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1396" r:id="rId2"/>
    <p:sldId id="268" r:id="rId3"/>
    <p:sldId id="269" r:id="rId4"/>
    <p:sldId id="271" r:id="rId5"/>
    <p:sldId id="280" r:id="rId6"/>
    <p:sldId id="281" r:id="rId7"/>
    <p:sldId id="273" r:id="rId8"/>
    <p:sldId id="274" r:id="rId9"/>
    <p:sldId id="291" r:id="rId10"/>
    <p:sldId id="282" r:id="rId11"/>
    <p:sldId id="283" r:id="rId12"/>
    <p:sldId id="284" r:id="rId13"/>
    <p:sldId id="285" r:id="rId14"/>
    <p:sldId id="290" r:id="rId15"/>
    <p:sldId id="277" r:id="rId16"/>
    <p:sldId id="292" r:id="rId17"/>
    <p:sldId id="278" r:id="rId18"/>
    <p:sldId id="287" r:id="rId19"/>
    <p:sldId id="288" r:id="rId20"/>
    <p:sldId id="289" r:id="rId21"/>
    <p:sldId id="275" r:id="rId22"/>
  </p:sldIdLst>
  <p:sldSz cx="9144000" cy="5143500" type="screen16x9"/>
  <p:notesSz cx="6858000" cy="9144000"/>
  <p:custDataLst>
    <p:tags r:id="rId24"/>
  </p:custDataLst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CEEA"/>
    <a:srgbClr val="9BC2E5"/>
    <a:srgbClr val="434222"/>
    <a:srgbClr val="292915"/>
    <a:srgbClr val="666633"/>
    <a:srgbClr val="73A9DB"/>
    <a:srgbClr val="D7E7F5"/>
    <a:srgbClr val="00B050"/>
    <a:srgbClr val="66006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822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12E8F-ACE4-49DF-BC6F-203946955B7D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F0289-23AD-41A5-A693-3E3DD7F2DB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140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0F0289-23AD-41A5-A693-3E3DD7F2DBA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41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17C054-8DCC-4871-9183-6C26747803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E6520CA-323A-4405-9760-B3ED99212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E402462-F81C-40DD-A3EB-AEC1B23A2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7604E7-5D6D-42CE-8C3D-EBFB7B36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052BF9-819C-4942-9FA8-C10C17B5D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583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BE2485-41E9-4C63-A03C-AD19E03D1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D4FF303-DDB2-4ADE-9450-8C766D045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EA7528-F46F-4D47-AE13-58CA4EF83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5A2A5C-12CD-4FB7-AF30-18154584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D5F2AF-BFC3-49CE-89B1-CA4D70052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15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E28C2AA-52C3-49F2-AFCE-32D990E83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7182F29-5AA2-445A-9408-F9BDAEF6D1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6A9D1A-3E99-4935-8797-15B5E588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3A592D-9A42-4D4F-855E-6F79AE294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DCA2EA-A723-44F9-B2B3-59517D0C6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981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30841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2E9C65-C296-4141-8EF0-AD01C5465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4B885C-26C9-4D89-A583-DB3B297EA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C0A353-033F-466D-A163-91E5D386A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7B795C-F31C-43F3-B4DC-9563CBD97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DB0359-3A80-4E25-9B59-F2F0CBB2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0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472DC7-A0AD-4655-A93F-342FC38BD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478CD08-9A26-4A61-89F3-1D30BA221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8DBB84-0BBA-4914-8DCE-30703628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84823D-A568-467F-AB4E-A22BF66BA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DFD912-0F6F-4F6A-A2A4-48608F57A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503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48664C-E6FE-4800-974C-CE17BE1BA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13A14D-DB4D-4C56-BC2C-96D3554E1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BE42E7-34F3-4A51-9ED4-88C86DB9E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DF52D20-4C83-4AE9-BC5E-565695FA2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DDB477-DEA9-4BB9-B1B4-4049A5D8F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1AE389-A496-47C9-8367-C75DB4B70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26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3E8220-0D7E-4DF5-A433-0B88D9C0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E2ED85-8472-4C58-A442-7AE0A99E2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339098-496B-45FE-B181-8803C9E3D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284DB03-00C9-4138-AEBF-F05627C4A0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ED7713-01D2-4B09-816F-EEDD96054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7D61D1-5DF5-4B4A-B8D3-31A0EA80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6123251-3D8C-465A-9DA0-84FAB9435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913CA4-E1CC-4729-B939-8446B8B8B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13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1E7F77-E35A-4919-BC28-CEB67E320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196B650-3E1E-48C5-BE40-1DD3CCDB6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B398977-1C14-4D8C-AC15-8453F3F50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8C5DFCC-C8E2-4170-8782-095408FA2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0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6AC004-FAA9-490A-A8E7-7B04F3F0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802A4C3-80E9-4C97-B107-073F4D5D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10F7FE-BA5B-49E1-B4E9-B81A2CC53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3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EE6DD1-6BF5-4619-A33D-FD65939DC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9BEB59-3F8D-40D2-AA93-20E6814FF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4F8E00-E640-4873-A7E2-BA20AFD362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4F1F28F-F7AE-4628-8C74-FA52A07EC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EED61E-B8F4-4A46-88E6-237A6EB5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022A237-D93A-4A67-93C3-CB4653E41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142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2EAF9-43F5-4D57-ADE4-19B9098C0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7D90E10-45FD-46A0-9A78-EDE71A793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3BE0F5-C11C-487F-82C2-FEFC964A2D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32D04C-6B79-4750-83A3-9980C027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59CB2B-D6E4-4793-8EE8-C0E6AD333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056901-1044-44EE-A1A5-64F77011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33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DDDCD1-9C27-4697-AD39-9C5E6698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29D05A-21F2-4343-9D29-F0DF1E49D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FEF7B19-E58A-4A38-A73A-D5F87EE963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F627C-45A7-4600-BDC5-0B396D394346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C8C8B5-B28B-4ED8-B346-A01ED9B476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6FEE36-058A-49FB-842F-C4C21D1B4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4CFFC-BD0E-4C03-BE13-D162E7544E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31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380.png"/><Relationship Id="rId7" Type="http://schemas.openxmlformats.org/officeDocument/2006/relationships/image" Target="../media/image42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240" y="2437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766871" y="512446"/>
            <a:ext cx="1905021" cy="6678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780581" y="512446"/>
            <a:ext cx="1905021" cy="66783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037679" y="526541"/>
            <a:ext cx="1647923" cy="579408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en-US" sz="3567" b="1" spc="16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3600" spc="-8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408717DB-347A-4486-96FB-CACBD2A62387}"/>
              </a:ext>
            </a:extLst>
          </p:cNvPr>
          <p:cNvSpPr txBox="1">
            <a:spLocks/>
          </p:cNvSpPr>
          <p:nvPr/>
        </p:nvSpPr>
        <p:spPr>
          <a:xfrm>
            <a:off x="2337145" y="373510"/>
            <a:ext cx="3794245" cy="85440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defTabSz="1451574">
              <a:spcBef>
                <a:spcPts val="181"/>
              </a:spcBef>
              <a:defRPr/>
            </a:pPr>
            <a:r>
              <a:rPr lang="en-US" sz="5400" spc="8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0B303D5E-5453-437D-9E60-089FD8AC87C0}"/>
              </a:ext>
            </a:extLst>
          </p:cNvPr>
          <p:cNvSpPr/>
          <p:nvPr/>
        </p:nvSpPr>
        <p:spPr>
          <a:xfrm>
            <a:off x="698190" y="1087026"/>
            <a:ext cx="104836" cy="52418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1FA292D3-F289-4A9C-ABA0-81BD581DDF46}"/>
              </a:ext>
            </a:extLst>
          </p:cNvPr>
          <p:cNvSpPr/>
          <p:nvPr/>
        </p:nvSpPr>
        <p:spPr>
          <a:xfrm>
            <a:off x="724356" y="564863"/>
            <a:ext cx="0" cy="522162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8844C329-4CF8-4F15-89E8-4B1F80DDA4EB}"/>
              </a:ext>
            </a:extLst>
          </p:cNvPr>
          <p:cNvSpPr/>
          <p:nvPr/>
        </p:nvSpPr>
        <p:spPr>
          <a:xfrm>
            <a:off x="698190" y="512446"/>
            <a:ext cx="104836" cy="52418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9FCF6BDA-97B4-40D2-8A8F-6C339636E176}"/>
              </a:ext>
            </a:extLst>
          </p:cNvPr>
          <p:cNvSpPr/>
          <p:nvPr/>
        </p:nvSpPr>
        <p:spPr>
          <a:xfrm>
            <a:off x="1221542" y="1087026"/>
            <a:ext cx="104836" cy="52418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2A1C6A16-B1AA-4BC3-92E0-70812B712F39}"/>
              </a:ext>
            </a:extLst>
          </p:cNvPr>
          <p:cNvSpPr/>
          <p:nvPr/>
        </p:nvSpPr>
        <p:spPr>
          <a:xfrm>
            <a:off x="1300046" y="564863"/>
            <a:ext cx="0" cy="522162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10092EF9-9379-4C15-9A5A-0DE0B5D7C237}"/>
              </a:ext>
            </a:extLst>
          </p:cNvPr>
          <p:cNvSpPr/>
          <p:nvPr/>
        </p:nvSpPr>
        <p:spPr>
          <a:xfrm>
            <a:off x="1221542" y="512446"/>
            <a:ext cx="104836" cy="52418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BAF2035F-500F-469C-8AB8-80BF0392272F}"/>
              </a:ext>
            </a:extLst>
          </p:cNvPr>
          <p:cNvSpPr/>
          <p:nvPr/>
        </p:nvSpPr>
        <p:spPr>
          <a:xfrm>
            <a:off x="855199" y="616220"/>
            <a:ext cx="314507" cy="419343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pPr defTabSz="1451574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495214" y="1892272"/>
            <a:ext cx="358379" cy="133732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849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499637" y="3446218"/>
            <a:ext cx="358379" cy="133732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849"/>
          </a:p>
        </p:txBody>
      </p:sp>
      <p:sp>
        <p:nvSpPr>
          <p:cNvPr id="18" name="Рамка 17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79007" y="1684113"/>
            <a:ext cx="8964216" cy="338375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19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1542" y="3424729"/>
            <a:ext cx="2809025" cy="48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2144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79"/>
              </a:spcBef>
              <a:spcAft>
                <a:spcPts val="450"/>
              </a:spcAft>
            </a:pPr>
            <a:r>
              <a:rPr lang="en-US" altLang="ru-RU" sz="3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3000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3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3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707" y="3971888"/>
            <a:ext cx="7375412" cy="48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2144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179"/>
              </a:spcBef>
              <a:spcAft>
                <a:spcPts val="450"/>
              </a:spcAft>
            </a:pPr>
            <a:r>
              <a:rPr lang="en-US" altLang="ru-RU" sz="3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3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3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</a:t>
            </a:r>
            <a:r>
              <a:rPr lang="en-US" altLang="ru-RU" sz="3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3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186480" y="1804578"/>
            <a:ext cx="5113202" cy="1499687"/>
          </a:xfrm>
          <a:prstGeom prst="rect">
            <a:avLst/>
          </a:prstGeom>
        </p:spPr>
        <p:txBody>
          <a:bodyPr vert="horz" wrap="square" lIns="0" tIns="22143" rIns="0" bIns="0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orttirmalarining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25E0D89B-AFC4-4F91-8E5F-DC5CCE8AE9FA}"/>
              </a:ext>
            </a:extLst>
          </p:cNvPr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1" r="4371"/>
          <a:stretch>
            <a:fillRect/>
          </a:stretch>
        </p:blipFill>
        <p:spPr bwMode="auto">
          <a:xfrm>
            <a:off x="6618726" y="1892271"/>
            <a:ext cx="2050616" cy="2016482"/>
          </a:xfrm>
          <a:prstGeom prst="rect">
            <a:avLst/>
          </a:prstGeom>
          <a:solidFill>
            <a:srgbClr val="0070C0"/>
          </a:solidFill>
        </p:spPr>
      </p:pic>
    </p:spTree>
    <p:extLst>
      <p:ext uri="{BB962C8B-B14F-4D97-AF65-F5344CB8AC3E}">
        <p14:creationId xmlns:p14="http://schemas.microsoft.com/office/powerpoint/2010/main" val="997193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2E68C9A-1F04-41A0-B9FB-2E3220C71A01}"/>
              </a:ext>
            </a:extLst>
          </p:cNvPr>
          <p:cNvSpPr txBox="1"/>
          <p:nvPr/>
        </p:nvSpPr>
        <p:spPr>
          <a:xfrm>
            <a:off x="660377" y="787319"/>
            <a:ext cx="3504785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Ma’ruf</a:t>
            </a:r>
            <a:endParaRPr lang="ru-RU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D5C9CD-07A3-4206-B506-CAED5D7D5149}"/>
                  </a:ext>
                </a:extLst>
              </p:cNvPr>
              <p:cNvSpPr txBox="1"/>
              <p:nvPr/>
            </p:nvSpPr>
            <p:spPr>
              <a:xfrm>
                <a:off x="857207" y="2096695"/>
                <a:ext cx="2675288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5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𝟏𝟐</m:t>
                    </m:r>
                  </m:oMath>
                </a14:m>
                <a:r>
                  <a:rPr lang="en-US" sz="45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soat </a:t>
                </a:r>
                <a:endParaRPr lang="ru-RU" sz="45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D5C9CD-07A3-4206-B506-CAED5D7D5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207" y="2096695"/>
                <a:ext cx="2675288" cy="761747"/>
              </a:xfrm>
              <a:prstGeom prst="rect">
                <a:avLst/>
              </a:prstGeom>
              <a:blipFill>
                <a:blip r:embed="rId2"/>
                <a:stretch>
                  <a:fillRect t="-20800" r="-6849" b="-38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DDC66B-8FB7-446C-A748-1133F36AB40E}"/>
                  </a:ext>
                </a:extLst>
              </p:cNvPr>
              <p:cNvSpPr txBox="1"/>
              <p:nvPr/>
            </p:nvSpPr>
            <p:spPr>
              <a:xfrm>
                <a:off x="571626" y="3528320"/>
                <a:ext cx="3304328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𝟏𝟒𝟖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𝒄𝒎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DDC66B-8FB7-446C-A748-1133F36AB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626" y="3528320"/>
                <a:ext cx="3304328" cy="761747"/>
              </a:xfrm>
              <a:prstGeom prst="rect">
                <a:avLst/>
              </a:prstGeom>
              <a:blipFill>
                <a:blip r:embed="rId3"/>
                <a:stretch>
                  <a:fillRect r="-13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2BE32C93-A0CC-4738-9866-D820F3E45F3B}"/>
              </a:ext>
            </a:extLst>
          </p:cNvPr>
          <p:cNvCxnSpPr/>
          <p:nvPr/>
        </p:nvCxnSpPr>
        <p:spPr>
          <a:xfrm>
            <a:off x="4658549" y="935943"/>
            <a:ext cx="0" cy="3271613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492EC86-3A5F-4242-89FD-6B566108EB4B}"/>
              </a:ext>
            </a:extLst>
          </p:cNvPr>
          <p:cNvSpPr txBox="1"/>
          <p:nvPr/>
        </p:nvSpPr>
        <p:spPr>
          <a:xfrm>
            <a:off x="4719614" y="877556"/>
            <a:ext cx="3504785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ru-RU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BB3B43F-ACCC-4D17-8789-89A46E247143}"/>
                  </a:ext>
                </a:extLst>
              </p:cNvPr>
              <p:cNvSpPr txBox="1"/>
              <p:nvPr/>
            </p:nvSpPr>
            <p:spPr>
              <a:xfrm>
                <a:off x="5325968" y="2096695"/>
                <a:ext cx="2675288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45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𝟏𝟑</m:t>
                    </m:r>
                  </m:oMath>
                </a14:m>
                <a:r>
                  <a:rPr lang="en-US" sz="45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soat </a:t>
                </a:r>
                <a:endParaRPr lang="ru-RU" sz="45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BB3B43F-ACCC-4D17-8789-89A46E2471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5968" y="2096695"/>
                <a:ext cx="2675288" cy="761747"/>
              </a:xfrm>
              <a:prstGeom prst="rect">
                <a:avLst/>
              </a:prstGeom>
              <a:blipFill>
                <a:blip r:embed="rId4"/>
                <a:stretch>
                  <a:fillRect t="-20800" r="-6606" b="-384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AFDEA73-5CD4-4185-A78D-BA7C0223016A}"/>
                  </a:ext>
                </a:extLst>
              </p:cNvPr>
              <p:cNvSpPr txBox="1"/>
              <p:nvPr/>
            </p:nvSpPr>
            <p:spPr>
              <a:xfrm>
                <a:off x="5040387" y="3528320"/>
                <a:ext cx="3304328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𝟏𝟓𝟕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𝟗𝟓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45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𝒄𝒎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AFDEA73-5CD4-4185-A78D-BA7C022301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0387" y="3528320"/>
                <a:ext cx="3304328" cy="761747"/>
              </a:xfrm>
              <a:prstGeom prst="rect">
                <a:avLst/>
              </a:prstGeom>
              <a:blipFill>
                <a:blip r:embed="rId5"/>
                <a:stretch>
                  <a:fillRect r="-136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1801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C2EA4613-9160-454D-9426-A11A2883762F}"/>
              </a:ext>
            </a:extLst>
          </p:cNvPr>
          <p:cNvSpPr/>
          <p:nvPr/>
        </p:nvSpPr>
        <p:spPr>
          <a:xfrm>
            <a:off x="0" y="0"/>
            <a:ext cx="9144000" cy="76174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D3497F-EF7A-4FF8-9C9A-0CCDDE6321C6}"/>
              </a:ext>
            </a:extLst>
          </p:cNvPr>
          <p:cNvSpPr txBox="1"/>
          <p:nvPr/>
        </p:nvSpPr>
        <p:spPr>
          <a:xfrm>
            <a:off x="156159" y="-1"/>
            <a:ext cx="3296401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Ma’ruf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5B21D07-BFF9-4CDB-B4E6-7AB181EA7FFC}"/>
                  </a:ext>
                </a:extLst>
              </p:cNvPr>
              <p:cNvSpPr txBox="1"/>
              <p:nvPr/>
            </p:nvSpPr>
            <p:spPr>
              <a:xfrm>
                <a:off x="59907" y="1310556"/>
                <a:ext cx="8935155" cy="900246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𝟏𝟒𝟖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𝒄𝒎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=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𝟏𝟒𝟖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𝒎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5B21D07-BFF9-4CDB-B4E6-7AB181EA7F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07" y="1310556"/>
                <a:ext cx="8935155" cy="9002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2CB06D-8BF8-47D3-8863-DC514D6068C6}"/>
                  </a:ext>
                </a:extLst>
              </p:cNvPr>
              <p:cNvSpPr txBox="1"/>
              <p:nvPr/>
            </p:nvSpPr>
            <p:spPr>
              <a:xfrm>
                <a:off x="1949958" y="2714745"/>
                <a:ext cx="5590492" cy="15561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𝟏𝟒𝟖</m:t>
                          </m:r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𝟐</m:t>
                          </m:r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  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𝟏𝟐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𝟑𝟒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2CB06D-8BF8-47D3-8863-DC514D606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9958" y="2714745"/>
                <a:ext cx="5590492" cy="15561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05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C2EA4613-9160-454D-9426-A11A2883762F}"/>
              </a:ext>
            </a:extLst>
          </p:cNvPr>
          <p:cNvSpPr/>
          <p:nvPr/>
        </p:nvSpPr>
        <p:spPr>
          <a:xfrm>
            <a:off x="0" y="0"/>
            <a:ext cx="9144000" cy="7617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D3497F-EF7A-4FF8-9C9A-0CCDDE6321C6}"/>
              </a:ext>
            </a:extLst>
          </p:cNvPr>
          <p:cNvSpPr txBox="1"/>
          <p:nvPr/>
        </p:nvSpPr>
        <p:spPr>
          <a:xfrm>
            <a:off x="619660" y="0"/>
            <a:ext cx="3296401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5B21D07-BFF9-4CDB-B4E6-7AB181EA7FFC}"/>
                  </a:ext>
                </a:extLst>
              </p:cNvPr>
              <p:cNvSpPr txBox="1"/>
              <p:nvPr/>
            </p:nvSpPr>
            <p:spPr>
              <a:xfrm>
                <a:off x="0" y="1497828"/>
                <a:ext cx="9165308" cy="900246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𝟏𝟓𝟕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𝒎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  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𝟗𝟓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sz="5400" b="1" i="1" dirty="0" smtClean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𝒄𝒎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𝟏𝟓𝟕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𝟗𝟓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  </m:t>
                      </m:r>
                      <m:r>
                        <a:rPr lang="en-US" sz="5400" b="1" i="1" dirty="0">
                          <a:latin typeface="Cambria Math" panose="02040503050406030204" pitchFamily="18" charset="0"/>
                          <a:ea typeface="TimesNewRomanPSMT"/>
                          <a:cs typeface="Arial" panose="020B0604020202020204" pitchFamily="34" charset="0"/>
                        </a:rPr>
                        <m:t>𝒎</m:t>
                      </m:r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5B21D07-BFF9-4CDB-B4E6-7AB181EA7F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97828"/>
                <a:ext cx="9165308" cy="9002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2CB06D-8BF8-47D3-8863-DC514D6068C6}"/>
                  </a:ext>
                </a:extLst>
              </p:cNvPr>
              <p:cNvSpPr txBox="1"/>
              <p:nvPr/>
            </p:nvSpPr>
            <p:spPr>
              <a:xfrm>
                <a:off x="1787408" y="3047610"/>
                <a:ext cx="5590492" cy="15780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5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𝟏𝟓𝟕</m:t>
                          </m:r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,</m:t>
                          </m:r>
                          <m:r>
                            <a:rPr lang="en-US" sz="5400" b="1" i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𝟗𝟓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  <m:r>
                        <a:rPr lang="en-US" sz="5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5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62CB06D-8BF8-47D3-8863-DC514D606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7408" y="3047610"/>
                <a:ext cx="5590492" cy="157806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8422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62E68C9A-1F04-41A0-B9FB-2E3220C71A01}"/>
              </a:ext>
            </a:extLst>
          </p:cNvPr>
          <p:cNvSpPr txBox="1"/>
          <p:nvPr/>
        </p:nvSpPr>
        <p:spPr>
          <a:xfrm>
            <a:off x="316212" y="1200817"/>
            <a:ext cx="3504785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Ma’ruf</a:t>
            </a:r>
            <a:endParaRPr lang="ru-RU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2BE32C93-A0CC-4738-9866-D820F3E45F3B}"/>
              </a:ext>
            </a:extLst>
          </p:cNvPr>
          <p:cNvCxnSpPr/>
          <p:nvPr/>
        </p:nvCxnSpPr>
        <p:spPr>
          <a:xfrm>
            <a:off x="4572000" y="692125"/>
            <a:ext cx="0" cy="3271613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492EC86-3A5F-4242-89FD-6B566108EB4B}"/>
              </a:ext>
            </a:extLst>
          </p:cNvPr>
          <p:cNvSpPr txBox="1"/>
          <p:nvPr/>
        </p:nvSpPr>
        <p:spPr>
          <a:xfrm>
            <a:off x="4784973" y="1200817"/>
            <a:ext cx="3504785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endParaRPr lang="ru-RU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1CB03D9-91D6-45B0-A0FD-C25BD590CE7B}"/>
                  </a:ext>
                </a:extLst>
              </p:cNvPr>
              <p:cNvSpPr txBox="1"/>
              <p:nvPr/>
            </p:nvSpPr>
            <p:spPr>
              <a:xfrm>
                <a:off x="599799" y="2814663"/>
                <a:ext cx="2569823" cy="692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5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𝟑𝟒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5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1CB03D9-91D6-45B0-A0FD-C25BD590CE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99" y="2814663"/>
                <a:ext cx="2569823" cy="6924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7A81739-5DC2-4CF5-B7DF-AE624C6837A4}"/>
                  </a:ext>
                </a:extLst>
              </p:cNvPr>
              <p:cNvSpPr txBox="1"/>
              <p:nvPr/>
            </p:nvSpPr>
            <p:spPr>
              <a:xfrm>
                <a:off x="5207344" y="2814663"/>
                <a:ext cx="2691452" cy="6924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</m:t>
                      </m:r>
                      <m:r>
                        <a:rPr lang="en-US" sz="45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ru-RU" sz="45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7A81739-5DC2-4CF5-B7DF-AE624C6837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344" y="2814663"/>
                <a:ext cx="2691452" cy="6924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602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CFB1E387-BB68-42D1-A66B-1E27986675F7}"/>
              </a:ext>
            </a:extLst>
          </p:cNvPr>
          <p:cNvSpPr/>
          <p:nvPr/>
        </p:nvSpPr>
        <p:spPr>
          <a:xfrm>
            <a:off x="0" y="-13166"/>
            <a:ext cx="9144000" cy="6081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AA2AA7-4700-4479-A442-CC508958E02A}"/>
                  </a:ext>
                </a:extLst>
              </p:cNvPr>
              <p:cNvSpPr txBox="1"/>
              <p:nvPr/>
            </p:nvSpPr>
            <p:spPr>
              <a:xfrm>
                <a:off x="3325696" y="-59183"/>
                <a:ext cx="2408352" cy="700192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41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-masala</a:t>
                </a:r>
                <a:endParaRPr lang="ru-RU" sz="4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AA2AA7-4700-4479-A442-CC508958E0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5696" y="-59183"/>
                <a:ext cx="2408352" cy="700192"/>
              </a:xfrm>
              <a:prstGeom prst="rect">
                <a:avLst/>
              </a:prstGeom>
              <a:blipFill>
                <a:blip r:embed="rId2"/>
                <a:stretch>
                  <a:fillRect t="-17391" r="-8608" b="-38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C94BFD4-5F19-469F-B975-DB47DA3F45F5}"/>
              </a:ext>
            </a:extLst>
          </p:cNvPr>
          <p:cNvSpPr txBox="1"/>
          <p:nvPr/>
        </p:nvSpPr>
        <p:spPr>
          <a:xfrm>
            <a:off x="337138" y="902650"/>
            <a:ext cx="8469724" cy="237757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	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Avtomashina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yangi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shina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protektorining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chuqurligi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8 mm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ni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tashkil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qiladi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. 32178 km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yurilganidan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so‘ng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yemirilish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natijasida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shina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protektorining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chuqurligi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2,3 mm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bo‘lgani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ma’lum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bo‘ldi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.</a:t>
            </a:r>
            <a:endParaRPr lang="ru-RU" sz="3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84C7F8-3AB4-40C6-9098-B2987EC106DC}"/>
              </a:ext>
            </a:extLst>
          </p:cNvPr>
          <p:cNvSpPr txBox="1"/>
          <p:nvPr/>
        </p:nvSpPr>
        <p:spPr>
          <a:xfrm>
            <a:off x="357185" y="3397138"/>
            <a:ext cx="8429630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557213" indent="-557213" algn="just">
              <a:buAutoNum type="alphaLcParenR"/>
            </a:pP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1 km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masofa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yurilganda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shina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protektori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chuqurligi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qanday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o‘zgaradi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E4A01F-B5E2-4E85-B286-FBF4CF168157}"/>
              </a:ext>
            </a:extLst>
          </p:cNvPr>
          <p:cNvSpPr txBox="1"/>
          <p:nvPr/>
        </p:nvSpPr>
        <p:spPr>
          <a:xfrm>
            <a:off x="357185" y="4429214"/>
            <a:ext cx="7856282" cy="53091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b)  10000 km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masofa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yurilganda</a:t>
            </a:r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-chi?</a:t>
            </a: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01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8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342496-EDC4-458B-9AF7-B9336847B2A5}"/>
                  </a:ext>
                </a:extLst>
              </p:cNvPr>
              <p:cNvSpPr txBox="1"/>
              <p:nvPr/>
            </p:nvSpPr>
            <p:spPr>
              <a:xfrm>
                <a:off x="1441745" y="251196"/>
                <a:ext cx="7621294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𝒎𝒎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 –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𝒎𝒎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 =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𝒎𝒎</m:t>
                      </m:r>
                      <m:r>
                        <a:rPr lang="en-US" sz="4400" b="1" i="1" dirty="0"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US" sz="4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342496-EDC4-458B-9AF7-B9336847B2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745" y="251196"/>
                <a:ext cx="7621294" cy="7617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5DA62A-4A05-49FB-80E5-0C2FEE454B0C}"/>
                  </a:ext>
                </a:extLst>
              </p:cNvPr>
              <p:cNvSpPr txBox="1"/>
              <p:nvPr/>
            </p:nvSpPr>
            <p:spPr>
              <a:xfrm>
                <a:off x="710688" y="3295306"/>
                <a:ext cx="7722623" cy="138456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𝟑𝟐𝟏𝟕𝟖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44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𝟎𝟎𝟎𝟏𝟕𝟕</m:t>
                      </m:r>
                      <m:r>
                        <a:rPr lang="en-US" sz="44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smtClean="0">
                          <a:latin typeface="Cambria Math"/>
                        </a:rPr>
                        <m:t>𝒎𝒎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5DA62A-4A05-49FB-80E5-0C2FEE454B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688" y="3295306"/>
                <a:ext cx="7722623" cy="13845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9497892-B739-4CF9-83C5-FE6545F28C01}"/>
                  </a:ext>
                </a:extLst>
              </p:cNvPr>
              <p:cNvSpPr txBox="1"/>
              <p:nvPr/>
            </p:nvSpPr>
            <p:spPr>
              <a:xfrm>
                <a:off x="945295" y="1626084"/>
                <a:ext cx="293670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𝟑𝟐𝟏𝟕𝟖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𝒌𝒎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9497892-B739-4CF9-83C5-FE6545F28C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295" y="1626084"/>
                <a:ext cx="2936701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4770A648-3A83-48D2-8F72-38B977D18466}"/>
              </a:ext>
            </a:extLst>
          </p:cNvPr>
          <p:cNvCxnSpPr/>
          <p:nvPr/>
        </p:nvCxnSpPr>
        <p:spPr>
          <a:xfrm>
            <a:off x="4432300" y="1949576"/>
            <a:ext cx="1244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EE5399-BA2B-4A46-A40A-9D245EAEB9F3}"/>
                  </a:ext>
                </a:extLst>
              </p:cNvPr>
              <p:cNvSpPr txBox="1"/>
              <p:nvPr/>
            </p:nvSpPr>
            <p:spPr>
              <a:xfrm>
                <a:off x="6236989" y="1625134"/>
                <a:ext cx="218438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𝒎𝒎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EE5399-BA2B-4A46-A40A-9D245EAEB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6989" y="1625134"/>
                <a:ext cx="2184380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F32EF5-3FB8-4FF5-AA4E-99502BF79EB4}"/>
                  </a:ext>
                </a:extLst>
              </p:cNvPr>
              <p:cNvSpPr txBox="1"/>
              <p:nvPr/>
            </p:nvSpPr>
            <p:spPr>
              <a:xfrm>
                <a:off x="2404115" y="2326903"/>
                <a:ext cx="1458733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𝒌𝒎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F32EF5-3FB8-4FF5-AA4E-99502BF79E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4115" y="2326903"/>
                <a:ext cx="1458733" cy="6771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52DBBF2F-ADF5-471F-9945-E02616B27590}"/>
              </a:ext>
            </a:extLst>
          </p:cNvPr>
          <p:cNvCxnSpPr/>
          <p:nvPr/>
        </p:nvCxnSpPr>
        <p:spPr>
          <a:xfrm>
            <a:off x="4432300" y="2777524"/>
            <a:ext cx="1244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50D7F3-A49F-4A7F-AA2D-30930CF6D584}"/>
                  </a:ext>
                </a:extLst>
              </p:cNvPr>
              <p:cNvSpPr txBox="1"/>
              <p:nvPr/>
            </p:nvSpPr>
            <p:spPr>
              <a:xfrm>
                <a:off x="6739886" y="2422784"/>
                <a:ext cx="36708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50D7F3-A49F-4A7F-AA2D-30930CF6D5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9886" y="2422784"/>
                <a:ext cx="367087" cy="6771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443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7" grpId="0"/>
      <p:bldP spid="10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5DA62A-4A05-49FB-80E5-0C2FEE454B0C}"/>
                  </a:ext>
                </a:extLst>
              </p:cNvPr>
              <p:cNvSpPr txBox="1"/>
              <p:nvPr/>
            </p:nvSpPr>
            <p:spPr>
              <a:xfrm>
                <a:off x="1146307" y="2989353"/>
                <a:ext cx="7293473" cy="1355371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4400" b="1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4400" b="1" i="1" smtClean="0">
                              <a:latin typeface="Cambria Math"/>
                              <a:ea typeface="Cambria Math"/>
                            </a:rPr>
                            <m:t>𝟏𝟎𝟎𝟎𝟎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𝟑𝟐𝟏𝟕𝟖</m:t>
                          </m:r>
                          <m:r>
                            <a:rPr lang="en-US" sz="4400" b="1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sz="4400" b="1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4400" b="1" i="1" smtClean="0">
                          <a:latin typeface="Cambria Math"/>
                        </a:rPr>
                        <m:t>𝟏</m:t>
                      </m:r>
                      <m:r>
                        <a:rPr lang="en-US" sz="4400" b="1" i="1" smtClean="0">
                          <a:latin typeface="Cambria Math"/>
                        </a:rPr>
                        <m:t>,</m:t>
                      </m:r>
                      <m:r>
                        <a:rPr lang="en-US" sz="4400" b="1" i="1" smtClean="0">
                          <a:latin typeface="Cambria Math"/>
                        </a:rPr>
                        <m:t>𝟕𝟕𝟏</m:t>
                      </m:r>
                      <m:r>
                        <a:rPr lang="en-US" sz="4400" b="1" i="1" smtClean="0">
                          <a:latin typeface="Cambria Math"/>
                        </a:rPr>
                        <m:t> </m:t>
                      </m:r>
                      <m:r>
                        <a:rPr lang="en-US" sz="4400" b="1" i="1" smtClean="0">
                          <a:latin typeface="Cambria Math"/>
                        </a:rPr>
                        <m:t>𝒎𝒎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75DA62A-4A05-49FB-80E5-0C2FEE454B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6307" y="2989353"/>
                <a:ext cx="7293473" cy="13553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B705216-D413-47E0-ACB2-9097041249B3}"/>
                  </a:ext>
                </a:extLst>
              </p:cNvPr>
              <p:cNvSpPr txBox="1"/>
              <p:nvPr/>
            </p:nvSpPr>
            <p:spPr>
              <a:xfrm>
                <a:off x="1043485" y="475284"/>
                <a:ext cx="293670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𝟑𝟐𝟏𝟕𝟖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𝒌𝒎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B705216-D413-47E0-ACB2-9097041249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485" y="475284"/>
                <a:ext cx="2936701" cy="677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E92F9A6D-D8BE-4FCF-9DAA-553F1DCAE6FB}"/>
              </a:ext>
            </a:extLst>
          </p:cNvPr>
          <p:cNvCxnSpPr/>
          <p:nvPr/>
        </p:nvCxnSpPr>
        <p:spPr>
          <a:xfrm>
            <a:off x="4530490" y="798776"/>
            <a:ext cx="1244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27AA2-D5F1-4BD3-B7AF-638E16B8E976}"/>
                  </a:ext>
                </a:extLst>
              </p:cNvPr>
              <p:cNvSpPr txBox="1"/>
              <p:nvPr/>
            </p:nvSpPr>
            <p:spPr>
              <a:xfrm>
                <a:off x="6335179" y="474334"/>
                <a:ext cx="218438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𝒎𝒎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27AA2-D5F1-4BD3-B7AF-638E16B8E9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179" y="474334"/>
                <a:ext cx="2184380" cy="6771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E0900D-8279-4483-87D1-D4715C4D1D18}"/>
                  </a:ext>
                </a:extLst>
              </p:cNvPr>
              <p:cNvSpPr txBox="1"/>
              <p:nvPr/>
            </p:nvSpPr>
            <p:spPr>
              <a:xfrm>
                <a:off x="1043485" y="1662370"/>
                <a:ext cx="2936701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𝟏𝟎𝟎𝟎𝟎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𝒌𝒎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CE0900D-8279-4483-87D1-D4715C4D1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485" y="1662370"/>
                <a:ext cx="2936701" cy="6771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37396E94-B57A-4E8B-B22B-D6A9D6DD4C5E}"/>
              </a:ext>
            </a:extLst>
          </p:cNvPr>
          <p:cNvCxnSpPr/>
          <p:nvPr/>
        </p:nvCxnSpPr>
        <p:spPr>
          <a:xfrm>
            <a:off x="4530490" y="1985862"/>
            <a:ext cx="1244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6A5FAB8-72F9-48E5-9441-2886687E33DE}"/>
                  </a:ext>
                </a:extLst>
              </p:cNvPr>
              <p:cNvSpPr txBox="1"/>
              <p:nvPr/>
            </p:nvSpPr>
            <p:spPr>
              <a:xfrm>
                <a:off x="6838076" y="1631122"/>
                <a:ext cx="367087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6A5FAB8-72F9-48E5-9441-2886687E3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8076" y="1631122"/>
                <a:ext cx="367087" cy="6771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8983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10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CFB1E387-BB68-42D1-A66B-1E27986675F7}"/>
              </a:ext>
            </a:extLst>
          </p:cNvPr>
          <p:cNvSpPr/>
          <p:nvPr/>
        </p:nvSpPr>
        <p:spPr>
          <a:xfrm>
            <a:off x="0" y="0"/>
            <a:ext cx="9144000" cy="6081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AA2AA7-4700-4479-A442-CC508958E02A}"/>
                  </a:ext>
                </a:extLst>
              </p:cNvPr>
              <p:cNvSpPr txBox="1"/>
              <p:nvPr/>
            </p:nvSpPr>
            <p:spPr>
              <a:xfrm>
                <a:off x="3224953" y="-46017"/>
                <a:ext cx="2408352" cy="700192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𝟓</m:t>
                    </m:r>
                  </m:oMath>
                </a14:m>
                <a:r>
                  <a:rPr lang="en-US" sz="41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-masala</a:t>
                </a:r>
                <a:endParaRPr lang="ru-RU" sz="4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AA2AA7-4700-4479-A442-CC508958E0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4953" y="-46017"/>
                <a:ext cx="2408352" cy="700192"/>
              </a:xfrm>
              <a:prstGeom prst="rect">
                <a:avLst/>
              </a:prstGeom>
              <a:blipFill>
                <a:blip r:embed="rId2"/>
                <a:stretch>
                  <a:fillRect t="-17391" r="-8861" b="-3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C94BFD4-5F19-469F-B975-DB47DA3F45F5}"/>
                  </a:ext>
                </a:extLst>
              </p:cNvPr>
              <p:cNvSpPr txBox="1"/>
              <p:nvPr/>
            </p:nvSpPr>
            <p:spPr>
              <a:xfrm>
                <a:off x="226641" y="1035047"/>
                <a:ext cx="8690718" cy="3073405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	 Yo‘lovchi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Qarshi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shahridan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soat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11:43 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da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chiqib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,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soat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15:49</a:t>
                </a:r>
                <a:r>
                  <a:rPr lang="en-US" sz="30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da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Guliston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shahriga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yetib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keldi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. Agar u </a:t>
                </a:r>
                <a:r>
                  <a:rPr lang="en-US" sz="30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350 km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masofa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yurgan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bo‘lsa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,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uning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o‘rtacha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tezligi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 </a:t>
                </a:r>
                <a:r>
                  <a:rPr lang="en-US" sz="30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necha</a:t>
                </a:r>
                <a:r>
                  <a:rPr lang="en-US" sz="30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𝒌𝒎</m:t>
                        </m:r>
                      </m:num>
                      <m:den>
                        <m:r>
                          <a:rPr lang="en-US" sz="3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𝒔𝒐𝒂𝒕</m:t>
                        </m:r>
                      </m:den>
                    </m:f>
                  </m:oMath>
                </a14:m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bo</a:t>
                </a:r>
                <a:r>
                  <a:rPr lang="en-US" sz="3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‘ldi</a:t>
                </a:r>
                <a:r>
                  <a:rPr lang="en-US" sz="3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sz="3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C94BFD4-5F19-469F-B975-DB47DA3F45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641" y="1035047"/>
                <a:ext cx="8690718" cy="3073405"/>
              </a:xfrm>
              <a:prstGeom prst="rect">
                <a:avLst/>
              </a:prstGeom>
              <a:blipFill>
                <a:blip r:embed="rId3"/>
                <a:stretch>
                  <a:fillRect l="-1893" r="-1893" b="-19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319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1EBFBA9-ACC5-4EA5-A9E5-611CAD0C9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864" y="387913"/>
            <a:ext cx="794480" cy="12600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6" descr="Задачи на движение | Наблюдатель | Яндекс Дзен">
            <a:extLst>
              <a:ext uri="{FF2B5EF4-FFF2-40B4-BE49-F238E27FC236}">
                <a16:creationId xmlns:a16="http://schemas.microsoft.com/office/drawing/2014/main" id="{CE72C1DC-1265-46A5-A520-7A73C4437B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244" b="8144"/>
          <a:stretch/>
        </p:blipFill>
        <p:spPr bwMode="auto">
          <a:xfrm>
            <a:off x="1621976" y="392415"/>
            <a:ext cx="854484" cy="1126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B3ADBBC8-D157-4B3A-96B0-26E30189E3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7509957" y="403603"/>
            <a:ext cx="711076" cy="1104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7" name="Рамка 16">
            <a:extLst>
              <a:ext uri="{FF2B5EF4-FFF2-40B4-BE49-F238E27FC236}">
                <a16:creationId xmlns:a16="http://schemas.microsoft.com/office/drawing/2014/main" id="{7804E135-6564-4EFE-A641-FFD282D37CBF}"/>
              </a:ext>
            </a:extLst>
          </p:cNvPr>
          <p:cNvSpPr/>
          <p:nvPr/>
        </p:nvSpPr>
        <p:spPr>
          <a:xfrm rot="461002">
            <a:off x="8349342" y="1052717"/>
            <a:ext cx="473965" cy="597202"/>
          </a:xfrm>
          <a:prstGeom prst="frame">
            <a:avLst>
              <a:gd name="adj1" fmla="val 5383"/>
            </a:avLst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endParaRPr lang="ru-RU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:a16="http://schemas.microsoft.com/office/drawing/2014/main" id="{69CE61F9-E23A-45F9-8751-0503039273EC}"/>
              </a:ext>
            </a:extLst>
          </p:cNvPr>
          <p:cNvSpPr/>
          <p:nvPr/>
        </p:nvSpPr>
        <p:spPr>
          <a:xfrm>
            <a:off x="2215191" y="1087468"/>
            <a:ext cx="5317580" cy="547790"/>
          </a:xfrm>
          <a:custGeom>
            <a:avLst/>
            <a:gdLst>
              <a:gd name="connsiteX0" fmla="*/ 328183 w 6821447"/>
              <a:gd name="connsiteY0" fmla="*/ 614146 h 910455"/>
              <a:gd name="connsiteX1" fmla="*/ 991860 w 6821447"/>
              <a:gd name="connsiteY1" fmla="*/ 363423 h 910455"/>
              <a:gd name="connsiteX2" fmla="*/ 1655538 w 6821447"/>
              <a:gd name="connsiteY2" fmla="*/ 451914 h 910455"/>
              <a:gd name="connsiteX3" fmla="*/ 2363460 w 6821447"/>
              <a:gd name="connsiteY3" fmla="*/ 215940 h 910455"/>
              <a:gd name="connsiteX4" fmla="*/ 3027138 w 6821447"/>
              <a:gd name="connsiteY4" fmla="*/ 378172 h 910455"/>
              <a:gd name="connsiteX5" fmla="*/ 3853048 w 6821447"/>
              <a:gd name="connsiteY5" fmla="*/ 142198 h 910455"/>
              <a:gd name="connsiteX6" fmla="*/ 4959177 w 6821447"/>
              <a:gd name="connsiteY6" fmla="*/ 319178 h 910455"/>
              <a:gd name="connsiteX7" fmla="*/ 5696596 w 6821447"/>
              <a:gd name="connsiteY7" fmla="*/ 38959 h 910455"/>
              <a:gd name="connsiteX8" fmla="*/ 6537254 w 6821447"/>
              <a:gd name="connsiteY8" fmla="*/ 24211 h 910455"/>
              <a:gd name="connsiteX9" fmla="*/ 6758480 w 6821447"/>
              <a:gd name="connsiteY9" fmla="*/ 245436 h 910455"/>
              <a:gd name="connsiteX10" fmla="*/ 5504867 w 6821447"/>
              <a:gd name="connsiteY10" fmla="*/ 658391 h 910455"/>
              <a:gd name="connsiteX11" fmla="*/ 3971035 w 6821447"/>
              <a:gd name="connsiteY11" fmla="*/ 599398 h 910455"/>
              <a:gd name="connsiteX12" fmla="*/ 2732170 w 6821447"/>
              <a:gd name="connsiteY12" fmla="*/ 835372 h 910455"/>
              <a:gd name="connsiteX13" fmla="*/ 2053744 w 6821447"/>
              <a:gd name="connsiteY13" fmla="*/ 673140 h 910455"/>
              <a:gd name="connsiteX14" fmla="*/ 888622 w 6821447"/>
              <a:gd name="connsiteY14" fmla="*/ 909114 h 910455"/>
              <a:gd name="connsiteX15" fmla="*/ 18467 w 6821447"/>
              <a:gd name="connsiteY15" fmla="*/ 761630 h 910455"/>
              <a:gd name="connsiteX16" fmla="*/ 328183 w 6821447"/>
              <a:gd name="connsiteY16" fmla="*/ 614146 h 910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21447" h="910455">
                <a:moveTo>
                  <a:pt x="328183" y="614146"/>
                </a:moveTo>
                <a:cubicBezTo>
                  <a:pt x="490415" y="547778"/>
                  <a:pt x="770634" y="390462"/>
                  <a:pt x="991860" y="363423"/>
                </a:cubicBezTo>
                <a:cubicBezTo>
                  <a:pt x="1213086" y="336384"/>
                  <a:pt x="1426938" y="476494"/>
                  <a:pt x="1655538" y="451914"/>
                </a:cubicBezTo>
                <a:cubicBezTo>
                  <a:pt x="1884138" y="427334"/>
                  <a:pt x="2134860" y="228230"/>
                  <a:pt x="2363460" y="215940"/>
                </a:cubicBezTo>
                <a:cubicBezTo>
                  <a:pt x="2592060" y="203650"/>
                  <a:pt x="2778873" y="390462"/>
                  <a:pt x="3027138" y="378172"/>
                </a:cubicBezTo>
                <a:cubicBezTo>
                  <a:pt x="3275403" y="365882"/>
                  <a:pt x="3531042" y="152030"/>
                  <a:pt x="3853048" y="142198"/>
                </a:cubicBezTo>
                <a:cubicBezTo>
                  <a:pt x="4175054" y="132366"/>
                  <a:pt x="4651919" y="336384"/>
                  <a:pt x="4959177" y="319178"/>
                </a:cubicBezTo>
                <a:cubicBezTo>
                  <a:pt x="5266435" y="301971"/>
                  <a:pt x="5433583" y="88120"/>
                  <a:pt x="5696596" y="38959"/>
                </a:cubicBezTo>
                <a:cubicBezTo>
                  <a:pt x="5959609" y="-10202"/>
                  <a:pt x="6360273" y="-10202"/>
                  <a:pt x="6537254" y="24211"/>
                </a:cubicBezTo>
                <a:cubicBezTo>
                  <a:pt x="6714235" y="58624"/>
                  <a:pt x="6930544" y="139739"/>
                  <a:pt x="6758480" y="245436"/>
                </a:cubicBezTo>
                <a:cubicBezTo>
                  <a:pt x="6586416" y="351133"/>
                  <a:pt x="5969441" y="599397"/>
                  <a:pt x="5504867" y="658391"/>
                </a:cubicBezTo>
                <a:cubicBezTo>
                  <a:pt x="5040293" y="717385"/>
                  <a:pt x="4433151" y="569901"/>
                  <a:pt x="3971035" y="599398"/>
                </a:cubicBezTo>
                <a:cubicBezTo>
                  <a:pt x="3508919" y="628895"/>
                  <a:pt x="3051718" y="823082"/>
                  <a:pt x="2732170" y="835372"/>
                </a:cubicBezTo>
                <a:cubicBezTo>
                  <a:pt x="2412622" y="847662"/>
                  <a:pt x="2361002" y="660850"/>
                  <a:pt x="2053744" y="673140"/>
                </a:cubicBezTo>
                <a:cubicBezTo>
                  <a:pt x="1746486" y="685430"/>
                  <a:pt x="1227835" y="894366"/>
                  <a:pt x="888622" y="909114"/>
                </a:cubicBezTo>
                <a:cubicBezTo>
                  <a:pt x="549409" y="923862"/>
                  <a:pt x="104499" y="813249"/>
                  <a:pt x="18467" y="761630"/>
                </a:cubicBezTo>
                <a:cubicBezTo>
                  <a:pt x="-67565" y="710011"/>
                  <a:pt x="165951" y="680514"/>
                  <a:pt x="328183" y="614146"/>
                </a:cubicBezTo>
                <a:close/>
              </a:path>
            </a:pathLst>
          </a:custGeom>
          <a:solidFill>
            <a:srgbClr val="434222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19" name="Рамка 18">
            <a:extLst>
              <a:ext uri="{FF2B5EF4-FFF2-40B4-BE49-F238E27FC236}">
                <a16:creationId xmlns:a16="http://schemas.microsoft.com/office/drawing/2014/main" id="{0CAF13D0-ADEF-4F11-8435-4CF733ECA231}"/>
              </a:ext>
            </a:extLst>
          </p:cNvPr>
          <p:cNvSpPr/>
          <p:nvPr/>
        </p:nvSpPr>
        <p:spPr>
          <a:xfrm rot="21143844">
            <a:off x="393396" y="1009142"/>
            <a:ext cx="515525" cy="575945"/>
          </a:xfrm>
          <a:prstGeom prst="frame">
            <a:avLst>
              <a:gd name="adj1" fmla="val 5383"/>
            </a:avLst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endParaRPr lang="ru-RU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3DA64E-60AB-4443-9ABB-4A36C16104E3}"/>
              </a:ext>
            </a:extLst>
          </p:cNvPr>
          <p:cNvSpPr txBox="1"/>
          <p:nvPr/>
        </p:nvSpPr>
        <p:spPr>
          <a:xfrm>
            <a:off x="198975" y="336486"/>
            <a:ext cx="1214658" cy="53091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11:43</a:t>
            </a:r>
            <a:endParaRPr lang="ru-RU" sz="3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53E1D29-E3BA-4492-A2B3-6481531E1177}"/>
              </a:ext>
            </a:extLst>
          </p:cNvPr>
          <p:cNvSpPr txBox="1"/>
          <p:nvPr/>
        </p:nvSpPr>
        <p:spPr>
          <a:xfrm>
            <a:off x="7928290" y="454715"/>
            <a:ext cx="1215710" cy="53091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0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15:49</a:t>
            </a:r>
            <a:endParaRPr lang="ru-RU" sz="3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2A7784-2593-494D-A2E8-E489273B87FE}"/>
                  </a:ext>
                </a:extLst>
              </p:cNvPr>
              <p:cNvSpPr txBox="1"/>
              <p:nvPr/>
            </p:nvSpPr>
            <p:spPr>
              <a:xfrm>
                <a:off x="1398972" y="2190439"/>
                <a:ext cx="7462130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US" sz="4100" b="1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soat  </a:t>
                </a:r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1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minut</a:t>
                </a:r>
                <a:r>
                  <a:rPr lang="en-US" sz="4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1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1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1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1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41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soat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902A7784-2593-494D-A2E8-E489273B87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972" y="2190439"/>
                <a:ext cx="7462130" cy="700192"/>
              </a:xfrm>
              <a:prstGeom prst="rect">
                <a:avLst/>
              </a:prstGeom>
              <a:blipFill>
                <a:blip r:embed="rId4"/>
                <a:stretch>
                  <a:fillRect t="-17391" b="-38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5DFFD1-D00F-4D4A-8C90-772D66C1A6C1}"/>
                  </a:ext>
                </a:extLst>
              </p:cNvPr>
              <p:cNvSpPr txBox="1"/>
              <p:nvPr/>
            </p:nvSpPr>
            <p:spPr>
              <a:xfrm>
                <a:off x="1621976" y="3388830"/>
                <a:ext cx="6361353" cy="1334404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1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100" b="1" i="1">
                              <a:latin typeface="Cambria Math" panose="02040503050406030204" pitchFamily="18" charset="0"/>
                            </a:rPr>
                            <m:t>𝟑𝟓𝟎</m:t>
                          </m:r>
                          <m:r>
                            <a:rPr lang="en-US" sz="41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100" b="1">
                              <a:latin typeface="Cambria Math" panose="02040503050406030204" pitchFamily="18" charset="0"/>
                            </a:rPr>
                            <m:t>𝐤𝐦</m:t>
                          </m:r>
                        </m:num>
                        <m:den>
                          <m:r>
                            <a:rPr lang="en-US" sz="41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1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1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100" b="1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4100" b="1">
                              <a:latin typeface="Cambria Math" panose="02040503050406030204" pitchFamily="18" charset="0"/>
                            </a:rPr>
                            <m:t>𝐬𝐨𝐚𝐭</m:t>
                          </m:r>
                        </m:den>
                      </m:f>
                      <m:r>
                        <a:rPr lang="en-US" sz="41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100" b="1" i="1">
                          <a:latin typeface="Cambria Math" panose="02040503050406030204" pitchFamily="18" charset="0"/>
                        </a:rPr>
                        <m:t>𝟖𝟓</m:t>
                      </m:r>
                      <m:r>
                        <a:rPr lang="en-US" sz="41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4100" b="1" i="1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100" b="1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41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100" b="1">
                              <a:latin typeface="Cambria Math" panose="02040503050406030204" pitchFamily="18" charset="0"/>
                            </a:rPr>
                            <m:t>𝐤𝐦</m:t>
                          </m:r>
                        </m:num>
                        <m:den>
                          <m:r>
                            <a:rPr lang="en-US" sz="4100" b="1">
                              <a:latin typeface="Cambria Math" panose="02040503050406030204" pitchFamily="18" charset="0"/>
                            </a:rPr>
                            <m:t>𝐬𝐨𝐚𝐭</m:t>
                          </m:r>
                        </m:den>
                      </m:f>
                    </m:oMath>
                  </m:oMathPara>
                </a14:m>
                <a:endParaRPr lang="ru-RU" sz="41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5DFFD1-D00F-4D4A-8C90-772D66C1A6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1976" y="3388830"/>
                <a:ext cx="6361353" cy="13344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4342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6691B6A-AC13-48E5-AD04-001FA3E192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507"/>
          <a:stretch/>
        </p:blipFill>
        <p:spPr>
          <a:xfrm>
            <a:off x="671512" y="575072"/>
            <a:ext cx="7800975" cy="399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458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0E426D8-6019-4762-95B6-88ECEDB38E51}"/>
              </a:ext>
            </a:extLst>
          </p:cNvPr>
          <p:cNvSpPr txBox="1"/>
          <p:nvPr/>
        </p:nvSpPr>
        <p:spPr>
          <a:xfrm>
            <a:off x="418300" y="1426906"/>
            <a:ext cx="657872" cy="70019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marL="514350" indent="-514350">
              <a:buClr>
                <a:srgbClr val="C00000"/>
              </a:buClr>
              <a:buFont typeface="Wingdings" panose="05000000000000000000" pitchFamily="2" charset="2"/>
              <a:buChar char="v"/>
            </a:pPr>
            <a:endParaRPr lang="ru-RU" sz="41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6439642-6944-4AA9-8318-DB1EC846AE23}"/>
              </a:ext>
            </a:extLst>
          </p:cNvPr>
          <p:cNvSpPr txBox="1"/>
          <p:nvPr/>
        </p:nvSpPr>
        <p:spPr>
          <a:xfrm>
            <a:off x="397447" y="2908271"/>
            <a:ext cx="8509782" cy="1454244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marL="685800" indent="-685800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O‘rganilgan</a:t>
            </a: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endParaRPr lang="en-US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2060"/>
              </a:buClr>
            </a:pP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2">
            <a:extLst>
              <a:ext uri="{FF2B5EF4-FFF2-40B4-BE49-F238E27FC236}">
                <a16:creationId xmlns:a16="http://schemas.microsoft.com/office/drawing/2014/main" id="{23CC541D-6035-45B1-A54A-C8AA826E6679}"/>
              </a:ext>
            </a:extLst>
          </p:cNvPr>
          <p:cNvSpPr/>
          <p:nvPr/>
        </p:nvSpPr>
        <p:spPr>
          <a:xfrm>
            <a:off x="0" y="-30475"/>
            <a:ext cx="9144000" cy="8375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8B74BE-2199-4B38-90CF-F9F093C9F20B}"/>
              </a:ext>
            </a:extLst>
          </p:cNvPr>
          <p:cNvSpPr txBox="1"/>
          <p:nvPr/>
        </p:nvSpPr>
        <p:spPr>
          <a:xfrm>
            <a:off x="1076172" y="22519"/>
            <a:ext cx="1691810" cy="83099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D905230-2C7F-4F76-A3F9-C8054FD77210}"/>
              </a:ext>
            </a:extLst>
          </p:cNvPr>
          <p:cNvSpPr txBox="1"/>
          <p:nvPr/>
        </p:nvSpPr>
        <p:spPr>
          <a:xfrm>
            <a:off x="418300" y="1598252"/>
            <a:ext cx="7912885" cy="76174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685800" indent="-685800"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O‘zgaruvchi</a:t>
            </a:r>
            <a:r>
              <a:rPr lang="en-US" sz="45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500" b="1" dirty="0" err="1">
                <a:latin typeface="Arial" panose="020B0604020202020204" pitchFamily="34" charset="0"/>
                <a:cs typeface="Arial" panose="020B0604020202020204" pitchFamily="34" charset="0"/>
              </a:rPr>
              <a:t>miqdorlar</a:t>
            </a:r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7981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4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51192F5-2CCE-4529-BAFF-43EBA221E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4" y="542925"/>
            <a:ext cx="8172450" cy="430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32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31C6F99C-2F64-428C-A170-00E9EE3A56D9}"/>
              </a:ext>
            </a:extLst>
          </p:cNvPr>
          <p:cNvSpPr/>
          <p:nvPr/>
        </p:nvSpPr>
        <p:spPr>
          <a:xfrm>
            <a:off x="117065" y="448030"/>
            <a:ext cx="8484010" cy="71938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4E2DA-64B8-4A62-AFC3-B16985F34829}"/>
              </a:ext>
            </a:extLst>
          </p:cNvPr>
          <p:cNvSpPr txBox="1"/>
          <p:nvPr/>
        </p:nvSpPr>
        <p:spPr>
          <a:xfrm>
            <a:off x="2642804" y="405667"/>
            <a:ext cx="2722572" cy="76174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sz="45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4A894F-8C9A-4CB9-BB67-DD537F191A20}"/>
              </a:ext>
            </a:extLst>
          </p:cNvPr>
          <p:cNvSpPr txBox="1"/>
          <p:nvPr/>
        </p:nvSpPr>
        <p:spPr>
          <a:xfrm>
            <a:off x="464700" y="2041584"/>
            <a:ext cx="8679300" cy="2562240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4-sahifasida  </a:t>
            </a:r>
          </a:p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2-masalani 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hild, Children, Doing, Drawing, Homewor #189090 - PNG Images - PNGio">
            <a:extLst>
              <a:ext uri="{FF2B5EF4-FFF2-40B4-BE49-F238E27FC236}">
                <a16:creationId xmlns:a16="http://schemas.microsoft.com/office/drawing/2014/main" id="{145BE81C-5409-4B9A-B066-33F009824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95566" y="138556"/>
            <a:ext cx="1752345" cy="1295968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35469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CEB00A8-7870-447C-9F57-339DC91F0AC6}"/>
              </a:ext>
            </a:extLst>
          </p:cNvPr>
          <p:cNvSpPr/>
          <p:nvPr/>
        </p:nvSpPr>
        <p:spPr>
          <a:xfrm>
            <a:off x="5918" y="655"/>
            <a:ext cx="9138082" cy="6081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3BD688-AB1C-436F-864D-1CF570D708C8}"/>
                  </a:ext>
                </a:extLst>
              </p:cNvPr>
              <p:cNvSpPr txBox="1"/>
              <p:nvPr/>
            </p:nvSpPr>
            <p:spPr>
              <a:xfrm>
                <a:off x="3448084" y="-45362"/>
                <a:ext cx="2408352" cy="700192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1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-masala</a:t>
                </a:r>
                <a:endParaRPr lang="ru-RU" sz="4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3BD688-AB1C-436F-864D-1CF570D708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8084" y="-45362"/>
                <a:ext cx="2408352" cy="700192"/>
              </a:xfrm>
              <a:prstGeom prst="rect">
                <a:avLst/>
              </a:prstGeom>
              <a:blipFill>
                <a:blip r:embed="rId2"/>
                <a:stretch>
                  <a:fillRect t="-18421" r="-8608" b="-394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E68C9A-1F04-41A0-B9FB-2E3220C71A01}"/>
                  </a:ext>
                </a:extLst>
              </p:cNvPr>
              <p:cNvSpPr txBox="1"/>
              <p:nvPr/>
            </p:nvSpPr>
            <p:spPr>
              <a:xfrm>
                <a:off x="657337" y="1189648"/>
                <a:ext cx="3504785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-o‘quvchi</a:t>
                </a:r>
                <a:endParaRPr lang="ru-RU" sz="41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2E68C9A-1F04-41A0-B9FB-2E3220C71A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7337" y="1189648"/>
                <a:ext cx="3504785" cy="700192"/>
              </a:xfrm>
              <a:prstGeom prst="rect">
                <a:avLst/>
              </a:prstGeom>
              <a:blipFill>
                <a:blip r:embed="rId3"/>
                <a:stretch>
                  <a:fillRect t="-19130" b="-3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D5C9CD-07A3-4206-B506-CAED5D7D5149}"/>
                  </a:ext>
                </a:extLst>
              </p:cNvPr>
              <p:cNvSpPr txBox="1"/>
              <p:nvPr/>
            </p:nvSpPr>
            <p:spPr>
              <a:xfrm>
                <a:off x="1072085" y="2210242"/>
                <a:ext cx="2675288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41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minut</a:t>
                </a:r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endParaRPr lang="ru-RU" sz="41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CD5C9CD-07A3-4206-B506-CAED5D7D51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085" y="2210242"/>
                <a:ext cx="2675288" cy="700192"/>
              </a:xfrm>
              <a:prstGeom prst="rect">
                <a:avLst/>
              </a:prstGeom>
              <a:blipFill>
                <a:blip r:embed="rId4"/>
                <a:stretch>
                  <a:fillRect t="-20175" b="-37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DDC66B-8FB7-446C-A748-1133F36AB40E}"/>
                  </a:ext>
                </a:extLst>
              </p:cNvPr>
              <p:cNvSpPr txBox="1"/>
              <p:nvPr/>
            </p:nvSpPr>
            <p:spPr>
              <a:xfrm>
                <a:off x="757565" y="3081845"/>
                <a:ext cx="3304328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𝟐𝟏𝟑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ta </a:t>
                </a:r>
                <a:r>
                  <a:rPr lang="en-US" sz="41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so‘z</a:t>
                </a:r>
                <a:endParaRPr lang="ru-RU" sz="41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ADDC66B-8FB7-446C-A748-1133F36AB4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65" y="3081845"/>
                <a:ext cx="3304328" cy="700192"/>
              </a:xfrm>
              <a:prstGeom prst="rect">
                <a:avLst/>
              </a:prstGeom>
              <a:blipFill>
                <a:blip r:embed="rId5"/>
                <a:stretch>
                  <a:fillRect t="-20175" b="-377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8BB9156-83BB-4BDD-A4FF-F027EBBA213F}"/>
                  </a:ext>
                </a:extLst>
              </p:cNvPr>
              <p:cNvSpPr txBox="1"/>
              <p:nvPr/>
            </p:nvSpPr>
            <p:spPr>
              <a:xfrm>
                <a:off x="370732" y="4078078"/>
                <a:ext cx="3767397" cy="62324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ta </a:t>
                </a:r>
                <a:r>
                  <a:rPr lang="en-US" sz="36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imloviy</a:t>
                </a:r>
                <a:r>
                  <a:rPr lang="en-US" sz="36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xato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8BB9156-83BB-4BDD-A4FF-F027EBBA2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32" y="4078078"/>
                <a:ext cx="3767397" cy="623248"/>
              </a:xfrm>
              <a:prstGeom prst="rect">
                <a:avLst/>
              </a:prstGeom>
              <a:blipFill>
                <a:blip r:embed="rId6"/>
                <a:stretch>
                  <a:fillRect t="-18627" r="-4207" b="-36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71584D8-7AB5-41F9-8CCA-09AE76948D47}"/>
                  </a:ext>
                </a:extLst>
              </p:cNvPr>
              <p:cNvSpPr txBox="1"/>
              <p:nvPr/>
            </p:nvSpPr>
            <p:spPr>
              <a:xfrm>
                <a:off x="5719928" y="1189648"/>
                <a:ext cx="3202245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-o‘quvchi</a:t>
                </a:r>
                <a:endParaRPr lang="ru-RU" sz="41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71584D8-7AB5-41F9-8CCA-09AE76948D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9928" y="1189648"/>
                <a:ext cx="3202245" cy="700192"/>
              </a:xfrm>
              <a:prstGeom prst="rect">
                <a:avLst/>
              </a:prstGeom>
              <a:blipFill>
                <a:blip r:embed="rId7"/>
                <a:stretch>
                  <a:fillRect t="-19130" b="-3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2DA12CE-0676-4638-B647-008BD443F2C1}"/>
                  </a:ext>
                </a:extLst>
              </p:cNvPr>
              <p:cNvSpPr txBox="1"/>
              <p:nvPr/>
            </p:nvSpPr>
            <p:spPr>
              <a:xfrm>
                <a:off x="5959663" y="2162562"/>
                <a:ext cx="2243561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41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minut</a:t>
                </a:r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endParaRPr lang="ru-RU" sz="41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2DA12CE-0676-4638-B647-008BD443F2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663" y="2162562"/>
                <a:ext cx="2243561" cy="700192"/>
              </a:xfrm>
              <a:prstGeom prst="rect">
                <a:avLst/>
              </a:prstGeom>
              <a:blipFill>
                <a:blip r:embed="rId8"/>
                <a:stretch>
                  <a:fillRect t="-20000" r="-272" b="-3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4B2A0AD-F749-4C92-B903-F1EF371F8BA2}"/>
                  </a:ext>
                </a:extLst>
              </p:cNvPr>
              <p:cNvSpPr txBox="1"/>
              <p:nvPr/>
            </p:nvSpPr>
            <p:spPr>
              <a:xfrm>
                <a:off x="5603172" y="3076386"/>
                <a:ext cx="3170096" cy="700192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𝟐𝟔𝟎</m:t>
                    </m:r>
                  </m:oMath>
                </a14:m>
                <a:r>
                  <a:rPr lang="en-US" sz="41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ta </a:t>
                </a:r>
                <a:r>
                  <a:rPr lang="en-US" sz="41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so‘z</a:t>
                </a:r>
                <a:endParaRPr lang="ru-RU" sz="41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4B2A0AD-F749-4C92-B903-F1EF371F8B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3172" y="3076386"/>
                <a:ext cx="3170096" cy="700192"/>
              </a:xfrm>
              <a:prstGeom prst="rect">
                <a:avLst/>
              </a:prstGeom>
              <a:blipFill>
                <a:blip r:embed="rId9"/>
                <a:stretch>
                  <a:fillRect t="-20000" b="-365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EF4C3AB-F5AF-4229-B196-6F9B915DA703}"/>
                  </a:ext>
                </a:extLst>
              </p:cNvPr>
              <p:cNvSpPr txBox="1"/>
              <p:nvPr/>
            </p:nvSpPr>
            <p:spPr>
              <a:xfrm>
                <a:off x="5005870" y="4049300"/>
                <a:ext cx="3767398" cy="62324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𝟕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ta </a:t>
                </a:r>
                <a:r>
                  <a:rPr lang="en-US" sz="36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imloviy</a:t>
                </a:r>
                <a:r>
                  <a:rPr lang="en-US" sz="36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xato</a:t>
                </a:r>
                <a:endParaRPr lang="ru-RU" sz="36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EF4C3AB-F5AF-4229-B196-6F9B915DA7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5870" y="4049300"/>
                <a:ext cx="3767398" cy="623248"/>
              </a:xfrm>
              <a:prstGeom prst="rect">
                <a:avLst/>
              </a:prstGeom>
              <a:blipFill>
                <a:blip r:embed="rId10"/>
                <a:stretch>
                  <a:fillRect t="-18627" r="-4207" b="-36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2BE32C93-A0CC-4738-9866-D820F3E45F3B}"/>
              </a:ext>
            </a:extLst>
          </p:cNvPr>
          <p:cNvCxnSpPr/>
          <p:nvPr/>
        </p:nvCxnSpPr>
        <p:spPr>
          <a:xfrm>
            <a:off x="4572000" y="1307831"/>
            <a:ext cx="0" cy="3271613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2610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CEB00A8-7870-447C-9F57-339DC91F0AC6}"/>
              </a:ext>
            </a:extLst>
          </p:cNvPr>
          <p:cNvSpPr/>
          <p:nvPr/>
        </p:nvSpPr>
        <p:spPr>
          <a:xfrm>
            <a:off x="0" y="3177"/>
            <a:ext cx="9144000" cy="635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D87BAED-FD54-44C5-A1C6-C992DFD1F052}"/>
                  </a:ext>
                </a:extLst>
              </p:cNvPr>
              <p:cNvSpPr txBox="1"/>
              <p:nvPr/>
            </p:nvSpPr>
            <p:spPr>
              <a:xfrm>
                <a:off x="2652963" y="-4351"/>
                <a:ext cx="3156717" cy="62324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-o‘quvchi</a:t>
                </a:r>
                <a:endParaRPr lang="ru-RU" sz="3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D87BAED-FD54-44C5-A1C6-C992DFD1F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963" y="-4351"/>
                <a:ext cx="3156717" cy="623248"/>
              </a:xfrm>
              <a:prstGeom prst="rect">
                <a:avLst/>
              </a:prstGeom>
              <a:blipFill>
                <a:blip r:embed="rId2"/>
                <a:stretch>
                  <a:fillRect t="-18447" b="-349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854E569C-E0CC-4795-9D18-67D4E818A248}"/>
              </a:ext>
            </a:extLst>
          </p:cNvPr>
          <p:cNvSpPr txBox="1"/>
          <p:nvPr/>
        </p:nvSpPr>
        <p:spPr>
          <a:xfrm>
            <a:off x="324682" y="902369"/>
            <a:ext cx="6610313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Matn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terishning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tezligi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:</a:t>
            </a:r>
            <a:endParaRPr lang="ru-RU" sz="3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F6EF7AC-F78E-42F0-AF71-C38E122C4703}"/>
                  </a:ext>
                </a:extLst>
              </p:cNvPr>
              <p:cNvSpPr txBox="1"/>
              <p:nvPr/>
            </p:nvSpPr>
            <p:spPr>
              <a:xfrm>
                <a:off x="1653691" y="1528765"/>
                <a:ext cx="6610313" cy="1273041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just">
                  <a:lnSpc>
                    <a:spcPct val="106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𝟐𝟏𝟑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ru-RU" sz="3600" b="1"/>
                            <m:t> 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𝐦𝐢𝐧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𝟕𝟏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ru-RU" sz="3600" b="1"/>
                            <m:t> </m:t>
                          </m:r>
                        </m:num>
                        <m:den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𝐦𝐢𝐧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latin typeface="Arial" panose="020B0604020202020204" pitchFamily="34" charset="0"/>
                  <a:ea typeface="TimesNewRomanPSM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F6EF7AC-F78E-42F0-AF71-C38E122C47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3691" y="1528765"/>
                <a:ext cx="6610313" cy="12730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CD67F7CA-DD5A-4BF0-A822-2BD3C230AB7B}"/>
              </a:ext>
            </a:extLst>
          </p:cNvPr>
          <p:cNvSpPr txBox="1"/>
          <p:nvPr/>
        </p:nvSpPr>
        <p:spPr>
          <a:xfrm>
            <a:off x="330527" y="2718519"/>
            <a:ext cx="6637697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Matn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terishning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sifati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: </a:t>
            </a:r>
            <a:endParaRPr lang="ru-RU" sz="3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6500DC5-EDFF-448E-8016-492B013843EC}"/>
                  </a:ext>
                </a:extLst>
              </p:cNvPr>
              <p:cNvSpPr txBox="1"/>
              <p:nvPr/>
            </p:nvSpPr>
            <p:spPr>
              <a:xfrm>
                <a:off x="2123574" y="3398922"/>
                <a:ext cx="6411998" cy="1124410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600" b="1" dirty="0">
                              <a:latin typeface="Cambria Math" panose="02040503050406030204" pitchFamily="18" charset="0"/>
                              <a:ea typeface="TimesNewRomanPSMT"/>
                              <a:cs typeface="Arial" panose="020B0604020202020204" pitchFamily="34" charset="0"/>
                            </a:rPr>
                            <m:t>213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𝟎𝟐𝟖𝟐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6500DC5-EDFF-448E-8016-492B013843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574" y="3398922"/>
                <a:ext cx="6411998" cy="11244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395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CEB00A8-7870-447C-9F57-339DC91F0AC6}"/>
              </a:ext>
            </a:extLst>
          </p:cNvPr>
          <p:cNvSpPr/>
          <p:nvPr/>
        </p:nvSpPr>
        <p:spPr>
          <a:xfrm>
            <a:off x="0" y="-12759"/>
            <a:ext cx="9144000" cy="63537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D87BAED-FD54-44C5-A1C6-C992DFD1F052}"/>
                  </a:ext>
                </a:extLst>
              </p:cNvPr>
              <p:cNvSpPr txBox="1"/>
              <p:nvPr/>
            </p:nvSpPr>
            <p:spPr>
              <a:xfrm>
                <a:off x="2753168" y="-21072"/>
                <a:ext cx="3162667" cy="62324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6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-</a:t>
                </a:r>
                <a:r>
                  <a:rPr lang="en-US" sz="3600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o‘quvchi</a:t>
                </a:r>
                <a:endParaRPr lang="ru-RU" sz="3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0D87BAED-FD54-44C5-A1C6-C992DFD1F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168" y="-21072"/>
                <a:ext cx="3162667" cy="623248"/>
              </a:xfrm>
              <a:prstGeom prst="rect">
                <a:avLst/>
              </a:prstGeom>
              <a:blipFill>
                <a:blip r:embed="rId2"/>
                <a:stretch>
                  <a:fillRect t="-19608" b="-36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>
            <a:extLst>
              <a:ext uri="{FF2B5EF4-FFF2-40B4-BE49-F238E27FC236}">
                <a16:creationId xmlns:a16="http://schemas.microsoft.com/office/drawing/2014/main" id="{854E569C-E0CC-4795-9D18-67D4E818A248}"/>
              </a:ext>
            </a:extLst>
          </p:cNvPr>
          <p:cNvSpPr txBox="1"/>
          <p:nvPr/>
        </p:nvSpPr>
        <p:spPr>
          <a:xfrm>
            <a:off x="366886" y="791853"/>
            <a:ext cx="6633686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Matn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terishning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tezligi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:</a:t>
            </a:r>
            <a:endParaRPr lang="ru-RU" sz="3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F6EF7AC-F78E-42F0-AF71-C38E122C4703}"/>
                  </a:ext>
                </a:extLst>
              </p:cNvPr>
              <p:cNvSpPr txBox="1"/>
              <p:nvPr/>
            </p:nvSpPr>
            <p:spPr>
              <a:xfrm>
                <a:off x="1758655" y="1368934"/>
                <a:ext cx="6637697" cy="1269530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just">
                  <a:lnSpc>
                    <a:spcPct val="106000"/>
                  </a:lnSpc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𝟐𝟔𝟎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ru-RU" sz="3600" b="1"/>
                            <m:t> 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</m:t>
                          </m:r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𝐦𝐢𝐧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𝟔𝟓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ru-RU" sz="3600" b="1"/>
                            <m:t> </m:t>
                          </m:r>
                        </m:num>
                        <m:den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𝐦𝐢𝐧</m:t>
                          </m:r>
                        </m:den>
                      </m:f>
                    </m:oMath>
                  </m:oMathPara>
                </a14:m>
                <a:endParaRPr lang="en-US" sz="3600" b="1" dirty="0">
                  <a:latin typeface="Arial" panose="020B0604020202020204" pitchFamily="34" charset="0"/>
                  <a:ea typeface="TimesNewRomanPSMT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8F6EF7AC-F78E-42F0-AF71-C38E122C47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655" y="1368934"/>
                <a:ext cx="6637697" cy="12695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CD67F7CA-DD5A-4BF0-A822-2BD3C230AB7B}"/>
              </a:ext>
            </a:extLst>
          </p:cNvPr>
          <p:cNvSpPr txBox="1"/>
          <p:nvPr/>
        </p:nvSpPr>
        <p:spPr>
          <a:xfrm>
            <a:off x="366886" y="2743844"/>
            <a:ext cx="6637697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Matn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terishning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3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sifati</a:t>
            </a:r>
            <a:r>
              <a:rPr lang="en-US" sz="33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: </a:t>
            </a:r>
            <a:endParaRPr lang="ru-RU" sz="3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6500DC5-EDFF-448E-8016-492B013843EC}"/>
                  </a:ext>
                </a:extLst>
              </p:cNvPr>
              <p:cNvSpPr txBox="1"/>
              <p:nvPr/>
            </p:nvSpPr>
            <p:spPr>
              <a:xfrm>
                <a:off x="2145433" y="3360925"/>
                <a:ext cx="6470685" cy="1126703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7 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260 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ta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𝟎𝟐𝟔𝟗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6500DC5-EDFF-448E-8016-492B013843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433" y="3360925"/>
                <a:ext cx="6470685" cy="11267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105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5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2BE32C93-A0CC-4738-9866-D820F3E45F3B}"/>
              </a:ext>
            </a:extLst>
          </p:cNvPr>
          <p:cNvCxnSpPr>
            <a:cxnSpLocks/>
          </p:cNvCxnSpPr>
          <p:nvPr/>
        </p:nvCxnSpPr>
        <p:spPr>
          <a:xfrm>
            <a:off x="4697295" y="706263"/>
            <a:ext cx="0" cy="4018137"/>
          </a:xfrm>
          <a:prstGeom prst="line">
            <a:avLst/>
          </a:prstGeom>
          <a:ln w="762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A297368-DFF5-4413-9163-23E03DA01540}"/>
                  </a:ext>
                </a:extLst>
              </p:cNvPr>
              <p:cNvSpPr txBox="1"/>
              <p:nvPr/>
            </p:nvSpPr>
            <p:spPr>
              <a:xfrm>
                <a:off x="845272" y="584150"/>
                <a:ext cx="2907119" cy="62324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𝟏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-o‘quvchi</a:t>
                </a:r>
                <a:endParaRPr lang="ru-RU" sz="36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A297368-DFF5-4413-9163-23E03DA01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272" y="584150"/>
                <a:ext cx="2907119" cy="623248"/>
              </a:xfrm>
              <a:prstGeom prst="rect">
                <a:avLst/>
              </a:prstGeom>
              <a:blipFill>
                <a:blip r:embed="rId2"/>
                <a:stretch>
                  <a:fillRect t="-19608" b="-36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F854AB4-2509-4E48-B7FB-D7A77F8A99BC}"/>
                  </a:ext>
                </a:extLst>
              </p:cNvPr>
              <p:cNvSpPr txBox="1"/>
              <p:nvPr/>
            </p:nvSpPr>
            <p:spPr>
              <a:xfrm>
                <a:off x="790878" y="1883192"/>
                <a:ext cx="2830583" cy="1128770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𝟕𝟏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ru-RU" sz="3600" b="1"/>
                            <m:t> </m:t>
                          </m:r>
                        </m:num>
                        <m:den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𝐦𝐢𝐧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F854AB4-2509-4E48-B7FB-D7A77F8A99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878" y="1883192"/>
                <a:ext cx="2830583" cy="11287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3DC2978-928B-4C17-8488-68EB73BC96F0}"/>
                  </a:ext>
                </a:extLst>
              </p:cNvPr>
              <p:cNvSpPr txBox="1"/>
              <p:nvPr/>
            </p:nvSpPr>
            <p:spPr>
              <a:xfrm>
                <a:off x="268050" y="3428968"/>
                <a:ext cx="4307639" cy="1124443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𝟎𝟐𝟖𝟐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3DC2978-928B-4C17-8488-68EB73BC96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050" y="3428968"/>
                <a:ext cx="4307639" cy="1124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889CC7-BEA1-4F77-AF7E-16318DD5C08C}"/>
                  </a:ext>
                </a:extLst>
              </p:cNvPr>
              <p:cNvSpPr txBox="1"/>
              <p:nvPr/>
            </p:nvSpPr>
            <p:spPr>
              <a:xfrm>
                <a:off x="5855620" y="584150"/>
                <a:ext cx="2907119" cy="623248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dirty="0">
                        <a:latin typeface="Cambria Math" panose="02040503050406030204" pitchFamily="18" charset="0"/>
                        <a:ea typeface="TimesNewRomanPSMT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ea typeface="TimesNewRomanPSMT"/>
                    <a:cs typeface="Arial" panose="020B0604020202020204" pitchFamily="34" charset="0"/>
                  </a:rPr>
                  <a:t>-o‘quvchi</a:t>
                </a:r>
                <a:endParaRPr lang="ru-RU" sz="36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9889CC7-BEA1-4F77-AF7E-16318DD5C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5620" y="584150"/>
                <a:ext cx="2907119" cy="623248"/>
              </a:xfrm>
              <a:prstGeom prst="rect">
                <a:avLst/>
              </a:prstGeom>
              <a:blipFill>
                <a:blip r:embed="rId5"/>
                <a:stretch>
                  <a:fillRect t="-19608" b="-36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9BD2382-38D1-4F4F-9672-216200997C03}"/>
                  </a:ext>
                </a:extLst>
              </p:cNvPr>
              <p:cNvSpPr txBox="1"/>
              <p:nvPr/>
            </p:nvSpPr>
            <p:spPr>
              <a:xfrm>
                <a:off x="5418225" y="1883192"/>
                <a:ext cx="2959565" cy="1128770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𝟔𝟓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solidFill>
                                <a:srgbClr val="000000"/>
                              </a:solidFill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m:t>z</m:t>
                          </m:r>
                          <m:r>
                            <m:rPr>
                              <m:nor/>
                            </m:rPr>
                            <a:rPr lang="ru-RU" sz="3600" b="1"/>
                            <m:t> </m:t>
                          </m:r>
                        </m:num>
                        <m:den>
                          <m:r>
                            <a:rPr lang="en-US" sz="3600" b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𝐦𝐢𝐧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9BD2382-38D1-4F4F-9672-216200997C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225" y="1883192"/>
                <a:ext cx="2959565" cy="112877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A618E02-718E-49D5-BD84-BD4713705F42}"/>
                  </a:ext>
                </a:extLst>
              </p:cNvPr>
              <p:cNvSpPr txBox="1"/>
              <p:nvPr/>
            </p:nvSpPr>
            <p:spPr>
              <a:xfrm>
                <a:off x="4744187" y="3428968"/>
                <a:ext cx="4307639" cy="1124443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≈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𝟎𝟐𝟔𝟗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xato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so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‘</m:t>
                          </m:r>
                          <m:r>
                            <m:rPr>
                              <m:nor/>
                            </m:rPr>
                            <a:rPr lang="en-US" sz="3600" b="1" dirty="0">
                              <a:latin typeface="Arial" panose="020B0604020202020204" pitchFamily="34" charset="0"/>
                              <a:ea typeface="TimesNewRomanPSMT"/>
                              <a:cs typeface="Arial" panose="020B0604020202020204" pitchFamily="34" charset="0"/>
                            </a:rPr>
                            <m:t>z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A618E02-718E-49D5-BD84-BD4713705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4187" y="3428968"/>
                <a:ext cx="4307639" cy="1124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420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C2EA4613-9160-454D-9426-A11A2883762F}"/>
              </a:ext>
            </a:extLst>
          </p:cNvPr>
          <p:cNvSpPr/>
          <p:nvPr/>
        </p:nvSpPr>
        <p:spPr>
          <a:xfrm>
            <a:off x="0" y="288"/>
            <a:ext cx="9144000" cy="6081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76709C-705B-4BE6-A162-F1B4819AE238}"/>
                  </a:ext>
                </a:extLst>
              </p:cNvPr>
              <p:cNvSpPr txBox="1"/>
              <p:nvPr/>
            </p:nvSpPr>
            <p:spPr>
              <a:xfrm>
                <a:off x="3603006" y="-22249"/>
                <a:ext cx="2408352" cy="700192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𝟐</m:t>
                    </m:r>
                  </m:oMath>
                </a14:m>
                <a:r>
                  <a:rPr lang="en-US" sz="41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-masala</a:t>
                </a:r>
                <a:endParaRPr lang="ru-RU" sz="4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76709C-705B-4BE6-A162-F1B4819AE2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3006" y="-22249"/>
                <a:ext cx="2408352" cy="700192"/>
              </a:xfrm>
              <a:prstGeom prst="rect">
                <a:avLst/>
              </a:prstGeom>
              <a:blipFill>
                <a:blip r:embed="rId2"/>
                <a:stretch>
                  <a:fillRect t="-17391" r="-8861" b="-38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11B55342-B200-440E-83C1-808C3CA35CE6}"/>
              </a:ext>
            </a:extLst>
          </p:cNvPr>
          <p:cNvSpPr txBox="1"/>
          <p:nvPr/>
        </p:nvSpPr>
        <p:spPr>
          <a:xfrm>
            <a:off x="269761" y="1031308"/>
            <a:ext cx="8934113" cy="11772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265510" indent="-15479" defTabSz="678656"/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	      </a:t>
            </a:r>
            <a:r>
              <a:rPr lang="en-US" sz="36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Bemorning</a:t>
            </a:r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pulsi  </a:t>
            </a:r>
            <a:r>
              <a:rPr lang="en-US" sz="36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o‘lchanganda</a:t>
            </a:r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u  </a:t>
            </a:r>
            <a:r>
              <a:rPr lang="en-US" sz="36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bir</a:t>
            </a:r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minutda</a:t>
            </a:r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67  ta  </a:t>
            </a:r>
            <a:r>
              <a:rPr lang="en-US" sz="36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zarbani</a:t>
            </a:r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his  </a:t>
            </a:r>
            <a:r>
              <a:rPr lang="en-US" sz="36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qildi</a:t>
            </a:r>
            <a:r>
              <a:rPr lang="en-US" sz="36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DC4EDC0-8806-42E5-A405-E4AC2A8DCF49}"/>
              </a:ext>
            </a:extLst>
          </p:cNvPr>
          <p:cNvSpPr txBox="1"/>
          <p:nvPr/>
        </p:nvSpPr>
        <p:spPr>
          <a:xfrm>
            <a:off x="269761" y="2455407"/>
            <a:ext cx="8567432" cy="90024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265510" indent="-15479" algn="just" defTabSz="678656">
              <a:lnSpc>
                <a:spcPct val="150000"/>
              </a:lnSpc>
              <a:buAutoNum type="alphaLcParenR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Puls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kattalik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7C1DEA-1850-427B-A9EF-6B50473224F4}"/>
              </a:ext>
            </a:extLst>
          </p:cNvPr>
          <p:cNvSpPr txBox="1"/>
          <p:nvPr/>
        </p:nvSpPr>
        <p:spPr>
          <a:xfrm>
            <a:off x="269761" y="3523569"/>
            <a:ext cx="8777813" cy="11772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250031" algn="just" defTabSz="678656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b) Har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soatda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bemorning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yuragi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50031" algn="just" defTabSz="678656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uradi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0966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FE01271-B7B2-45D3-BA21-AFBFCCCD9C95}"/>
              </a:ext>
            </a:extLst>
          </p:cNvPr>
          <p:cNvSpPr/>
          <p:nvPr/>
        </p:nvSpPr>
        <p:spPr>
          <a:xfrm>
            <a:off x="457635" y="2856381"/>
            <a:ext cx="8228727" cy="1635185"/>
          </a:xfrm>
          <a:prstGeom prst="roundRect">
            <a:avLst>
              <a:gd name="adj" fmla="val 4075"/>
            </a:avLst>
          </a:prstGeom>
          <a:solidFill>
            <a:srgbClr val="73A9DB">
              <a:alpha val="43922"/>
            </a:srgb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just">
              <a:lnSpc>
                <a:spcPct val="150000"/>
              </a:lnSpc>
            </a:pPr>
            <a:r>
              <a:rPr lang="en-US" altLang="ru-RU" sz="30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ru-RU" sz="3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0E4B426B-0FB8-4500-9B66-2200A7EB492F}"/>
              </a:ext>
            </a:extLst>
          </p:cNvPr>
          <p:cNvGrpSpPr/>
          <p:nvPr/>
        </p:nvGrpSpPr>
        <p:grpSpPr>
          <a:xfrm>
            <a:off x="480885" y="432936"/>
            <a:ext cx="8228727" cy="1926372"/>
            <a:chOff x="480885" y="432936"/>
            <a:chExt cx="8228727" cy="1926372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195C13CD-B807-4F79-8917-7E987F27CBC7}"/>
                </a:ext>
              </a:extLst>
            </p:cNvPr>
            <p:cNvSpPr/>
            <p:nvPr/>
          </p:nvSpPr>
          <p:spPr>
            <a:xfrm>
              <a:off x="480885" y="455677"/>
              <a:ext cx="8228727" cy="1903631"/>
            </a:xfrm>
            <a:prstGeom prst="roundRect">
              <a:avLst>
                <a:gd name="adj" fmla="val 4075"/>
              </a:avLst>
            </a:prstGeom>
            <a:solidFill>
              <a:srgbClr val="73A9DB">
                <a:alpha val="43922"/>
              </a:srgbClr>
            </a:solidFill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just">
                <a:lnSpc>
                  <a:spcPct val="150000"/>
                </a:lnSpc>
              </a:pPr>
              <a:endParaRPr lang="ru-RU" sz="3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" name="Picture 2" descr="Частота пульса во время тренировки">
              <a:extLst>
                <a:ext uri="{FF2B5EF4-FFF2-40B4-BE49-F238E27FC236}">
                  <a16:creationId xmlns:a16="http://schemas.microsoft.com/office/drawing/2014/main" id="{F3689A25-3F2D-48E9-B262-8A818F68D0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7874" y="1069475"/>
              <a:ext cx="2143125" cy="115728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 descr="Пульс - Создать мем - Meme-arsenal.com">
              <a:extLst>
                <a:ext uri="{FF2B5EF4-FFF2-40B4-BE49-F238E27FC236}">
                  <a16:creationId xmlns:a16="http://schemas.microsoft.com/office/drawing/2014/main" id="{A2D350F2-CAB7-46C7-A6B3-909BF805A0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00206" y="1057812"/>
              <a:ext cx="2143125" cy="115728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88A3E27F-BCAA-4306-A2A3-497783584FB4}"/>
                </a:ext>
              </a:extLst>
            </p:cNvPr>
            <p:cNvSpPr txBox="1"/>
            <p:nvPr/>
          </p:nvSpPr>
          <p:spPr>
            <a:xfrm>
              <a:off x="3010975" y="432936"/>
              <a:ext cx="3122049" cy="530915"/>
            </a:xfrm>
            <a:prstGeom prst="rect">
              <a:avLst/>
            </a:prstGeom>
            <a:noFill/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sz="3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Puls</a:t>
              </a:r>
              <a:r>
                <a:rPr lang="en-US" sz="3000" b="1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3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chastotasi</a:t>
              </a:r>
              <a:endParaRPr lang="ru-RU" sz="3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398D111-64D9-49D5-8020-E09E7743C11A}"/>
                  </a:ext>
                </a:extLst>
              </p:cNvPr>
              <p:cNvSpPr txBox="1"/>
              <p:nvPr/>
            </p:nvSpPr>
            <p:spPr>
              <a:xfrm>
                <a:off x="1556592" y="2978291"/>
                <a:ext cx="6054065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5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en-US" altLang="ru-RU" sz="45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ru-RU" sz="4500" b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𝐬𝐨𝐚𝐭</m:t>
                      </m:r>
                      <m:r>
                        <a:rPr lang="en-US" altLang="ru-RU" sz="45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5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𝟔𝟎</m:t>
                      </m:r>
                      <m:r>
                        <a:rPr lang="en-US" altLang="ru-RU" sz="4500" b="1" i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US" altLang="ru-RU" sz="4500" b="1"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𝐦𝐢𝐧𝐮𝐭</m:t>
                      </m:r>
                    </m:oMath>
                  </m:oMathPara>
                </a14:m>
                <a:endParaRPr lang="ru-RU" sz="45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398D111-64D9-49D5-8020-E09E7743C1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6592" y="2978291"/>
                <a:ext cx="6054065" cy="7617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220968F-2CEC-4909-B9D9-4D303AD6CFD8}"/>
                  </a:ext>
                </a:extLst>
              </p:cNvPr>
              <p:cNvSpPr txBox="1"/>
              <p:nvPr/>
            </p:nvSpPr>
            <p:spPr>
              <a:xfrm>
                <a:off x="2085961" y="3762779"/>
                <a:ext cx="5169166" cy="761747"/>
              </a:xfrm>
              <a:prstGeom prst="rect">
                <a:avLst/>
              </a:prstGeom>
              <a:noFill/>
            </p:spPr>
            <p:txBody>
              <a:bodyPr wrap="square" lIns="68580" tIns="34290" rIns="68580" bIns="3429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altLang="ru-RU" sz="4500" b="1" i="1"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𝟔𝟕</m:t>
                    </m:r>
                    <m:r>
                      <a:rPr lang="en-US" altLang="ru-RU" sz="45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altLang="ru-RU" sz="45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𝟔𝟎</m:t>
                    </m:r>
                    <m:r>
                      <a:rPr lang="en-US" altLang="ru-RU" sz="45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altLang="ru-RU" sz="45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𝟒𝟎𝟐𝟎</m:t>
                    </m:r>
                  </m:oMath>
                </a14:m>
                <a:r>
                  <a:rPr lang="en-US" sz="45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5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220968F-2CEC-4909-B9D9-4D303AD6C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961" y="3762779"/>
                <a:ext cx="5169166" cy="7617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221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CFB1E387-BB68-42D1-A66B-1E27986675F7}"/>
              </a:ext>
            </a:extLst>
          </p:cNvPr>
          <p:cNvSpPr/>
          <p:nvPr/>
        </p:nvSpPr>
        <p:spPr>
          <a:xfrm>
            <a:off x="0" y="0"/>
            <a:ext cx="9144000" cy="6081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AA2AA7-4700-4479-A442-CC508958E02A}"/>
                  </a:ext>
                </a:extLst>
              </p:cNvPr>
              <p:cNvSpPr txBox="1"/>
              <p:nvPr/>
            </p:nvSpPr>
            <p:spPr>
              <a:xfrm>
                <a:off x="3387872" y="-46017"/>
                <a:ext cx="2408352" cy="700192"/>
              </a:xfrm>
              <a:prstGeom prst="rect">
                <a:avLst/>
              </a:prstGeom>
              <a:noFill/>
            </p:spPr>
            <p:txBody>
              <a:bodyPr wrap="none" lIns="68580" tIns="34290" rIns="68580" bIns="3429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100" b="1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1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-masala</a:t>
                </a:r>
                <a:endParaRPr lang="ru-RU" sz="41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0AA2AA7-4700-4479-A442-CC508958E0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7872" y="-46017"/>
                <a:ext cx="2408352" cy="700192"/>
              </a:xfrm>
              <a:prstGeom prst="rect">
                <a:avLst/>
              </a:prstGeom>
              <a:blipFill>
                <a:blip r:embed="rId2"/>
                <a:stretch>
                  <a:fillRect t="-17391" r="-8861" b="-391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5C94BFD4-5F19-469F-B975-DB47DA3F45F5}"/>
              </a:ext>
            </a:extLst>
          </p:cNvPr>
          <p:cNvSpPr txBox="1"/>
          <p:nvPr/>
        </p:nvSpPr>
        <p:spPr>
          <a:xfrm>
            <a:off x="357185" y="1337715"/>
            <a:ext cx="8395789" cy="294439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	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Ma’ruf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12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soat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ishlab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148 m 20 cm,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Murod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13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soat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ishlab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157 m 95 cm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ariq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tozaladi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Ularning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mehnat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unumdorligini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solishtiring</a:t>
            </a:r>
            <a:r>
              <a:rPr lang="en-US" sz="3200" b="1" dirty="0">
                <a:latin typeface="Arial" panose="020B0604020202020204" pitchFamily="34" charset="0"/>
                <a:ea typeface="TimesNewRomanPSMT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2977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fde52baba9bf420dd3bc926bd4c8dd692e9b04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Office PowerPoint</Application>
  <PresentationFormat>Экран (16:9)</PresentationFormat>
  <Paragraphs>89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TimesNewRomanPSMT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99</cp:revision>
  <dcterms:created xsi:type="dcterms:W3CDTF">2020-06-02T15:50:24Z</dcterms:created>
  <dcterms:modified xsi:type="dcterms:W3CDTF">2021-02-20T07:25:43Z</dcterms:modified>
</cp:coreProperties>
</file>