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4" r:id="rId16"/>
    <p:sldId id="275" r:id="rId17"/>
    <p:sldId id="276" r:id="rId18"/>
    <p:sldId id="277" r:id="rId19"/>
    <p:sldId id="273" r:id="rId20"/>
    <p:sldId id="278" r:id="rId21"/>
    <p:sldId id="279" r:id="rId22"/>
    <p:sldId id="280" r:id="rId23"/>
    <p:sldId id="281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2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4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3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16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0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1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4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1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7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4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1378-15EF-4094-BA9E-FDF18D5B138B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631EF-107E-4364-A468-9BF0FE6EE0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85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148"/>
            <a:ext cx="9108504" cy="51970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2483768" y="2463738"/>
            <a:ext cx="4392488" cy="255454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    KIDS’ ENGLISH 4 </a:t>
            </a:r>
            <a:endParaRPr lang="en-US" sz="6000" b="1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  <a:p>
            <a:endParaRPr lang="en-US" sz="4000" b="1" dirty="0" smtClean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38184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does she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083918"/>
            <a:ext cx="8928992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She mops the floor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5486"/>
            <a:ext cx="6696744" cy="3174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862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38184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does she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083918"/>
            <a:ext cx="8928992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She </a:t>
            </a:r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sweeps </a:t>
            </a:r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the floor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5486"/>
            <a:ext cx="6696744" cy="31323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930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38184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does she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083918"/>
            <a:ext cx="8928992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She feeds the animals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906"/>
            <a:ext cx="6336704" cy="30861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83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" y="-1"/>
            <a:ext cx="9121096" cy="507494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26648" y="843558"/>
            <a:ext cx="6347390" cy="3636404"/>
          </a:xfrm>
          <a:prstGeom prst="roundRect">
            <a:avLst/>
          </a:prstGeom>
          <a:solidFill>
            <a:srgbClr val="FFCC99"/>
          </a:solidFill>
          <a:ln w="254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ENGLISH</a:t>
            </a:r>
            <a:endParaRPr lang="en-GB" sz="4400" b="1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400" b="1" dirty="0">
                <a:solidFill>
                  <a:schemeClr val="tx2"/>
                </a:solidFill>
                <a:latin typeface="Arial Rounded MT Bold" panose="020F0704030504030204" pitchFamily="34" charset="0"/>
              </a:rPr>
              <a:t>4</a:t>
            </a:r>
            <a:r>
              <a:rPr lang="en-US" sz="4400" b="1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- FORM</a:t>
            </a:r>
            <a:endParaRPr lang="en-GB" sz="4400" b="1" dirty="0" smtClean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4400" b="1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“WE COOKED PALOV YESTERDAY“</a:t>
            </a:r>
          </a:p>
        </p:txBody>
      </p:sp>
    </p:spTree>
    <p:extLst>
      <p:ext uri="{BB962C8B-B14F-4D97-AF65-F5344CB8AC3E}">
        <p14:creationId xmlns:p14="http://schemas.microsoft.com/office/powerpoint/2010/main" val="4466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" y="51470"/>
            <a:ext cx="910995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792" y="-26719"/>
            <a:ext cx="10189131" cy="52385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2" y="357504"/>
            <a:ext cx="5328590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Past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Simple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Tense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203598"/>
            <a:ext cx="5773303" cy="33547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2 types of verbs</a:t>
            </a:r>
          </a:p>
          <a:p>
            <a:pPr algn="ctr"/>
            <a:endParaRPr lang="en-US" sz="4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4400" b="1" u="sng" dirty="0" smtClean="0">
                <a:solidFill>
                  <a:schemeClr val="bg2"/>
                </a:solidFill>
              </a:rPr>
              <a:t>REGULAR</a:t>
            </a:r>
            <a:r>
              <a:rPr lang="en-US" sz="4400" b="1" dirty="0" smtClean="0">
                <a:solidFill>
                  <a:schemeClr val="bg2"/>
                </a:solidFill>
              </a:rPr>
              <a:t>     </a:t>
            </a:r>
            <a:r>
              <a:rPr lang="en-US" sz="4400" b="1" u="sng" dirty="0" smtClean="0">
                <a:solidFill>
                  <a:schemeClr val="bg2"/>
                </a:solidFill>
              </a:rPr>
              <a:t>IRREGULAR</a:t>
            </a:r>
          </a:p>
          <a:p>
            <a:r>
              <a:rPr lang="en-US" sz="3600" b="1" dirty="0" smtClean="0">
                <a:solidFill>
                  <a:schemeClr val="bg2"/>
                </a:solidFill>
              </a:rPr>
              <a:t>Cook</a:t>
            </a:r>
            <a:r>
              <a:rPr lang="en-US" sz="3600" b="1" dirty="0" smtClean="0">
                <a:solidFill>
                  <a:schemeClr val="bg2"/>
                </a:solidFill>
              </a:rPr>
              <a:t>-Cook</a:t>
            </a:r>
            <a:r>
              <a:rPr lang="en-US" sz="3600" b="1" dirty="0" smtClean="0">
                <a:solidFill>
                  <a:srgbClr val="FF0000"/>
                </a:solidFill>
              </a:rPr>
              <a:t>ed</a:t>
            </a:r>
            <a:r>
              <a:rPr lang="en-US" sz="3600" b="1" dirty="0" smtClean="0">
                <a:solidFill>
                  <a:schemeClr val="bg2"/>
                </a:solidFill>
              </a:rPr>
              <a:t>        Go – </a:t>
            </a:r>
            <a:r>
              <a:rPr lang="en-US" sz="3600" b="1" dirty="0" smtClean="0">
                <a:solidFill>
                  <a:srgbClr val="FF0000"/>
                </a:solidFill>
              </a:rPr>
              <a:t>Went</a:t>
            </a:r>
            <a:r>
              <a:rPr lang="en-US" sz="3600" b="1" dirty="0" smtClean="0">
                <a:solidFill>
                  <a:schemeClr val="bg2"/>
                </a:solidFill>
              </a:rPr>
              <a:t> </a:t>
            </a:r>
          </a:p>
          <a:p>
            <a:r>
              <a:rPr lang="en-US" sz="3600" b="1" dirty="0" smtClean="0">
                <a:solidFill>
                  <a:schemeClr val="bg2"/>
                </a:solidFill>
              </a:rPr>
              <a:t>Clean –Clean</a:t>
            </a:r>
            <a:r>
              <a:rPr lang="en-US" sz="3600" b="1" dirty="0" smtClean="0">
                <a:solidFill>
                  <a:srgbClr val="FF0000"/>
                </a:solidFill>
              </a:rPr>
              <a:t>ed </a:t>
            </a:r>
            <a:r>
              <a:rPr lang="en-US" sz="3600" b="1" dirty="0" smtClean="0">
                <a:solidFill>
                  <a:schemeClr val="bg2"/>
                </a:solidFill>
              </a:rPr>
              <a:t>    Run – </a:t>
            </a:r>
            <a:r>
              <a:rPr lang="en-US" sz="3600" b="1" dirty="0" smtClean="0">
                <a:solidFill>
                  <a:srgbClr val="FF0000"/>
                </a:solidFill>
              </a:rPr>
              <a:t>Ran</a:t>
            </a:r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2538966">
            <a:off x="3264787" y="1654319"/>
            <a:ext cx="288032" cy="12304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120436">
            <a:off x="4909877" y="1628761"/>
            <a:ext cx="288032" cy="12749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33468"/>
            <a:ext cx="9865096" cy="52385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2" y="202436"/>
            <a:ext cx="5328590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Past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Simple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Tense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(Regular verbs)</a:t>
            </a:r>
            <a:endParaRPr lang="en-US" sz="4400" b="1" dirty="0" smtClean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5677" y="1653024"/>
            <a:ext cx="5400599" cy="2800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Subject </a:t>
            </a:r>
            <a:r>
              <a:rPr lang="en-US" sz="4400" b="1" dirty="0" smtClean="0">
                <a:solidFill>
                  <a:schemeClr val="bg2"/>
                </a:solidFill>
              </a:rPr>
              <a:t>+ </a:t>
            </a:r>
            <a:r>
              <a:rPr lang="en-US" sz="4400" b="1" dirty="0" smtClean="0">
                <a:solidFill>
                  <a:schemeClr val="bg2"/>
                </a:solidFill>
              </a:rPr>
              <a:t>verb + </a:t>
            </a:r>
            <a:r>
              <a:rPr lang="en-US" sz="4400" b="1" dirty="0" err="1" smtClean="0">
                <a:solidFill>
                  <a:schemeClr val="bg2"/>
                </a:solidFill>
              </a:rPr>
              <a:t>ed</a:t>
            </a:r>
            <a:endParaRPr lang="en-US" sz="4400" b="1" dirty="0">
              <a:solidFill>
                <a:schemeClr val="bg2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Ex: We     cook</a:t>
            </a:r>
            <a:r>
              <a:rPr lang="en-US" sz="4400" b="1" dirty="0" smtClean="0">
                <a:solidFill>
                  <a:srgbClr val="FF0000"/>
                </a:solidFill>
              </a:rPr>
              <a:t>ed</a:t>
            </a:r>
            <a:r>
              <a:rPr lang="en-US" sz="4400" b="1" dirty="0" smtClean="0">
                <a:solidFill>
                  <a:schemeClr val="bg2"/>
                </a:solidFill>
              </a:rPr>
              <a:t> palov yesterday</a:t>
            </a:r>
            <a:endParaRPr lang="en-US" sz="4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3325092" y="2211710"/>
            <a:ext cx="288032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829487" y="2281403"/>
            <a:ext cx="288032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936522" y="2281403"/>
            <a:ext cx="291661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33468"/>
            <a:ext cx="9865096" cy="52385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1682" y="202436"/>
            <a:ext cx="5328590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Past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Simple </a:t>
            </a:r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Tense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Rockwell" panose="02060603020205020403" pitchFamily="18" charset="0"/>
              </a:rPr>
              <a:t>(Adverbs of time)</a:t>
            </a:r>
            <a:endParaRPr lang="en-US" sz="4400" b="1" dirty="0" smtClean="0">
              <a:solidFill>
                <a:schemeClr val="tx1"/>
              </a:solidFill>
              <a:latin typeface="Rockwell" panose="020606030202050204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5677" y="1653024"/>
            <a:ext cx="5400599" cy="2800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Yesterday(</a:t>
            </a:r>
            <a:r>
              <a:rPr lang="en-US" sz="4400" b="1" dirty="0" err="1" smtClean="0">
                <a:solidFill>
                  <a:schemeClr val="bg2"/>
                </a:solidFill>
              </a:rPr>
              <a:t>kecha</a:t>
            </a:r>
            <a:r>
              <a:rPr lang="en-US" sz="4400" b="1" dirty="0" smtClean="0">
                <a:solidFill>
                  <a:schemeClr val="bg2"/>
                </a:solidFill>
              </a:rPr>
              <a:t>)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Ago (..</a:t>
            </a:r>
            <a:r>
              <a:rPr lang="en-US" sz="4400" b="1" dirty="0" err="1" smtClean="0">
                <a:solidFill>
                  <a:schemeClr val="bg2"/>
                </a:solidFill>
              </a:rPr>
              <a:t>dan</a:t>
            </a:r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r>
              <a:rPr lang="en-US" sz="4400" b="1" dirty="0" err="1" smtClean="0">
                <a:solidFill>
                  <a:schemeClr val="bg2"/>
                </a:solidFill>
              </a:rPr>
              <a:t>oldin</a:t>
            </a:r>
            <a:r>
              <a:rPr lang="en-US" sz="4400" b="1" dirty="0" smtClean="0">
                <a:solidFill>
                  <a:schemeClr val="bg2"/>
                </a:solidFill>
              </a:rPr>
              <a:t>)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Last(</a:t>
            </a:r>
            <a:r>
              <a:rPr lang="en-US" sz="4400" b="1" dirty="0" err="1" smtClean="0">
                <a:solidFill>
                  <a:schemeClr val="bg2"/>
                </a:solidFill>
              </a:rPr>
              <a:t>o’tgan</a:t>
            </a:r>
            <a:r>
              <a:rPr lang="en-US" sz="4400" b="1" dirty="0" smtClean="0">
                <a:solidFill>
                  <a:schemeClr val="bg2"/>
                </a:solidFill>
              </a:rPr>
              <a:t>..)last year, last month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2127496" y="1923677"/>
            <a:ext cx="288032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2143988" y="2569435"/>
            <a:ext cx="288032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125682" y="3217868"/>
            <a:ext cx="291661" cy="2955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014" y="41499"/>
            <a:ext cx="9865096" cy="52385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9199" y="163638"/>
            <a:ext cx="5616624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2"/>
                </a:solidFill>
              </a:rPr>
              <a:t>1.I </a:t>
            </a:r>
            <a:r>
              <a:rPr lang="en-US" sz="4400" b="1" dirty="0">
                <a:solidFill>
                  <a:schemeClr val="bg2"/>
                </a:solidFill>
              </a:rPr>
              <a:t>help</a:t>
            </a:r>
            <a:r>
              <a:rPr lang="en-US" sz="4400" b="1" dirty="0">
                <a:solidFill>
                  <a:srgbClr val="FF0000"/>
                </a:solidFill>
              </a:rPr>
              <a:t>ed</a:t>
            </a:r>
            <a:r>
              <a:rPr lang="en-US" sz="4400" b="1" dirty="0">
                <a:solidFill>
                  <a:schemeClr val="bg2"/>
                </a:solidFill>
              </a:rPr>
              <a:t> my mum </a:t>
            </a:r>
            <a:r>
              <a:rPr lang="en-US" sz="4400" b="1" dirty="0" smtClean="0">
                <a:solidFill>
                  <a:schemeClr val="bg2"/>
                </a:solidFill>
              </a:rPr>
              <a:t>yesterday</a:t>
            </a:r>
            <a:endParaRPr lang="en-US" sz="44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9199" y="1609155"/>
            <a:ext cx="5616624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</a:rPr>
              <a:t>2.She water</a:t>
            </a:r>
            <a:r>
              <a:rPr lang="en-US" sz="4400" b="1" dirty="0">
                <a:solidFill>
                  <a:srgbClr val="FF0000"/>
                </a:solidFill>
              </a:rPr>
              <a:t>ed </a:t>
            </a:r>
            <a:r>
              <a:rPr lang="en-US" sz="4400" b="1" dirty="0" smtClean="0">
                <a:solidFill>
                  <a:schemeClr val="bg2"/>
                </a:solidFill>
              </a:rPr>
              <a:t>the flowers</a:t>
            </a:r>
            <a:endParaRPr lang="en-US" sz="4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9199" y="3019842"/>
            <a:ext cx="5616624" cy="14465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</a:rPr>
              <a:t>3.My dad wash</a:t>
            </a:r>
            <a:r>
              <a:rPr lang="en-US" sz="4400" b="1" dirty="0">
                <a:solidFill>
                  <a:srgbClr val="FF0000"/>
                </a:solidFill>
              </a:rPr>
              <a:t>ed</a:t>
            </a:r>
            <a:r>
              <a:rPr lang="en-US" sz="4400" b="1" dirty="0">
                <a:solidFill>
                  <a:schemeClr val="bg2"/>
                </a:solidFill>
              </a:rPr>
              <a:t> his car </a:t>
            </a:r>
            <a:r>
              <a:rPr lang="en-US" sz="4400" b="1" dirty="0" smtClean="0">
                <a:solidFill>
                  <a:schemeClr val="bg2"/>
                </a:solidFill>
              </a:rPr>
              <a:t>yesterday</a:t>
            </a:r>
            <a:endParaRPr lang="en-US" sz="4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779663"/>
            <a:ext cx="618748" cy="504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04" y="2422317"/>
            <a:ext cx="618748" cy="504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003798"/>
            <a:ext cx="618748" cy="504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9862"/>
            <a:ext cx="618748" cy="504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227934"/>
            <a:ext cx="618748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924530"/>
            <a:ext cx="8922156" cy="1938992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 Rounded MT Bold" panose="020F0704030504030204" pitchFamily="34" charset="0"/>
              </a:rPr>
              <a:t>        LET’S  START</a:t>
            </a:r>
          </a:p>
          <a:p>
            <a:r>
              <a:rPr lang="en-US" sz="6000" b="1" dirty="0">
                <a:latin typeface="Arial Rounded MT Bold" panose="020F0704030504030204" pitchFamily="34" charset="0"/>
              </a:rPr>
              <a:t> </a:t>
            </a:r>
            <a:r>
              <a:rPr lang="en-US" sz="6000" b="1" dirty="0" smtClean="0">
                <a:latin typeface="Arial Rounded MT Bold" panose="020F0704030504030204" pitchFamily="34" charset="0"/>
              </a:rPr>
              <a:t>           ENGLISH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40508"/>
            <a:ext cx="5321756" cy="1678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74"/>
            <a:ext cx="3888432" cy="1820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1808"/>
            <a:ext cx="3600400" cy="1836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13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glish_Tunnel_Past_Tense_Simple_Past_Song_English_Song_For_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42" y="3323"/>
            <a:ext cx="9172942" cy="5154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5031"/>
            <a:ext cx="8280920" cy="584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“WHAT DID YOU DO “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4000" cy="5285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84969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8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599642"/>
            <a:ext cx="6624736" cy="1631216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 Rounded MT Bold" panose="020F0704030504030204" pitchFamily="34" charset="0"/>
              </a:rPr>
              <a:t> </a:t>
            </a:r>
            <a:r>
              <a:rPr lang="en-US" sz="4000" b="1" dirty="0" smtClean="0">
                <a:latin typeface="Arial Rounded MT Bold" panose="020F0704030504030204" pitchFamily="34" charset="0"/>
              </a:rPr>
              <a:t>THANK YOU FOR YOUR  </a:t>
            </a:r>
          </a:p>
          <a:p>
            <a:r>
              <a:rPr lang="en-US" sz="4000" b="1" dirty="0" smtClean="0">
                <a:latin typeface="Arial Rounded MT Bold" panose="020F0704030504030204" pitchFamily="34" charset="0"/>
              </a:rPr>
              <a:t>            ATTENTION!</a:t>
            </a:r>
          </a:p>
        </p:txBody>
      </p:sp>
    </p:spTree>
    <p:extLst>
      <p:ext uri="{BB962C8B-B14F-4D97-AF65-F5344CB8AC3E}">
        <p14:creationId xmlns:p14="http://schemas.microsoft.com/office/powerpoint/2010/main" val="26703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5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705876"/>
            <a:ext cx="8640960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erlin Sans FB" panose="020E0602020502020306" pitchFamily="34" charset="0"/>
              </a:rPr>
              <a:t>          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GOODBYE, KIDS! </a:t>
            </a: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            GOOD LUCK!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" y="-1"/>
            <a:ext cx="9111984" cy="5078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6040" y="1669524"/>
            <a:ext cx="6403937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LET’S CHECK YOUR HOMEWORK!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0158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09"/>
            <a:ext cx="9144000" cy="5110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7229" y="50267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sweep  the floor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8616" y="672317"/>
            <a:ext cx="321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  wash  the dishes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87029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clean the room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102589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l</a:t>
            </a:r>
            <a:r>
              <a:rPr lang="en-US" sz="2800" b="1" dirty="0" smtClean="0">
                <a:solidFill>
                  <a:srgbClr val="0070C0"/>
                </a:solidFill>
              </a:rPr>
              <a:t>ay the table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8290" y="1287502"/>
            <a:ext cx="356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feed the animals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146125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m</a:t>
            </a:r>
            <a:r>
              <a:rPr lang="en-US" sz="2800" b="1" dirty="0" smtClean="0">
                <a:solidFill>
                  <a:srgbClr val="0070C0"/>
                </a:solidFill>
              </a:rPr>
              <a:t>op the floor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156800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  <a:r>
              <a:rPr lang="en-US" sz="2800" b="1" dirty="0" smtClean="0">
                <a:solidFill>
                  <a:srgbClr val="0070C0"/>
                </a:solidFill>
              </a:rPr>
              <a:t>ake the rubbish out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" y="0"/>
            <a:ext cx="9086624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2306" y="1437624"/>
            <a:ext cx="5173211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Let’s repeat </a:t>
            </a: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our last lesson</a:t>
            </a:r>
            <a:r>
              <a:rPr lang="en-US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9492"/>
            <a:ext cx="6768752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07504" y="344781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does she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256637"/>
            <a:ext cx="8928992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She</a:t>
            </a:r>
            <a:r>
              <a:rPr lang="en-US" sz="5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washes the dishes</a:t>
            </a:r>
          </a:p>
        </p:txBody>
      </p:sp>
    </p:spTree>
    <p:extLst>
      <p:ext uri="{BB962C8B-B14F-4D97-AF65-F5344CB8AC3E}">
        <p14:creationId xmlns:p14="http://schemas.microsoft.com/office/powerpoint/2010/main" val="57634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44781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 they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256637"/>
            <a:ext cx="8928992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They lay the table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498"/>
            <a:ext cx="6552728" cy="2970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364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38184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 they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312503"/>
            <a:ext cx="8928992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They take the rubbish out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7474"/>
            <a:ext cx="6696744" cy="31863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16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3381840"/>
            <a:ext cx="8928992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What do they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4083918"/>
            <a:ext cx="8928992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They go shopping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5486"/>
            <a:ext cx="5976664" cy="30783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50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220</Words>
  <Application>Microsoft Office PowerPoint</Application>
  <PresentationFormat>Экран (16:9)</PresentationFormat>
  <Paragraphs>54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GoldFinder</dc:creator>
  <cp:lastModifiedBy>GoldFinder</cp:lastModifiedBy>
  <cp:revision>12</cp:revision>
  <dcterms:created xsi:type="dcterms:W3CDTF">2020-09-17T07:11:50Z</dcterms:created>
  <dcterms:modified xsi:type="dcterms:W3CDTF">2020-09-18T14:40:50Z</dcterms:modified>
</cp:coreProperties>
</file>