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9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4" r:id="rId16"/>
    <p:sldId id="275" r:id="rId17"/>
    <p:sldId id="276" r:id="rId18"/>
    <p:sldId id="277" r:id="rId19"/>
    <p:sldId id="273" r:id="rId20"/>
    <p:sldId id="278" r:id="rId21"/>
    <p:sldId id="279" r:id="rId22"/>
    <p:sldId id="280" r:id="rId23"/>
    <p:sldId id="281" r:id="rId2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634" y="-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1378-15EF-4094-BA9E-FDF18D5B138B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31EF-107E-4364-A468-9BF0FE6EE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321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1378-15EF-4094-BA9E-FDF18D5B138B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31EF-107E-4364-A468-9BF0FE6EE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145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1378-15EF-4094-BA9E-FDF18D5B138B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31EF-107E-4364-A468-9BF0FE6EE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239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1378-15EF-4094-BA9E-FDF18D5B138B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31EF-107E-4364-A468-9BF0FE6EE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732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1378-15EF-4094-BA9E-FDF18D5B138B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31EF-107E-4364-A468-9BF0FE6EE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162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1378-15EF-4094-BA9E-FDF18D5B138B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31EF-107E-4364-A468-9BF0FE6EE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0707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1378-15EF-4094-BA9E-FDF18D5B138B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31EF-107E-4364-A468-9BF0FE6EE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2415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1378-15EF-4094-BA9E-FDF18D5B138B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31EF-107E-4364-A468-9BF0FE6EE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040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1378-15EF-4094-BA9E-FDF18D5B138B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31EF-107E-4364-A468-9BF0FE6EE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613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1378-15EF-4094-BA9E-FDF18D5B138B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31EF-107E-4364-A468-9BF0FE6EE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297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F1378-15EF-4094-BA9E-FDF18D5B138B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631EF-107E-4364-A468-9BF0FE6EE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243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F1378-15EF-4094-BA9E-FDF18D5B138B}" type="datetimeFigureOut">
              <a:rPr lang="ru-RU" smtClean="0"/>
              <a:t>18.09.2020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631EF-107E-4364-A468-9BF0FE6EE0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1854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1148"/>
            <a:ext cx="9108504" cy="519707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6" name="TextBox 5"/>
          <p:cNvSpPr txBox="1"/>
          <p:nvPr/>
        </p:nvSpPr>
        <p:spPr>
          <a:xfrm>
            <a:off x="2483768" y="2463738"/>
            <a:ext cx="4392488" cy="2554545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7030A0"/>
                </a:solidFill>
                <a:latin typeface="Arial Rounded MT Bold" panose="020F0704030504030204" pitchFamily="34" charset="0"/>
              </a:rPr>
              <a:t>    KIDS’ ENGLISH 4 </a:t>
            </a:r>
            <a:endParaRPr lang="en-US" sz="6000" b="1" dirty="0">
              <a:solidFill>
                <a:srgbClr val="7030A0"/>
              </a:solidFill>
              <a:latin typeface="Arial Rounded MT Bold" panose="020F0704030504030204" pitchFamily="34" charset="0"/>
            </a:endParaRPr>
          </a:p>
          <a:p>
            <a:endParaRPr lang="en-US" sz="4000" b="1" dirty="0" smtClean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67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3381840"/>
            <a:ext cx="8928992" cy="830997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What does she do?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504" y="4083918"/>
            <a:ext cx="8928992" cy="83099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She mops the floor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95486"/>
            <a:ext cx="6696744" cy="317436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08628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3381840"/>
            <a:ext cx="8928992" cy="830997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What does she do?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504" y="4083918"/>
            <a:ext cx="8928992" cy="83099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She </a:t>
            </a:r>
            <a:r>
              <a:rPr lang="en-US" sz="4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sweeps </a:t>
            </a:r>
            <a:r>
              <a:rPr lang="en-US" sz="4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the floor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95486"/>
            <a:ext cx="6696744" cy="313234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24930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3381840"/>
            <a:ext cx="8928992" cy="830997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What does she do?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504" y="4083918"/>
            <a:ext cx="8928992" cy="83099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She feeds the animals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98906"/>
            <a:ext cx="6336704" cy="30861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638340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4" y="-1"/>
            <a:ext cx="9121096" cy="5074948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1426648" y="843558"/>
            <a:ext cx="6347390" cy="3636404"/>
          </a:xfrm>
          <a:prstGeom prst="roundRect">
            <a:avLst/>
          </a:prstGeom>
          <a:solidFill>
            <a:srgbClr val="FFCC99"/>
          </a:solidFill>
          <a:ln w="25400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/>
          <a:p>
            <a:pPr algn="ctr"/>
            <a:r>
              <a:rPr lang="en-US" sz="44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ENGLISH</a:t>
            </a:r>
            <a:endParaRPr lang="en-GB" sz="4400" b="1" dirty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n-US" sz="4400" b="1" dirty="0">
                <a:solidFill>
                  <a:schemeClr val="tx2"/>
                </a:solidFill>
                <a:latin typeface="Arial Rounded MT Bold" panose="020F0704030504030204" pitchFamily="34" charset="0"/>
              </a:rPr>
              <a:t>4</a:t>
            </a:r>
            <a:r>
              <a:rPr lang="en-US" sz="44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- FORM</a:t>
            </a:r>
            <a:endParaRPr lang="en-GB" sz="4400" b="1" dirty="0" smtClean="0">
              <a:solidFill>
                <a:schemeClr val="tx2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n-US" sz="4400" b="1" dirty="0" smtClean="0">
                <a:solidFill>
                  <a:schemeClr val="tx2"/>
                </a:solidFill>
                <a:latin typeface="Arial Rounded MT Bold" panose="020F0704030504030204" pitchFamily="34" charset="0"/>
              </a:rPr>
              <a:t>“WE COOKED PALOV YESTERDAY“</a:t>
            </a:r>
          </a:p>
        </p:txBody>
      </p:sp>
    </p:spTree>
    <p:extLst>
      <p:ext uri="{BB962C8B-B14F-4D97-AF65-F5344CB8AC3E}">
        <p14:creationId xmlns:p14="http://schemas.microsoft.com/office/powerpoint/2010/main" val="44667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4" y="51470"/>
            <a:ext cx="9109956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64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69792" y="-26719"/>
            <a:ext cx="10189131" cy="52385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91682" y="357504"/>
            <a:ext cx="5328590" cy="76944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Rockwell" panose="02060603020205020403" pitchFamily="18" charset="0"/>
              </a:rPr>
              <a:t>Past </a:t>
            </a:r>
            <a:r>
              <a:rPr lang="en-US" sz="4400" b="1" dirty="0" smtClean="0">
                <a:solidFill>
                  <a:schemeClr val="tx1"/>
                </a:solidFill>
                <a:latin typeface="Rockwell" panose="02060603020205020403" pitchFamily="18" charset="0"/>
              </a:rPr>
              <a:t>Simple </a:t>
            </a:r>
            <a:r>
              <a:rPr lang="en-US" sz="4400" b="1" dirty="0" smtClean="0">
                <a:solidFill>
                  <a:schemeClr val="tx1"/>
                </a:solidFill>
                <a:latin typeface="Rockwell" panose="02060603020205020403" pitchFamily="18" charset="0"/>
              </a:rPr>
              <a:t>Tense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75656" y="1203598"/>
            <a:ext cx="5773303" cy="335476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2"/>
                </a:solidFill>
              </a:rPr>
              <a:t>2 types of verbs</a:t>
            </a:r>
          </a:p>
          <a:p>
            <a:pPr algn="ctr"/>
            <a:endParaRPr lang="en-US" sz="4400" b="1" dirty="0" smtClean="0">
              <a:solidFill>
                <a:schemeClr val="bg2"/>
              </a:solidFill>
            </a:endParaRPr>
          </a:p>
          <a:p>
            <a:pPr algn="ctr"/>
            <a:r>
              <a:rPr lang="en-US" sz="4400" b="1" u="sng" dirty="0" smtClean="0">
                <a:solidFill>
                  <a:schemeClr val="bg2"/>
                </a:solidFill>
              </a:rPr>
              <a:t>REGULAR</a:t>
            </a:r>
            <a:r>
              <a:rPr lang="en-US" sz="4400" b="1" dirty="0" smtClean="0">
                <a:solidFill>
                  <a:schemeClr val="bg2"/>
                </a:solidFill>
              </a:rPr>
              <a:t>     </a:t>
            </a:r>
            <a:r>
              <a:rPr lang="en-US" sz="4400" b="1" u="sng" dirty="0" smtClean="0">
                <a:solidFill>
                  <a:schemeClr val="bg2"/>
                </a:solidFill>
              </a:rPr>
              <a:t>IRREGULAR</a:t>
            </a:r>
          </a:p>
          <a:p>
            <a:r>
              <a:rPr lang="en-US" sz="3600" b="1" dirty="0" smtClean="0">
                <a:solidFill>
                  <a:schemeClr val="bg2"/>
                </a:solidFill>
              </a:rPr>
              <a:t>Cook</a:t>
            </a:r>
            <a:r>
              <a:rPr lang="en-US" sz="3600" b="1" dirty="0" smtClean="0">
                <a:solidFill>
                  <a:schemeClr val="bg2"/>
                </a:solidFill>
              </a:rPr>
              <a:t>-Cook</a:t>
            </a:r>
            <a:r>
              <a:rPr lang="en-US" sz="3600" b="1" dirty="0" smtClean="0">
                <a:solidFill>
                  <a:srgbClr val="FF0000"/>
                </a:solidFill>
              </a:rPr>
              <a:t>ed</a:t>
            </a:r>
            <a:r>
              <a:rPr lang="en-US" sz="3600" b="1" dirty="0" smtClean="0">
                <a:solidFill>
                  <a:schemeClr val="bg2"/>
                </a:solidFill>
              </a:rPr>
              <a:t>        Go – </a:t>
            </a:r>
            <a:r>
              <a:rPr lang="en-US" sz="3600" b="1" dirty="0" smtClean="0">
                <a:solidFill>
                  <a:srgbClr val="FF0000"/>
                </a:solidFill>
              </a:rPr>
              <a:t>Went</a:t>
            </a:r>
            <a:r>
              <a:rPr lang="en-US" sz="3600" b="1" dirty="0" smtClean="0">
                <a:solidFill>
                  <a:schemeClr val="bg2"/>
                </a:solidFill>
              </a:rPr>
              <a:t> </a:t>
            </a:r>
          </a:p>
          <a:p>
            <a:r>
              <a:rPr lang="en-US" sz="3600" b="1" dirty="0" smtClean="0">
                <a:solidFill>
                  <a:schemeClr val="bg2"/>
                </a:solidFill>
              </a:rPr>
              <a:t>Clean –Clean</a:t>
            </a:r>
            <a:r>
              <a:rPr lang="en-US" sz="3600" b="1" dirty="0" smtClean="0">
                <a:solidFill>
                  <a:srgbClr val="FF0000"/>
                </a:solidFill>
              </a:rPr>
              <a:t>ed </a:t>
            </a:r>
            <a:r>
              <a:rPr lang="en-US" sz="3600" b="1" dirty="0" smtClean="0">
                <a:solidFill>
                  <a:schemeClr val="bg2"/>
                </a:solidFill>
              </a:rPr>
              <a:t>    Run – </a:t>
            </a:r>
            <a:r>
              <a:rPr lang="en-US" sz="3600" b="1" dirty="0" smtClean="0">
                <a:solidFill>
                  <a:srgbClr val="FF0000"/>
                </a:solidFill>
              </a:rPr>
              <a:t>Ran</a:t>
            </a:r>
            <a:r>
              <a:rPr lang="en-US" sz="4400" b="1" dirty="0" smtClean="0">
                <a:solidFill>
                  <a:schemeClr val="bg2"/>
                </a:solidFill>
              </a:rPr>
              <a:t> </a:t>
            </a:r>
            <a:endParaRPr lang="ru-RU" sz="4400" b="1" dirty="0">
              <a:solidFill>
                <a:schemeClr val="bg2"/>
              </a:solidFill>
            </a:endParaRPr>
          </a:p>
        </p:txBody>
      </p:sp>
      <p:sp>
        <p:nvSpPr>
          <p:cNvPr id="8" name="Стрелка вниз 7"/>
          <p:cNvSpPr/>
          <p:nvPr/>
        </p:nvSpPr>
        <p:spPr>
          <a:xfrm rot="2538966">
            <a:off x="3264787" y="1654319"/>
            <a:ext cx="288032" cy="123048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9120436">
            <a:off x="4909877" y="1628761"/>
            <a:ext cx="288032" cy="127499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757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1" y="33468"/>
            <a:ext cx="9865096" cy="52385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91682" y="202436"/>
            <a:ext cx="5328590" cy="144655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Rockwell" panose="02060603020205020403" pitchFamily="18" charset="0"/>
              </a:rPr>
              <a:t>Past </a:t>
            </a:r>
            <a:r>
              <a:rPr lang="en-US" sz="4400" b="1" dirty="0" smtClean="0">
                <a:solidFill>
                  <a:schemeClr val="tx1"/>
                </a:solidFill>
                <a:latin typeface="Rockwell" panose="02060603020205020403" pitchFamily="18" charset="0"/>
              </a:rPr>
              <a:t>Simple </a:t>
            </a:r>
            <a:r>
              <a:rPr lang="en-US" sz="4400" b="1" dirty="0" smtClean="0">
                <a:solidFill>
                  <a:schemeClr val="tx1"/>
                </a:solidFill>
                <a:latin typeface="Rockwell" panose="02060603020205020403" pitchFamily="18" charset="0"/>
              </a:rPr>
              <a:t>Tense</a:t>
            </a:r>
          </a:p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Rockwell" panose="02060603020205020403" pitchFamily="18" charset="0"/>
              </a:rPr>
              <a:t>(Regular verbs)</a:t>
            </a:r>
            <a:endParaRPr lang="en-US" sz="4400" b="1" dirty="0" smtClean="0">
              <a:solidFill>
                <a:schemeClr val="tx1"/>
              </a:solidFill>
              <a:latin typeface="Rockwell" panose="020606030202050204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55677" y="1653024"/>
            <a:ext cx="5400599" cy="280076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2"/>
                </a:solidFill>
              </a:rPr>
              <a:t>Subject </a:t>
            </a:r>
            <a:r>
              <a:rPr lang="en-US" sz="4400" b="1" dirty="0" smtClean="0">
                <a:solidFill>
                  <a:schemeClr val="bg2"/>
                </a:solidFill>
              </a:rPr>
              <a:t>+ </a:t>
            </a:r>
            <a:r>
              <a:rPr lang="en-US" sz="4400" b="1" dirty="0" smtClean="0">
                <a:solidFill>
                  <a:schemeClr val="bg2"/>
                </a:solidFill>
              </a:rPr>
              <a:t>verb + </a:t>
            </a:r>
            <a:r>
              <a:rPr lang="en-US" sz="4400" b="1" dirty="0" err="1" smtClean="0">
                <a:solidFill>
                  <a:schemeClr val="bg2"/>
                </a:solidFill>
              </a:rPr>
              <a:t>ed</a:t>
            </a:r>
            <a:endParaRPr lang="en-US" sz="4400" b="1" dirty="0">
              <a:solidFill>
                <a:schemeClr val="bg2"/>
              </a:solidFill>
            </a:endParaRPr>
          </a:p>
          <a:p>
            <a:pPr algn="ctr"/>
            <a:r>
              <a:rPr lang="en-US" sz="4400" b="1" dirty="0" smtClean="0">
                <a:solidFill>
                  <a:schemeClr val="bg2"/>
                </a:solidFill>
              </a:rPr>
              <a:t>Ex: We     cook</a:t>
            </a:r>
            <a:r>
              <a:rPr lang="en-US" sz="4400" b="1" dirty="0" smtClean="0">
                <a:solidFill>
                  <a:srgbClr val="FF0000"/>
                </a:solidFill>
              </a:rPr>
              <a:t>ed</a:t>
            </a:r>
            <a:r>
              <a:rPr lang="en-US" sz="4400" b="1" dirty="0" smtClean="0">
                <a:solidFill>
                  <a:schemeClr val="bg2"/>
                </a:solidFill>
              </a:rPr>
              <a:t> palov yesterday</a:t>
            </a:r>
            <a:endParaRPr lang="en-US" sz="4400" b="1" dirty="0" smtClean="0">
              <a:solidFill>
                <a:schemeClr val="bg2"/>
              </a:solidFill>
            </a:endParaRPr>
          </a:p>
          <a:p>
            <a:pPr algn="ctr"/>
            <a:r>
              <a:rPr lang="en-US" sz="4400" b="1" dirty="0" smtClean="0">
                <a:solidFill>
                  <a:schemeClr val="bg2"/>
                </a:solidFill>
              </a:rPr>
              <a:t> </a:t>
            </a:r>
            <a:endParaRPr lang="ru-RU" sz="4400" b="1" dirty="0">
              <a:solidFill>
                <a:schemeClr val="bg2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3325092" y="2211710"/>
            <a:ext cx="288032" cy="29556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4829487" y="2281403"/>
            <a:ext cx="288032" cy="29556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5936522" y="2281403"/>
            <a:ext cx="291661" cy="29556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68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6551" y="33468"/>
            <a:ext cx="9865096" cy="523858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691682" y="202436"/>
            <a:ext cx="5328590" cy="144655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Rockwell" panose="02060603020205020403" pitchFamily="18" charset="0"/>
              </a:rPr>
              <a:t>Past </a:t>
            </a:r>
            <a:r>
              <a:rPr lang="en-US" sz="4400" b="1" dirty="0" smtClean="0">
                <a:solidFill>
                  <a:schemeClr val="tx1"/>
                </a:solidFill>
                <a:latin typeface="Rockwell" panose="02060603020205020403" pitchFamily="18" charset="0"/>
              </a:rPr>
              <a:t>Simple </a:t>
            </a:r>
            <a:r>
              <a:rPr lang="en-US" sz="4400" b="1" dirty="0" smtClean="0">
                <a:solidFill>
                  <a:schemeClr val="tx1"/>
                </a:solidFill>
                <a:latin typeface="Rockwell" panose="02060603020205020403" pitchFamily="18" charset="0"/>
              </a:rPr>
              <a:t>Tense</a:t>
            </a:r>
          </a:p>
          <a:p>
            <a:pPr algn="ctr"/>
            <a:r>
              <a:rPr lang="en-US" sz="4400" b="1" dirty="0" smtClean="0">
                <a:solidFill>
                  <a:schemeClr val="tx1"/>
                </a:solidFill>
                <a:latin typeface="Rockwell" panose="02060603020205020403" pitchFamily="18" charset="0"/>
              </a:rPr>
              <a:t>(Adverbs of time)</a:t>
            </a:r>
            <a:endParaRPr lang="en-US" sz="4400" b="1" dirty="0" smtClean="0">
              <a:solidFill>
                <a:schemeClr val="tx1"/>
              </a:solidFill>
              <a:latin typeface="Rockwell" panose="02060603020205020403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55677" y="1653024"/>
            <a:ext cx="5400599" cy="280076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2"/>
                </a:solidFill>
              </a:rPr>
              <a:t>Yesterday(</a:t>
            </a:r>
            <a:r>
              <a:rPr lang="en-US" sz="4400" b="1" dirty="0" err="1" smtClean="0">
                <a:solidFill>
                  <a:schemeClr val="bg2"/>
                </a:solidFill>
              </a:rPr>
              <a:t>kecha</a:t>
            </a:r>
            <a:r>
              <a:rPr lang="en-US" sz="4400" b="1" dirty="0" smtClean="0">
                <a:solidFill>
                  <a:schemeClr val="bg2"/>
                </a:solidFill>
              </a:rPr>
              <a:t>)</a:t>
            </a:r>
          </a:p>
          <a:p>
            <a:pPr algn="ctr"/>
            <a:r>
              <a:rPr lang="en-US" sz="4400" b="1" dirty="0" smtClean="0">
                <a:solidFill>
                  <a:schemeClr val="bg2"/>
                </a:solidFill>
              </a:rPr>
              <a:t>Ago (..</a:t>
            </a:r>
            <a:r>
              <a:rPr lang="en-US" sz="4400" b="1" dirty="0" err="1" smtClean="0">
                <a:solidFill>
                  <a:schemeClr val="bg2"/>
                </a:solidFill>
              </a:rPr>
              <a:t>dan</a:t>
            </a:r>
            <a:r>
              <a:rPr lang="en-US" sz="4400" b="1" dirty="0" smtClean="0">
                <a:solidFill>
                  <a:schemeClr val="bg2"/>
                </a:solidFill>
              </a:rPr>
              <a:t> </a:t>
            </a:r>
            <a:r>
              <a:rPr lang="en-US" sz="4400" b="1" dirty="0" err="1" smtClean="0">
                <a:solidFill>
                  <a:schemeClr val="bg2"/>
                </a:solidFill>
              </a:rPr>
              <a:t>oldin</a:t>
            </a:r>
            <a:r>
              <a:rPr lang="en-US" sz="4400" b="1" dirty="0" smtClean="0">
                <a:solidFill>
                  <a:schemeClr val="bg2"/>
                </a:solidFill>
              </a:rPr>
              <a:t>)</a:t>
            </a:r>
          </a:p>
          <a:p>
            <a:pPr algn="ctr"/>
            <a:r>
              <a:rPr lang="en-US" sz="4400" b="1" dirty="0" smtClean="0">
                <a:solidFill>
                  <a:schemeClr val="bg2"/>
                </a:solidFill>
              </a:rPr>
              <a:t> Last(</a:t>
            </a:r>
            <a:r>
              <a:rPr lang="en-US" sz="4400" b="1" dirty="0" err="1" smtClean="0">
                <a:solidFill>
                  <a:schemeClr val="bg2"/>
                </a:solidFill>
              </a:rPr>
              <a:t>o’tgan</a:t>
            </a:r>
            <a:r>
              <a:rPr lang="en-US" sz="4400" b="1" dirty="0" smtClean="0">
                <a:solidFill>
                  <a:schemeClr val="bg2"/>
                </a:solidFill>
              </a:rPr>
              <a:t>..)last year, last month</a:t>
            </a:r>
            <a:endParaRPr lang="ru-RU" sz="4400" b="1" dirty="0">
              <a:solidFill>
                <a:schemeClr val="bg2"/>
              </a:solidFill>
            </a:endParaRPr>
          </a:p>
        </p:txBody>
      </p:sp>
      <p:sp>
        <p:nvSpPr>
          <p:cNvPr id="5" name="Стрелка вниз 4"/>
          <p:cNvSpPr/>
          <p:nvPr/>
        </p:nvSpPr>
        <p:spPr>
          <a:xfrm rot="16200000">
            <a:off x="2127496" y="1923677"/>
            <a:ext cx="288032" cy="29556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 rot="16200000">
            <a:off x="2143988" y="2569435"/>
            <a:ext cx="288032" cy="29556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16200000">
            <a:off x="2125682" y="3217868"/>
            <a:ext cx="291661" cy="29556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92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7014" y="41499"/>
            <a:ext cx="9865096" cy="523858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639199" y="163638"/>
            <a:ext cx="5616624" cy="144655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2"/>
                </a:solidFill>
              </a:rPr>
              <a:t>1.I </a:t>
            </a:r>
            <a:r>
              <a:rPr lang="en-US" sz="4400" b="1" dirty="0">
                <a:solidFill>
                  <a:schemeClr val="bg2"/>
                </a:solidFill>
              </a:rPr>
              <a:t>help</a:t>
            </a:r>
            <a:r>
              <a:rPr lang="en-US" sz="4400" b="1" dirty="0">
                <a:solidFill>
                  <a:srgbClr val="FF0000"/>
                </a:solidFill>
              </a:rPr>
              <a:t>ed</a:t>
            </a:r>
            <a:r>
              <a:rPr lang="en-US" sz="4400" b="1" dirty="0">
                <a:solidFill>
                  <a:schemeClr val="bg2"/>
                </a:solidFill>
              </a:rPr>
              <a:t> my mum </a:t>
            </a:r>
            <a:r>
              <a:rPr lang="en-US" sz="4400" b="1" dirty="0" smtClean="0">
                <a:solidFill>
                  <a:schemeClr val="bg2"/>
                </a:solidFill>
              </a:rPr>
              <a:t>yesterday</a:t>
            </a:r>
            <a:endParaRPr lang="en-US" sz="4400" b="1" dirty="0">
              <a:solidFill>
                <a:schemeClr val="bg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39199" y="1609155"/>
            <a:ext cx="5616624" cy="144655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2"/>
                </a:solidFill>
              </a:rPr>
              <a:t>2.She water</a:t>
            </a:r>
            <a:r>
              <a:rPr lang="en-US" sz="4400" b="1" dirty="0">
                <a:solidFill>
                  <a:srgbClr val="FF0000"/>
                </a:solidFill>
              </a:rPr>
              <a:t>ed </a:t>
            </a:r>
            <a:r>
              <a:rPr lang="en-US" sz="4400" b="1" dirty="0" smtClean="0">
                <a:solidFill>
                  <a:schemeClr val="bg2"/>
                </a:solidFill>
              </a:rPr>
              <a:t>the flowers</a:t>
            </a:r>
            <a:endParaRPr lang="en-US" sz="4400" b="1" dirty="0">
              <a:solidFill>
                <a:schemeClr val="bg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39199" y="3019842"/>
            <a:ext cx="5616624" cy="144655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bg2"/>
                </a:solidFill>
              </a:rPr>
              <a:t>3.My dad wash</a:t>
            </a:r>
            <a:r>
              <a:rPr lang="en-US" sz="4400" b="1" dirty="0">
                <a:solidFill>
                  <a:srgbClr val="FF0000"/>
                </a:solidFill>
              </a:rPr>
              <a:t>ed</a:t>
            </a:r>
            <a:r>
              <a:rPr lang="en-US" sz="4400" b="1" dirty="0">
                <a:solidFill>
                  <a:schemeClr val="bg2"/>
                </a:solidFill>
              </a:rPr>
              <a:t> his car </a:t>
            </a:r>
            <a:r>
              <a:rPr lang="en-US" sz="4400" b="1" dirty="0" smtClean="0">
                <a:solidFill>
                  <a:schemeClr val="bg2"/>
                </a:solidFill>
              </a:rPr>
              <a:t>yesterday</a:t>
            </a:r>
            <a:endParaRPr lang="en-US" sz="44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557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08504" cy="5143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400" y="1779663"/>
            <a:ext cx="618748" cy="5040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504" y="2422317"/>
            <a:ext cx="618748" cy="5040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3003798"/>
            <a:ext cx="618748" cy="5040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579862"/>
            <a:ext cx="618748" cy="5040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4227934"/>
            <a:ext cx="618748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970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7504" y="1924530"/>
            <a:ext cx="8922156" cy="1938992"/>
          </a:xfrm>
          <a:prstGeom prst="rect">
            <a:avLst/>
          </a:prstGeom>
          <a:solidFill>
            <a:srgbClr val="00B0F0"/>
          </a:soli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Arial Rounded MT Bold" panose="020F0704030504030204" pitchFamily="34" charset="0"/>
              </a:rPr>
              <a:t>        LET’S  START</a:t>
            </a:r>
          </a:p>
          <a:p>
            <a:r>
              <a:rPr lang="en-US" sz="6000" b="1" dirty="0">
                <a:latin typeface="Arial Rounded MT Bold" panose="020F0704030504030204" pitchFamily="34" charset="0"/>
              </a:rPr>
              <a:t> </a:t>
            </a:r>
            <a:r>
              <a:rPr lang="en-US" sz="6000" b="1" dirty="0" smtClean="0">
                <a:latin typeface="Arial Rounded MT Bold" panose="020F0704030504030204" pitchFamily="34" charset="0"/>
              </a:rPr>
              <a:t>           ENGLISH</a:t>
            </a:r>
            <a:endParaRPr lang="ru-RU" sz="60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440508"/>
            <a:ext cx="5321756" cy="16781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87474"/>
            <a:ext cx="3888432" cy="18205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71808"/>
            <a:ext cx="3600400" cy="183620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2133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nglish_Tunnel_Past_Tense_Simple_Past_Song_English_Song_For_Kid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8942" y="3323"/>
            <a:ext cx="9172942" cy="515474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35031"/>
            <a:ext cx="8280920" cy="584775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“WHAT DID YOU DO “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SONG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731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4554"/>
            <a:ext cx="9144000" cy="52858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23478"/>
            <a:ext cx="8496944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87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21804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15616" y="1599642"/>
            <a:ext cx="6624736" cy="1631216"/>
          </a:xfrm>
          <a:prstGeom prst="rect">
            <a:avLst/>
          </a:prstGeom>
          <a:solidFill>
            <a:srgbClr val="00B0F0"/>
          </a:soli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Arial Rounded MT Bold" panose="020F0704030504030204" pitchFamily="34" charset="0"/>
              </a:rPr>
              <a:t> </a:t>
            </a:r>
            <a:r>
              <a:rPr lang="en-US" sz="4000" b="1" dirty="0" smtClean="0">
                <a:latin typeface="Arial Rounded MT Bold" panose="020F0704030504030204" pitchFamily="34" charset="0"/>
              </a:rPr>
              <a:t>THANK YOU FOR YOUR  </a:t>
            </a:r>
          </a:p>
          <a:p>
            <a:r>
              <a:rPr lang="en-US" sz="4000" b="1" dirty="0" smtClean="0">
                <a:latin typeface="Arial Rounded MT Bold" panose="020F0704030504030204" pitchFamily="34" charset="0"/>
              </a:rPr>
              <a:t>            ATTENTION!</a:t>
            </a:r>
          </a:p>
        </p:txBody>
      </p:sp>
    </p:spTree>
    <p:extLst>
      <p:ext uri="{BB962C8B-B14F-4D97-AF65-F5344CB8AC3E}">
        <p14:creationId xmlns:p14="http://schemas.microsoft.com/office/powerpoint/2010/main" val="267030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855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3705876"/>
            <a:ext cx="8640960" cy="144655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Berlin Sans FB" panose="020E0602020502020306" pitchFamily="34" charset="0"/>
              </a:rPr>
              <a:t>           </a:t>
            </a:r>
            <a:r>
              <a:rPr lang="en-US" sz="4400" b="1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GOODBYE, KIDS! </a:t>
            </a:r>
          </a:p>
          <a:p>
            <a:r>
              <a:rPr lang="en-US" sz="4400" b="1" dirty="0">
                <a:solidFill>
                  <a:schemeClr val="bg1"/>
                </a:solidFill>
                <a:latin typeface="Berlin Sans FB" panose="020E0602020502020306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latin typeface="Berlin Sans FB" panose="020E0602020502020306" pitchFamily="34" charset="0"/>
              </a:rPr>
              <a:t>             GOOD LUCK!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85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6" y="-1"/>
            <a:ext cx="9111984" cy="50781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86040" y="1669524"/>
            <a:ext cx="6403937" cy="193899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6000" b="1" dirty="0" smtClean="0"/>
              <a:t>LET’S CHECK YOUR HOMEWORK!</a:t>
            </a:r>
            <a:endParaRPr lang="ru-RU" sz="6000" b="1" dirty="0"/>
          </a:p>
        </p:txBody>
      </p:sp>
    </p:spTree>
    <p:extLst>
      <p:ext uri="{BB962C8B-B14F-4D97-AF65-F5344CB8AC3E}">
        <p14:creationId xmlns:p14="http://schemas.microsoft.com/office/powerpoint/2010/main" val="301584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709"/>
            <a:ext cx="9144000" cy="51100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97229" y="502672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  sweep  the floor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88616" y="672317"/>
            <a:ext cx="3215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      wash  the dishes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31840" y="870298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    clean the room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28184" y="1025892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l</a:t>
            </a:r>
            <a:r>
              <a:rPr lang="en-US" sz="2800" b="1" dirty="0" smtClean="0">
                <a:solidFill>
                  <a:srgbClr val="0070C0"/>
                </a:solidFill>
              </a:rPr>
              <a:t>ay the table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88290" y="1287502"/>
            <a:ext cx="356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    feed the animals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71800" y="1461254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m</a:t>
            </a:r>
            <a:r>
              <a:rPr lang="en-US" sz="2800" b="1" dirty="0" smtClean="0">
                <a:solidFill>
                  <a:srgbClr val="0070C0"/>
                </a:solidFill>
              </a:rPr>
              <a:t>op the floor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32040" y="1568000"/>
            <a:ext cx="35283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t</a:t>
            </a:r>
            <a:r>
              <a:rPr lang="en-US" sz="2800" b="1" dirty="0" smtClean="0">
                <a:solidFill>
                  <a:srgbClr val="0070C0"/>
                </a:solidFill>
              </a:rPr>
              <a:t>ake the rubbish out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12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8" y="0"/>
            <a:ext cx="9086624" cy="51435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42306" y="1437624"/>
            <a:ext cx="5173211" cy="175432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Let’s repeat </a:t>
            </a:r>
          </a:p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our last lesson</a:t>
            </a:r>
            <a:r>
              <a:rPr lang="en-US" b="1" dirty="0" smtClean="0">
                <a:solidFill>
                  <a:srgbClr val="7030A0"/>
                </a:solidFill>
                <a:latin typeface="Rockwell" panose="02060603020205020403" pitchFamily="18" charset="0"/>
              </a:rPr>
              <a:t>.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47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Объект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49492"/>
            <a:ext cx="6768752" cy="302433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107504" y="3447810"/>
            <a:ext cx="8928992" cy="830997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What does she do?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504" y="4256637"/>
            <a:ext cx="8928992" cy="92333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She</a:t>
            </a:r>
            <a:r>
              <a:rPr lang="en-US" sz="54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en-US" sz="5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washes the dishes</a:t>
            </a:r>
          </a:p>
        </p:txBody>
      </p:sp>
    </p:spTree>
    <p:extLst>
      <p:ext uri="{BB962C8B-B14F-4D97-AF65-F5344CB8AC3E}">
        <p14:creationId xmlns:p14="http://schemas.microsoft.com/office/powerpoint/2010/main" val="576349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3447810"/>
            <a:ext cx="8928992" cy="830997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What do they do?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504" y="4256637"/>
            <a:ext cx="8928992" cy="923330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They lay the table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03498"/>
            <a:ext cx="6552728" cy="297033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71364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3381840"/>
            <a:ext cx="8928992" cy="830997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What do they do?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504" y="4312503"/>
            <a:ext cx="8928992" cy="83099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They take the rubbish out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87474"/>
            <a:ext cx="6696744" cy="318635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341619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504" y="3381840"/>
            <a:ext cx="8928992" cy="830997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What do they do?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504" y="4083918"/>
            <a:ext cx="8928992" cy="830997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They go shopping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95486"/>
            <a:ext cx="5976664" cy="307834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835089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220</Words>
  <Application>Microsoft Office PowerPoint</Application>
  <PresentationFormat>Экран (16:9)</PresentationFormat>
  <Paragraphs>54</Paragraphs>
  <Slides>23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GoldFinder</dc:creator>
  <cp:lastModifiedBy>GoldFinder</cp:lastModifiedBy>
  <cp:revision>12</cp:revision>
  <dcterms:created xsi:type="dcterms:W3CDTF">2020-09-17T07:11:50Z</dcterms:created>
  <dcterms:modified xsi:type="dcterms:W3CDTF">2020-09-18T14:40:50Z</dcterms:modified>
</cp:coreProperties>
</file>