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6" r:id="rId5"/>
    <p:sldId id="261" r:id="rId6"/>
    <p:sldId id="258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6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3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9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1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6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8795-1487-4A74-96E3-B1A86C3BBD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B992-5F02-49C6-B3E5-ED96CE5D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8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" y="0"/>
            <a:ext cx="9100338" cy="642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673" y="2748217"/>
            <a:ext cx="590465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KIDS’ ENGLISH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4005064"/>
            <a:ext cx="1800200" cy="160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 </a:t>
            </a:r>
            <a:r>
              <a:rPr lang="en-US" sz="8000" b="1" dirty="0" smtClean="0"/>
              <a:t> 4</a:t>
            </a:r>
            <a:endParaRPr lang="en-US" sz="8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113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ckin_English_Lessons_Present_Simple_Song_Rockin_Englis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6633"/>
            <a:ext cx="9185013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662473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Rounded MT Bold" panose="020F0704030504030204" pitchFamily="34" charset="0"/>
              </a:rPr>
              <a:t>Present Simple song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456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244827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Exercise 2.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23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09515"/>
            <a:ext cx="87849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Exercise 2. Look, read and complete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9280" y="1196752"/>
            <a:ext cx="8424936" cy="5293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1.__pupils do homework after school</a:t>
            </a:r>
          </a:p>
          <a:p>
            <a:r>
              <a:rPr lang="en-US" sz="4000" dirty="0" smtClean="0"/>
              <a:t>2.___pupils read books after school</a:t>
            </a:r>
          </a:p>
          <a:p>
            <a:r>
              <a:rPr lang="en-US" sz="4000" dirty="0" smtClean="0"/>
              <a:t>3.___pupils watch TV after school</a:t>
            </a:r>
          </a:p>
          <a:p>
            <a:r>
              <a:rPr lang="en-US" sz="4000" dirty="0" smtClean="0"/>
              <a:t>4.___pupils play football after school</a:t>
            </a:r>
          </a:p>
          <a:p>
            <a:r>
              <a:rPr lang="en-US" sz="4000" dirty="0" smtClean="0"/>
              <a:t>5.___pupils play computer games after school</a:t>
            </a:r>
          </a:p>
          <a:p>
            <a:r>
              <a:rPr lang="en-US" sz="4000" dirty="0" smtClean="0"/>
              <a:t>6.___pupils have music lessons after school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23299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52" y="189328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46421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04899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7170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208" y="494116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0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6" y="167077"/>
            <a:ext cx="8685068" cy="6523845"/>
          </a:xfrm>
          <a:prstGeom prst="rect">
            <a:avLst/>
          </a:prstGeom>
        </p:spPr>
      </p:pic>
      <p:sp>
        <p:nvSpPr>
          <p:cNvPr id="1049004" name="TextBox 1049003"/>
          <p:cNvSpPr txBox="1"/>
          <p:nvPr/>
        </p:nvSpPr>
        <p:spPr>
          <a:xfrm>
            <a:off x="1259632" y="1988840"/>
            <a:ext cx="4872683" cy="11695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7030A0"/>
                </a:solidFill>
              </a:rPr>
              <a:t>LET'S </a:t>
            </a:r>
            <a:r>
              <a:rPr lang="en-US" sz="3500" b="1" dirty="0">
                <a:solidFill>
                  <a:srgbClr val="7030A0"/>
                </a:solidFill>
              </a:rPr>
              <a:t>CHECK YOUR </a:t>
            </a:r>
            <a:r>
              <a:rPr lang="en-US" sz="3500" b="1" dirty="0" smtClean="0">
                <a:solidFill>
                  <a:srgbClr val="7030A0"/>
                </a:solidFill>
              </a:rPr>
              <a:t>HOMEWORK</a:t>
            </a:r>
            <a:r>
              <a:rPr lang="en-US" sz="2800" dirty="0">
                <a:solidFill>
                  <a:srgbClr val="000000"/>
                </a:solidFill>
              </a:rPr>
              <a:t>!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82"/>
            <a:ext cx="9108504" cy="6669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328" y="2239997"/>
            <a:ext cx="73531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1.My mum speaks Uzbek and English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328" y="2950226"/>
            <a:ext cx="73531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1.My brother speaks only Uzbek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016" y="4302228"/>
            <a:ext cx="108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kista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28170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Eng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2993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Germ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70968" y="42962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Turkmenis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525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" y="0"/>
            <a:ext cx="90866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2305" y="1916832"/>
            <a:ext cx="5173211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Let’s repeat 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our last lesson</a:t>
            </a:r>
            <a:r>
              <a:rPr lang="en-US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51520" y="188640"/>
            <a:ext cx="2736304" cy="1584176"/>
          </a:xfrm>
          <a:prstGeom prst="wave">
            <a:avLst>
              <a:gd name="adj1" fmla="val 12500"/>
              <a:gd name="adj2" fmla="val 111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Arial Rounded MT Bold" panose="020F0704030504030204" pitchFamily="34" charset="0"/>
              </a:rPr>
              <a:t>E</a:t>
            </a:r>
            <a:r>
              <a:rPr lang="en-US" sz="3600" b="1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ngland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23528" y="1808820"/>
            <a:ext cx="2580368" cy="1512168"/>
          </a:xfrm>
          <a:prstGeom prst="wave">
            <a:avLst>
              <a:gd name="adj1" fmla="val 12500"/>
              <a:gd name="adj2" fmla="val -93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France</a:t>
            </a:r>
            <a:endParaRPr lang="ru-RU" sz="3600" dirty="0"/>
          </a:p>
        </p:txBody>
      </p:sp>
      <p:sp>
        <p:nvSpPr>
          <p:cNvPr id="4" name="Волна 3"/>
          <p:cNvSpPr/>
          <p:nvPr/>
        </p:nvSpPr>
        <p:spPr>
          <a:xfrm>
            <a:off x="323528" y="3284984"/>
            <a:ext cx="2628872" cy="1418456"/>
          </a:xfrm>
          <a:prstGeom prst="wave">
            <a:avLst>
              <a:gd name="adj1" fmla="val 12500"/>
              <a:gd name="adj2" fmla="val 1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</a:t>
            </a:r>
            <a:r>
              <a:rPr lang="en-US" sz="3600" b="1" dirty="0" smtClean="0">
                <a:latin typeface="Arial Rounded MT Bold" panose="020F0704030504030204" pitchFamily="34" charset="0"/>
              </a:rPr>
              <a:t>ermany</a:t>
            </a:r>
            <a:endParaRPr lang="ru-RU" sz="3600" b="1" dirty="0"/>
          </a:p>
        </p:txBody>
      </p:sp>
      <p:sp>
        <p:nvSpPr>
          <p:cNvPr id="5" name="Волна 4"/>
          <p:cNvSpPr/>
          <p:nvPr/>
        </p:nvSpPr>
        <p:spPr>
          <a:xfrm>
            <a:off x="323528" y="4959432"/>
            <a:ext cx="2664296" cy="1346448"/>
          </a:xfrm>
          <a:prstGeom prst="wave">
            <a:avLst>
              <a:gd name="adj1" fmla="val 12500"/>
              <a:gd name="adj2" fmla="val 1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Rounded MT Bold" panose="020F0704030504030204" pitchFamily="34" charset="0"/>
              </a:rPr>
              <a:t>USA</a:t>
            </a:r>
            <a:endParaRPr lang="ru-RU" sz="3600" b="1" dirty="0"/>
          </a:p>
        </p:txBody>
      </p:sp>
      <p:sp>
        <p:nvSpPr>
          <p:cNvPr id="8" name="Двойная волна 7"/>
          <p:cNvSpPr/>
          <p:nvPr/>
        </p:nvSpPr>
        <p:spPr>
          <a:xfrm>
            <a:off x="5508104" y="260648"/>
            <a:ext cx="2714600" cy="120243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Rounded MT Bold" panose="020F0704030504030204" pitchFamily="34" charset="0"/>
              </a:rPr>
              <a:t>American</a:t>
            </a:r>
            <a:endParaRPr lang="ru-RU" sz="3600" b="1" dirty="0"/>
          </a:p>
        </p:txBody>
      </p:sp>
      <p:sp>
        <p:nvSpPr>
          <p:cNvPr id="9" name="Двойная волна 8"/>
          <p:cNvSpPr/>
          <p:nvPr/>
        </p:nvSpPr>
        <p:spPr>
          <a:xfrm>
            <a:off x="5508104" y="1772816"/>
            <a:ext cx="2714600" cy="120243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Rounded MT Bold" panose="020F0704030504030204" pitchFamily="34" charset="0"/>
              </a:rPr>
              <a:t>English</a:t>
            </a:r>
            <a:endParaRPr lang="ru-RU" sz="3600" b="1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508104" y="3501008"/>
            <a:ext cx="2714600" cy="120243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Rounded MT Bold" panose="020F0704030504030204" pitchFamily="34" charset="0"/>
              </a:rPr>
              <a:t>French</a:t>
            </a:r>
            <a:endParaRPr lang="ru-RU" sz="3600" b="1" dirty="0"/>
          </a:p>
        </p:txBody>
      </p:sp>
      <p:sp>
        <p:nvSpPr>
          <p:cNvPr id="11" name="Двойная волна 10"/>
          <p:cNvSpPr/>
          <p:nvPr/>
        </p:nvSpPr>
        <p:spPr>
          <a:xfrm>
            <a:off x="5532072" y="5157192"/>
            <a:ext cx="2714600" cy="120243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Rounded MT Bold" panose="020F0704030504030204" pitchFamily="34" charset="0"/>
              </a:rPr>
              <a:t>German</a:t>
            </a:r>
            <a:endParaRPr lang="ru-RU" sz="3600" b="1" dirty="0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>
            <a:off x="2952400" y="825860"/>
            <a:ext cx="2545147" cy="1739044"/>
          </a:xfrm>
          <a:prstGeom prst="curvedConnector3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>
            <a:off x="2699792" y="4224472"/>
            <a:ext cx="2797755" cy="1739044"/>
          </a:xfrm>
          <a:prstGeom prst="curvedConnector3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endCxn id="8" idx="1"/>
          </p:cNvCxnSpPr>
          <p:nvPr/>
        </p:nvCxnSpPr>
        <p:spPr>
          <a:xfrm rot="5400000" flipH="1" flipV="1">
            <a:off x="1740260" y="2109428"/>
            <a:ext cx="5015408" cy="2520280"/>
          </a:xfrm>
          <a:prstGeom prst="curvedConnector2">
            <a:avLst/>
          </a:prstGeom>
          <a:ln w="762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2847938" y="2496602"/>
            <a:ext cx="2649609" cy="1605622"/>
          </a:xfrm>
          <a:prstGeom prst="curvedConnector3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150"/>
            <a:ext cx="8928992" cy="6743700"/>
          </a:xfrm>
          <a:prstGeom prst="rect">
            <a:avLst/>
          </a:prstGeom>
        </p:spPr>
      </p:pic>
      <p:sp>
        <p:nvSpPr>
          <p:cNvPr id="1048601" name="TextBox 2"/>
          <p:cNvSpPr txBox="1"/>
          <p:nvPr/>
        </p:nvSpPr>
        <p:spPr>
          <a:xfrm>
            <a:off x="1458803" y="4077072"/>
            <a:ext cx="5335408" cy="21236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</a:t>
            </a:r>
            <a:r>
              <a:rPr lang="en-US" sz="4000" b="1" dirty="0" smtClean="0"/>
              <a:t>Unit 1</a:t>
            </a:r>
            <a:r>
              <a:rPr 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Lesson </a:t>
            </a:r>
            <a:r>
              <a:rPr 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3.</a:t>
            </a:r>
          </a:p>
          <a:p>
            <a:r>
              <a:rPr 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“What do you after school?”</a:t>
            </a:r>
            <a:endParaRPr lang="en-US" sz="44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6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11378"/>
            <a:ext cx="8996467" cy="6752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1964739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Review of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PRESENT SIMPLE TENSE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412" y="2996952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Positive form: SUBJECT +VERB </a:t>
            </a:r>
          </a:p>
          <a:p>
            <a:r>
              <a:rPr lang="en-US" sz="3600" b="1" dirty="0" smtClean="0"/>
              <a:t>Ex: I </a:t>
            </a:r>
            <a:r>
              <a:rPr lang="en-US" sz="3600" b="1" u="sng" dirty="0" smtClean="0">
                <a:solidFill>
                  <a:srgbClr val="002060"/>
                </a:solidFill>
              </a:rPr>
              <a:t>speak </a:t>
            </a:r>
            <a:r>
              <a:rPr lang="en-US" sz="3600" b="1" dirty="0" smtClean="0"/>
              <a:t>English.</a:t>
            </a:r>
          </a:p>
          <a:p>
            <a:r>
              <a:rPr lang="en-US" sz="3600" b="1" dirty="0" smtClean="0"/>
              <a:t>They </a:t>
            </a:r>
            <a:r>
              <a:rPr lang="en-US" sz="3600" b="1" u="sng" dirty="0" smtClean="0">
                <a:solidFill>
                  <a:srgbClr val="002060"/>
                </a:solidFill>
              </a:rPr>
              <a:t>speak</a:t>
            </a:r>
            <a:r>
              <a:rPr lang="en-US" sz="3600" b="1" dirty="0" smtClean="0"/>
              <a:t> Russian in Russia.</a:t>
            </a:r>
          </a:p>
          <a:p>
            <a:r>
              <a:rPr lang="en-US" sz="3600" b="1" dirty="0" smtClean="0"/>
              <a:t>*</a:t>
            </a:r>
            <a:r>
              <a:rPr lang="en-US" sz="3600" b="1" dirty="0" smtClean="0">
                <a:solidFill>
                  <a:srgbClr val="002060"/>
                </a:solidFill>
              </a:rPr>
              <a:t>He/She/</a:t>
            </a:r>
            <a:r>
              <a:rPr lang="en-US" sz="3600" b="1" dirty="0" err="1" smtClean="0">
                <a:solidFill>
                  <a:srgbClr val="002060"/>
                </a:solidFill>
              </a:rPr>
              <a:t>It</a:t>
            </a:r>
            <a:r>
              <a:rPr lang="en-US" sz="3600" b="1" dirty="0" err="1" smtClean="0"/>
              <a:t>+VERB</a:t>
            </a:r>
            <a:r>
              <a:rPr lang="en-US" sz="3600" b="1" dirty="0" smtClean="0">
                <a:solidFill>
                  <a:srgbClr val="002060"/>
                </a:solidFill>
              </a:rPr>
              <a:t>(S)</a:t>
            </a:r>
          </a:p>
          <a:p>
            <a:r>
              <a:rPr lang="en-US" sz="3600" b="1" dirty="0" smtClean="0"/>
              <a:t>Ex: He </a:t>
            </a:r>
            <a:r>
              <a:rPr lang="en-US" sz="3600" b="1" u="sng" dirty="0" smtClean="0">
                <a:solidFill>
                  <a:srgbClr val="002060"/>
                </a:solidFill>
              </a:rPr>
              <a:t>speaks </a:t>
            </a:r>
            <a:r>
              <a:rPr lang="en-US" sz="3600" b="1" dirty="0" smtClean="0"/>
              <a:t>French well.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060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04"/>
            <a:ext cx="9144000" cy="687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660" y="2420888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QUESTION FORM: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DO+SUBJECT+VERB?</a:t>
            </a:r>
          </a:p>
          <a:p>
            <a:r>
              <a:rPr lang="en-US" sz="3200" b="1" dirty="0" err="1" smtClean="0">
                <a:latin typeface="Arial Rounded MT Bold" panose="020F0704030504030204" pitchFamily="34" charset="0"/>
              </a:rPr>
              <a:t>Ex:</a:t>
            </a:r>
            <a:r>
              <a:rPr lang="en-US" sz="3200" b="1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you speak English?</a:t>
            </a:r>
          </a:p>
          <a:p>
            <a:r>
              <a:rPr lang="en-US" sz="3200" b="1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you like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Maths</a:t>
            </a:r>
            <a:r>
              <a:rPr lang="en-US" sz="3200" b="1" dirty="0" smtClean="0">
                <a:latin typeface="Arial Rounded MT Bold" panose="020F0704030504030204" pitchFamily="34" charset="0"/>
              </a:rPr>
              <a:t>?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*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He/She/It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–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DOES+S+VERB</a:t>
            </a:r>
            <a:r>
              <a:rPr lang="en-US" sz="3200" b="1" dirty="0" smtClean="0">
                <a:latin typeface="Arial Rounded MT Bold" panose="020F0704030504030204" pitchFamily="34" charset="0"/>
              </a:rPr>
              <a:t>?</a:t>
            </a:r>
          </a:p>
          <a:p>
            <a:r>
              <a:rPr lang="en-US" sz="3200" b="1" dirty="0" err="1" smtClean="0">
                <a:latin typeface="Arial Rounded MT Bold" panose="020F0704030504030204" pitchFamily="34" charset="0"/>
              </a:rPr>
              <a:t>Ex:</a:t>
            </a:r>
            <a:r>
              <a:rPr lang="en-US" sz="3200" b="1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Does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she speak Uzbek?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Does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he live in Tashkent?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342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7150"/>
            <a:ext cx="633670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Test  on Present Simple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908720"/>
            <a:ext cx="6696744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1.My dad ………….   English very well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Speak       B. speaks            C. speaking</a:t>
            </a:r>
          </a:p>
          <a:p>
            <a:r>
              <a:rPr lang="en-US" sz="3200" dirty="0" smtClean="0"/>
              <a:t>2. I …………     computer games after school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Plays            </a:t>
            </a:r>
            <a:r>
              <a:rPr lang="en-US" sz="3200" dirty="0" err="1" smtClean="0"/>
              <a:t>B.played</a:t>
            </a:r>
            <a:r>
              <a:rPr lang="en-US" sz="3200" dirty="0" smtClean="0"/>
              <a:t>           </a:t>
            </a:r>
            <a:r>
              <a:rPr lang="en-US" sz="3200" dirty="0" err="1" smtClean="0"/>
              <a:t>C.play</a:t>
            </a:r>
            <a:endParaRPr lang="en-US" sz="3200" dirty="0" smtClean="0"/>
          </a:p>
          <a:p>
            <a:r>
              <a:rPr lang="en-US" sz="3200" dirty="0" smtClean="0"/>
              <a:t>3.She ……………        TV after school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Watches         </a:t>
            </a:r>
            <a:r>
              <a:rPr lang="en-US" sz="3200" dirty="0" err="1" smtClean="0"/>
              <a:t>B.watch</a:t>
            </a:r>
            <a:r>
              <a:rPr lang="en-US" sz="3200" dirty="0" smtClean="0"/>
              <a:t>             </a:t>
            </a:r>
            <a:r>
              <a:rPr lang="en-US" sz="3200" dirty="0" err="1" smtClean="0"/>
              <a:t>C.watched</a:t>
            </a:r>
            <a:endParaRPr lang="en-US" sz="3200" dirty="0" smtClean="0"/>
          </a:p>
          <a:p>
            <a:r>
              <a:rPr lang="en-US" sz="3200" dirty="0" smtClean="0"/>
              <a:t>4………       you read books after school?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. Does                B.do                     </a:t>
            </a:r>
            <a:r>
              <a:rPr lang="en-US" sz="3200" dirty="0" err="1" smtClean="0"/>
              <a:t>C.did</a:t>
            </a:r>
            <a:r>
              <a:rPr lang="en-US" sz="3200" dirty="0" smtClean="0"/>
              <a:t> 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94664" y="908720"/>
            <a:ext cx="14012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speaks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88" y="1844824"/>
            <a:ext cx="15841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play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188" y="3363391"/>
            <a:ext cx="16523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watches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9216" y="4797152"/>
            <a:ext cx="121836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do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234</Words>
  <Application>Microsoft Office PowerPoint</Application>
  <PresentationFormat>Экран (4:3)</PresentationFormat>
  <Paragraphs>62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GoldFinder</dc:creator>
  <cp:lastModifiedBy>GoldFinder</cp:lastModifiedBy>
  <cp:revision>15</cp:revision>
  <dcterms:created xsi:type="dcterms:W3CDTF">2020-08-22T18:32:52Z</dcterms:created>
  <dcterms:modified xsi:type="dcterms:W3CDTF">2020-08-22T21:11:54Z</dcterms:modified>
</cp:coreProperties>
</file>