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23"/>
  </p:notesMasterIdLst>
  <p:sldIdLst>
    <p:sldId id="457" r:id="rId2"/>
    <p:sldId id="648" r:id="rId3"/>
    <p:sldId id="739" r:id="rId4"/>
    <p:sldId id="740" r:id="rId5"/>
    <p:sldId id="741" r:id="rId6"/>
    <p:sldId id="742" r:id="rId7"/>
    <p:sldId id="743" r:id="rId8"/>
    <p:sldId id="744" r:id="rId9"/>
    <p:sldId id="746" r:id="rId10"/>
    <p:sldId id="745" r:id="rId11"/>
    <p:sldId id="747" r:id="rId12"/>
    <p:sldId id="748" r:id="rId13"/>
    <p:sldId id="750" r:id="rId14"/>
    <p:sldId id="749" r:id="rId15"/>
    <p:sldId id="751" r:id="rId16"/>
    <p:sldId id="752" r:id="rId17"/>
    <p:sldId id="753" r:id="rId18"/>
    <p:sldId id="754" r:id="rId19"/>
    <p:sldId id="755" r:id="rId20"/>
    <p:sldId id="756" r:id="rId21"/>
    <p:sldId id="710" r:id="rId22"/>
  </p:sldIdLst>
  <p:sldSz cx="12169775" cy="7021513"/>
  <p:notesSz cx="6858000" cy="9144000"/>
  <p:defaultTextStyle>
    <a:defPPr>
      <a:defRPr lang="ru-RU"/>
    </a:defPPr>
    <a:lvl1pPr marL="0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270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536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805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074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341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608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879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145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12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00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870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3704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6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4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70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27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84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41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98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55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5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5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91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91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5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4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4" y="153988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5"/>
            <a:ext cx="38506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50" y="1614952"/>
            <a:ext cx="52938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22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27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53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8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07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34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60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87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14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8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8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70" indent="0">
              <a:buNone/>
              <a:defRPr sz="2400" b="1"/>
            </a:lvl2pPr>
            <a:lvl3pPr marL="1096536" indent="0">
              <a:buNone/>
              <a:defRPr sz="2200" b="1"/>
            </a:lvl3pPr>
            <a:lvl4pPr marL="1644805" indent="0">
              <a:buNone/>
              <a:defRPr sz="1900" b="1"/>
            </a:lvl4pPr>
            <a:lvl5pPr marL="2193074" indent="0">
              <a:buNone/>
              <a:defRPr sz="1900" b="1"/>
            </a:lvl5pPr>
            <a:lvl6pPr marL="2741341" indent="0">
              <a:buNone/>
              <a:defRPr sz="1900" b="1"/>
            </a:lvl6pPr>
            <a:lvl7pPr marL="3289608" indent="0">
              <a:buNone/>
              <a:defRPr sz="1900" b="1"/>
            </a:lvl7pPr>
            <a:lvl8pPr marL="3837879" indent="0">
              <a:buNone/>
              <a:defRPr sz="1900" b="1"/>
            </a:lvl8pPr>
            <a:lvl9pPr marL="4386145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3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70" indent="0">
              <a:buNone/>
              <a:defRPr sz="2400" b="1"/>
            </a:lvl2pPr>
            <a:lvl3pPr marL="1096536" indent="0">
              <a:buNone/>
              <a:defRPr sz="2200" b="1"/>
            </a:lvl3pPr>
            <a:lvl4pPr marL="1644805" indent="0">
              <a:buNone/>
              <a:defRPr sz="1900" b="1"/>
            </a:lvl4pPr>
            <a:lvl5pPr marL="2193074" indent="0">
              <a:buNone/>
              <a:defRPr sz="1900" b="1"/>
            </a:lvl5pPr>
            <a:lvl6pPr marL="2741341" indent="0">
              <a:buNone/>
              <a:defRPr sz="1900" b="1"/>
            </a:lvl6pPr>
            <a:lvl7pPr marL="3289608" indent="0">
              <a:buNone/>
              <a:defRPr sz="1900" b="1"/>
            </a:lvl7pPr>
            <a:lvl8pPr marL="3837879" indent="0">
              <a:buNone/>
              <a:defRPr sz="1900" b="1"/>
            </a:lvl8pPr>
            <a:lvl9pPr marL="4386145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3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5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270" indent="0">
              <a:buNone/>
              <a:defRPr sz="1400"/>
            </a:lvl2pPr>
            <a:lvl3pPr marL="1096536" indent="0">
              <a:buNone/>
              <a:defRPr sz="1200"/>
            </a:lvl3pPr>
            <a:lvl4pPr marL="1644805" indent="0">
              <a:buNone/>
              <a:defRPr sz="1100"/>
            </a:lvl4pPr>
            <a:lvl5pPr marL="2193074" indent="0">
              <a:buNone/>
              <a:defRPr sz="1100"/>
            </a:lvl5pPr>
            <a:lvl6pPr marL="2741341" indent="0">
              <a:buNone/>
              <a:defRPr sz="1100"/>
            </a:lvl6pPr>
            <a:lvl7pPr marL="3289608" indent="0">
              <a:buNone/>
              <a:defRPr sz="1100"/>
            </a:lvl7pPr>
            <a:lvl8pPr marL="3837879" indent="0">
              <a:buNone/>
              <a:defRPr sz="1100"/>
            </a:lvl8pPr>
            <a:lvl9pPr marL="438614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63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270" indent="0">
              <a:buNone/>
              <a:defRPr sz="3400"/>
            </a:lvl2pPr>
            <a:lvl3pPr marL="1096536" indent="0">
              <a:buNone/>
              <a:defRPr sz="2900"/>
            </a:lvl3pPr>
            <a:lvl4pPr marL="1644805" indent="0">
              <a:buNone/>
              <a:defRPr sz="2400"/>
            </a:lvl4pPr>
            <a:lvl5pPr marL="2193074" indent="0">
              <a:buNone/>
              <a:defRPr sz="2400"/>
            </a:lvl5pPr>
            <a:lvl6pPr marL="2741341" indent="0">
              <a:buNone/>
              <a:defRPr sz="2400"/>
            </a:lvl6pPr>
            <a:lvl7pPr marL="3289608" indent="0">
              <a:buNone/>
              <a:defRPr sz="2400"/>
            </a:lvl7pPr>
            <a:lvl8pPr marL="3837879" indent="0">
              <a:buNone/>
              <a:defRPr sz="2400"/>
            </a:lvl8pPr>
            <a:lvl9pPr marL="4386145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270" indent="0">
              <a:buNone/>
              <a:defRPr sz="1400"/>
            </a:lvl2pPr>
            <a:lvl3pPr marL="1096536" indent="0">
              <a:buNone/>
              <a:defRPr sz="1200"/>
            </a:lvl3pPr>
            <a:lvl4pPr marL="1644805" indent="0">
              <a:buNone/>
              <a:defRPr sz="1100"/>
            </a:lvl4pPr>
            <a:lvl5pPr marL="2193074" indent="0">
              <a:buNone/>
              <a:defRPr sz="1100"/>
            </a:lvl5pPr>
            <a:lvl6pPr marL="2741341" indent="0">
              <a:buNone/>
              <a:defRPr sz="1100"/>
            </a:lvl6pPr>
            <a:lvl7pPr marL="3289608" indent="0">
              <a:buNone/>
              <a:defRPr sz="1100"/>
            </a:lvl7pPr>
            <a:lvl8pPr marL="3837879" indent="0">
              <a:buNone/>
              <a:defRPr sz="1100"/>
            </a:lvl8pPr>
            <a:lvl9pPr marL="438614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54" tIns="54827" rIns="109654" bIns="5482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8"/>
            <a:ext cx="10952798" cy="4633874"/>
          </a:xfrm>
          <a:prstGeom prst="rect">
            <a:avLst/>
          </a:prstGeom>
        </p:spPr>
        <p:txBody>
          <a:bodyPr vert="horz" lIns="109654" tIns="54827" rIns="109654" bIns="5482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7"/>
            <a:ext cx="2839614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7"/>
            <a:ext cx="3853762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7"/>
            <a:ext cx="2839614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536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02" indent="-411202" algn="l" defTabSz="1096536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935" indent="-342668" algn="l" defTabSz="1096536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670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938" indent="-274136" algn="l" defTabSz="1096536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206" indent="-274136" algn="l" defTabSz="1096536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473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744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011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278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270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536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805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074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341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608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879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145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search?p=1&amp;ed=1&amp;text=%D0%9A%D0%B0%D1%80%D1%82%D0%B8%D0%BD%D0%BA%D0%B8%20%D0%BD%D0%B5%D0%B1%D0%BE&amp;spsite=fake-003-472885.ru&amp;img_url=i15.beon.ru/43/5/660543/42/18490942/nebo001.jpeg&amp;rpt=simage" TargetMode="Externa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eg"/><Relationship Id="rId5" Type="http://schemas.openxmlformats.org/officeDocument/2006/relationships/hyperlink" Target="http://images.yandex.ru/search?p=9&amp;ed=1&amp;text=%D0%9A%D0%B0%D1%80%D1%82%D0%B8%D0%BD%D0%BA%D0%B8%20%D1%81%D0%BA%D0%B0%D0%BB%D1%8B&amp;spsite=fake-006-1465965.ru&amp;img_url=www.oldcity.ru/pictures/greek/big/skaly.jpg&amp;rpt=simage" TargetMode="Externa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0" y="29260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012792" y="2764723"/>
            <a:ext cx="7000921" cy="5197892"/>
          </a:xfrm>
          <a:prstGeom prst="rect">
            <a:avLst/>
          </a:prstGeom>
        </p:spPr>
        <p:txBody>
          <a:bodyPr wrap="square" lIns="0" tIns="29522" rIns="0" bIns="0">
            <a:spAutoFit/>
          </a:bodyPr>
          <a:lstStyle/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 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Круговорот кислорода в природе. 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Состав воздуха и защита его от загрязнения.</a:t>
            </a:r>
            <a:r>
              <a:rPr lang="uz-Cyrl-UZ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40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36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40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226971" y="3153566"/>
            <a:ext cx="725751" cy="257176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3" y="487606"/>
            <a:ext cx="6109444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0" defTabSz="1935282">
              <a:spcBef>
                <a:spcPts val="241"/>
              </a:spcBef>
              <a:defRPr/>
            </a:pPr>
            <a:r>
              <a:rPr lang="uz-Cyrl-UZ" sz="8000" kern="0" spc="22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Химия </a:t>
            </a:r>
            <a:endParaRPr lang="uz-Cyrl-UZ" sz="8000" kern="0" spc="22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31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7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400" y="918323"/>
            <a:ext cx="473797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4" y="1207639"/>
            <a:ext cx="364458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29" y="493598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5" y="538864"/>
            <a:ext cx="365764" cy="772988"/>
          </a:xfrm>
          <a:prstGeom prst="rect">
            <a:avLst/>
          </a:prstGeom>
        </p:spPr>
        <p:txBody>
          <a:bodyPr vert="horz" wrap="square" lIns="0" tIns="33992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2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23029" y="1253584"/>
            <a:ext cx="1274142" cy="456972"/>
          </a:xfrm>
          <a:prstGeom prst="rect">
            <a:avLst/>
          </a:prstGeom>
        </p:spPr>
        <p:txBody>
          <a:bodyPr vert="horz" wrap="square" lIns="0" tIns="25833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17" name="Рисунок 16" descr="C:\Users\Windows 7\Desktop\college-e155068216915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42341" y="3225004"/>
            <a:ext cx="3254895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КРУГОВОРОТ КИСЛОРОДА В ПРИРОДЕ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1510492"/>
            <a:ext cx="7870837" cy="1929368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Механизм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круговорота кислорода достаточно прост. Полагают, что молекула кислорода (О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) , образующаяся при фотосинтезе, получает один свой атом от диоксида углерода, а другой - от воды; молекула кислорода, потребляемая при дыхании, отдает один свой атом диоксиду углерода, а другой - воде. Таким образом, круговорот кислорода завязан на процессы фотосинтеза и дыхания. </a:t>
            </a:r>
          </a:p>
        </p:txBody>
      </p:sp>
      <p:pic>
        <p:nvPicPr>
          <p:cNvPr id="5" name="Picture 2" descr="C:\Users\GANER\Desktop\photosintez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6589" y="1653368"/>
            <a:ext cx="3715767" cy="34432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КРУГОВОРОТ КИСЛОРОДА В ПРИРОДЕ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226971" y="1327716"/>
            <a:ext cx="11715832" cy="5040560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Кислород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- наиболее активный газ. В пределах биосферы происходит быстрый обмен кислорода среды с живыми организмами или их остатками после гибели. В составе земной атмосферы кислород занимает второе место после азота. Господствующей формой нахождения кислорода в атмосфере является молекула 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 Круговорот кислорода в биосфере весьма сложен, поскольку он вступает во множество химических соединений минерального и органического миров. Свободный кислород современной земной атмосферы является побочным продуктом процесса фотосинтеза зеленых растений и его общее количество отражает баланс между продуцированием кислорода и процессами окисления и гниения различных веществ. 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82775"/>
            <a:ext cx="119428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СОСТАВ ВОЗДУХА И ЗАЩИТА ЕГО ОТ ЗАГРЯЗНЕНИЯ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6"/>
          <p:cNvSpPr>
            <a:spLocks noChangeArrowheads="1"/>
          </p:cNvSpPr>
          <p:nvPr/>
        </p:nvSpPr>
        <p:spPr bwMode="auto">
          <a:xfrm>
            <a:off x="388939" y="1609881"/>
            <a:ext cx="6910394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latin typeface="Arial" pitchFamily="34" charset="0"/>
                <a:cs typeface="Arial" pitchFamily="34" charset="0"/>
              </a:rPr>
              <a:t>Воздух – природная смесь газов</a:t>
            </a:r>
            <a:endParaRPr lang="ru-RU" altLang="ru-RU" sz="28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altLang="ru-RU" sz="2800" dirty="0">
                <a:latin typeface="Arial" pitchFamily="34" charset="0"/>
                <a:cs typeface="Arial" pitchFamily="34" charset="0"/>
              </a:rPr>
              <a:t>При слове «воздух» большинству из нас невольно приходит на ум, быть может, несколько наивное сопоставление: воздух – это то, чем дышат. Действительно, в этимологическом словаре русского языка указывается, что слово «воздух» заимствовано из </a:t>
            </a: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церковно - славянского </a:t>
            </a:r>
            <a:r>
              <a:rPr lang="ru-RU" altLang="ru-RU" sz="2800" dirty="0">
                <a:latin typeface="Arial" pitchFamily="34" charset="0"/>
                <a:cs typeface="Arial" pitchFamily="34" charset="0"/>
              </a:rPr>
              <a:t>языка: «воздыхать». </a:t>
            </a:r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7370771" y="1867682"/>
            <a:ext cx="4500530" cy="3429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6"/>
          <p:cNvSpPr>
            <a:spLocks noChangeArrowheads="1"/>
          </p:cNvSpPr>
          <p:nvPr/>
        </p:nvSpPr>
        <p:spPr bwMode="auto">
          <a:xfrm>
            <a:off x="298409" y="1352648"/>
            <a:ext cx="771530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     С </a:t>
            </a:r>
            <a:r>
              <a:rPr lang="ru-RU" altLang="ru-RU" sz="2800" dirty="0">
                <a:latin typeface="Arial" pitchFamily="34" charset="0"/>
                <a:cs typeface="Arial" pitchFamily="34" charset="0"/>
              </a:rPr>
              <a:t>точки зрения биологической, воздух, следовательно, является средой для поддержания жизни за счет кислорода. В составе воздуха могло бы и не быть кислорода – жизнь все равно развивалась бы в анаэробных формах. Но полное отсутствие воздуха, по-видимому, исключает, возможность существования каких бы то ни было организмов.</a:t>
            </a:r>
          </a:p>
          <a:p>
            <a:pPr algn="just"/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     Для </a:t>
            </a:r>
            <a:r>
              <a:rPr lang="ru-RU" altLang="ru-RU" sz="2800" dirty="0">
                <a:latin typeface="Arial" pitchFamily="34" charset="0"/>
                <a:cs typeface="Arial" pitchFamily="34" charset="0"/>
              </a:rPr>
              <a:t>физиков воздух – прежде всего земная атмосфера и газовая оболочка, окружающая землю.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8228027" y="1510492"/>
            <a:ext cx="3736982" cy="479823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6971" y="282775"/>
            <a:ext cx="119428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СОСТАВ ВОЗДУХА И ЗАЩИТА ЕГО ОТ ЗАГРЯЗНЕНИЯ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>
            <a:spLocks noGrp="1"/>
          </p:cNvSpPr>
          <p:nvPr>
            <p:ph sz="quarter" idx="4294967295"/>
          </p:nvPr>
        </p:nvSpPr>
        <p:spPr>
          <a:xfrm>
            <a:off x="0" y="1758473"/>
            <a:ext cx="11835952" cy="4895555"/>
          </a:xfrm>
          <a:prstGeom prst="rect">
            <a:avLst/>
          </a:prstGeom>
        </p:spPr>
        <p:txBody>
          <a:bodyPr lIns="109664" tIns="54832" rIns="109664" bIns="54832"/>
          <a:lstStyle/>
          <a:p>
            <a:pPr algn="just">
              <a:buNone/>
            </a:pP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    1</a:t>
            </a: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. Воздух – природная смесь газообразных веществ, в которой каждое вещество имеет и сохраняет свои физические и химические свойства, поэтому воздух можно разделить.</a:t>
            </a:r>
          </a:p>
          <a:p>
            <a:pPr algn="just">
              <a:buNone/>
            </a:pP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    2</a:t>
            </a: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. Воздух – это бесцветный газообразный  раствор, плотность – 1,293г/л, при температур -190</a:t>
            </a:r>
            <a:r>
              <a:rPr lang="ru-RU" altLang="ru-RU" sz="2900" baseline="30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С он переходит в жидкое состояние. Жидкий воздух представляет голубоватую жидкость.</a:t>
            </a:r>
          </a:p>
          <a:p>
            <a:pPr algn="just">
              <a:buNone/>
            </a:pP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    3</a:t>
            </a: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. Живые организмы создали в прошлом и поддерживают миллионы лет атмосферу нашей планеты.</a:t>
            </a:r>
          </a:p>
          <a:p>
            <a:pPr algn="just"/>
            <a:endParaRPr lang="ru-RU" alt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6971" y="282775"/>
            <a:ext cx="119428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СОСТАВ ВОЗДУХА И ЗАЩИТА ЕГО ОТ ЗАГРЯЗНЕНИЯ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0" y="1342229"/>
            <a:ext cx="12169776" cy="5454675"/>
          </a:xfrm>
          <a:prstGeom prst="rect">
            <a:avLst/>
          </a:prstGeom>
        </p:spPr>
        <p:txBody>
          <a:bodyPr lIns="109664" tIns="54832" rIns="109664" bIns="54832"/>
          <a:lstStyle/>
          <a:p>
            <a:pPr>
              <a:lnSpc>
                <a:spcPct val="80000"/>
              </a:lnSpc>
              <a:buFontTx/>
              <a:buNone/>
            </a:pP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    По </a:t>
            </a: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источникам загрязнения </a:t>
            </a: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естественное </a:t>
            </a:r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искусственное.</a:t>
            </a:r>
            <a:endParaRPr lang="ru-RU" altLang="ru-RU" sz="2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    По </a:t>
            </a: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характеру загрязнителя 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физическое </a:t>
            </a: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— механическое (пыль, твердые частицы), радиоактивное электромагнитное (различные виды электромагнитных волн), шумовое и тепловое загрязнение (например, выбросы теплого воздуха и т. п.)</a:t>
            </a:r>
          </a:p>
          <a:p>
            <a:pPr>
              <a:lnSpc>
                <a:spcPct val="80000"/>
              </a:lnSpc>
              <a:buNone/>
            </a:pP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химическое </a:t>
            </a: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— загрязнение газообразными веществами и аэрозолями. (оксид углерода (IV), оксиды азота, диоксид серы, углеводороды, альдегиды, тяжёлые металлы (</a:t>
            </a:r>
            <a:r>
              <a:rPr lang="ru-RU" altLang="ru-RU" sz="2800" dirty="0" err="1" smtClean="0">
                <a:latin typeface="Arial" pitchFamily="34" charset="0"/>
                <a:cs typeface="Arial" pitchFamily="34" charset="0"/>
              </a:rPr>
              <a:t>Pb</a:t>
            </a: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2800" dirty="0" err="1" smtClean="0">
                <a:latin typeface="Arial" pitchFamily="34" charset="0"/>
                <a:cs typeface="Arial" pitchFamily="34" charset="0"/>
              </a:rPr>
              <a:t>Cu</a:t>
            </a: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2800" dirty="0" err="1" smtClean="0">
                <a:latin typeface="Arial" pitchFamily="34" charset="0"/>
                <a:cs typeface="Arial" pitchFamily="34" charset="0"/>
              </a:rPr>
              <a:t>Zn</a:t>
            </a: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2800" dirty="0" err="1" smtClean="0">
                <a:latin typeface="Arial" pitchFamily="34" charset="0"/>
                <a:cs typeface="Arial" pitchFamily="34" charset="0"/>
              </a:rPr>
              <a:t>Cd</a:t>
            </a: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2800" dirty="0" err="1" smtClean="0">
                <a:latin typeface="Arial" pitchFamily="34" charset="0"/>
                <a:cs typeface="Arial" pitchFamily="34" charset="0"/>
              </a:rPr>
              <a:t>Cr</a:t>
            </a: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), аммиак, атмосферная пыль и радиоактивные изотопы)</a:t>
            </a:r>
          </a:p>
          <a:p>
            <a:pPr>
              <a:lnSpc>
                <a:spcPct val="80000"/>
              </a:lnSpc>
              <a:buNone/>
            </a:pP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биологическое </a:t>
            </a: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— в основном загрязнение микробной природы. (вегетативными формами и спорами бактерий и грибов, вирусами, а также их токсинами и продуктами жизнедеятельности.)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6971" y="282775"/>
            <a:ext cx="119428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СОСТАВ ВОЗДУХА И ЗАЩИТА ЕГО ОТ ЗАГРЯЗНЕНИЯ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6971" y="282775"/>
            <a:ext cx="119428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СОСТАВ ВОЗДУХА И ЗАЩИТА ЕГО ОТ ЗАГРЯЗНЕНИЯ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98409" y="1653368"/>
            <a:ext cx="6286544" cy="1524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just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Наиболее радикальная мера охраны воздушного бассейна от загрязнения -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экологизация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технологических процессов и в первую очередь создание замкнутых технологических циклов, безотходных и малоотходных технологий, исключающих попадание в атмосферу вредных загрязняющих веществ.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D:\Т.А\Новая папка (4)\_previ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2143" y="2367748"/>
            <a:ext cx="4543914" cy="277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6971" y="282775"/>
            <a:ext cx="119428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СОСТАВ ВОЗДУХА И ЗАЩИТА ЕГО ОТ ЗАГРЯЗНЕНИЯ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sz="quarter" idx="4294967295"/>
          </p:nvPr>
        </p:nvSpPr>
        <p:spPr>
          <a:xfrm>
            <a:off x="512723" y="1367615"/>
            <a:ext cx="6858047" cy="299959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Учитывая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исключительную актуальность охраны атмосферного воздуха от загрязнения отработанными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газами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автомобилей, первоочередной проблемой является создание экологически «чистых» видов транспорта.</a:t>
            </a:r>
          </a:p>
        </p:txBody>
      </p:sp>
      <p:pic>
        <p:nvPicPr>
          <p:cNvPr id="5" name="Picture 3" descr="D:\Т.А\Новая папка (4)\open-uri20110922-66770-4ygvi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42275" y="1439054"/>
            <a:ext cx="3885381" cy="278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>
            <a:spLocks noGrp="1"/>
          </p:cNvSpPr>
          <p:nvPr>
            <p:ph sz="quarter" idx="4294967295"/>
          </p:nvPr>
        </p:nvSpPr>
        <p:spPr>
          <a:xfrm>
            <a:off x="512723" y="4582326"/>
            <a:ext cx="11358642" cy="18676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настоящее время ведется активный поиск более «чистого» топлива, чем бензин. В качестве его заменителя рассматриваются экологически чистое газовое топливо, метиловый спирт (метанол), малотоксичный аммиак и идеальное топливо - водород.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6971" y="282775"/>
            <a:ext cx="119428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СОСТАВ ВОЗДУХА И ЗАЩИТА ЕГО ОТ ЗАГРЯЗНЕНИЯ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sz="quarter" idx="4294967295"/>
          </p:nvPr>
        </p:nvSpPr>
        <p:spPr>
          <a:xfrm>
            <a:off x="369847" y="1296178"/>
            <a:ext cx="7000924" cy="487125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700" dirty="0" smtClean="0">
                <a:latin typeface="Arial" pitchFamily="34" charset="0"/>
                <a:cs typeface="Arial" pitchFamily="34" charset="0"/>
              </a:rPr>
              <a:t>     К </a:t>
            </a:r>
            <a:r>
              <a:rPr lang="ru-RU" sz="2700" dirty="0">
                <a:latin typeface="Arial" pitchFamily="34" charset="0"/>
                <a:cs typeface="Arial" pitchFamily="34" charset="0"/>
              </a:rPr>
              <a:t>сожалению, нынешний уровень развития </a:t>
            </a:r>
            <a:r>
              <a:rPr lang="ru-RU" sz="2700" dirty="0" err="1">
                <a:latin typeface="Arial" pitchFamily="34" charset="0"/>
                <a:cs typeface="Arial" pitchFamily="34" charset="0"/>
              </a:rPr>
              <a:t>экологизации</a:t>
            </a:r>
            <a:r>
              <a:rPr lang="ru-RU" sz="2700" dirty="0">
                <a:latin typeface="Arial" pitchFamily="34" charset="0"/>
                <a:cs typeface="Arial" pitchFamily="34" charset="0"/>
              </a:rPr>
              <a:t> технологических процессов, внедрения замкнутых технологических циклов и т. д. недостаточен для полного предотвращения выбросов токсичных веществ в атмосферу. Поэтому на предприятиях повсеместно используются различные методы очистки отходящих газов от аэрозолей (пыли, золы, сажи) и токсичных газо- и парообразных примесей (NO, NO2, SO2, SO3 и др.).</a:t>
            </a:r>
          </a:p>
        </p:txBody>
      </p:sp>
      <p:pic>
        <p:nvPicPr>
          <p:cNvPr id="5" name="Picture 2" descr="D:\Т.А\Новая папка (4)\poluare_03_8977fd2c24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56523" y="1439054"/>
            <a:ext cx="4200532" cy="2084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:\Т.А\Новая папка (4)\345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27961" y="4082260"/>
            <a:ext cx="4071966" cy="2386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6971" y="282775"/>
            <a:ext cx="119428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СОСТАВ ВОЗДУХА И ЗАЩИТА ЕГО ОТ ЗАГРЯЗНЕНИЯ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sz="quarter" idx="4294967295"/>
          </p:nvPr>
        </p:nvSpPr>
        <p:spPr>
          <a:xfrm>
            <a:off x="369847" y="1700213"/>
            <a:ext cx="7358114" cy="36020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Защита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атмосферного воздуха от вредных выбросов предприятий в значительной степени связана с устройством санитарно-защитных зон и архитектурно-планировочными мероприятиями.</a:t>
            </a:r>
          </a:p>
        </p:txBody>
      </p:sp>
      <p:pic>
        <p:nvPicPr>
          <p:cNvPr id="5" name="Picture 3" descr="D:\Т.А\Новая папка (4)\d082b803eacb3cd06997494208ea6dd20f9b9189_7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9399" y="1796244"/>
            <a:ext cx="4045076" cy="2529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369847" y="4725202"/>
            <a:ext cx="121697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4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450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urier New" pitchFamily="49" charset="0"/>
                <a:cs typeface="Arial" pitchFamily="34" charset="0"/>
              </a:rPr>
              <a:t>В</a:t>
            </a:r>
            <a:r>
              <a:rPr kumimoji="0" lang="ru-RU" sz="2800" b="1" i="1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urier New" pitchFamily="49" charset="0"/>
                <a:cs typeface="Arial" pitchFamily="34" charset="0"/>
              </a:rPr>
              <a:t>оздух</a:t>
            </a:r>
            <a:r>
              <a:rPr kumimoji="0" lang="ru-RU" sz="2800" b="0" i="0" u="none" strike="noStrike" cap="none" normalizeH="0" baseline="0" dirty="0" smtClean="0" bmk="bookmark88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urier New" pitchFamily="49" charset="0"/>
                <a:cs typeface="Arial" pitchFamily="34" charset="0"/>
              </a:rPr>
              <a:t> — бесценное достояние человечества.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КРУГОВОРОТ КИСЛОРОДА В ПРИРОДЕ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8409" y="1510492"/>
            <a:ext cx="115729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i="1" dirty="0" smtClean="0">
                <a:latin typeface="Arial" pitchFamily="34" charset="0"/>
                <a:cs typeface="Arial" pitchFamily="34" charset="0"/>
              </a:rPr>
              <a:t>     Кислород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— самый распространённый в земной коре элемент, на его долю (в составе различных соединений, главным образом силикатов) приходится около 47 % массы твёрдой земной коры. Морские и пресные воды содержат огромное количество связанного кислорода — 85,82 % (по массе). Более 1500 соединений земной коры в своём составе содержат кислород.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0177" y="4439450"/>
            <a:ext cx="557216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6971" y="282775"/>
            <a:ext cx="119428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СОСТАВ ВОЗДУХА И ЗАЩИТА ЕГО ОТ ЗАГРЯЗНЕНИЯ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298409" y="1510492"/>
            <a:ext cx="11572956" cy="35394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4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Воздух является необходимой составной частью жизни на Земле. Сохранение его чистоты имеет огромное значение для человечества.</a:t>
            </a:r>
          </a:p>
          <a:p>
            <a:pPr marL="0" marR="0" lvl="0" indent="254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Для защиты воздуха от техногенных загрязнений необходимо использовать новые безотходные технологии, предупреждать уменьшение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биомассы Земли, обеспечивать нормальную работу естественных механизмов очистки воздуха.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54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41615" y="4725202"/>
            <a:ext cx="657229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8"/>
            <a:ext cx="12169774" cy="1323437"/>
          </a:xfrm>
          <a:prstGeom prst="rect">
            <a:avLst/>
          </a:prstGeom>
          <a:noFill/>
        </p:spPr>
        <p:txBody>
          <a:bodyPr wrap="square" lIns="91433" tIns="45719" rIns="91433" bIns="45719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7"/>
            <a:ext cx="11644394" cy="646329"/>
          </a:xfrm>
          <a:prstGeom prst="rect">
            <a:avLst/>
          </a:prstGeom>
        </p:spPr>
        <p:txBody>
          <a:bodyPr wrap="square" lIns="91433" tIns="45719" rIns="91433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98475" y="2010558"/>
            <a:ext cx="10787139" cy="1200327"/>
          </a:xfrm>
          <a:prstGeom prst="rect">
            <a:avLst/>
          </a:prstGeom>
        </p:spPr>
        <p:txBody>
          <a:bodyPr wrap="square" lIns="91431" tIns="45719" rIns="91431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§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20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61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62)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63)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4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41747" y="3939384"/>
            <a:ext cx="4000488" cy="264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КРУГОВОРОТ КИСЛОРОДА В ПРИРОДЕ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8409" y="1724806"/>
            <a:ext cx="115729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атмосфере содержание свободного кислорода составляет 20,95 % по объёму и 23,10 % по массе (около 1015 тонн). Основная часть кислорода на Земле выделяется фитопланктоном Мирового океана. При этом, около 60 % кислорода, производимого лесами и зелёными растениями, расходуется на процессы гниения и разложения в самих лесах и растительных зонах.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7" descr="http://im3-tub.yandex.net/i?id=133022472&amp;tov=3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13779" y="4796640"/>
            <a:ext cx="3111267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8" descr="http://im8-tub.yandex.net/i?id=212844714&amp;tov=8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84227" y="4796640"/>
            <a:ext cx="2943091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9"/>
          <p:cNvPicPr>
            <a:picLocks noChangeAspect="1" noChangeArrowheads="1"/>
          </p:cNvPicPr>
          <p:nvPr/>
        </p:nvPicPr>
        <p:blipFill>
          <a:blip r:embed="rId7"/>
          <a:srcRect l="7178" t="16536" r="5696" b="6683"/>
          <a:stretch>
            <a:fillRect/>
          </a:stretch>
        </p:blipFill>
        <p:spPr bwMode="auto">
          <a:xfrm>
            <a:off x="4941879" y="4796640"/>
            <a:ext cx="3195356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КРУГОВОРОТ КИСЛОРОДА В ПРИРОДЕ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9847" y="1439054"/>
            <a:ext cx="1150151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Деятельность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человека очень мало влияет на количество свободного кислорода в атмосфере. При нынешних темпах фотосинтеза понадобится около 2000 лет, чтобы восстановить весь кислород в атмосфере.</a:t>
            </a:r>
          </a:p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Кислород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входит в состав многих органических веществ и присутствует во всех живых клетках. По числу атомов в живых клетках он составляет около 25 %, по массовой доле — около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65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%.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 descr="CAAJ89Q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70243" y="4653764"/>
            <a:ext cx="5357850" cy="205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КРУГОВОРОТ КИСЛОРОДА В ПРИРОДЕ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sz="quarter" idx="4294967295"/>
          </p:nvPr>
        </p:nvSpPr>
        <p:spPr>
          <a:xfrm>
            <a:off x="369847" y="3653632"/>
            <a:ext cx="11572956" cy="1713344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КРУГОВОРОТ </a:t>
            </a: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КИСЛОРОДА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взаимообмен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кислородом,</a:t>
            </a:r>
          </a:p>
          <a:p>
            <a:pPr algn="ctr"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осуществляемый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между атмосферой и океанами,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между процессами,</a:t>
            </a:r>
          </a:p>
          <a:p>
            <a:pPr algn="ctr"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происходящими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в животных и растениях,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и химическим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горением. Основным источником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возобновления кислорода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на Земле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является</a:t>
            </a:r>
          </a:p>
          <a:p>
            <a:pPr algn="ctr"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фотосинтез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процесс,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происходящий в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растениях, при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котором</a:t>
            </a:r>
          </a:p>
          <a:p>
            <a:pPr algn="ctr"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происходит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выделение кислорода.</a:t>
            </a:r>
          </a:p>
        </p:txBody>
      </p:sp>
      <p:pic>
        <p:nvPicPr>
          <p:cNvPr id="8" name="Picture 3" descr="C:\Users\user\Desktop\mbb30ff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4359" y="1224740"/>
            <a:ext cx="7770559" cy="228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КРУГОВОРОТ КИСЛОРОДА В ПРИРОДЕ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9847" y="1390203"/>
            <a:ext cx="1164439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ctr"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КРУГОВОРОТ КИСЛОРОДА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1. Фотосинтез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2. Фотохимическое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разложение водяного пара в верхних слоях атмосферы под влиянием ультрафиолетовых лучей солнца;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3. Убыль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кислорода в атмосфере в результате процессов дыхания, гниения и горения;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4. Участие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цикле образования и разрушения озона;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5. Фиксация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литосферой в виде карбонатов, сульфатов, оксидов железа и др.;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6. Участие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круговоротах в несвязанном виде (воды, углекислого газа и др.).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КРУГОВОРОТ КИСЛОРОДА В ПРИРОДЕ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1367616"/>
            <a:ext cx="7013581" cy="5865832"/>
          </a:xfrm>
          <a:prstGeom prst="rect">
            <a:avLst/>
          </a:prstGeom>
        </p:spPr>
        <p:txBody>
          <a:bodyPr/>
          <a:lstStyle/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Концентрация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кислорода в  атмосфере поддерживается благодаря фотосинтезу, в результате которого зеленые растения под действием солнечного света превращают диоксид углерода и воду в углеводы и кислород. Основная масса кислорода продуцируется растениями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суши, остальная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часть -  фотосинтезирующими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организмами Мирового океана. </a:t>
            </a:r>
          </a:p>
        </p:txBody>
      </p:sp>
      <p:pic>
        <p:nvPicPr>
          <p:cNvPr id="5" name="Picture 2" descr="C:\Users\user\Desktop\kpTonkiiK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70771" y="1439054"/>
            <a:ext cx="4462786" cy="4725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КРУГОВОРОТ КИСЛОРОДА В ПРИРОДЕ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-1" y="1178000"/>
            <a:ext cx="11871365" cy="5904656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Мощным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источником кислорода является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фотохимическое разложение водяного  пара  в верхних слоях атмосферы под влиянием ультрафиолетовых лучей солнца. Кроме того, кислород совершает важнейший круговорот, входя в состав воды. Незначительное количество кислорода образуется из озона под воздействием ультрафиолетовой радиации.  </a:t>
            </a:r>
          </a:p>
        </p:txBody>
      </p:sp>
      <p:pic>
        <p:nvPicPr>
          <p:cNvPr id="5" name="il_fi" descr="http://geobotany.narod.ru/theory/ek-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7235" y="4010822"/>
            <a:ext cx="7344816" cy="26551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КРУГОВОРОТ КИСЛОРОДА В ПРИРОДЕ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298409" y="1178000"/>
            <a:ext cx="11572956" cy="5904656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Вторым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по содержанию в атмосфере после азота является кислород, составляющий 20,95% ее по объему. Гораздо большее его количество находится в связанном состоянии в молекулах воды, в солях, а также в оксидах и других твердых породах земной коры, однако к этому огромному фонду кислорода экосистема не имеет непосредственного доступа. </a:t>
            </a:r>
          </a:p>
        </p:txBody>
      </p:sp>
      <p:pic>
        <p:nvPicPr>
          <p:cNvPr id="5" name="Picture 2" descr="C:\Users\GANER\Desktop\21118image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41615" y="3939384"/>
            <a:ext cx="6192688" cy="26562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0000FF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6159</TotalTime>
  <Words>1257</Words>
  <Application>Microsoft Office PowerPoint</Application>
  <PresentationFormat>Произвольный</PresentationFormat>
  <Paragraphs>109</Paragraphs>
  <Slides>21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307</cp:revision>
  <dcterms:created xsi:type="dcterms:W3CDTF">2020-05-06T17:43:33Z</dcterms:created>
  <dcterms:modified xsi:type="dcterms:W3CDTF">2020-10-27T21:06:48Z</dcterms:modified>
</cp:coreProperties>
</file>