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9" r:id="rId3"/>
    <p:sldMasterId id="2147483692" r:id="rId4"/>
  </p:sldMasterIdLst>
  <p:notesMasterIdLst>
    <p:notesMasterId r:id="rId22"/>
  </p:notesMasterIdLst>
  <p:sldIdLst>
    <p:sldId id="333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8" r:id="rId13"/>
    <p:sldId id="329" r:id="rId14"/>
    <p:sldId id="325" r:id="rId15"/>
    <p:sldId id="330" r:id="rId16"/>
    <p:sldId id="326" r:id="rId17"/>
    <p:sldId id="332" r:id="rId18"/>
    <p:sldId id="327" r:id="rId19"/>
    <p:sldId id="331" r:id="rId20"/>
    <p:sldId id="266" r:id="rId21"/>
  </p:sldIdLst>
  <p:sldSz cx="12780963" cy="7126288"/>
  <p:notesSz cx="6858000" cy="9144000"/>
  <p:defaultTextStyle>
    <a:defPPr>
      <a:defRPr lang="ru-RU"/>
    </a:defPPr>
    <a:lvl1pPr marL="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5812" autoAdjust="0"/>
  </p:normalViewPr>
  <p:slideViewPr>
    <p:cSldViewPr>
      <p:cViewPr>
        <p:scale>
          <a:sx n="62" d="100"/>
          <a:sy n="62" d="100"/>
        </p:scale>
        <p:origin x="-1032" y="-240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E1931-D879-49B2-8141-FE062353E471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5561-9F08-4C8B-933B-CCF8FF1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7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199" y="28538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49" y="28538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8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4" y="35001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9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6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3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58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7"/>
            <a:ext cx="10863818" cy="15588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2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8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1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5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8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10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40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7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81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7033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86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88" y="1595167"/>
            <a:ext cx="564714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88" y="2259964"/>
            <a:ext cx="564714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4"/>
            <a:ext cx="564936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2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08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9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1"/>
            <a:ext cx="4204851" cy="12075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39" y="283778"/>
            <a:ext cx="7144915" cy="60820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91"/>
            <a:ext cx="4204851" cy="487457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82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72" y="4988420"/>
            <a:ext cx="7668578" cy="58890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72" y="636750"/>
            <a:ext cx="7668578" cy="4275773"/>
          </a:xfrm>
        </p:spPr>
        <p:txBody>
          <a:bodyPr/>
          <a:lstStyle>
            <a:lvl1pPr marL="0" indent="0">
              <a:buNone/>
              <a:defRPr sz="3000"/>
            </a:lvl1pPr>
            <a:lvl2pPr marL="412990" indent="0">
              <a:buNone/>
              <a:defRPr sz="2500"/>
            </a:lvl2pPr>
            <a:lvl3pPr marL="826000" indent="0">
              <a:buNone/>
              <a:defRPr sz="2200"/>
            </a:lvl3pPr>
            <a:lvl4pPr marL="1238998" indent="0">
              <a:buNone/>
              <a:defRPr sz="1900"/>
            </a:lvl4pPr>
            <a:lvl5pPr marL="1651998" indent="0">
              <a:buNone/>
              <a:defRPr sz="1900"/>
            </a:lvl5pPr>
            <a:lvl6pPr marL="2065004" indent="0">
              <a:buNone/>
              <a:defRPr sz="1900"/>
            </a:lvl6pPr>
            <a:lvl7pPr marL="2478004" indent="0">
              <a:buNone/>
              <a:defRPr sz="1900"/>
            </a:lvl7pPr>
            <a:lvl8pPr marL="2891005" indent="0">
              <a:buNone/>
              <a:defRPr sz="1900"/>
            </a:lvl8pPr>
            <a:lvl9pPr marL="330400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72" y="5577324"/>
            <a:ext cx="7668578" cy="83634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85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18" y="285432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0" y="285432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8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1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5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5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78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8281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97"/>
            <a:ext cx="10863818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53" y="3990721"/>
            <a:ext cx="8946675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8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3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0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1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1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2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2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18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7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0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19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32" y="350022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49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7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4" y="28373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7" y="149124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59" y="4988408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59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035" indent="0">
              <a:buNone/>
              <a:defRPr sz="3400"/>
            </a:lvl2pPr>
            <a:lvl3pPr marL="1096067" indent="0">
              <a:buNone/>
              <a:defRPr sz="2900"/>
            </a:lvl3pPr>
            <a:lvl4pPr marL="1644106" indent="0">
              <a:buNone/>
              <a:defRPr sz="2400"/>
            </a:lvl4pPr>
            <a:lvl5pPr marL="2192141" indent="0">
              <a:buNone/>
              <a:defRPr sz="2400"/>
            </a:lvl5pPr>
            <a:lvl6pPr marL="2740176" indent="0">
              <a:buNone/>
              <a:defRPr sz="2400"/>
            </a:lvl6pPr>
            <a:lvl7pPr marL="3288210" indent="0">
              <a:buNone/>
              <a:defRPr sz="2400"/>
            </a:lvl7pPr>
            <a:lvl8pPr marL="3836247" indent="0">
              <a:buNone/>
              <a:defRPr sz="2400"/>
            </a:lvl8pPr>
            <a:lvl9pPr marL="438428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59" y="557731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9" y="285388"/>
            <a:ext cx="11502867" cy="1187715"/>
          </a:xfrm>
          <a:prstGeom prst="rect">
            <a:avLst/>
          </a:prstGeom>
        </p:spPr>
        <p:txBody>
          <a:bodyPr vert="horz" lIns="109609" tIns="54804" rIns="109609" bIns="548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662807"/>
            <a:ext cx="11502867" cy="4703021"/>
          </a:xfrm>
          <a:prstGeom prst="rect">
            <a:avLst/>
          </a:prstGeom>
        </p:spPr>
        <p:txBody>
          <a:bodyPr vert="horz" lIns="109609" tIns="54804" rIns="109609" bIns="548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20"/>
            <a:ext cx="404730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06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22" indent="-411022" algn="l" defTabSz="109606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557" indent="-342523" algn="l" defTabSz="109606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8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22" indent="-274018" algn="l" defTabSz="109606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159" indent="-274018" algn="l" defTabSz="109606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194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23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26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30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35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6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0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14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17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21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24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28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09.10.2020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99"/>
            <a:ext cx="11502867" cy="1187716"/>
          </a:xfrm>
          <a:prstGeom prst="rect">
            <a:avLst/>
          </a:prstGeom>
        </p:spPr>
        <p:txBody>
          <a:bodyPr vert="horz" lIns="82596" tIns="41302" rIns="82596" bIns="41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51"/>
            <a:ext cx="11502867" cy="4703021"/>
          </a:xfrm>
          <a:prstGeom prst="rect">
            <a:avLst/>
          </a:prstGeom>
        </p:spPr>
        <p:txBody>
          <a:bodyPr vert="horz" lIns="82596" tIns="41302" rIns="82596" bIns="41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9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66" y="6605064"/>
            <a:ext cx="4047304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7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8260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749" indent="-309749" algn="l" defTabSz="8260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13" indent="-258128" algn="l" defTabSz="8260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07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501" indent="-206498" algn="l" defTabSz="8260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496" indent="-206498" algn="l" defTabSz="8260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9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502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506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513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99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00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8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1005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4001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2" y="1177555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85"/>
            <a:ext cx="11447615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9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9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09.10.2020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9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2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347" y="3406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32696" y="2777090"/>
            <a:ext cx="10572825" cy="853585"/>
          </a:xfrm>
          <a:prstGeom prst="rect">
            <a:avLst/>
          </a:prstGeom>
        </p:spPr>
        <p:txBody>
          <a:bodyPr vert="horz" wrap="square" lIns="0" tIns="22370" rIns="0" bIns="0" rtlCol="0">
            <a:spAutoFit/>
          </a:bodyPr>
          <a:lstStyle/>
          <a:p>
            <a:pPr marL="29485" defTabSz="923532">
              <a:spcBef>
                <a:spcPts val="177"/>
              </a:spcBef>
            </a:pPr>
            <a:endParaRPr lang="ru-RU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235356" y="3079038"/>
            <a:ext cx="762637" cy="25003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77229" y="466926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88144" y="495455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92254" y="473242"/>
            <a:ext cx="807090" cy="948999"/>
          </a:xfrm>
          <a:prstGeom prst="rect">
            <a:avLst/>
          </a:prstGeom>
        </p:spPr>
        <p:txBody>
          <a:bodyPr vert="horz" wrap="square" lIns="0" tIns="25421" rIns="0" bIns="0" rtlCol="0">
            <a:spAutoFit/>
          </a:bodyPr>
          <a:lstStyle/>
          <a:p>
            <a:pPr defTabSz="923532">
              <a:spcBef>
                <a:spcPts val="200"/>
              </a:spcBef>
            </a:pPr>
            <a:r>
              <a:rPr lang="ru-RU" sz="6000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566945" y="1258888"/>
            <a:ext cx="1214446" cy="450395"/>
          </a:xfrm>
          <a:prstGeom prst="rect">
            <a:avLst/>
          </a:prstGeom>
        </p:spPr>
        <p:txBody>
          <a:bodyPr vert="horz" wrap="square" lIns="0" tIns="19319" rIns="0" bIns="0" rtlCol="0">
            <a:spAutoFit/>
          </a:bodyPr>
          <a:lstStyle/>
          <a:p>
            <a:pPr algn="ctr" defTabSz="923532">
              <a:spcBef>
                <a:spcPts val="152"/>
              </a:spcBef>
            </a:pPr>
            <a:r>
              <a:rPr lang="ru-RU" sz="2800" b="1" spc="-8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83" y="634186"/>
            <a:ext cx="7731360" cy="1131650"/>
          </a:xfrm>
          <a:prstGeom prst="rect">
            <a:avLst/>
          </a:prstGeom>
        </p:spPr>
        <p:txBody>
          <a:bodyPr vert="horz" wrap="square" lIns="0" tIns="2342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370" defTabSz="1466391">
              <a:spcBef>
                <a:spcPts val="185"/>
              </a:spcBef>
              <a:defRPr/>
            </a:pPr>
            <a:r>
              <a:rPr lang="ru-RU" sz="7200" kern="0" spc="8" dirty="0" smtClean="0">
                <a:solidFill>
                  <a:sysClr val="window" lastClr="FFFFFF"/>
                </a:solidFill>
              </a:rPr>
              <a:t>   Физика</a:t>
            </a:r>
            <a:endParaRPr lang="en-US" sz="72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1" y="544604"/>
            <a:ext cx="1112610" cy="116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62251" y="2843064"/>
            <a:ext cx="10856822" cy="2538375"/>
          </a:xfrm>
          <a:prstGeom prst="rect">
            <a:avLst/>
          </a:prstGeom>
        </p:spPr>
        <p:txBody>
          <a:bodyPr vert="horz" wrap="square" lIns="0" tIns="24626" rIns="0" bIns="0" rtlCol="0">
            <a:spAutoFit/>
          </a:bodyPr>
          <a:lstStyle/>
          <a:p>
            <a:pPr marL="32456" algn="ctr" defTabSz="1016664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36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en-US" sz="48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456" algn="ctr" defTabSz="1016664">
              <a:spcBef>
                <a:spcPts val="195"/>
              </a:spcBef>
            </a:pPr>
            <a:r>
              <a:rPr lang="ru-RU" sz="72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</a:p>
          <a:p>
            <a:pPr marL="32456" algn="ctr" defTabSz="1016664">
              <a:spcBef>
                <a:spcPts val="195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Часть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93805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Решение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417" y="2915072"/>
                <a:ext cx="18658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4000" dirty="0" smtClean="0"/>
                  <a:t> = </a:t>
                </a:r>
                <a:r>
                  <a:rPr lang="en-US" sz="4000" dirty="0" smtClean="0"/>
                  <a:t>9 </a:t>
                </a:r>
                <a:r>
                  <a:rPr lang="ru-RU" sz="4000" dirty="0" smtClean="0"/>
                  <a:t>м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17" y="2915072"/>
                <a:ext cx="1865895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5517" r="-1045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2165" y="2245510"/>
                <a:ext cx="168219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/>
                  <a:t> = </a:t>
                </a:r>
                <a:r>
                  <a:rPr lang="ru-RU" sz="4000" dirty="0" smtClean="0"/>
                  <a:t>3</a:t>
                </a:r>
                <a:r>
                  <a:rPr lang="en-US" sz="4000" dirty="0" smtClean="0"/>
                  <a:t> c</a:t>
                </a:r>
                <a:endParaRPr lang="ru-RU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5" y="2245510"/>
                <a:ext cx="1682192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r="-1159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497521" y="1813060"/>
            <a:ext cx="0" cy="37593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93265" y="4859288"/>
            <a:ext cx="228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7030" y="1258888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0200" y="1258888"/>
            <a:ext cx="179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25" y="4139208"/>
            <a:ext cx="1940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а</a:t>
            </a:r>
            <a:r>
              <a:rPr lang="en-US" sz="4000" dirty="0" smtClean="0"/>
              <a:t> - </a:t>
            </a:r>
            <a:r>
              <a:rPr lang="ru-RU" sz="4000" dirty="0" smtClean="0"/>
              <a:t>со</a:t>
            </a:r>
            <a:r>
              <a:rPr lang="en-US" sz="4000" dirty="0" err="1" smtClean="0"/>
              <a:t>nst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09241" y="1925686"/>
                <a:ext cx="1722074" cy="1052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S =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· </m:t>
                        </m:r>
                        <m:sSup>
                          <m:sSupPr>
                            <m:ctrlPr>
                              <a:rPr lang="ru-RU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241" y="1925686"/>
                <a:ext cx="1722074" cy="1052532"/>
              </a:xfrm>
              <a:prstGeom prst="rect">
                <a:avLst/>
              </a:prstGeom>
              <a:blipFill rotWithShape="1">
                <a:blip r:embed="rId4"/>
                <a:stretch>
                  <a:fillRect l="-12367" b="-12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770353" y="6164566"/>
            <a:ext cx="264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Ответ: а) 7 м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31733" y="4640151"/>
            <a:ext cx="1846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</a:t>
            </a:r>
            <a:r>
              <a:rPr lang="ru-RU" sz="4000" dirty="0" smtClean="0"/>
              <a:t>16</a:t>
            </a:r>
            <a:r>
              <a:rPr lang="en-US" sz="4000" dirty="0" smtClean="0"/>
              <a:t> (</a:t>
            </a:r>
            <a:r>
              <a:rPr lang="ru-RU" sz="4000" dirty="0" smtClean="0"/>
              <a:t>м</a:t>
            </a:r>
            <a:r>
              <a:rPr lang="en-US" sz="4000" dirty="0" smtClean="0"/>
              <a:t>)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0949" y="3563144"/>
                <a:ext cx="16940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 = </a:t>
                </a:r>
                <a:r>
                  <a:rPr lang="en-US" sz="4000" dirty="0"/>
                  <a:t>4</a:t>
                </a:r>
                <a:r>
                  <a:rPr lang="en-US" sz="4000" dirty="0" smtClean="0"/>
                  <a:t> c</a:t>
                </a:r>
                <a:endParaRPr lang="ru-RU" sz="4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9" y="3563144"/>
                <a:ext cx="1694053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5517" r="-1187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5733" y="4931296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 - </a:t>
            </a:r>
            <a:r>
              <a:rPr lang="ru-RU" sz="4000" dirty="0" smtClean="0"/>
              <a:t>?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76155" y="1925686"/>
                <a:ext cx="1451936" cy="96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a =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2·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155" y="1925686"/>
                <a:ext cx="1451936" cy="969946"/>
              </a:xfrm>
              <a:prstGeom prst="rect">
                <a:avLst/>
              </a:prstGeom>
              <a:blipFill rotWithShape="1">
                <a:blip r:embed="rId8"/>
                <a:stretch>
                  <a:fillRect l="-14706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86003" y="3094996"/>
                <a:ext cx="1892313" cy="104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/>
                  <a:t> =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2·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03" y="3094996"/>
                <a:ext cx="1892313" cy="1043106"/>
              </a:xfrm>
              <a:prstGeom prst="rect">
                <a:avLst/>
              </a:prstGeom>
              <a:blipFill rotWithShape="1"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86967" y="3089382"/>
                <a:ext cx="1904176" cy="106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 =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2·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967" y="3089382"/>
                <a:ext cx="1904176" cy="1067152"/>
              </a:xfrm>
              <a:prstGeom prst="rect">
                <a:avLst/>
              </a:prstGeom>
              <a:blipFill rotWithShape="1">
                <a:blip r:embed="rId1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766523" y="1520498"/>
                <a:ext cx="1704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523" y="1520498"/>
                <a:ext cx="1704569" cy="707886"/>
              </a:xfrm>
              <a:prstGeom prst="rect">
                <a:avLst/>
              </a:prstGeom>
              <a:blipFill rotWithShape="1">
                <a:blip r:embed="rId11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442949" y="2413402"/>
                <a:ext cx="2091919" cy="104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2·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2·</m:t>
                        </m:r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949" y="2413402"/>
                <a:ext cx="2091919" cy="1043106"/>
              </a:xfrm>
              <a:prstGeom prst="rect">
                <a:avLst/>
              </a:prstGeom>
              <a:blipFill rotWithShape="1">
                <a:blip r:embed="rId1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570315" y="3797588"/>
                <a:ext cx="2327817" cy="1133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4000" dirty="0" smtClean="0"/>
                  <a:t> </a:t>
                </a:r>
                <a:r>
                  <a:rPr lang="en-US" sz="4000" dirty="0" smtClean="0"/>
                  <a:t>=</a:t>
                </a:r>
                <a:r>
                  <a:rPr lang="ru-RU" sz="4000" dirty="0" smtClean="0"/>
                  <a:t> 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·</m:t>
                        </m:r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315" y="3797588"/>
                <a:ext cx="2327817" cy="1133708"/>
              </a:xfrm>
              <a:prstGeom prst="rect">
                <a:avLst/>
              </a:prstGeom>
              <a:blipFill rotWithShape="1">
                <a:blip r:embed="rId1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073216" y="4499248"/>
                <a:ext cx="1840825" cy="104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·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9</m:t>
                        </m:r>
                      </m:num>
                      <m:den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16" y="4499248"/>
                <a:ext cx="1840825" cy="1049262"/>
              </a:xfrm>
              <a:prstGeom prst="rect">
                <a:avLst/>
              </a:prstGeom>
              <a:blipFill rotWithShape="1">
                <a:blip r:embed="rId14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65661" y="4543182"/>
                <a:ext cx="1579278" cy="966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= 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16 </m:t>
                        </m:r>
                        <m:r>
                          <a:rPr lang="en-US" sz="4000" i="1">
                            <a:latin typeface="Cambria Math"/>
                          </a:rPr>
                          <m:t>·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9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61" y="4543182"/>
                <a:ext cx="1579278" cy="966098"/>
              </a:xfrm>
              <a:prstGeom prst="rect">
                <a:avLst/>
              </a:prstGeom>
              <a:blipFill rotWithShape="1">
                <a:blip r:embed="rId15"/>
                <a:stretch>
                  <a:fillRect l="-1390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 стрелкой 35"/>
          <p:cNvCxnSpPr/>
          <p:nvPr/>
        </p:nvCxnSpPr>
        <p:spPr>
          <a:xfrm flipV="1">
            <a:off x="7686625" y="2015793"/>
            <a:ext cx="1883690" cy="16007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706603" y="2451952"/>
            <a:ext cx="56479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123342" y="4653351"/>
            <a:ext cx="415713" cy="3053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806921" y="5132547"/>
            <a:ext cx="415713" cy="3053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720371" y="5817333"/>
                <a:ext cx="236955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/>
                  <a:t> </a:t>
                </a:r>
                <a:r>
                  <a:rPr lang="ru-RU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71" y="5817333"/>
                <a:ext cx="2369559" cy="707886"/>
              </a:xfrm>
              <a:prstGeom prst="rect">
                <a:avLst/>
              </a:prstGeom>
              <a:blipFill rotWithShape="1">
                <a:blip r:embed="rId16"/>
                <a:stretch>
                  <a:fillRect l="-8997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578200" y="5839318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= 16 – 9</a:t>
            </a:r>
            <a:endParaRPr lang="ru-RU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6331198" y="5839318"/>
            <a:ext cx="1702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= 7 (</a:t>
            </a:r>
            <a:r>
              <a:rPr lang="ru-RU" sz="4000" dirty="0" smtClean="0"/>
              <a:t>м</a:t>
            </a:r>
            <a:r>
              <a:rPr lang="en-US" sz="4000" dirty="0" smtClean="0"/>
              <a:t>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68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7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5825" y="1330896"/>
                <a:ext cx="11953328" cy="4700518"/>
              </a:xfrm>
            </p:spPr>
            <p:txBody>
              <a:bodyPr/>
              <a:lstStyle/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    9. Мотоциклист </a:t>
                </a:r>
                <a:r>
                  <a:rPr lang="ru-RU" sz="4000" dirty="0">
                    <a:solidFill>
                      <a:schemeClr val="tx2"/>
                    </a:solidFill>
                  </a:rPr>
                  <a:t>начинает движение из состояния покоя. Через 30 с он достигает скорости 54 км/ч. С каким ускорением происходит движение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?</a:t>
                </a:r>
              </a:p>
              <a:p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а) 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               б) 0,25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4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ru-RU" sz="40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в) 0,9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4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ru-RU" sz="40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             г) 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4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5825" y="1330896"/>
                <a:ext cx="11953328" cy="4700518"/>
              </a:xfrm>
              <a:blipFill rotWithShape="1">
                <a:blip r:embed="rId2"/>
                <a:stretch>
                  <a:fillRect l="-2601" t="-3243" b="-2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73" y="3203104"/>
            <a:ext cx="3579514" cy="340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70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Решение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2653" y="3609524"/>
                <a:ext cx="2045753" cy="90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000" dirty="0" smtClean="0"/>
                  <a:t>ϑ</a:t>
                </a:r>
                <a:r>
                  <a:rPr lang="ru-RU" sz="4000" dirty="0" smtClean="0"/>
                  <a:t> = 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53" y="3609524"/>
                <a:ext cx="2045753" cy="907171"/>
              </a:xfrm>
              <a:prstGeom prst="rect">
                <a:avLst/>
              </a:prstGeom>
              <a:blipFill rotWithShape="1">
                <a:blip r:embed="rId2"/>
                <a:stretch>
                  <a:fillRect l="-10714" t="-4027" b="-14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77780" y="2901638"/>
            <a:ext cx="1693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 = </a:t>
            </a:r>
            <a:r>
              <a:rPr lang="ru-RU" sz="4000" dirty="0" smtClean="0"/>
              <a:t>30</a:t>
            </a:r>
            <a:r>
              <a:rPr lang="en-US" sz="4000" dirty="0" smtClean="0"/>
              <a:t> c</a:t>
            </a:r>
            <a:endParaRPr lang="ru-RU" sz="4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58009" y="1813060"/>
            <a:ext cx="0" cy="3235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053753" y="4571256"/>
            <a:ext cx="228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7518" y="1492573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0688" y="1459751"/>
            <a:ext cx="179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0082" y="4694947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а</a:t>
            </a:r>
            <a:r>
              <a:rPr lang="en-US" sz="4000" dirty="0" smtClean="0"/>
              <a:t> = </a:t>
            </a:r>
            <a:r>
              <a:rPr lang="ru-RU" sz="4000" dirty="0" smtClean="0"/>
              <a:t>?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98023" y="2244795"/>
                <a:ext cx="2061270" cy="982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а</a:t>
                </a:r>
                <a:r>
                  <a:rPr lang="en-US" sz="4000" dirty="0" smtClean="0"/>
                  <a:t> =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/>
                          </a:rPr>
                          <m:t>ϑ</m:t>
                        </m:r>
                        <m:r>
                          <a:rPr lang="ru-RU" sz="4000" b="0" i="1" smtClean="0">
                            <a:latin typeface="Cambria Math"/>
                          </a:rPr>
                          <m:t> −</m:t>
                        </m:r>
                        <m:sSub>
                          <m:sSubPr>
                            <m:ctrlPr>
                              <a:rPr lang="ru-RU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40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sz="40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023" y="2244795"/>
                <a:ext cx="2061270" cy="982000"/>
              </a:xfrm>
              <a:prstGeom prst="rect">
                <a:avLst/>
              </a:prstGeom>
              <a:blipFill rotWithShape="1">
                <a:blip r:embed="rId3"/>
                <a:stretch>
                  <a:fillRect l="-10651" b="-13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56739" y="6011416"/>
                <a:ext cx="2974853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Ответ: </a:t>
                </a:r>
                <a:r>
                  <a:rPr lang="ru-RU" sz="3600" i="1" dirty="0"/>
                  <a:t>г</a:t>
                </a:r>
                <a:r>
                  <a:rPr lang="ru-RU" sz="3600" dirty="0" smtClean="0"/>
                  <a:t>) 0,5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739" y="6011416"/>
                <a:ext cx="2974853" cy="822597"/>
              </a:xfrm>
              <a:prstGeom prst="rect">
                <a:avLst/>
              </a:prstGeom>
              <a:blipFill rotWithShape="1">
                <a:blip r:embed="rId4"/>
                <a:stretch>
                  <a:fillRect l="-6148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56492" y="2155379"/>
                <a:ext cx="14546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4000" dirty="0" smtClean="0"/>
                  <a:t> = </a:t>
                </a:r>
                <a:r>
                  <a:rPr lang="ru-RU" sz="4000" dirty="0"/>
                  <a:t>0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492" y="2155379"/>
                <a:ext cx="1454694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15517" r="-1380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54038" y="3490826"/>
                <a:ext cx="1348446" cy="974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а</a:t>
                </a:r>
                <a:r>
                  <a:rPr lang="en-US" sz="4000" dirty="0" smtClean="0"/>
                  <a:t> =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  <m:r>
                          <a:rPr lang="ru-RU" sz="4000" b="0" i="1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038" y="3490826"/>
                <a:ext cx="1348446" cy="974690"/>
              </a:xfrm>
              <a:prstGeom prst="rect">
                <a:avLst/>
              </a:prstGeom>
              <a:blipFill rotWithShape="1">
                <a:blip r:embed="rId6"/>
                <a:stretch>
                  <a:fillRect l="-15837" b="-1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00901" y="3491136"/>
                <a:ext cx="771365" cy="961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=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901" y="3491136"/>
                <a:ext cx="771365" cy="961545"/>
              </a:xfrm>
              <a:prstGeom prst="rect">
                <a:avLst/>
              </a:prstGeom>
              <a:blipFill rotWithShape="1">
                <a:blip r:embed="rId7"/>
                <a:stretch>
                  <a:fillRect l="-27559" b="-14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60569" y="3563144"/>
                <a:ext cx="1992340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= </a:t>
                </a:r>
                <a:r>
                  <a:rPr lang="ru-RU" sz="4000" dirty="0" smtClean="0"/>
                  <a:t>0,5</a:t>
                </a:r>
                <a:r>
                  <a:rPr lang="en-US" sz="40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/>
                  <a:t>)</a:t>
                </a:r>
                <a:endParaRPr lang="ru-RU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569" y="3563144"/>
                <a:ext cx="1992340" cy="903709"/>
              </a:xfrm>
              <a:prstGeom prst="rect">
                <a:avLst/>
              </a:prstGeom>
              <a:blipFill rotWithShape="1">
                <a:blip r:embed="rId8"/>
                <a:stretch>
                  <a:fillRect l="-11009" t="-4730" r="-9480" b="-14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99747" y="4859288"/>
                <a:ext cx="2032929" cy="1178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[а]</a:t>
                </a:r>
                <a:r>
                  <a:rPr lang="en-US" sz="4000" dirty="0" smtClean="0"/>
                  <a:t> =</a:t>
                </a:r>
                <a:r>
                  <a:rPr lang="ru-RU" sz="4000" dirty="0" smtClean="0"/>
                  <a:t> </a:t>
                </a:r>
                <a:r>
                  <a:rPr lang="en-US" sz="4000" dirty="0" smtClean="0"/>
                  <a:t>[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4000" b="0" i="1" smtClean="0">
                                <a:latin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4000" b="0" i="1" smtClean="0">
                                <a:latin typeface="Cambria Math"/>
                              </a:rPr>
                              <m:t>с</m:t>
                            </m:r>
                          </m:den>
                        </m:f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000" dirty="0" smtClean="0"/>
                  <a:t> ]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747" y="4859288"/>
                <a:ext cx="2032929" cy="1178721"/>
              </a:xfrm>
              <a:prstGeom prst="rect">
                <a:avLst/>
              </a:prstGeom>
              <a:blipFill rotWithShape="1">
                <a:blip r:embed="rId9"/>
                <a:stretch>
                  <a:fillRect l="-10811" r="-9610" b="-10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99947" y="5120543"/>
                <a:ext cx="1578766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 =</a:t>
                </a:r>
                <a:r>
                  <a:rPr lang="ru-RU" sz="4000" dirty="0" smtClean="0"/>
                  <a:t> </a:t>
                </a:r>
                <a:r>
                  <a:rPr lang="en-US" sz="4000" dirty="0" smtClean="0"/>
                  <a:t>[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 smtClean="0"/>
                  <a:t> ]</a:t>
                </a:r>
                <a:endParaRPr lang="ru-RU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47" y="5120543"/>
                <a:ext cx="1578766" cy="903709"/>
              </a:xfrm>
              <a:prstGeom prst="rect">
                <a:avLst/>
              </a:prstGeom>
              <a:blipFill rotWithShape="1">
                <a:blip r:embed="rId10"/>
                <a:stretch>
                  <a:fillRect l="-6564" t="-4730" r="-12355" b="-14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4590281" y="1839482"/>
            <a:ext cx="0" cy="3235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47146" y="3618219"/>
                <a:ext cx="1071127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46" y="3618219"/>
                <a:ext cx="1071127" cy="903709"/>
              </a:xfrm>
              <a:prstGeom prst="rect">
                <a:avLst/>
              </a:prstGeom>
              <a:blipFill rotWithShape="1">
                <a:blip r:embed="rId11"/>
                <a:stretch>
                  <a:fillRect l="-19886" t="-4730" b="-14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644658" y="1459751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СИ: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825" y="1330896"/>
            <a:ext cx="12169352" cy="529375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10. Вагон </a:t>
            </a:r>
            <a:r>
              <a:rPr lang="ru-RU" dirty="0">
                <a:solidFill>
                  <a:schemeClr val="tx2"/>
                </a:solidFill>
              </a:rPr>
              <a:t>наехал на тормозной башмак при скорости 4,5 км/ч. Через 3 с вагон остановился. Определите тормозной путь.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а) 1,8</a:t>
            </a:r>
            <a:r>
              <a:rPr lang="en-US" dirty="0" smtClean="0">
                <a:solidFill>
                  <a:schemeClr val="tx2"/>
                </a:solidFill>
              </a:rPr>
              <a:t>75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м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б) 9 </a:t>
            </a:r>
            <a:r>
              <a:rPr lang="ru-RU" dirty="0">
                <a:solidFill>
                  <a:schemeClr val="tx2"/>
                </a:solidFill>
              </a:rPr>
              <a:t>м</a:t>
            </a:r>
          </a:p>
          <a:p>
            <a:r>
              <a:rPr lang="ru-RU" dirty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) 10,8 </a:t>
            </a:r>
            <a:r>
              <a:rPr lang="ru-RU" dirty="0">
                <a:solidFill>
                  <a:schemeClr val="tx2"/>
                </a:solidFill>
              </a:rPr>
              <a:t>м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г) 13,5 м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89" y="3491136"/>
            <a:ext cx="6408712" cy="33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735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383485" y="1868338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Дано: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0295" y="5074948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S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 - ?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7873" y="3708901"/>
                <a:ext cx="13501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3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с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3" y="3708901"/>
                <a:ext cx="1350113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4151" r="-1312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38634" y="1728174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Решение: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42153" y="2274810"/>
            <a:ext cx="0" cy="302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61087" y="4657738"/>
            <a:ext cx="246497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78695" y="2267000"/>
            <a:ext cx="2895962" cy="1049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9438" y="6157173"/>
            <a:ext cx="347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Ответ: </a:t>
            </a:r>
            <a:r>
              <a:rPr lang="en-US" sz="3600" dirty="0" smtClean="0">
                <a:solidFill>
                  <a:prstClr val="black"/>
                </a:solidFill>
              </a:rPr>
              <a:t>a) 1,875 </a:t>
            </a:r>
            <a:r>
              <a:rPr lang="ru-RU" sz="3600" dirty="0" smtClean="0">
                <a:solidFill>
                  <a:prstClr val="black"/>
                </a:solidFill>
              </a:rPr>
              <a:t>м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621317" y="4545632"/>
                <a:ext cx="3010248" cy="833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S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 =</a:t>
                </a:r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м·с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м·</m:t>
                        </m:r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17" y="4545632"/>
                <a:ext cx="3010248" cy="833305"/>
              </a:xfrm>
              <a:prstGeom prst="rect">
                <a:avLst/>
              </a:prstGeom>
              <a:blipFill rotWithShape="1">
                <a:blip r:embed="rId3"/>
                <a:stretch>
                  <a:fillRect l="-6073" t="-4412" r="-1619" b="-13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526358" y="4657738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= [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м</a:t>
            </a:r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]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6014778" y="5065266"/>
            <a:ext cx="415713" cy="3053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787849" y="5065266"/>
            <a:ext cx="420230" cy="2797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73762" y="2292161"/>
                <a:ext cx="2366353" cy="943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S =</a:t>
                </a:r>
                <a:r>
                  <a:rPr lang="en-US" sz="4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ru-RU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</a:rPr>
                      <m:t>t</m:t>
                    </m:r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762" y="2292161"/>
                <a:ext cx="2366353" cy="943272"/>
              </a:xfrm>
              <a:prstGeom prst="rect">
                <a:avLst/>
              </a:prstGeom>
              <a:blipFill rotWithShape="1">
                <a:blip r:embed="rId4"/>
                <a:stretch>
                  <a:fillRect l="-9021" b="-13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17873" y="2830835"/>
                <a:ext cx="2282933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4,5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3" y="2830835"/>
                <a:ext cx="2282933" cy="823110"/>
              </a:xfrm>
              <a:prstGeom prst="rect">
                <a:avLst/>
              </a:prstGeom>
              <a:blipFill rotWithShape="1">
                <a:blip r:embed="rId5"/>
                <a:stretch>
                  <a:fillRect t="-2963" b="-1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604161" y="3588754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= 1,875</a:t>
            </a:r>
            <a:r>
              <a:rPr lang="ru-RU" sz="3600" dirty="0" smtClean="0">
                <a:solidFill>
                  <a:prstClr val="black"/>
                </a:solidFill>
              </a:rPr>
              <a:t> (м)</a:t>
            </a:r>
            <a:endParaRPr lang="ru-RU" sz="3600" dirty="0">
              <a:solidFill>
                <a:prstClr val="black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94218" y="2291167"/>
            <a:ext cx="0" cy="302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70082" y="1868337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СИ:</a:t>
            </a:r>
            <a:endParaRPr lang="ru-RU" sz="36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26066" y="2831348"/>
                <a:ext cx="133241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,25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66" y="2831348"/>
                <a:ext cx="1332416" cy="822597"/>
              </a:xfrm>
              <a:prstGeom prst="rect">
                <a:avLst/>
              </a:prstGeom>
              <a:blipFill rotWithShape="1">
                <a:blip r:embed="rId6"/>
                <a:stretch>
                  <a:fillRect l="-13699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V="1">
            <a:off x="6222634" y="4632136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046054" y="4683935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69303" y="3421279"/>
                <a:ext cx="2195345" cy="9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S =</a:t>
                </a:r>
                <a:r>
                  <a:rPr lang="en-US" sz="4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1,25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</a:rPr>
                      <m:t>3 </m:t>
                    </m:r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303" y="3421279"/>
                <a:ext cx="2195345" cy="971613"/>
              </a:xfrm>
              <a:prstGeom prst="rect">
                <a:avLst/>
              </a:prstGeom>
              <a:blipFill rotWithShape="1">
                <a:blip r:embed="rId7"/>
                <a:stretch>
                  <a:fillRect l="-10000" b="-1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46054" y="3426114"/>
                <a:ext cx="1590500" cy="9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 =</a:t>
                </a:r>
                <a:r>
                  <a:rPr lang="en-US" sz="4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3,75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054" y="3426114"/>
                <a:ext cx="1590500" cy="971613"/>
              </a:xfrm>
              <a:prstGeom prst="rect">
                <a:avLst/>
              </a:prstGeom>
              <a:blipFill rotWithShape="1">
                <a:blip r:embed="rId8"/>
                <a:stretch>
                  <a:fillRect l="-6513" b="-13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2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2" grpId="0" animBg="1"/>
      <p:bldP spid="13" grpId="0"/>
      <p:bldP spid="14" grpId="0"/>
      <p:bldP spid="15" grpId="0"/>
      <p:bldP spid="18" grpId="0"/>
      <p:bldP spid="19" grpId="0"/>
      <p:bldP spid="22" grpId="0"/>
      <p:bldP spid="26" grpId="0"/>
      <p:bldP spid="27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25512" y="1186880"/>
                <a:ext cx="8673281" cy="5735801"/>
              </a:xfrm>
            </p:spPr>
            <p:txBody>
              <a:bodyPr/>
              <a:lstStyle/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   11. По </a:t>
                </a:r>
                <a:r>
                  <a:rPr lang="ru-RU" sz="4000" dirty="0">
                    <a:solidFill>
                      <a:schemeClr val="tx2"/>
                    </a:solidFill>
                  </a:rPr>
                  <a:t>графику </a:t>
                </a:r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зависимости </a:t>
                </a:r>
                <a:r>
                  <a:rPr lang="ru-RU" sz="4000" dirty="0">
                    <a:solidFill>
                      <a:schemeClr val="tx2"/>
                    </a:solidFill>
                  </a:rPr>
                  <a:t>модуля </a:t>
                </a:r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скорости </a:t>
                </a:r>
                <a:r>
                  <a:rPr lang="ru-RU" sz="4000" dirty="0">
                    <a:solidFill>
                      <a:schemeClr val="tx2"/>
                    </a:solidFill>
                  </a:rPr>
                  <a:t>от времени, представленному на </a:t>
                </a:r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рисунке</a:t>
                </a:r>
                <a:r>
                  <a:rPr lang="ru-RU" sz="4000" dirty="0">
                    <a:solidFill>
                      <a:schemeClr val="tx2"/>
                    </a:solidFill>
                  </a:rPr>
                  <a:t>, определите </a:t>
                </a:r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ускорение </a:t>
                </a:r>
                <a:r>
                  <a:rPr lang="ru-RU" sz="4000" dirty="0">
                    <a:solidFill>
                      <a:schemeClr val="tx2"/>
                    </a:solidFill>
                  </a:rPr>
                  <a:t>прямолинейно движущегося тела в </a:t>
                </a:r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момент </a:t>
                </a:r>
                <a:r>
                  <a:rPr lang="ru-RU" sz="4000" dirty="0">
                    <a:solidFill>
                      <a:schemeClr val="tx2"/>
                    </a:solidFill>
                  </a:rPr>
                  <a:t>времени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3 с.</a:t>
                </a: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а) </a:t>
                </a:r>
                <a:r>
                  <a:rPr lang="en-US" sz="4000" dirty="0">
                    <a:solidFill>
                      <a:schemeClr val="tx2"/>
                    </a:solidFill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40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 б</a:t>
                </a:r>
                <a:r>
                  <a:rPr lang="ru-RU" sz="4000" dirty="0">
                    <a:solidFill>
                      <a:schemeClr val="tx2"/>
                    </a:solidFill>
                  </a:rPr>
                  <a:t>) 9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  в</a:t>
                </a:r>
                <a:r>
                  <a:rPr lang="ru-RU" sz="4000" dirty="0">
                    <a:solidFill>
                      <a:schemeClr val="tx2"/>
                    </a:solidFill>
                  </a:rPr>
                  <a:t>)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  г) 13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5512" y="1186880"/>
                <a:ext cx="8673281" cy="5735801"/>
              </a:xfrm>
              <a:blipFill rotWithShape="1">
                <a:blip r:embed="rId2"/>
                <a:stretch>
                  <a:fillRect l="-3514" t="-2763" b="-1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7326585" y="5358369"/>
            <a:ext cx="4896544" cy="17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8118673" y="1651621"/>
            <a:ext cx="0" cy="438941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5936" y="539445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8582" y="5517818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 smtClean="0">
                <a:solidFill>
                  <a:prstClr val="black"/>
                </a:solidFill>
              </a:rPr>
              <a:t>;с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972656" y="478728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972656" y="3647237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7256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5258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974657" y="421121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974657" y="3059088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974657" y="255503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3428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918873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1430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8593" y="27902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8593" y="338562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8593" y="39496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8593" y="452567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41942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</a:t>
            </a:r>
            <a:endParaRPr lang="ru-RU" sz="28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9087097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</a:t>
            </a:r>
            <a:endParaRPr lang="ru-RU" sz="28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735169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3</a:t>
            </a:r>
            <a:endParaRPr lang="ru-RU" sz="28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0342142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4</a:t>
            </a:r>
            <a:endParaRPr lang="ru-RU" sz="28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0950500" y="54694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5</a:t>
            </a:r>
            <a:endParaRPr lang="ru-RU" sz="2800" b="1" dirty="0" smtClean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8097123" y="2267000"/>
            <a:ext cx="4074242" cy="25202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10561" y="1291354"/>
                <a:ext cx="809837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prstClr val="black"/>
                    </a:solidFill>
                  </a:rPr>
                  <a:t>ϑ</a:t>
                </a:r>
                <a:r>
                  <a:rPr lang="ru-RU" sz="3600" b="1" dirty="0" smtClean="0">
                    <a:solidFill>
                      <a:prstClr val="black"/>
                    </a:solidFill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561" y="1291354"/>
                <a:ext cx="809837" cy="822597"/>
              </a:xfrm>
              <a:prstGeom prst="rect">
                <a:avLst/>
              </a:prstGeom>
              <a:blipFill rotWithShape="1">
                <a:blip r:embed="rId3"/>
                <a:stretch>
                  <a:fillRect l="-22556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9899235" y="3059088"/>
            <a:ext cx="9819" cy="223225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223591" y="3647237"/>
            <a:ext cx="2118551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930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</a:t>
            </a:r>
            <a:endParaRPr lang="ru-RU" sz="48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549621" y="5358369"/>
            <a:ext cx="4896544" cy="17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8341709" y="1651620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68972" y="539445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061618" y="5517818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 smtClean="0">
                <a:solidFill>
                  <a:prstClr val="black"/>
                </a:solidFill>
              </a:rPr>
              <a:t>;с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195692" y="478728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195692" y="3647237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948682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748882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197693" y="421121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197693" y="3059088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197693" y="255503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9565845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1419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1366045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1629" y="27902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21629" y="338562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1629" y="39496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21629" y="452567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64978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</a:t>
            </a:r>
            <a:endParaRPr lang="ru-RU" sz="2800" b="1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9310133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</a:t>
            </a:r>
            <a:endParaRPr lang="ru-RU" sz="2800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9958205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3</a:t>
            </a:r>
            <a:endParaRPr lang="ru-RU" sz="2800" b="1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10565178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4</a:t>
            </a:r>
            <a:endParaRPr lang="ru-RU" sz="2800" b="1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11173536" y="54694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5</a:t>
            </a:r>
            <a:endParaRPr lang="ru-RU" sz="2800" b="1" dirty="0" smtClean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8320159" y="2267000"/>
            <a:ext cx="4074242" cy="25202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333597" y="1291354"/>
                <a:ext cx="809837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prstClr val="black"/>
                    </a:solidFill>
                  </a:rPr>
                  <a:t>ϑ</a:t>
                </a:r>
                <a:r>
                  <a:rPr lang="ru-RU" sz="3600" b="1" dirty="0" smtClean="0">
                    <a:solidFill>
                      <a:prstClr val="black"/>
                    </a:solidFill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597" y="1291354"/>
                <a:ext cx="809837" cy="822597"/>
              </a:xfrm>
              <a:prstGeom prst="rect">
                <a:avLst/>
              </a:prstGeom>
              <a:blipFill rotWithShape="1">
                <a:blip r:embed="rId2"/>
                <a:stretch>
                  <a:fillRect l="-22556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 flipV="1">
            <a:off x="10122271" y="3059088"/>
            <a:ext cx="9819" cy="223225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446627" y="3647237"/>
            <a:ext cx="2118551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6418" y="2933772"/>
                <a:ext cx="1843774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000" dirty="0" smtClean="0"/>
                  <a:t>ϑ</a:t>
                </a:r>
                <a:r>
                  <a:rPr lang="ru-RU" sz="4000" dirty="0" smtClean="0"/>
                  <a:t> = 36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18" y="2933772"/>
                <a:ext cx="1843774" cy="903709"/>
              </a:xfrm>
              <a:prstGeom prst="rect">
                <a:avLst/>
              </a:prstGeom>
              <a:blipFill rotWithShape="1">
                <a:blip r:embed="rId3"/>
                <a:stretch>
                  <a:fillRect l="-11921" t="-4698" b="-13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472540" y="3764940"/>
            <a:ext cx="1433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 = </a:t>
            </a:r>
            <a:r>
              <a:rPr lang="ru-RU" sz="4000" dirty="0"/>
              <a:t>3</a:t>
            </a:r>
            <a:r>
              <a:rPr lang="en-US" sz="4000" dirty="0" smtClean="0"/>
              <a:t> c</a:t>
            </a:r>
            <a:endParaRPr lang="ru-RU" sz="4000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2574057" y="1813060"/>
            <a:ext cx="0" cy="3235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69801" y="4511442"/>
            <a:ext cx="228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93566" y="1492573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94608" y="1459751"/>
            <a:ext cx="179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7131" y="4511442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а</a:t>
            </a:r>
            <a:r>
              <a:rPr lang="en-US" sz="4000" dirty="0" smtClean="0"/>
              <a:t> = </a:t>
            </a:r>
            <a:r>
              <a:rPr lang="ru-RU" sz="4000" dirty="0" smtClean="0"/>
              <a:t>?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61943" y="2244795"/>
                <a:ext cx="2061270" cy="982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а</a:t>
                </a:r>
                <a:r>
                  <a:rPr lang="en-US" sz="4000" dirty="0" smtClean="0"/>
                  <a:t> =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/>
                          </a:rPr>
                          <m:t>ϑ</m:t>
                        </m:r>
                        <m:r>
                          <a:rPr lang="ru-RU" sz="4000" b="0" i="1" smtClean="0">
                            <a:latin typeface="Cambria Math"/>
                          </a:rPr>
                          <m:t> −</m:t>
                        </m:r>
                        <m:sSub>
                          <m:sSubPr>
                            <m:ctrlPr>
                              <a:rPr lang="ru-RU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40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sz="40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43" y="2244795"/>
                <a:ext cx="2061270" cy="982000"/>
              </a:xfrm>
              <a:prstGeom prst="rect">
                <a:avLst/>
              </a:prstGeom>
              <a:blipFill rotWithShape="1">
                <a:blip r:embed="rId4"/>
                <a:stretch>
                  <a:fillRect l="-10651" b="-13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455176" y="6156814"/>
                <a:ext cx="2383601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Ответ: а) </a:t>
                </a:r>
                <a:r>
                  <a:rPr lang="en-US" sz="3200" dirty="0" smtClean="0"/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76" y="6156814"/>
                <a:ext cx="2383601" cy="741485"/>
              </a:xfrm>
              <a:prstGeom prst="rect">
                <a:avLst/>
              </a:prstGeom>
              <a:blipFill rotWithShape="1">
                <a:blip r:embed="rId5"/>
                <a:stretch>
                  <a:fillRect l="-6650" t="-245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72540" y="2155379"/>
                <a:ext cx="2081467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4000" dirty="0" smtClean="0"/>
                  <a:t> = 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40" y="2155379"/>
                <a:ext cx="2081467" cy="903709"/>
              </a:xfrm>
              <a:prstGeom prst="rect">
                <a:avLst/>
              </a:prstGeom>
              <a:blipFill rotWithShape="1">
                <a:blip r:embed="rId6"/>
                <a:stretch>
                  <a:fillRect t="-4730" b="-14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646065" y="3490826"/>
                <a:ext cx="2135521" cy="966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а</a:t>
                </a:r>
                <a:r>
                  <a:rPr lang="en-US" sz="4000" dirty="0" smtClean="0"/>
                  <a:t> =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36</m:t>
                        </m:r>
                        <m:r>
                          <a:rPr lang="ru-RU" sz="4000" b="0" i="1" smtClean="0">
                            <a:latin typeface="Cambria Math"/>
                          </a:rPr>
                          <m:t> −</m:t>
                        </m:r>
                        <m:r>
                          <a:rPr lang="en-US" sz="40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65" y="3490826"/>
                <a:ext cx="2135521" cy="966098"/>
              </a:xfrm>
              <a:prstGeom prst="rect">
                <a:avLst/>
              </a:prstGeom>
              <a:blipFill rotWithShape="1">
                <a:blip r:embed="rId7"/>
                <a:stretch>
                  <a:fillRect l="-10000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781586" y="3506921"/>
                <a:ext cx="1069524" cy="96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=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 24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86" y="3506921"/>
                <a:ext cx="1069524" cy="965905"/>
              </a:xfrm>
              <a:prstGeom prst="rect">
                <a:avLst/>
              </a:prstGeom>
              <a:blipFill rotWithShape="1">
                <a:blip r:embed="rId8"/>
                <a:stretch>
                  <a:fillRect l="-19886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894518" y="3563144"/>
                <a:ext cx="1604414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= 8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/>
                  <a:t>)</a:t>
                </a:r>
                <a:endParaRPr lang="ru-RU" sz="4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18" y="3563144"/>
                <a:ext cx="1604414" cy="903709"/>
              </a:xfrm>
              <a:prstGeom prst="rect">
                <a:avLst/>
              </a:prstGeom>
              <a:blipFill rotWithShape="1">
                <a:blip r:embed="rId9"/>
                <a:stretch>
                  <a:fillRect l="-13688" t="-4730" r="-12167" b="-14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646065" y="4958073"/>
                <a:ext cx="2032929" cy="1178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[а]</a:t>
                </a:r>
                <a:r>
                  <a:rPr lang="en-US" sz="4000" dirty="0" smtClean="0"/>
                  <a:t> =</a:t>
                </a:r>
                <a:r>
                  <a:rPr lang="ru-RU" sz="4000" dirty="0" smtClean="0"/>
                  <a:t> </a:t>
                </a:r>
                <a:r>
                  <a:rPr lang="en-US" sz="4000" dirty="0" smtClean="0"/>
                  <a:t>[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4000" b="0" i="1" smtClean="0">
                                <a:latin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4000" b="0" i="1" smtClean="0">
                                <a:latin typeface="Cambria Math"/>
                              </a:rPr>
                              <m:t>с</m:t>
                            </m:r>
                          </m:den>
                        </m:f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000" dirty="0" smtClean="0"/>
                  <a:t> ]</a:t>
                </a:r>
                <a:endParaRPr lang="ru-RU" sz="40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65" y="4958073"/>
                <a:ext cx="2032929" cy="1178721"/>
              </a:xfrm>
              <a:prstGeom prst="rect">
                <a:avLst/>
              </a:prstGeom>
              <a:blipFill rotWithShape="1">
                <a:blip r:embed="rId10"/>
                <a:stretch>
                  <a:fillRect l="-10479" r="-9581" b="-10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446265" y="5219328"/>
                <a:ext cx="1578766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 =</a:t>
                </a:r>
                <a:r>
                  <a:rPr lang="ru-RU" sz="4000" dirty="0" smtClean="0"/>
                  <a:t> </a:t>
                </a:r>
                <a:r>
                  <a:rPr lang="en-US" sz="4000" dirty="0" smtClean="0"/>
                  <a:t>[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 smtClean="0"/>
                  <a:t> ]</a:t>
                </a:r>
                <a:endParaRPr lang="ru-RU" sz="4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265" y="5219328"/>
                <a:ext cx="1578766" cy="903709"/>
              </a:xfrm>
              <a:prstGeom prst="rect">
                <a:avLst/>
              </a:prstGeom>
              <a:blipFill rotWithShape="1">
                <a:blip r:embed="rId11"/>
                <a:stretch>
                  <a:fillRect l="-6178" t="-4730" r="-12741" b="-14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6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4" grpId="0"/>
      <p:bldP spid="75" grpId="0"/>
      <p:bldP spid="76" grpId="0"/>
      <p:bldP spid="77" grpId="0"/>
      <p:bldP spid="80" grpId="0"/>
      <p:bldP spid="81" grpId="0"/>
      <p:bldP spid="85" grpId="0"/>
      <p:bldP spid="86" grpId="0"/>
      <p:bldP spid="87" grpId="0"/>
      <p:bldP spid="89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73857" y="1978968"/>
                <a:ext cx="11593288" cy="4180888"/>
              </a:xfrm>
            </p:spPr>
            <p:txBody>
              <a:bodyPr/>
              <a:lstStyle/>
              <a:p>
                <a:pPr marL="742950" indent="-742950">
                  <a:buAutoNum type="arabicPeriod"/>
                </a:pPr>
                <a:r>
                  <a:rPr lang="ru-RU" dirty="0" smtClean="0">
                    <a:solidFill>
                      <a:schemeClr val="tx2"/>
                    </a:solidFill>
                  </a:rPr>
                  <a:t>Повторить пройденные темы.</a:t>
                </a:r>
              </a:p>
              <a:p>
                <a:pPr marL="742950" indent="-742950">
                  <a:buAutoNum type="arabicPeriod"/>
                </a:pPr>
                <a:r>
                  <a:rPr lang="ru-RU" dirty="0" smtClean="0">
                    <a:solidFill>
                      <a:schemeClr val="tx2"/>
                    </a:solidFill>
                  </a:rPr>
                  <a:t>Решить задачу:</a:t>
                </a:r>
              </a:p>
              <a:p>
                <a:r>
                  <a:rPr lang="ru-RU" dirty="0" smtClean="0">
                    <a:solidFill>
                      <a:schemeClr val="tx2"/>
                    </a:solidFill>
                  </a:rPr>
                  <a:t>     Мотоцикл начал свое движение с ускорением 0,3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. Какую скорость он разовьет через 15 с после начала движения?</a:t>
                </a:r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73857" y="1978968"/>
                <a:ext cx="11593288" cy="4180888"/>
              </a:xfrm>
              <a:blipFill rotWithShape="1">
                <a:blip r:embed="rId2"/>
                <a:stretch>
                  <a:fillRect l="-2892" t="-4088" b="-7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2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873" y="1474912"/>
            <a:ext cx="11665296" cy="506292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1. Среди перечисленных ниже физических величин какая одна величина скалярная?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а) </a:t>
            </a:r>
            <a:r>
              <a:rPr lang="ru-RU" sz="4000" dirty="0" smtClean="0">
                <a:solidFill>
                  <a:schemeClr val="tx2"/>
                </a:solidFill>
              </a:rPr>
              <a:t>Сила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б) </a:t>
            </a:r>
            <a:r>
              <a:rPr lang="ru-RU" sz="4000" dirty="0" smtClean="0">
                <a:solidFill>
                  <a:schemeClr val="tx2"/>
                </a:solidFill>
              </a:rPr>
              <a:t>Скорость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в) У</a:t>
            </a:r>
            <a:r>
              <a:rPr lang="ru-RU" sz="4000" dirty="0" smtClean="0">
                <a:solidFill>
                  <a:schemeClr val="tx2"/>
                </a:solidFill>
              </a:rPr>
              <a:t>скорение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г) </a:t>
            </a:r>
            <a:r>
              <a:rPr lang="ru-RU" sz="4000" dirty="0" smtClean="0">
                <a:solidFill>
                  <a:schemeClr val="tx2"/>
                </a:solidFill>
              </a:rPr>
              <a:t>Перемещение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д) </a:t>
            </a:r>
            <a:r>
              <a:rPr lang="ru-RU" sz="4000" dirty="0" smtClean="0">
                <a:solidFill>
                  <a:schemeClr val="tx2"/>
                </a:solidFill>
              </a:rPr>
              <a:t>Путь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3837" y="6074783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81" y="3707160"/>
            <a:ext cx="5760640" cy="226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330896"/>
            <a:ext cx="12169352" cy="567847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2. Тело</a:t>
            </a:r>
            <a:r>
              <a:rPr lang="ru-RU" dirty="0">
                <a:solidFill>
                  <a:schemeClr val="tx2"/>
                </a:solidFill>
              </a:rPr>
              <a:t>, размерами которого в условиях данной задачи можно пренебречь, называется</a:t>
            </a:r>
            <a:r>
              <a:rPr lang="ru-RU" dirty="0" smtClean="0">
                <a:solidFill>
                  <a:schemeClr val="tx2"/>
                </a:solidFill>
              </a:rPr>
              <a:t>…</a:t>
            </a:r>
          </a:p>
          <a:p>
            <a:r>
              <a:rPr lang="ru-RU" sz="4000" dirty="0">
                <a:solidFill>
                  <a:schemeClr val="tx2"/>
                </a:solidFill>
              </a:rPr>
              <a:t>а) ф</a:t>
            </a:r>
            <a:r>
              <a:rPr lang="ru-RU" sz="4000" dirty="0" smtClean="0">
                <a:solidFill>
                  <a:schemeClr val="tx2"/>
                </a:solidFill>
              </a:rPr>
              <a:t>изическим телом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б) </a:t>
            </a:r>
            <a:r>
              <a:rPr lang="ru-RU" sz="4000" dirty="0" smtClean="0">
                <a:solidFill>
                  <a:schemeClr val="tx2"/>
                </a:solidFill>
              </a:rPr>
              <a:t>веществом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в) </a:t>
            </a:r>
            <a:r>
              <a:rPr lang="ru-RU" sz="4000" dirty="0" smtClean="0">
                <a:solidFill>
                  <a:schemeClr val="tx2"/>
                </a:solidFill>
              </a:rPr>
              <a:t>большим телом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г) </a:t>
            </a:r>
            <a:r>
              <a:rPr lang="ru-RU" sz="4000" dirty="0" smtClean="0">
                <a:solidFill>
                  <a:schemeClr val="tx2"/>
                </a:solidFill>
              </a:rPr>
              <a:t>материальной 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точкой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д) </a:t>
            </a:r>
            <a:r>
              <a:rPr lang="ru-RU" sz="4000" dirty="0" smtClean="0">
                <a:solidFill>
                  <a:schemeClr val="tx2"/>
                </a:solidFill>
              </a:rPr>
              <a:t>маленькой точкой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9801" y="5353823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Тест</a:t>
            </a:r>
            <a:endParaRPr lang="ru-RU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00" y="3563144"/>
            <a:ext cx="5437998" cy="237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09" y="2915072"/>
            <a:ext cx="6691411" cy="392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402904"/>
            <a:ext cx="11953328" cy="506292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3. Направленный </a:t>
            </a:r>
            <a:r>
              <a:rPr lang="ru-RU" dirty="0">
                <a:solidFill>
                  <a:schemeClr val="tx2"/>
                </a:solidFill>
              </a:rPr>
              <a:t>отрезок, проведенный из начального положения тела в его конечное положение, называется</a:t>
            </a:r>
            <a:r>
              <a:rPr lang="ru-RU" dirty="0" smtClean="0">
                <a:solidFill>
                  <a:schemeClr val="tx2"/>
                </a:solidFill>
              </a:rPr>
              <a:t>…</a:t>
            </a:r>
          </a:p>
          <a:p>
            <a:r>
              <a:rPr lang="ru-RU" sz="4000" dirty="0">
                <a:solidFill>
                  <a:schemeClr val="tx2"/>
                </a:solidFill>
              </a:rPr>
              <a:t>а) </a:t>
            </a:r>
            <a:r>
              <a:rPr lang="ru-RU" sz="4000" dirty="0" smtClean="0">
                <a:solidFill>
                  <a:schemeClr val="tx2"/>
                </a:solidFill>
              </a:rPr>
              <a:t>траектория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б) </a:t>
            </a:r>
            <a:r>
              <a:rPr lang="ru-RU" sz="4000" dirty="0" smtClean="0">
                <a:solidFill>
                  <a:schemeClr val="tx2"/>
                </a:solidFill>
              </a:rPr>
              <a:t>путь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в) </a:t>
            </a:r>
            <a:r>
              <a:rPr lang="ru-RU" sz="4000" dirty="0" smtClean="0">
                <a:solidFill>
                  <a:schemeClr val="tx2"/>
                </a:solidFill>
              </a:rPr>
              <a:t>перемещение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г) </a:t>
            </a:r>
            <a:r>
              <a:rPr lang="ru-RU" sz="4000" dirty="0" smtClean="0">
                <a:solidFill>
                  <a:schemeClr val="tx2"/>
                </a:solidFill>
              </a:rPr>
              <a:t>расстояние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д) </a:t>
            </a:r>
            <a:r>
              <a:rPr lang="ru-RU" sz="4000" dirty="0" smtClean="0">
                <a:solidFill>
                  <a:schemeClr val="tx2"/>
                </a:solidFill>
              </a:rPr>
              <a:t>прямая линия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9801" y="4842970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803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330896"/>
            <a:ext cx="11953328" cy="529375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4. Если </a:t>
            </a:r>
            <a:r>
              <a:rPr lang="ru-RU" dirty="0">
                <a:solidFill>
                  <a:schemeClr val="tx2"/>
                </a:solidFill>
              </a:rPr>
              <a:t>тело за любые </a:t>
            </a:r>
            <a:r>
              <a:rPr lang="ru-RU" dirty="0" smtClean="0">
                <a:solidFill>
                  <a:schemeClr val="tx2"/>
                </a:solidFill>
              </a:rPr>
              <a:t>равные промежутки </a:t>
            </a:r>
            <a:r>
              <a:rPr lang="ru-RU" dirty="0">
                <a:solidFill>
                  <a:schemeClr val="tx2"/>
                </a:solidFill>
              </a:rPr>
              <a:t>времени </a:t>
            </a:r>
            <a:r>
              <a:rPr lang="ru-RU" dirty="0" smtClean="0">
                <a:solidFill>
                  <a:schemeClr val="tx2"/>
                </a:solidFill>
              </a:rPr>
              <a:t>проходит одинаковые </a:t>
            </a:r>
            <a:r>
              <a:rPr lang="ru-RU" dirty="0">
                <a:solidFill>
                  <a:schemeClr val="tx2"/>
                </a:solidFill>
              </a:rPr>
              <a:t>пути, то такое </a:t>
            </a:r>
            <a:r>
              <a:rPr lang="ru-RU" dirty="0" smtClean="0">
                <a:solidFill>
                  <a:schemeClr val="tx2"/>
                </a:solidFill>
              </a:rPr>
              <a:t>движение называется…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а) неравномерным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б) </a:t>
            </a:r>
            <a:r>
              <a:rPr lang="ru-RU" sz="4000" dirty="0" smtClean="0">
                <a:solidFill>
                  <a:schemeClr val="tx2"/>
                </a:solidFill>
              </a:rPr>
              <a:t>прямолинейным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в) </a:t>
            </a:r>
            <a:r>
              <a:rPr lang="ru-RU" sz="4000" dirty="0" smtClean="0">
                <a:solidFill>
                  <a:schemeClr val="tx2"/>
                </a:solidFill>
              </a:rPr>
              <a:t>равномерным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г) </a:t>
            </a:r>
            <a:r>
              <a:rPr lang="ru-RU" sz="4000" dirty="0" smtClean="0">
                <a:solidFill>
                  <a:schemeClr val="tx2"/>
                </a:solidFill>
              </a:rPr>
              <a:t>равноускоренным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2052" name="Picture 4" descr="D:\тв\1я четверть\17 урок\unnam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90" y="3419128"/>
            <a:ext cx="5256584" cy="32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69801" y="5426711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6202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708061"/>
            <a:ext cx="12097344" cy="4447371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5. Скорость </a:t>
            </a:r>
            <a:r>
              <a:rPr lang="ru-RU" dirty="0">
                <a:solidFill>
                  <a:schemeClr val="tx2"/>
                </a:solidFill>
              </a:rPr>
              <a:t>в данный момент </a:t>
            </a:r>
            <a:r>
              <a:rPr lang="ru-RU" dirty="0" smtClean="0">
                <a:solidFill>
                  <a:schemeClr val="tx2"/>
                </a:solidFill>
              </a:rPr>
              <a:t>времени, в данной точке траектории это …</a:t>
            </a:r>
          </a:p>
          <a:p>
            <a:r>
              <a:rPr lang="ru-RU" sz="4000" dirty="0">
                <a:solidFill>
                  <a:schemeClr val="tx2"/>
                </a:solidFill>
              </a:rPr>
              <a:t>а) с</a:t>
            </a:r>
            <a:r>
              <a:rPr lang="ru-RU" sz="4000" dirty="0" smtClean="0">
                <a:solidFill>
                  <a:schemeClr val="tx2"/>
                </a:solidFill>
              </a:rPr>
              <a:t>редняя скорость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б) </a:t>
            </a:r>
            <a:r>
              <a:rPr lang="ru-RU" sz="4000" dirty="0" smtClean="0">
                <a:solidFill>
                  <a:schemeClr val="tx2"/>
                </a:solidFill>
              </a:rPr>
              <a:t>мгновенная скорость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в) </a:t>
            </a:r>
            <a:r>
              <a:rPr lang="ru-RU" sz="4000" dirty="0" smtClean="0">
                <a:solidFill>
                  <a:schemeClr val="tx2"/>
                </a:solidFill>
              </a:rPr>
              <a:t>скорость при равномерном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 движении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г) </a:t>
            </a:r>
            <a:r>
              <a:rPr lang="ru-RU" sz="4000" dirty="0" smtClean="0">
                <a:solidFill>
                  <a:schemeClr val="tx2"/>
                </a:solidFill>
              </a:rPr>
              <a:t>скорость при движении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69" y="3374132"/>
            <a:ext cx="3311094" cy="30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81854" y="3779168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943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402904"/>
            <a:ext cx="12025336" cy="444737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tx2"/>
                </a:solidFill>
              </a:rPr>
              <a:t>6. Величина, характеризующая быстроту изменения скорости, называется…</a:t>
            </a:r>
          </a:p>
          <a:p>
            <a:r>
              <a:rPr lang="ru-RU" sz="4000" dirty="0">
                <a:solidFill>
                  <a:schemeClr val="tx2"/>
                </a:solidFill>
              </a:rPr>
              <a:t>а) </a:t>
            </a:r>
            <a:r>
              <a:rPr lang="ru-RU" sz="4000" dirty="0" smtClean="0">
                <a:solidFill>
                  <a:schemeClr val="tx2"/>
                </a:solidFill>
              </a:rPr>
              <a:t>ускорение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б) </a:t>
            </a:r>
            <a:r>
              <a:rPr lang="ru-RU" sz="4000" dirty="0" smtClean="0">
                <a:solidFill>
                  <a:schemeClr val="tx2"/>
                </a:solidFill>
              </a:rPr>
              <a:t>пройденный путь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в) </a:t>
            </a:r>
            <a:r>
              <a:rPr lang="ru-RU" sz="4000" dirty="0" smtClean="0">
                <a:solidFill>
                  <a:schemeClr val="tx2"/>
                </a:solidFill>
              </a:rPr>
              <a:t>мгновенной скоростью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г) </a:t>
            </a:r>
            <a:r>
              <a:rPr lang="ru-RU" sz="4000" dirty="0" smtClean="0">
                <a:solidFill>
                  <a:schemeClr val="tx2"/>
                </a:solidFill>
              </a:rPr>
              <a:t>временем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122" name="Picture 2" descr="D:\тв\1я четверть\17 урок\dvigen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17" y="3302184"/>
            <a:ext cx="3960440" cy="25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81854" y="3563144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272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1849" y="1330896"/>
            <a:ext cx="11881320" cy="5355312"/>
          </a:xfrm>
        </p:spPr>
        <p:txBody>
          <a:bodyPr/>
          <a:lstStyle/>
          <a:p>
            <a:r>
              <a:rPr lang="ru-RU" sz="3600" dirty="0" smtClean="0"/>
              <a:t>    </a:t>
            </a:r>
            <a:r>
              <a:rPr lang="ru-RU" sz="3600" dirty="0" smtClean="0">
                <a:solidFill>
                  <a:schemeClr val="tx2"/>
                </a:solidFill>
              </a:rPr>
              <a:t>7. </a:t>
            </a:r>
            <a:r>
              <a:rPr lang="ru-RU" sz="4000" dirty="0" smtClean="0">
                <a:solidFill>
                  <a:schemeClr val="tx2"/>
                </a:solidFill>
              </a:rPr>
              <a:t>Два </a:t>
            </a:r>
            <a:r>
              <a:rPr lang="ru-RU" sz="4000" dirty="0">
                <a:solidFill>
                  <a:schemeClr val="tx2"/>
                </a:solidFill>
              </a:rPr>
              <a:t>автомобиля движутся по прямолинейному участку шоссе друг за другом с одинаковой постоянной скоростью. Движется ли шофер первого автомобиля относительно шофера второго автомобиля</a:t>
            </a:r>
            <a:r>
              <a:rPr lang="ru-RU" sz="4000" dirty="0" smtClean="0">
                <a:solidFill>
                  <a:schemeClr val="tx2"/>
                </a:solidFill>
              </a:rPr>
              <a:t>?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а) движется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</a:rPr>
              <a:t>б) не </a:t>
            </a:r>
            <a:r>
              <a:rPr lang="ru-RU" sz="3600" dirty="0">
                <a:solidFill>
                  <a:schemeClr val="tx2"/>
                </a:solidFill>
              </a:rPr>
              <a:t>движется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в) однозначного </a:t>
            </a:r>
            <a:r>
              <a:rPr lang="ru-RU" sz="3600" dirty="0">
                <a:solidFill>
                  <a:schemeClr val="tx2"/>
                </a:solidFill>
              </a:rPr>
              <a:t>ответа </a:t>
            </a:r>
            <a:r>
              <a:rPr lang="ru-RU" sz="3600" dirty="0" smtClean="0">
                <a:solidFill>
                  <a:schemeClr val="tx2"/>
                </a:solidFill>
              </a:rPr>
              <a:t>нет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745" y="4571256"/>
            <a:ext cx="3096344" cy="223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77813" y="5691149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585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817" y="1906960"/>
            <a:ext cx="12169352" cy="3693319"/>
          </a:xfrm>
        </p:spPr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</a:rPr>
              <a:t>    8. Покоящееся </a:t>
            </a:r>
            <a:r>
              <a:rPr lang="ru-RU" sz="4000" dirty="0">
                <a:solidFill>
                  <a:schemeClr val="tx2"/>
                </a:solidFill>
              </a:rPr>
              <a:t>тело начинает движение с постоянным ускорением. За </a:t>
            </a:r>
            <a:r>
              <a:rPr lang="ru-RU" sz="4000" dirty="0" smtClean="0">
                <a:solidFill>
                  <a:schemeClr val="tx2"/>
                </a:solidFill>
              </a:rPr>
              <a:t>3 с </a:t>
            </a:r>
            <a:r>
              <a:rPr lang="ru-RU" sz="4000" dirty="0">
                <a:solidFill>
                  <a:schemeClr val="tx2"/>
                </a:solidFill>
              </a:rPr>
              <a:t>оно проходит путь </a:t>
            </a:r>
            <a:r>
              <a:rPr lang="ru-RU" sz="4000" dirty="0" smtClean="0">
                <a:solidFill>
                  <a:schemeClr val="tx2"/>
                </a:solidFill>
              </a:rPr>
              <a:t>9 м</a:t>
            </a:r>
            <a:r>
              <a:rPr lang="ru-RU" sz="4000" dirty="0">
                <a:solidFill>
                  <a:schemeClr val="tx2"/>
                </a:solidFill>
              </a:rPr>
              <a:t>. Какой путь тело пройдет за четвертую секунду</a:t>
            </a:r>
            <a:r>
              <a:rPr lang="ru-RU" sz="4000" dirty="0" smtClean="0">
                <a:solidFill>
                  <a:schemeClr val="tx2"/>
                </a:solidFill>
              </a:rPr>
              <a:t>?</a:t>
            </a:r>
          </a:p>
          <a:p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а) 7 м       б) 4 м      в) 5 м       г) 11 </a:t>
            </a:r>
            <a:r>
              <a:rPr lang="ru-RU" sz="4000" dirty="0">
                <a:solidFill>
                  <a:schemeClr val="tx2"/>
                </a:solidFill>
              </a:rPr>
              <a:t>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084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1074</Words>
  <Application>Microsoft Office PowerPoint</Application>
  <PresentationFormat>Произвольный</PresentationFormat>
  <Paragraphs>170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4_Тема Office</vt:lpstr>
      <vt:lpstr>2_Тема Office</vt:lpstr>
      <vt:lpstr>5_Тема Office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</vt:lpstr>
      <vt:lpstr>Презентация PowerPoint</vt:lpstr>
      <vt:lpstr>Решение</vt:lpstr>
      <vt:lpstr>Презентация PowerPoint</vt:lpstr>
      <vt:lpstr>Решение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215</cp:revision>
  <dcterms:created xsi:type="dcterms:W3CDTF">2020-08-02T08:10:40Z</dcterms:created>
  <dcterms:modified xsi:type="dcterms:W3CDTF">2020-10-09T05:41:55Z</dcterms:modified>
</cp:coreProperties>
</file>