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3" r:id="rId2"/>
    <p:sldMasterId id="2147483679" r:id="rId3"/>
    <p:sldMasterId id="2147483692" r:id="rId4"/>
  </p:sldMasterIdLst>
  <p:notesMasterIdLst>
    <p:notesMasterId r:id="rId22"/>
  </p:notesMasterIdLst>
  <p:sldIdLst>
    <p:sldId id="333" r:id="rId5"/>
    <p:sldId id="317" r:id="rId6"/>
    <p:sldId id="318" r:id="rId7"/>
    <p:sldId id="319" r:id="rId8"/>
    <p:sldId id="320" r:id="rId9"/>
    <p:sldId id="321" r:id="rId10"/>
    <p:sldId id="322" r:id="rId11"/>
    <p:sldId id="323" r:id="rId12"/>
    <p:sldId id="328" r:id="rId13"/>
    <p:sldId id="329" r:id="rId14"/>
    <p:sldId id="325" r:id="rId15"/>
    <p:sldId id="330" r:id="rId16"/>
    <p:sldId id="326" r:id="rId17"/>
    <p:sldId id="332" r:id="rId18"/>
    <p:sldId id="327" r:id="rId19"/>
    <p:sldId id="331" r:id="rId20"/>
    <p:sldId id="266" r:id="rId21"/>
  </p:sldIdLst>
  <p:sldSz cx="12780963" cy="7126288"/>
  <p:notesSz cx="6858000" cy="9144000"/>
  <p:defaultTextStyle>
    <a:defPPr>
      <a:defRPr lang="ru-RU"/>
    </a:defPPr>
    <a:lvl1pPr marL="0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035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067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106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2141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0176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8210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6247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4281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38" autoAdjust="0"/>
    <p:restoredTop sz="95812" autoAdjust="0"/>
  </p:normalViewPr>
  <p:slideViewPr>
    <p:cSldViewPr>
      <p:cViewPr>
        <p:scale>
          <a:sx n="62" d="100"/>
          <a:sy n="62" d="100"/>
        </p:scale>
        <p:origin x="-1032" y="-240"/>
      </p:cViewPr>
      <p:guideLst>
        <p:guide orient="horz" pos="2245"/>
        <p:guide pos="40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FE1931-D879-49B2-8141-FE062353E471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55600" y="685800"/>
            <a:ext cx="61468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9A5561-9F08-4C8B-933B-CCF8FF1F89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711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48035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96067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44106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92141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740176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88210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36247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84281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3" y="2213775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5" y="4038230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1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21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0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8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6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42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199" y="285389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49" y="285389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8574" y="2209178"/>
            <a:ext cx="10863818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7145" y="3990721"/>
            <a:ext cx="8946675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490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496"/>
            <a:ext cx="10044182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188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050" y="1639047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2197" y="1639047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4908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8661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1653504" y="350017"/>
            <a:ext cx="560221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253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4" y="2213819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6" y="4038230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12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2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389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519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65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78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910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04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4370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7585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09" y="4579317"/>
            <a:ext cx="10863818" cy="1415360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09" y="3020447"/>
            <a:ext cx="10863818" cy="1558875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129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2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3899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5199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6500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7800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9100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30400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975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39081" y="1662851"/>
            <a:ext cx="5644926" cy="4703021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97033" y="1662851"/>
            <a:ext cx="5644926" cy="4703021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8868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88" y="1595167"/>
            <a:ext cx="5647143" cy="664790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2990" indent="0">
              <a:buNone/>
              <a:defRPr sz="1900" b="1"/>
            </a:lvl2pPr>
            <a:lvl3pPr marL="826000" indent="0">
              <a:buNone/>
              <a:defRPr sz="1600" b="1"/>
            </a:lvl3pPr>
            <a:lvl4pPr marL="1238998" indent="0">
              <a:buNone/>
              <a:defRPr sz="1400" b="1"/>
            </a:lvl4pPr>
            <a:lvl5pPr marL="1651998" indent="0">
              <a:buNone/>
              <a:defRPr sz="1400" b="1"/>
            </a:lvl5pPr>
            <a:lvl6pPr marL="2065004" indent="0">
              <a:buNone/>
              <a:defRPr sz="1400" b="1"/>
            </a:lvl6pPr>
            <a:lvl7pPr marL="2478004" indent="0">
              <a:buNone/>
              <a:defRPr sz="1400" b="1"/>
            </a:lvl7pPr>
            <a:lvl8pPr marL="2891005" indent="0">
              <a:buNone/>
              <a:defRPr sz="1400" b="1"/>
            </a:lvl8pPr>
            <a:lvl9pPr marL="3304001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9088" y="2259964"/>
            <a:ext cx="5647143" cy="4105864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2990" indent="0">
              <a:buNone/>
              <a:defRPr sz="1900" b="1"/>
            </a:lvl2pPr>
            <a:lvl3pPr marL="826000" indent="0">
              <a:buNone/>
              <a:defRPr sz="1600" b="1"/>
            </a:lvl3pPr>
            <a:lvl4pPr marL="1238998" indent="0">
              <a:buNone/>
              <a:defRPr sz="1400" b="1"/>
            </a:lvl4pPr>
            <a:lvl5pPr marL="1651998" indent="0">
              <a:buNone/>
              <a:defRPr sz="1400" b="1"/>
            </a:lvl5pPr>
            <a:lvl6pPr marL="2065004" indent="0">
              <a:buNone/>
              <a:defRPr sz="1400" b="1"/>
            </a:lvl6pPr>
            <a:lvl7pPr marL="2478004" indent="0">
              <a:buNone/>
              <a:defRPr sz="1400" b="1"/>
            </a:lvl7pPr>
            <a:lvl8pPr marL="2891005" indent="0">
              <a:buNone/>
              <a:defRPr sz="1400" b="1"/>
            </a:lvl8pPr>
            <a:lvl9pPr marL="3304001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92552" y="2259964"/>
            <a:ext cx="5649363" cy="4105864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7225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6088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492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75" y="283731"/>
            <a:ext cx="4204851" cy="1207510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97039" y="283778"/>
            <a:ext cx="7144915" cy="6082089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75" y="1491291"/>
            <a:ext cx="4204851" cy="4874579"/>
          </a:xfrm>
        </p:spPr>
        <p:txBody>
          <a:bodyPr/>
          <a:lstStyle>
            <a:lvl1pPr marL="0" indent="0">
              <a:buNone/>
              <a:defRPr sz="1300"/>
            </a:lvl1pPr>
            <a:lvl2pPr marL="412990" indent="0">
              <a:buNone/>
              <a:defRPr sz="1100"/>
            </a:lvl2pPr>
            <a:lvl3pPr marL="826000" indent="0">
              <a:buNone/>
              <a:defRPr sz="800"/>
            </a:lvl3pPr>
            <a:lvl4pPr marL="1238998" indent="0">
              <a:buNone/>
              <a:defRPr sz="800"/>
            </a:lvl4pPr>
            <a:lvl5pPr marL="1651998" indent="0">
              <a:buNone/>
              <a:defRPr sz="800"/>
            </a:lvl5pPr>
            <a:lvl6pPr marL="2065004" indent="0">
              <a:buNone/>
              <a:defRPr sz="800"/>
            </a:lvl6pPr>
            <a:lvl7pPr marL="2478004" indent="0">
              <a:buNone/>
              <a:defRPr sz="800"/>
            </a:lvl7pPr>
            <a:lvl8pPr marL="2891005" indent="0">
              <a:buNone/>
              <a:defRPr sz="800"/>
            </a:lvl8pPr>
            <a:lvl9pPr marL="3304001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3823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72" y="4988420"/>
            <a:ext cx="7668578" cy="588909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72" y="636750"/>
            <a:ext cx="7668578" cy="4275773"/>
          </a:xfrm>
        </p:spPr>
        <p:txBody>
          <a:bodyPr/>
          <a:lstStyle>
            <a:lvl1pPr marL="0" indent="0">
              <a:buNone/>
              <a:defRPr sz="3000"/>
            </a:lvl1pPr>
            <a:lvl2pPr marL="412990" indent="0">
              <a:buNone/>
              <a:defRPr sz="2500"/>
            </a:lvl2pPr>
            <a:lvl3pPr marL="826000" indent="0">
              <a:buNone/>
              <a:defRPr sz="2200"/>
            </a:lvl3pPr>
            <a:lvl4pPr marL="1238998" indent="0">
              <a:buNone/>
              <a:defRPr sz="1900"/>
            </a:lvl4pPr>
            <a:lvl5pPr marL="1651998" indent="0">
              <a:buNone/>
              <a:defRPr sz="1900"/>
            </a:lvl5pPr>
            <a:lvl6pPr marL="2065004" indent="0">
              <a:buNone/>
              <a:defRPr sz="1900"/>
            </a:lvl6pPr>
            <a:lvl7pPr marL="2478004" indent="0">
              <a:buNone/>
              <a:defRPr sz="1900"/>
            </a:lvl7pPr>
            <a:lvl8pPr marL="2891005" indent="0">
              <a:buNone/>
              <a:defRPr sz="1900"/>
            </a:lvl8pPr>
            <a:lvl9pPr marL="3304001" indent="0">
              <a:buNone/>
              <a:defRPr sz="1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72" y="5577324"/>
            <a:ext cx="7668578" cy="836349"/>
          </a:xfrm>
        </p:spPr>
        <p:txBody>
          <a:bodyPr/>
          <a:lstStyle>
            <a:lvl1pPr marL="0" indent="0">
              <a:buNone/>
              <a:defRPr sz="1300"/>
            </a:lvl1pPr>
            <a:lvl2pPr marL="412990" indent="0">
              <a:buNone/>
              <a:defRPr sz="1100"/>
            </a:lvl2pPr>
            <a:lvl3pPr marL="826000" indent="0">
              <a:buNone/>
              <a:defRPr sz="800"/>
            </a:lvl3pPr>
            <a:lvl4pPr marL="1238998" indent="0">
              <a:buNone/>
              <a:defRPr sz="800"/>
            </a:lvl4pPr>
            <a:lvl5pPr marL="1651998" indent="0">
              <a:buNone/>
              <a:defRPr sz="800"/>
            </a:lvl5pPr>
            <a:lvl6pPr marL="2065004" indent="0">
              <a:buNone/>
              <a:defRPr sz="800"/>
            </a:lvl6pPr>
            <a:lvl7pPr marL="2478004" indent="0">
              <a:buNone/>
              <a:defRPr sz="800"/>
            </a:lvl7pPr>
            <a:lvl8pPr marL="2891005" indent="0">
              <a:buNone/>
              <a:defRPr sz="800"/>
            </a:lvl8pPr>
            <a:lvl9pPr marL="3304001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7976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8855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218" y="285432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60" y="285432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0829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8633" y="290951"/>
            <a:ext cx="10863820" cy="8495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58575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881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33187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58575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5626" indent="-115626">
              <a:buFont typeface="Arial" panose="020B0604020202020204" pitchFamily="34" charset="0"/>
              <a:buChar char="•"/>
              <a:defRPr sz="1100"/>
            </a:lvl2pPr>
            <a:lvl3pPr marL="231252" indent="-115626">
              <a:defRPr sz="1100"/>
            </a:lvl3pPr>
            <a:lvl4pPr marL="404696" indent="-173443">
              <a:defRPr sz="1100"/>
            </a:lvl4pPr>
            <a:lvl5pPr marL="578135" indent="-17344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5881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5626" indent="-115626">
              <a:buFont typeface="Arial" panose="020B0604020202020204" pitchFamily="34" charset="0"/>
              <a:buChar char="•"/>
              <a:defRPr sz="1100"/>
            </a:lvl2pPr>
            <a:lvl3pPr marL="231252" indent="-115626">
              <a:defRPr sz="1100"/>
            </a:lvl3pPr>
            <a:lvl4pPr marL="404696" indent="-173443">
              <a:defRPr sz="1100"/>
            </a:lvl4pPr>
            <a:lvl5pPr marL="578135" indent="-17344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33187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5626" indent="-115626">
              <a:buFont typeface="Arial" panose="020B0604020202020204" pitchFamily="34" charset="0"/>
              <a:buChar char="•"/>
              <a:defRPr sz="1100"/>
            </a:lvl2pPr>
            <a:lvl3pPr marL="231252" indent="-115626">
              <a:defRPr sz="1100"/>
            </a:lvl3pPr>
            <a:lvl4pPr marL="404696" indent="-173443">
              <a:defRPr sz="1100"/>
            </a:lvl4pPr>
            <a:lvl5pPr marL="578135" indent="-17344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58633" y="969978"/>
            <a:ext cx="10863820" cy="4222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882816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8574" y="2209197"/>
            <a:ext cx="10863818" cy="3125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7153" y="3990721"/>
            <a:ext cx="8946675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989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09" y="4579300"/>
            <a:ext cx="10863818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09" y="3020432"/>
            <a:ext cx="10863818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0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0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10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214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017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821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624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428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18"/>
            <a:ext cx="10044182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5749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050" y="1639047"/>
            <a:ext cx="5559719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2197" y="1639047"/>
            <a:ext cx="5559719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208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3192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1653532" y="350022"/>
            <a:ext cx="560221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373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39048" y="1662807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96990" y="1662807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49" y="1595167"/>
            <a:ext cx="5647145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035" indent="0">
              <a:buNone/>
              <a:defRPr sz="2400" b="1"/>
            </a:lvl2pPr>
            <a:lvl3pPr marL="1096067" indent="0">
              <a:buNone/>
              <a:defRPr sz="2200" b="1"/>
            </a:lvl3pPr>
            <a:lvl4pPr marL="1644106" indent="0">
              <a:buNone/>
              <a:defRPr sz="1900" b="1"/>
            </a:lvl4pPr>
            <a:lvl5pPr marL="2192141" indent="0">
              <a:buNone/>
              <a:defRPr sz="1900" b="1"/>
            </a:lvl5pPr>
            <a:lvl6pPr marL="2740176" indent="0">
              <a:buNone/>
              <a:defRPr sz="1900" b="1"/>
            </a:lvl6pPr>
            <a:lvl7pPr marL="3288210" indent="0">
              <a:buNone/>
              <a:defRPr sz="1900" b="1"/>
            </a:lvl7pPr>
            <a:lvl8pPr marL="3836247" indent="0">
              <a:buNone/>
              <a:defRPr sz="1900" b="1"/>
            </a:lvl8pPr>
            <a:lvl9pPr marL="4384281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9049" y="2259957"/>
            <a:ext cx="5647145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035" indent="0">
              <a:buNone/>
              <a:defRPr sz="2400" b="1"/>
            </a:lvl2pPr>
            <a:lvl3pPr marL="1096067" indent="0">
              <a:buNone/>
              <a:defRPr sz="2200" b="1"/>
            </a:lvl3pPr>
            <a:lvl4pPr marL="1644106" indent="0">
              <a:buNone/>
              <a:defRPr sz="1900" b="1"/>
            </a:lvl4pPr>
            <a:lvl5pPr marL="2192141" indent="0">
              <a:buNone/>
              <a:defRPr sz="1900" b="1"/>
            </a:lvl5pPr>
            <a:lvl6pPr marL="2740176" indent="0">
              <a:buNone/>
              <a:defRPr sz="1900" b="1"/>
            </a:lvl6pPr>
            <a:lvl7pPr marL="3288210" indent="0">
              <a:buNone/>
              <a:defRPr sz="1900" b="1"/>
            </a:lvl7pPr>
            <a:lvl8pPr marL="3836247" indent="0">
              <a:buNone/>
              <a:defRPr sz="1900" b="1"/>
            </a:lvl8pPr>
            <a:lvl9pPr marL="4384281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492552" y="2259957"/>
            <a:ext cx="5649363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7" y="283732"/>
            <a:ext cx="4204848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97004" y="283739"/>
            <a:ext cx="7144913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57" y="1491249"/>
            <a:ext cx="4204848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8035" indent="0">
              <a:buNone/>
              <a:defRPr sz="1400"/>
            </a:lvl2pPr>
            <a:lvl3pPr marL="1096067" indent="0">
              <a:buNone/>
              <a:defRPr sz="1200"/>
            </a:lvl3pPr>
            <a:lvl4pPr marL="1644106" indent="0">
              <a:buNone/>
              <a:defRPr sz="1100"/>
            </a:lvl4pPr>
            <a:lvl5pPr marL="2192141" indent="0">
              <a:buNone/>
              <a:defRPr sz="1100"/>
            </a:lvl5pPr>
            <a:lvl6pPr marL="2740176" indent="0">
              <a:buNone/>
              <a:defRPr sz="1100"/>
            </a:lvl6pPr>
            <a:lvl7pPr marL="3288210" indent="0">
              <a:buNone/>
              <a:defRPr sz="1100"/>
            </a:lvl7pPr>
            <a:lvl8pPr marL="3836247" indent="0">
              <a:buNone/>
              <a:defRPr sz="1100"/>
            </a:lvl8pPr>
            <a:lvl9pPr marL="4384281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59" y="4988408"/>
            <a:ext cx="7668578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59" y="636750"/>
            <a:ext cx="7668578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8035" indent="0">
              <a:buNone/>
              <a:defRPr sz="3400"/>
            </a:lvl2pPr>
            <a:lvl3pPr marL="1096067" indent="0">
              <a:buNone/>
              <a:defRPr sz="2900"/>
            </a:lvl3pPr>
            <a:lvl4pPr marL="1644106" indent="0">
              <a:buNone/>
              <a:defRPr sz="2400"/>
            </a:lvl4pPr>
            <a:lvl5pPr marL="2192141" indent="0">
              <a:buNone/>
              <a:defRPr sz="2400"/>
            </a:lvl5pPr>
            <a:lvl6pPr marL="2740176" indent="0">
              <a:buNone/>
              <a:defRPr sz="2400"/>
            </a:lvl6pPr>
            <a:lvl7pPr marL="3288210" indent="0">
              <a:buNone/>
              <a:defRPr sz="2400"/>
            </a:lvl7pPr>
            <a:lvl8pPr marL="3836247" indent="0">
              <a:buNone/>
              <a:defRPr sz="2400"/>
            </a:lvl8pPr>
            <a:lvl9pPr marL="4384281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59" y="5577311"/>
            <a:ext cx="7668578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8035" indent="0">
              <a:buNone/>
              <a:defRPr sz="1400"/>
            </a:lvl2pPr>
            <a:lvl3pPr marL="1096067" indent="0">
              <a:buNone/>
              <a:defRPr sz="1200"/>
            </a:lvl3pPr>
            <a:lvl4pPr marL="1644106" indent="0">
              <a:buNone/>
              <a:defRPr sz="1100"/>
            </a:lvl4pPr>
            <a:lvl5pPr marL="2192141" indent="0">
              <a:buNone/>
              <a:defRPr sz="1100"/>
            </a:lvl5pPr>
            <a:lvl6pPr marL="2740176" indent="0">
              <a:buNone/>
              <a:defRPr sz="1100"/>
            </a:lvl6pPr>
            <a:lvl7pPr marL="3288210" indent="0">
              <a:buNone/>
              <a:defRPr sz="1100"/>
            </a:lvl7pPr>
            <a:lvl8pPr marL="3836247" indent="0">
              <a:buNone/>
              <a:defRPr sz="1100"/>
            </a:lvl8pPr>
            <a:lvl9pPr marL="4384281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49" y="285388"/>
            <a:ext cx="11502867" cy="1187715"/>
          </a:xfrm>
          <a:prstGeom prst="rect">
            <a:avLst/>
          </a:prstGeom>
        </p:spPr>
        <p:txBody>
          <a:bodyPr vert="horz" lIns="109609" tIns="54804" rIns="109609" bIns="5480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49" y="1662807"/>
            <a:ext cx="11502867" cy="4703021"/>
          </a:xfrm>
          <a:prstGeom prst="rect">
            <a:avLst/>
          </a:prstGeom>
        </p:spPr>
        <p:txBody>
          <a:bodyPr vert="horz" lIns="109609" tIns="54804" rIns="109609" bIns="5480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48" y="6605020"/>
            <a:ext cx="2982225" cy="379409"/>
          </a:xfrm>
          <a:prstGeom prst="rect">
            <a:avLst/>
          </a:prstGeom>
        </p:spPr>
        <p:txBody>
          <a:bodyPr vert="horz" lIns="109609" tIns="54804" rIns="109609" bIns="5480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30" y="6605020"/>
            <a:ext cx="4047305" cy="379409"/>
          </a:xfrm>
          <a:prstGeom prst="rect">
            <a:avLst/>
          </a:prstGeom>
        </p:spPr>
        <p:txBody>
          <a:bodyPr vert="horz" lIns="109609" tIns="54804" rIns="109609" bIns="5480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20"/>
            <a:ext cx="2982225" cy="379409"/>
          </a:xfrm>
          <a:prstGeom prst="rect">
            <a:avLst/>
          </a:prstGeom>
        </p:spPr>
        <p:txBody>
          <a:bodyPr vert="horz" lIns="109609" tIns="54804" rIns="109609" bIns="5480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96067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022" indent="-411022" algn="l" defTabSz="1096067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557" indent="-342523" algn="l" defTabSz="1096067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087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122" indent="-274018" algn="l" defTabSz="1096067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6159" indent="-274018" algn="l" defTabSz="1096067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4194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2230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0267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8300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035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067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106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2141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0176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8210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6247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4281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77" y="1177530"/>
            <a:ext cx="12526188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63"/>
            <a:ext cx="11447615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2"/>
            <a:ext cx="10044182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1"/>
            <a:ext cx="40899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99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1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99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099"/>
              <a:t>09.10.2020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1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99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099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254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0924" eaLnBrk="1" hangingPunct="1">
        <a:defRPr>
          <a:latin typeface="+mn-lt"/>
          <a:ea typeface="+mn-ea"/>
          <a:cs typeface="+mn-cs"/>
        </a:defRPr>
      </a:lvl2pPr>
      <a:lvl3pPr marL="1621845" eaLnBrk="1" hangingPunct="1">
        <a:defRPr>
          <a:latin typeface="+mn-lt"/>
          <a:ea typeface="+mn-ea"/>
          <a:cs typeface="+mn-cs"/>
        </a:defRPr>
      </a:lvl3pPr>
      <a:lvl4pPr marL="2432770" eaLnBrk="1" hangingPunct="1">
        <a:defRPr>
          <a:latin typeface="+mn-lt"/>
          <a:ea typeface="+mn-ea"/>
          <a:cs typeface="+mn-cs"/>
        </a:defRPr>
      </a:lvl4pPr>
      <a:lvl5pPr marL="3243694" eaLnBrk="1" hangingPunct="1">
        <a:defRPr>
          <a:latin typeface="+mn-lt"/>
          <a:ea typeface="+mn-ea"/>
          <a:cs typeface="+mn-cs"/>
        </a:defRPr>
      </a:lvl5pPr>
      <a:lvl6pPr marL="4054618" eaLnBrk="1" hangingPunct="1">
        <a:defRPr>
          <a:latin typeface="+mn-lt"/>
          <a:ea typeface="+mn-ea"/>
          <a:cs typeface="+mn-cs"/>
        </a:defRPr>
      </a:lvl6pPr>
      <a:lvl7pPr marL="4865543" eaLnBrk="1" hangingPunct="1">
        <a:defRPr>
          <a:latin typeface="+mn-lt"/>
          <a:ea typeface="+mn-ea"/>
          <a:cs typeface="+mn-cs"/>
        </a:defRPr>
      </a:lvl7pPr>
      <a:lvl8pPr marL="5676464" eaLnBrk="1" hangingPunct="1">
        <a:defRPr>
          <a:latin typeface="+mn-lt"/>
          <a:ea typeface="+mn-ea"/>
          <a:cs typeface="+mn-cs"/>
        </a:defRPr>
      </a:lvl8pPr>
      <a:lvl9pPr marL="648739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0924" eaLnBrk="1" hangingPunct="1">
        <a:defRPr>
          <a:latin typeface="+mn-lt"/>
          <a:ea typeface="+mn-ea"/>
          <a:cs typeface="+mn-cs"/>
        </a:defRPr>
      </a:lvl2pPr>
      <a:lvl3pPr marL="1621845" eaLnBrk="1" hangingPunct="1">
        <a:defRPr>
          <a:latin typeface="+mn-lt"/>
          <a:ea typeface="+mn-ea"/>
          <a:cs typeface="+mn-cs"/>
        </a:defRPr>
      </a:lvl3pPr>
      <a:lvl4pPr marL="2432770" eaLnBrk="1" hangingPunct="1">
        <a:defRPr>
          <a:latin typeface="+mn-lt"/>
          <a:ea typeface="+mn-ea"/>
          <a:cs typeface="+mn-cs"/>
        </a:defRPr>
      </a:lvl4pPr>
      <a:lvl5pPr marL="3243694" eaLnBrk="1" hangingPunct="1">
        <a:defRPr>
          <a:latin typeface="+mn-lt"/>
          <a:ea typeface="+mn-ea"/>
          <a:cs typeface="+mn-cs"/>
        </a:defRPr>
      </a:lvl5pPr>
      <a:lvl6pPr marL="4054618" eaLnBrk="1" hangingPunct="1">
        <a:defRPr>
          <a:latin typeface="+mn-lt"/>
          <a:ea typeface="+mn-ea"/>
          <a:cs typeface="+mn-cs"/>
        </a:defRPr>
      </a:lvl6pPr>
      <a:lvl7pPr marL="4865543" eaLnBrk="1" hangingPunct="1">
        <a:defRPr>
          <a:latin typeface="+mn-lt"/>
          <a:ea typeface="+mn-ea"/>
          <a:cs typeface="+mn-cs"/>
        </a:defRPr>
      </a:lvl7pPr>
      <a:lvl8pPr marL="5676464" eaLnBrk="1" hangingPunct="1">
        <a:defRPr>
          <a:latin typeface="+mn-lt"/>
          <a:ea typeface="+mn-ea"/>
          <a:cs typeface="+mn-cs"/>
        </a:defRPr>
      </a:lvl8pPr>
      <a:lvl9pPr marL="648739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0" y="285399"/>
            <a:ext cx="11502867" cy="1187716"/>
          </a:xfrm>
          <a:prstGeom prst="rect">
            <a:avLst/>
          </a:prstGeom>
        </p:spPr>
        <p:txBody>
          <a:bodyPr vert="horz" lIns="82596" tIns="41302" rIns="82596" bIns="4130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0" y="1662851"/>
            <a:ext cx="11502867" cy="4703021"/>
          </a:xfrm>
          <a:prstGeom prst="rect">
            <a:avLst/>
          </a:prstGeom>
        </p:spPr>
        <p:txBody>
          <a:bodyPr vert="horz" lIns="82596" tIns="41302" rIns="82596" bIns="4130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49" y="6605064"/>
            <a:ext cx="2982225" cy="379409"/>
          </a:xfrm>
          <a:prstGeom prst="rect">
            <a:avLst/>
          </a:prstGeom>
        </p:spPr>
        <p:txBody>
          <a:bodyPr vert="horz" lIns="82596" tIns="41302" rIns="82596" bIns="41302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6000"/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26000"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66" y="6605064"/>
            <a:ext cx="4047304" cy="379409"/>
          </a:xfrm>
          <a:prstGeom prst="rect">
            <a:avLst/>
          </a:prstGeom>
        </p:spPr>
        <p:txBody>
          <a:bodyPr vert="horz" lIns="82596" tIns="41302" rIns="82596" bIns="41302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60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64"/>
            <a:ext cx="2982225" cy="379409"/>
          </a:xfrm>
          <a:prstGeom prst="rect">
            <a:avLst/>
          </a:prstGeom>
        </p:spPr>
        <p:txBody>
          <a:bodyPr vert="horz" lIns="82596" tIns="41302" rIns="82596" bIns="41302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6000"/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260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777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</p:sldLayoutIdLst>
  <p:txStyles>
    <p:titleStyle>
      <a:lvl1pPr algn="ctr" defTabSz="826000" rtl="0" eaLnBrk="1" latinLnBrk="0" hangingPunct="1">
        <a:spcBef>
          <a:spcPct val="0"/>
        </a:spcBef>
        <a:buNone/>
        <a:defRPr sz="4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9749" indent="-309749" algn="l" defTabSz="8260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71113" indent="-258128" algn="l" defTabSz="826000" rtl="0" eaLnBrk="1" latinLnBrk="0" hangingPunct="1">
        <a:spcBef>
          <a:spcPct val="20000"/>
        </a:spcBef>
        <a:buFont typeface="Arial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32507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445501" indent="-206498" algn="l" defTabSz="82600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58496" indent="-206498" algn="l" defTabSz="82600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71499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684502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097506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510513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2990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6000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8998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1998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65004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78004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91005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04001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2" y="1177555"/>
            <a:ext cx="12526188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3" y="224985"/>
            <a:ext cx="11447615" cy="3125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2"/>
            <a:ext cx="10044182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91"/>
            <a:ext cx="40899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92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91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92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292"/>
              <a:t>09.10.2020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91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92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292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322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1095" eaLnBrk="1" hangingPunct="1">
        <a:defRPr>
          <a:latin typeface="+mn-lt"/>
          <a:ea typeface="+mn-ea"/>
          <a:cs typeface="+mn-cs"/>
        </a:defRPr>
      </a:lvl2pPr>
      <a:lvl3pPr marL="1622188" eaLnBrk="1" hangingPunct="1">
        <a:defRPr>
          <a:latin typeface="+mn-lt"/>
          <a:ea typeface="+mn-ea"/>
          <a:cs typeface="+mn-cs"/>
        </a:defRPr>
      </a:lvl3pPr>
      <a:lvl4pPr marL="2433284" eaLnBrk="1" hangingPunct="1">
        <a:defRPr>
          <a:latin typeface="+mn-lt"/>
          <a:ea typeface="+mn-ea"/>
          <a:cs typeface="+mn-cs"/>
        </a:defRPr>
      </a:lvl4pPr>
      <a:lvl5pPr marL="3244380" eaLnBrk="1" hangingPunct="1">
        <a:defRPr>
          <a:latin typeface="+mn-lt"/>
          <a:ea typeface="+mn-ea"/>
          <a:cs typeface="+mn-cs"/>
        </a:defRPr>
      </a:lvl5pPr>
      <a:lvl6pPr marL="4055475" eaLnBrk="1" hangingPunct="1">
        <a:defRPr>
          <a:latin typeface="+mn-lt"/>
          <a:ea typeface="+mn-ea"/>
          <a:cs typeface="+mn-cs"/>
        </a:defRPr>
      </a:lvl6pPr>
      <a:lvl7pPr marL="4866571" eaLnBrk="1" hangingPunct="1">
        <a:defRPr>
          <a:latin typeface="+mn-lt"/>
          <a:ea typeface="+mn-ea"/>
          <a:cs typeface="+mn-cs"/>
        </a:defRPr>
      </a:lvl7pPr>
      <a:lvl8pPr marL="5677665" eaLnBrk="1" hangingPunct="1">
        <a:defRPr>
          <a:latin typeface="+mn-lt"/>
          <a:ea typeface="+mn-ea"/>
          <a:cs typeface="+mn-cs"/>
        </a:defRPr>
      </a:lvl8pPr>
      <a:lvl9pPr marL="6488763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1095" eaLnBrk="1" hangingPunct="1">
        <a:defRPr>
          <a:latin typeface="+mn-lt"/>
          <a:ea typeface="+mn-ea"/>
          <a:cs typeface="+mn-cs"/>
        </a:defRPr>
      </a:lvl2pPr>
      <a:lvl3pPr marL="1622188" eaLnBrk="1" hangingPunct="1">
        <a:defRPr>
          <a:latin typeface="+mn-lt"/>
          <a:ea typeface="+mn-ea"/>
          <a:cs typeface="+mn-cs"/>
        </a:defRPr>
      </a:lvl3pPr>
      <a:lvl4pPr marL="2433284" eaLnBrk="1" hangingPunct="1">
        <a:defRPr>
          <a:latin typeface="+mn-lt"/>
          <a:ea typeface="+mn-ea"/>
          <a:cs typeface="+mn-cs"/>
        </a:defRPr>
      </a:lvl4pPr>
      <a:lvl5pPr marL="3244380" eaLnBrk="1" hangingPunct="1">
        <a:defRPr>
          <a:latin typeface="+mn-lt"/>
          <a:ea typeface="+mn-ea"/>
          <a:cs typeface="+mn-cs"/>
        </a:defRPr>
      </a:lvl5pPr>
      <a:lvl6pPr marL="4055475" eaLnBrk="1" hangingPunct="1">
        <a:defRPr>
          <a:latin typeface="+mn-lt"/>
          <a:ea typeface="+mn-ea"/>
          <a:cs typeface="+mn-cs"/>
        </a:defRPr>
      </a:lvl6pPr>
      <a:lvl7pPr marL="4866571" eaLnBrk="1" hangingPunct="1">
        <a:defRPr>
          <a:latin typeface="+mn-lt"/>
          <a:ea typeface="+mn-ea"/>
          <a:cs typeface="+mn-cs"/>
        </a:defRPr>
      </a:lvl7pPr>
      <a:lvl8pPr marL="5677665" eaLnBrk="1" hangingPunct="1">
        <a:defRPr>
          <a:latin typeface="+mn-lt"/>
          <a:ea typeface="+mn-ea"/>
          <a:cs typeface="+mn-cs"/>
        </a:defRPr>
      </a:lvl8pPr>
      <a:lvl9pPr marL="6488763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2.png"/><Relationship Id="rId3" Type="http://schemas.openxmlformats.org/officeDocument/2006/relationships/image" Target="../media/image10.pn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6" Type="http://schemas.openxmlformats.org/officeDocument/2006/relationships/image" Target="../media/image120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347" y="3406"/>
            <a:ext cx="12763612" cy="22424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23532"/>
            <a:endParaRPr sz="19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32696" y="2777090"/>
            <a:ext cx="10572825" cy="853585"/>
          </a:xfrm>
          <a:prstGeom prst="rect">
            <a:avLst/>
          </a:prstGeom>
        </p:spPr>
        <p:txBody>
          <a:bodyPr vert="horz" wrap="square" lIns="0" tIns="22370" rIns="0" bIns="0" rtlCol="0">
            <a:spAutoFit/>
          </a:bodyPr>
          <a:lstStyle/>
          <a:p>
            <a:pPr marL="29485" defTabSz="923532">
              <a:spcBef>
                <a:spcPts val="177"/>
              </a:spcBef>
            </a:pPr>
            <a:endParaRPr lang="ru-RU" sz="5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235356" y="3079038"/>
            <a:ext cx="762637" cy="250033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23532"/>
            <a:endParaRPr sz="19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0477229" y="466926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23532"/>
            <a:endParaRPr sz="19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0488144" y="495455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923532"/>
            <a:endParaRPr sz="19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892254" y="473242"/>
            <a:ext cx="807090" cy="948999"/>
          </a:xfrm>
          <a:prstGeom prst="rect">
            <a:avLst/>
          </a:prstGeom>
        </p:spPr>
        <p:txBody>
          <a:bodyPr vert="horz" wrap="square" lIns="0" tIns="25421" rIns="0" bIns="0" rtlCol="0">
            <a:spAutoFit/>
          </a:bodyPr>
          <a:lstStyle/>
          <a:p>
            <a:pPr defTabSz="923532">
              <a:spcBef>
                <a:spcPts val="200"/>
              </a:spcBef>
            </a:pPr>
            <a:r>
              <a:rPr lang="ru-RU" sz="6000" b="1" spc="1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566945" y="1258888"/>
            <a:ext cx="1214446" cy="450395"/>
          </a:xfrm>
          <a:prstGeom prst="rect">
            <a:avLst/>
          </a:prstGeom>
        </p:spPr>
        <p:txBody>
          <a:bodyPr vert="horz" wrap="square" lIns="0" tIns="19319" rIns="0" bIns="0" rtlCol="0">
            <a:spAutoFit/>
          </a:bodyPr>
          <a:lstStyle/>
          <a:p>
            <a:pPr algn="ctr" defTabSz="923532">
              <a:spcBef>
                <a:spcPts val="152"/>
              </a:spcBef>
            </a:pPr>
            <a:r>
              <a:rPr lang="ru-RU" sz="2800" b="1" spc="-8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159583" y="634186"/>
            <a:ext cx="7731360" cy="1131650"/>
          </a:xfrm>
          <a:prstGeom prst="rect">
            <a:avLst/>
          </a:prstGeom>
        </p:spPr>
        <p:txBody>
          <a:bodyPr vert="horz" wrap="square" lIns="0" tIns="2342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370" defTabSz="1466391">
              <a:spcBef>
                <a:spcPts val="185"/>
              </a:spcBef>
              <a:defRPr/>
            </a:pPr>
            <a:r>
              <a:rPr lang="ru-RU" sz="7200" kern="0" spc="8" dirty="0" smtClean="0">
                <a:solidFill>
                  <a:sysClr val="window" lastClr="FFFFFF"/>
                </a:solidFill>
              </a:rPr>
              <a:t>   Физика</a:t>
            </a:r>
            <a:endParaRPr lang="en-US" sz="72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881" y="544604"/>
            <a:ext cx="1112610" cy="1161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62251" y="2843064"/>
            <a:ext cx="10856822" cy="2538375"/>
          </a:xfrm>
          <a:prstGeom prst="rect">
            <a:avLst/>
          </a:prstGeom>
        </p:spPr>
        <p:txBody>
          <a:bodyPr vert="horz" wrap="square" lIns="0" tIns="24626" rIns="0" bIns="0" rtlCol="0">
            <a:spAutoFit/>
          </a:bodyPr>
          <a:lstStyle/>
          <a:p>
            <a:pPr marL="32456" algn="ctr" defTabSz="1016664">
              <a:spcBef>
                <a:spcPts val="195"/>
              </a:spcBef>
            </a:pPr>
            <a:r>
              <a:rPr lang="ru-RU" sz="36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36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lang="en-US" sz="4800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4800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456" algn="ctr" defTabSz="1016664">
              <a:spcBef>
                <a:spcPts val="195"/>
              </a:spcBef>
            </a:pPr>
            <a:r>
              <a:rPr lang="ru-RU" sz="7200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7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</a:p>
          <a:p>
            <a:pPr marL="32456" algn="ctr" defTabSz="1016664">
              <a:spcBef>
                <a:spcPts val="195"/>
              </a:spcBef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Часть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532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-193805" y="224967"/>
            <a:ext cx="11447615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eaLnBrk="1" hangingPunct="1">
              <a:defRPr sz="36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5400" smtClean="0"/>
              <a:t>Решение</a:t>
            </a:r>
            <a:endParaRPr lang="ru-RU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45417" y="2915072"/>
                <a:ext cx="186589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40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4000" dirty="0" smtClean="0"/>
                  <a:t> = </a:t>
                </a:r>
                <a:r>
                  <a:rPr lang="en-US" sz="4000" dirty="0" smtClean="0"/>
                  <a:t>9 </a:t>
                </a:r>
                <a:r>
                  <a:rPr lang="ru-RU" sz="4000" dirty="0" smtClean="0"/>
                  <a:t>м</a:t>
                </a:r>
                <a:endParaRPr lang="ru-RU" sz="4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417" y="2915072"/>
                <a:ext cx="1865895" cy="707886"/>
              </a:xfrm>
              <a:prstGeom prst="rect">
                <a:avLst/>
              </a:prstGeom>
              <a:blipFill rotWithShape="1">
                <a:blip r:embed="rId2"/>
                <a:stretch>
                  <a:fillRect t="-15517" r="-10458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52165" y="2245510"/>
                <a:ext cx="1682192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 smtClean="0"/>
                  <a:t> = </a:t>
                </a:r>
                <a:r>
                  <a:rPr lang="ru-RU" sz="4000" dirty="0" smtClean="0"/>
                  <a:t>3</a:t>
                </a:r>
                <a:r>
                  <a:rPr lang="en-US" sz="4000" dirty="0" smtClean="0"/>
                  <a:t> c</a:t>
                </a:r>
                <a:endParaRPr lang="ru-RU" sz="4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165" y="2245510"/>
                <a:ext cx="1682192" cy="707886"/>
              </a:xfrm>
              <a:prstGeom prst="rect">
                <a:avLst/>
              </a:prstGeom>
              <a:blipFill rotWithShape="1">
                <a:blip r:embed="rId3"/>
                <a:stretch>
                  <a:fillRect t="-15517" r="-11594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>
            <a:off x="2497521" y="1813060"/>
            <a:ext cx="0" cy="37593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193265" y="4859288"/>
            <a:ext cx="228420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17030" y="1258888"/>
            <a:ext cx="11272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Дано: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70200" y="1258888"/>
            <a:ext cx="17959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Решение: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17425" y="4139208"/>
            <a:ext cx="19405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/>
              <a:t>а</a:t>
            </a:r>
            <a:r>
              <a:rPr lang="en-US" sz="4000" dirty="0" smtClean="0"/>
              <a:t> - </a:t>
            </a:r>
            <a:r>
              <a:rPr lang="ru-RU" sz="4000" dirty="0" smtClean="0"/>
              <a:t>со</a:t>
            </a:r>
            <a:r>
              <a:rPr lang="en-US" sz="4000" dirty="0" err="1" smtClean="0"/>
              <a:t>nst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709241" y="1925686"/>
                <a:ext cx="1722074" cy="10525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 smtClean="0"/>
                  <a:t>S =</a:t>
                </a:r>
                <a:r>
                  <a:rPr lang="ru-RU" sz="40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/>
                          </a:rPr>
                          <m:t>𝑎</m:t>
                        </m:r>
                        <m:r>
                          <a:rPr lang="en-US" sz="4000" b="0" i="1" smtClean="0">
                            <a:latin typeface="Cambria Math"/>
                          </a:rPr>
                          <m:t>· </m:t>
                        </m:r>
                        <m:sSup>
                          <m:sSupPr>
                            <m:ctrlPr>
                              <a:rPr lang="ru-RU" sz="40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/>
                              </a:rPr>
                              <m:t>𝑡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0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9241" y="1925686"/>
                <a:ext cx="1722074" cy="1052532"/>
              </a:xfrm>
              <a:prstGeom prst="rect">
                <a:avLst/>
              </a:prstGeom>
              <a:blipFill rotWithShape="1">
                <a:blip r:embed="rId4"/>
                <a:stretch>
                  <a:fillRect l="-12367" b="-121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8770353" y="6164566"/>
            <a:ext cx="26418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Ответ: а) 7 м</a:t>
            </a:r>
            <a:endParaRPr lang="ru-RU" sz="3600" dirty="0"/>
          </a:p>
        </p:txBody>
      </p:sp>
      <p:sp>
        <p:nvSpPr>
          <p:cNvPr id="17" name="TextBox 16"/>
          <p:cNvSpPr txBox="1"/>
          <p:nvPr/>
        </p:nvSpPr>
        <p:spPr>
          <a:xfrm>
            <a:off x="6631733" y="4640151"/>
            <a:ext cx="18469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= </a:t>
            </a:r>
            <a:r>
              <a:rPr lang="ru-RU" sz="4000" dirty="0" smtClean="0"/>
              <a:t>16</a:t>
            </a:r>
            <a:r>
              <a:rPr lang="en-US" sz="4000" dirty="0" smtClean="0"/>
              <a:t> (</a:t>
            </a:r>
            <a:r>
              <a:rPr lang="ru-RU" sz="4000" dirty="0" smtClean="0"/>
              <a:t>м</a:t>
            </a:r>
            <a:r>
              <a:rPr lang="en-US" sz="4000" dirty="0" smtClean="0"/>
              <a:t>)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10949" y="3563144"/>
                <a:ext cx="169405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 smtClean="0"/>
                  <a:t> = </a:t>
                </a:r>
                <a:r>
                  <a:rPr lang="en-US" sz="4000" dirty="0"/>
                  <a:t>4</a:t>
                </a:r>
                <a:r>
                  <a:rPr lang="en-US" sz="4000" dirty="0" smtClean="0"/>
                  <a:t> c</a:t>
                </a:r>
                <a:endParaRPr lang="ru-RU" sz="40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949" y="3563144"/>
                <a:ext cx="1694053" cy="707886"/>
              </a:xfrm>
              <a:prstGeom prst="rect">
                <a:avLst/>
              </a:prstGeom>
              <a:blipFill rotWithShape="1">
                <a:blip r:embed="rId6"/>
                <a:stretch>
                  <a:fillRect t="-15517" r="-11871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705733" y="4931296"/>
            <a:ext cx="11608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S - </a:t>
            </a:r>
            <a:r>
              <a:rPr lang="ru-RU" sz="4000" dirty="0" smtClean="0"/>
              <a:t>? 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476155" y="1925686"/>
                <a:ext cx="1451936" cy="9699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 smtClean="0"/>
                  <a:t>a =</a:t>
                </a:r>
                <a:r>
                  <a:rPr lang="ru-RU" sz="40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/>
                          </a:rPr>
                          <m:t>2·</m:t>
                        </m:r>
                        <m:r>
                          <a:rPr lang="en-US" sz="4000" b="0" i="1" smtClean="0">
                            <a:latin typeface="Cambria Math"/>
                          </a:rPr>
                          <m:t>𝑆</m:t>
                        </m:r>
                      </m:num>
                      <m:den>
                        <m:sSup>
                          <m:sSupPr>
                            <m:ctrlPr>
                              <a:rPr lang="ru-RU" sz="40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/>
                              </a:rPr>
                              <m:t>𝑡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6155" y="1925686"/>
                <a:ext cx="1451936" cy="969946"/>
              </a:xfrm>
              <a:prstGeom prst="rect">
                <a:avLst/>
              </a:prstGeom>
              <a:blipFill rotWithShape="1">
                <a:blip r:embed="rId8"/>
                <a:stretch>
                  <a:fillRect l="-14706" b="-132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786003" y="3094996"/>
                <a:ext cx="1892313" cy="10431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40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 smtClean="0"/>
                  <a:t> =</a:t>
                </a:r>
                <a:r>
                  <a:rPr lang="ru-RU" sz="40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/>
                          </a:rPr>
                          <m:t>2·</m:t>
                        </m:r>
                        <m:sSub>
                          <m:sSubPr>
                            <m:ctrlPr>
                              <a:rPr lang="en-US" sz="40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ru-RU" sz="4000" i="1" smtClean="0">
                                <a:latin typeface="Cambria Math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ru-RU" sz="400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4000" b="0" i="1" smtClean="0">
                                    <a:latin typeface="Cambria Math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sz="4000" b="0" i="1" smtClean="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</m:e>
                          <m:sup>
                            <m:r>
                              <a:rPr lang="en-US" sz="40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6003" y="3094996"/>
                <a:ext cx="1892313" cy="1043106"/>
              </a:xfrm>
              <a:prstGeom prst="rect">
                <a:avLst/>
              </a:prstGeom>
              <a:blipFill rotWithShape="1">
                <a:blip r:embed="rId9"/>
                <a:stretch>
                  <a:fillRect b="-5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586967" y="3089382"/>
                <a:ext cx="1904176" cy="10671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4000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 smtClean="0"/>
                  <a:t> =</a:t>
                </a:r>
                <a:r>
                  <a:rPr lang="ru-RU" sz="40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/>
                          </a:rPr>
                          <m:t>2·</m:t>
                        </m:r>
                        <m:sSub>
                          <m:sSubPr>
                            <m:ctrlPr>
                              <a:rPr lang="en-US" sz="40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ru-RU" sz="4000" i="1" smtClean="0">
                                <a:latin typeface="Cambria Math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ru-RU" sz="400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4000" b="0" i="1" smtClean="0">
                                    <a:latin typeface="Cambria Math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sz="4000" b="0" i="1" smtClean="0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</m:e>
                          <m:sup>
                            <m:r>
                              <a:rPr lang="en-US" sz="40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6967" y="3089382"/>
                <a:ext cx="1904176" cy="1067152"/>
              </a:xfrm>
              <a:prstGeom prst="rect">
                <a:avLst/>
              </a:prstGeom>
              <a:blipFill rotWithShape="1">
                <a:blip r:embed="rId10"/>
                <a:stretch>
                  <a:fillRect b="-28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9766523" y="1520498"/>
                <a:ext cx="170456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40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 smtClean="0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4000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6523" y="1520498"/>
                <a:ext cx="1704569" cy="707886"/>
              </a:xfrm>
              <a:prstGeom prst="rect">
                <a:avLst/>
              </a:prstGeom>
              <a:blipFill rotWithShape="1">
                <a:blip r:embed="rId11"/>
                <a:stretch>
                  <a:fillRect t="-15385" b="-35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9442949" y="2413402"/>
                <a:ext cx="2091919" cy="10431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/>
                          </a:rPr>
                          <m:t>2·</m:t>
                        </m:r>
                        <m:sSub>
                          <m:sSubPr>
                            <m:ctrlPr>
                              <a:rPr lang="en-US" sz="40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ru-RU" sz="4000" i="1" smtClean="0">
                                <a:latin typeface="Cambria Math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ru-RU" sz="400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4000" b="0" i="1" smtClean="0">
                                    <a:latin typeface="Cambria Math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sz="4000" b="0" i="1" smtClean="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</m:e>
                          <m:sup>
                            <m:r>
                              <a:rPr lang="en-US" sz="40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/>
                          </a:rPr>
                          <m:t>2·</m:t>
                        </m:r>
                        <m:sSub>
                          <m:sSubPr>
                            <m:ctrlPr>
                              <a:rPr lang="en-US" sz="4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sz="4000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ru-RU" sz="4000" i="1">
                                <a:latin typeface="Cambria Math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ru-RU" sz="4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4000" i="1">
                                    <a:latin typeface="Cambria Math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sz="4000" i="1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</m:e>
                          <m:sup>
                            <m:r>
                              <a:rPr lang="en-US" sz="40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2949" y="2413402"/>
                <a:ext cx="2091919" cy="1043106"/>
              </a:xfrm>
              <a:prstGeom prst="rect">
                <a:avLst/>
              </a:prstGeom>
              <a:blipFill rotWithShape="1">
                <a:blip r:embed="rId12"/>
                <a:stretch>
                  <a:fillRect b="-5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9570315" y="3797588"/>
                <a:ext cx="2327817" cy="11337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4000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4000" dirty="0" smtClean="0"/>
                  <a:t> </a:t>
                </a:r>
                <a:r>
                  <a:rPr lang="en-US" sz="4000" dirty="0" smtClean="0"/>
                  <a:t>=</a:t>
                </a:r>
                <a:r>
                  <a:rPr lang="ru-RU" sz="4000" dirty="0" smtClean="0"/>
                  <a:t> </a:t>
                </a:r>
                <a:r>
                  <a:rPr lang="en-US" sz="40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000" i="1">
                                <a:latin typeface="Cambria Math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ru-RU" sz="4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4000" i="1">
                                    <a:latin typeface="Cambria Math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sz="4000" i="1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</m:e>
                          <m:sup>
                            <m:r>
                              <a:rPr lang="en-US" sz="40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4000" i="1">
                            <a:latin typeface="Cambria Math"/>
                          </a:rPr>
                          <m:t>·</m:t>
                        </m:r>
                        <m:sSub>
                          <m:sSubPr>
                            <m:ctrlPr>
                              <a:rPr lang="en-US" sz="4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ru-RU" sz="4000" i="1">
                                <a:latin typeface="Cambria Math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ru-RU" sz="400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4000" i="1">
                                    <a:latin typeface="Cambria Math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sz="4000" b="0" i="1" smtClean="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</m:e>
                          <m:sup>
                            <m:r>
                              <a:rPr lang="en-US" sz="40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0315" y="3797588"/>
                <a:ext cx="2327817" cy="1133708"/>
              </a:xfrm>
              <a:prstGeom prst="rect">
                <a:avLst/>
              </a:prstGeom>
              <a:blipFill rotWithShape="1">
                <a:blip r:embed="rId13"/>
                <a:stretch>
                  <a:fillRect b="-48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3073216" y="4499248"/>
                <a:ext cx="1840825" cy="10492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4000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/>
                              </a:rPr>
                              <m:t>4</m:t>
                            </m:r>
                          </m:e>
                          <m:sup>
                            <m:r>
                              <a:rPr lang="en-US" sz="40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4000" i="1">
                            <a:latin typeface="Cambria Math"/>
                          </a:rPr>
                          <m:t>·</m:t>
                        </m:r>
                        <m:r>
                          <a:rPr lang="en-US" sz="4000" b="0" i="1" smtClean="0">
                            <a:latin typeface="Cambria Math"/>
                          </a:rPr>
                          <m:t> 9</m:t>
                        </m:r>
                      </m:num>
                      <m:den>
                        <m:sSup>
                          <m:sSupPr>
                            <m:ctrlPr>
                              <a:rPr lang="ru-RU" sz="4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/>
                              </a:rPr>
                              <m:t>3</m:t>
                            </m:r>
                          </m:e>
                          <m:sup>
                            <m:r>
                              <a:rPr lang="en-US" sz="40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3216" y="4499248"/>
                <a:ext cx="1840825" cy="1049262"/>
              </a:xfrm>
              <a:prstGeom prst="rect">
                <a:avLst/>
              </a:prstGeom>
              <a:blipFill rotWithShape="1">
                <a:blip r:embed="rId14"/>
                <a:stretch>
                  <a:fillRect b="-127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4965661" y="4543182"/>
                <a:ext cx="1579278" cy="9660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 smtClean="0"/>
                  <a:t>= </a:t>
                </a:r>
                <a:r>
                  <a:rPr lang="ru-RU" sz="40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/>
                          </a:rPr>
                          <m:t>16 </m:t>
                        </m:r>
                        <m:r>
                          <a:rPr lang="en-US" sz="4000" i="1">
                            <a:latin typeface="Cambria Math"/>
                          </a:rPr>
                          <m:t>·</m:t>
                        </m:r>
                        <m:r>
                          <a:rPr lang="en-US" sz="4000" b="0" i="1" smtClean="0">
                            <a:latin typeface="Cambria Math"/>
                          </a:rPr>
                          <m:t> 9</m:t>
                        </m:r>
                      </m:num>
                      <m:den>
                        <m:r>
                          <a:rPr lang="en-US" sz="4000" b="0" i="1" smtClean="0">
                            <a:latin typeface="Cambria Math"/>
                          </a:rPr>
                          <m:t>9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5661" y="4543182"/>
                <a:ext cx="1579278" cy="966098"/>
              </a:xfrm>
              <a:prstGeom prst="rect">
                <a:avLst/>
              </a:prstGeom>
              <a:blipFill rotWithShape="1">
                <a:blip r:embed="rId15"/>
                <a:stretch>
                  <a:fillRect l="-13900" b="-132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Прямая со стрелкой 35"/>
          <p:cNvCxnSpPr/>
          <p:nvPr/>
        </p:nvCxnSpPr>
        <p:spPr>
          <a:xfrm flipV="1">
            <a:off x="7686625" y="2015793"/>
            <a:ext cx="1883690" cy="160075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4706603" y="2451952"/>
            <a:ext cx="564799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V="1">
            <a:off x="6123342" y="4653351"/>
            <a:ext cx="415713" cy="30538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5806921" y="5132547"/>
            <a:ext cx="415713" cy="30538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2720371" y="5817333"/>
                <a:ext cx="236955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 smtClean="0"/>
                  <a:t>S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4000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 smtClean="0"/>
                  <a:t>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40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 smtClean="0"/>
                  <a:t> </a:t>
                </a:r>
                <a:r>
                  <a:rPr lang="ru-RU" sz="4000" dirty="0" smtClean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0371" y="5817333"/>
                <a:ext cx="2369559" cy="707886"/>
              </a:xfrm>
              <a:prstGeom prst="rect">
                <a:avLst/>
              </a:prstGeom>
              <a:blipFill rotWithShape="1">
                <a:blip r:embed="rId16"/>
                <a:stretch>
                  <a:fillRect l="-8997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/>
          <p:cNvSpPr txBox="1"/>
          <p:nvPr/>
        </p:nvSpPr>
        <p:spPr>
          <a:xfrm>
            <a:off x="4578200" y="5839318"/>
            <a:ext cx="19351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 = 16 – 9</a:t>
            </a:r>
            <a:endParaRPr lang="ru-RU" sz="4000" dirty="0"/>
          </a:p>
        </p:txBody>
      </p:sp>
      <p:sp>
        <p:nvSpPr>
          <p:cNvPr id="39" name="TextBox 38"/>
          <p:cNvSpPr txBox="1"/>
          <p:nvPr/>
        </p:nvSpPr>
        <p:spPr>
          <a:xfrm>
            <a:off x="6331198" y="5839318"/>
            <a:ext cx="17027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 = 7 (</a:t>
            </a:r>
            <a:r>
              <a:rPr lang="ru-RU" sz="4000" dirty="0" smtClean="0"/>
              <a:t>м</a:t>
            </a:r>
            <a:r>
              <a:rPr lang="en-US" sz="4000" dirty="0" smtClean="0"/>
              <a:t>)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46825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10" grpId="0"/>
      <p:bldP spid="11" grpId="0"/>
      <p:bldP spid="12" grpId="0"/>
      <p:bldP spid="13" grpId="0"/>
      <p:bldP spid="17" grpId="0"/>
      <p:bldP spid="23" grpId="0"/>
      <p:bldP spid="24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5" grpId="0"/>
      <p:bldP spid="38" grpId="0"/>
      <p:bldP spid="3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485825" y="1330896"/>
                <a:ext cx="11953328" cy="4700518"/>
              </a:xfrm>
            </p:spPr>
            <p:txBody>
              <a:bodyPr/>
              <a:lstStyle/>
              <a:p>
                <a:r>
                  <a:rPr lang="ru-RU" sz="4000" dirty="0" smtClean="0">
                    <a:solidFill>
                      <a:schemeClr val="tx2"/>
                    </a:solidFill>
                  </a:rPr>
                  <a:t>    9. Мотоциклист </a:t>
                </a:r>
                <a:r>
                  <a:rPr lang="ru-RU" sz="4000" dirty="0">
                    <a:solidFill>
                      <a:schemeClr val="tx2"/>
                    </a:solidFill>
                  </a:rPr>
                  <a:t>начинает движение из состояния покоя. Через 30 с он достигает скорости 54 км/ч. С каким ускорением происходит движение</a:t>
                </a:r>
                <a:r>
                  <a:rPr lang="ru-RU" sz="4000" dirty="0" smtClean="0">
                    <a:solidFill>
                      <a:schemeClr val="tx2"/>
                    </a:solidFill>
                  </a:rPr>
                  <a:t>?</a:t>
                </a:r>
              </a:p>
              <a:p>
                <a:endParaRPr lang="ru-RU" sz="4000" dirty="0" smtClean="0">
                  <a:solidFill>
                    <a:schemeClr val="tx2"/>
                  </a:solidFill>
                </a:endParaRPr>
              </a:p>
              <a:p>
                <a:r>
                  <a:rPr lang="ru-RU" sz="4000" dirty="0" smtClean="0">
                    <a:solidFill>
                      <a:schemeClr val="tx2"/>
                    </a:solidFill>
                  </a:rPr>
                  <a:t>а) 54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ru-RU" sz="4000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4000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4000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4000" dirty="0" smtClean="0">
                    <a:solidFill>
                      <a:schemeClr val="tx2"/>
                    </a:solidFill>
                  </a:rPr>
                  <a:t>               б) 0,25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ru-RU" sz="40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400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400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ru-RU" sz="4000">
                        <a:solidFill>
                          <a:schemeClr val="tx2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ru-RU" sz="4000" dirty="0" smtClean="0">
                  <a:solidFill>
                    <a:schemeClr val="tx2"/>
                  </a:solidFill>
                </a:endParaRPr>
              </a:p>
              <a:p>
                <a:r>
                  <a:rPr lang="ru-RU" sz="4000" dirty="0" smtClean="0">
                    <a:solidFill>
                      <a:schemeClr val="tx2"/>
                    </a:solidFill>
                  </a:rPr>
                  <a:t>в) 0,9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ru-RU" sz="40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400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400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ru-RU" sz="4000">
                        <a:solidFill>
                          <a:schemeClr val="tx2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ru-RU" sz="4000" dirty="0" smtClean="0">
                    <a:solidFill>
                      <a:schemeClr val="tx2"/>
                    </a:solidFill>
                  </a:rPr>
                  <a:t>             г) 0,5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ru-RU" sz="40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400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400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sz="40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85825" y="1330896"/>
                <a:ext cx="11953328" cy="4700518"/>
              </a:xfrm>
              <a:blipFill rotWithShape="1">
                <a:blip r:embed="rId2"/>
                <a:stretch>
                  <a:fillRect l="-2601" t="-3243" b="-25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8673" y="3203104"/>
            <a:ext cx="3579514" cy="3403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66683" y="224967"/>
            <a:ext cx="11447615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eaLnBrk="1" hangingPunct="1">
              <a:defRPr sz="36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5400" smtClean="0"/>
              <a:t>Тест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267036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Решение</a:t>
            </a:r>
            <a:endParaRPr lang="ru-RU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212653" y="3609524"/>
                <a:ext cx="2045753" cy="9071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4000" dirty="0" smtClean="0"/>
                  <a:t>ϑ</a:t>
                </a:r>
                <a:r>
                  <a:rPr lang="ru-RU" sz="4000" dirty="0" smtClean="0"/>
                  <a:t> = 54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0" i="1" smtClean="0">
                            <a:latin typeface="Cambria Math"/>
                          </a:rPr>
                          <m:t>км</m:t>
                        </m:r>
                      </m:num>
                      <m:den>
                        <m:r>
                          <a:rPr lang="ru-RU" sz="4000" b="0" i="1" smtClean="0">
                            <a:latin typeface="Cambria Math"/>
                          </a:rPr>
                          <m:t>ч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2653" y="3609524"/>
                <a:ext cx="2045753" cy="907171"/>
              </a:xfrm>
              <a:prstGeom prst="rect">
                <a:avLst/>
              </a:prstGeom>
              <a:blipFill rotWithShape="1">
                <a:blip r:embed="rId2"/>
                <a:stretch>
                  <a:fillRect l="-10714" t="-4027" b="-140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277780" y="2901638"/>
            <a:ext cx="16930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t = </a:t>
            </a:r>
            <a:r>
              <a:rPr lang="ru-RU" sz="4000" dirty="0" smtClean="0"/>
              <a:t>30</a:t>
            </a:r>
            <a:r>
              <a:rPr lang="en-US" sz="4000" dirty="0" smtClean="0"/>
              <a:t> c</a:t>
            </a:r>
            <a:endParaRPr lang="ru-RU" sz="40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358009" y="1813060"/>
            <a:ext cx="0" cy="323583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>
            <a:off x="1053753" y="4571256"/>
            <a:ext cx="228420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677518" y="1492573"/>
            <a:ext cx="11272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Дано: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30688" y="1459751"/>
            <a:ext cx="17959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Решение: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90082" y="4694947"/>
            <a:ext cx="11528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/>
              <a:t>а</a:t>
            </a:r>
            <a:r>
              <a:rPr lang="en-US" sz="4000" dirty="0" smtClean="0"/>
              <a:t> = </a:t>
            </a:r>
            <a:r>
              <a:rPr lang="ru-RU" sz="4000" dirty="0" smtClean="0"/>
              <a:t>?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898023" y="2244795"/>
                <a:ext cx="2061270" cy="9820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dirty="0" smtClean="0"/>
                  <a:t>а</a:t>
                </a:r>
                <a:r>
                  <a:rPr lang="en-US" sz="4000" dirty="0" smtClean="0"/>
                  <a:t> =</a:t>
                </a:r>
                <a:r>
                  <a:rPr lang="ru-RU" sz="40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4000" i="1" smtClean="0">
                            <a:latin typeface="Cambria Math"/>
                          </a:rPr>
                          <m:t>ϑ</m:t>
                        </m:r>
                        <m:r>
                          <a:rPr lang="ru-RU" sz="4000" b="0" i="1" smtClean="0">
                            <a:latin typeface="Cambria Math"/>
                          </a:rPr>
                          <m:t> −</m:t>
                        </m:r>
                        <m:sSub>
                          <m:sSubPr>
                            <m:ctrlPr>
                              <a:rPr lang="ru-RU" sz="40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ru-RU" sz="4000" b="0" i="1" smtClean="0">
                                <a:latin typeface="Cambria Math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l-GR" sz="4000" b="0" i="1" smtClean="0">
                                <a:latin typeface="Cambria Math"/>
                              </a:rPr>
                              <m:t>ϑ</m:t>
                            </m:r>
                          </m:e>
                          <m:sub>
                            <m:r>
                              <a:rPr lang="ru-RU" sz="4000" b="0" i="1" smtClean="0">
                                <a:latin typeface="Cambria Math"/>
                              </a:rPr>
                              <m:t>0</m:t>
                            </m:r>
                          </m:sub>
                        </m:sSub>
                        <m:r>
                          <a:rPr lang="ru-RU" sz="4000" b="0" i="1" smtClean="0">
                            <a:latin typeface="Cambria Math"/>
                          </a:rPr>
                          <m:t> </m:t>
                        </m:r>
                      </m:num>
                      <m:den>
                        <m:r>
                          <a:rPr lang="en-US" sz="4000" b="0" i="1" smtClean="0"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8023" y="2244795"/>
                <a:ext cx="2061270" cy="982000"/>
              </a:xfrm>
              <a:prstGeom prst="rect">
                <a:avLst/>
              </a:prstGeom>
              <a:blipFill rotWithShape="1">
                <a:blip r:embed="rId3"/>
                <a:stretch>
                  <a:fillRect l="-10651" b="-136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456739" y="6011416"/>
                <a:ext cx="2974853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/>
                  <a:t>Ответ: </a:t>
                </a:r>
                <a:r>
                  <a:rPr lang="ru-RU" sz="3600" i="1" dirty="0"/>
                  <a:t>г</a:t>
                </a:r>
                <a:r>
                  <a:rPr lang="ru-RU" sz="3600" dirty="0" smtClean="0"/>
                  <a:t>) 0,5</a:t>
                </a:r>
                <a:r>
                  <a:rPr lang="en-US" sz="36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i="1"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i="1"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6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6739" y="6011416"/>
                <a:ext cx="2974853" cy="822597"/>
              </a:xfrm>
              <a:prstGeom prst="rect">
                <a:avLst/>
              </a:prstGeom>
              <a:blipFill rotWithShape="1">
                <a:blip r:embed="rId4"/>
                <a:stretch>
                  <a:fillRect l="-6148" t="-3704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256492" y="2155379"/>
                <a:ext cx="1454694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4000" i="1" smtClean="0"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ru-RU" sz="4000" b="0" i="1" smtClean="0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ru-RU" sz="4000" dirty="0" smtClean="0"/>
                  <a:t> = </a:t>
                </a:r>
                <a:r>
                  <a:rPr lang="ru-RU" sz="4000" dirty="0"/>
                  <a:t>0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6492" y="2155379"/>
                <a:ext cx="1454694" cy="707886"/>
              </a:xfrm>
              <a:prstGeom prst="rect">
                <a:avLst/>
              </a:prstGeom>
              <a:blipFill rotWithShape="1">
                <a:blip r:embed="rId5"/>
                <a:stretch>
                  <a:fillRect t="-15517" r="-13808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354038" y="3490826"/>
                <a:ext cx="1348446" cy="9746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dirty="0" smtClean="0"/>
                  <a:t>а</a:t>
                </a:r>
                <a:r>
                  <a:rPr lang="en-US" sz="4000" dirty="0" smtClean="0"/>
                  <a:t> =</a:t>
                </a:r>
                <a:r>
                  <a:rPr lang="ru-RU" sz="40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0" i="1" smtClean="0">
                            <a:latin typeface="Cambria Math"/>
                          </a:rPr>
                          <m:t>15</m:t>
                        </m:r>
                      </m:num>
                      <m:den>
                        <m:r>
                          <a:rPr lang="en-US" sz="4000" b="0" i="1" smtClean="0">
                            <a:latin typeface="Cambria Math"/>
                          </a:rPr>
                          <m:t>3</m:t>
                        </m:r>
                        <m:r>
                          <a:rPr lang="ru-RU" sz="4000" b="0" i="1" smtClean="0">
                            <a:latin typeface="Cambria Math"/>
                          </a:rPr>
                          <m:t>0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4038" y="3490826"/>
                <a:ext cx="1348446" cy="974690"/>
              </a:xfrm>
              <a:prstGeom prst="rect">
                <a:avLst/>
              </a:prstGeom>
              <a:blipFill rotWithShape="1">
                <a:blip r:embed="rId6"/>
                <a:stretch>
                  <a:fillRect l="-15837" b="-131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700901" y="3491136"/>
                <a:ext cx="771365" cy="9615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 smtClean="0"/>
                  <a:t>=</a:t>
                </a:r>
                <a:r>
                  <a:rPr lang="ru-RU" sz="40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ru-RU" sz="40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0901" y="3491136"/>
                <a:ext cx="771365" cy="961545"/>
              </a:xfrm>
              <a:prstGeom prst="rect">
                <a:avLst/>
              </a:prstGeom>
              <a:blipFill rotWithShape="1">
                <a:blip r:embed="rId7"/>
                <a:stretch>
                  <a:fillRect l="-27559" b="-140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460569" y="3563144"/>
                <a:ext cx="1992340" cy="9037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 smtClean="0"/>
                  <a:t>= </a:t>
                </a:r>
                <a:r>
                  <a:rPr lang="ru-RU" sz="4000" dirty="0" smtClean="0"/>
                  <a:t>0,5</a:t>
                </a:r>
                <a:r>
                  <a:rPr lang="en-US" sz="4000" dirty="0" smtClean="0"/>
                  <a:t>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0" i="1" smtClean="0"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en-US" sz="40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4000" b="0" i="1" smtClean="0"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40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dirty="0" smtClean="0"/>
                  <a:t>)</a:t>
                </a:r>
                <a:endParaRPr lang="ru-RU" sz="40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0569" y="3563144"/>
                <a:ext cx="1992340" cy="903709"/>
              </a:xfrm>
              <a:prstGeom prst="rect">
                <a:avLst/>
              </a:prstGeom>
              <a:blipFill rotWithShape="1">
                <a:blip r:embed="rId8"/>
                <a:stretch>
                  <a:fillRect l="-11009" t="-4730" r="-9480" b="-141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099747" y="4859288"/>
                <a:ext cx="2032929" cy="11787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dirty="0" smtClean="0"/>
                  <a:t>[а]</a:t>
                </a:r>
                <a:r>
                  <a:rPr lang="en-US" sz="4000" dirty="0" smtClean="0"/>
                  <a:t> =</a:t>
                </a:r>
                <a:r>
                  <a:rPr lang="ru-RU" sz="4000" dirty="0" smtClean="0"/>
                  <a:t> </a:t>
                </a:r>
                <a:r>
                  <a:rPr lang="en-US" sz="4000" dirty="0" smtClean="0"/>
                  <a:t>[</a:t>
                </a:r>
                <a:r>
                  <a:rPr lang="ru-RU" sz="40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ru-RU" sz="400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ru-RU" sz="4000" b="0" i="1" smtClean="0">
                                <a:latin typeface="Cambria Math"/>
                              </a:rPr>
                              <m:t>м</m:t>
                            </m:r>
                          </m:num>
                          <m:den>
                            <m:r>
                              <a:rPr lang="ru-RU" sz="4000" b="0" i="1" smtClean="0">
                                <a:latin typeface="Cambria Math"/>
                              </a:rPr>
                              <m:t>с</m:t>
                            </m:r>
                          </m:den>
                        </m:f>
                      </m:num>
                      <m:den>
                        <m:r>
                          <a:rPr lang="ru-RU" sz="4000" b="0" i="1" smtClean="0"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4000" dirty="0" smtClean="0"/>
                  <a:t> ]</a:t>
                </a:r>
                <a:endParaRPr lang="ru-RU" sz="40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9747" y="4859288"/>
                <a:ext cx="2032929" cy="1178721"/>
              </a:xfrm>
              <a:prstGeom prst="rect">
                <a:avLst/>
              </a:prstGeom>
              <a:blipFill rotWithShape="1">
                <a:blip r:embed="rId9"/>
                <a:stretch>
                  <a:fillRect l="-10811" r="-9610" b="-108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899947" y="5120543"/>
                <a:ext cx="1578766" cy="9037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 smtClean="0"/>
                  <a:t> =</a:t>
                </a:r>
                <a:r>
                  <a:rPr lang="ru-RU" sz="4000" dirty="0" smtClean="0"/>
                  <a:t> </a:t>
                </a:r>
                <a:r>
                  <a:rPr lang="en-US" sz="4000" dirty="0" smtClean="0"/>
                  <a:t>[</a:t>
                </a:r>
                <a:r>
                  <a:rPr lang="ru-RU" sz="40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0" i="1" smtClean="0"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ru-RU" sz="40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4000" b="0" i="1" smtClean="0"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40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4000" dirty="0" smtClean="0"/>
                  <a:t> ]</a:t>
                </a:r>
                <a:endParaRPr lang="ru-RU" sz="40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9947" y="5120543"/>
                <a:ext cx="1578766" cy="903709"/>
              </a:xfrm>
              <a:prstGeom prst="rect">
                <a:avLst/>
              </a:prstGeom>
              <a:blipFill rotWithShape="1">
                <a:blip r:embed="rId10"/>
                <a:stretch>
                  <a:fillRect l="-6564" t="-4730" r="-12355" b="-141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я соединительная линия 18"/>
          <p:cNvCxnSpPr/>
          <p:nvPr/>
        </p:nvCxnSpPr>
        <p:spPr>
          <a:xfrm>
            <a:off x="4590281" y="1839482"/>
            <a:ext cx="0" cy="323583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447146" y="3618219"/>
                <a:ext cx="1071127" cy="9037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dirty="0" smtClean="0"/>
                  <a:t>15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0" i="1" smtClean="0"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000" b="0" i="1" smtClean="0"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7146" y="3618219"/>
                <a:ext cx="1071127" cy="903709"/>
              </a:xfrm>
              <a:prstGeom prst="rect">
                <a:avLst/>
              </a:prstGeom>
              <a:blipFill rotWithShape="1">
                <a:blip r:embed="rId11"/>
                <a:stretch>
                  <a:fillRect l="-19886" t="-4730" b="-141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3644658" y="1459751"/>
            <a:ext cx="8018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СИ: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800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20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5825" y="1330896"/>
            <a:ext cx="12169352" cy="5293757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   10. Вагон </a:t>
            </a:r>
            <a:r>
              <a:rPr lang="ru-RU" dirty="0">
                <a:solidFill>
                  <a:schemeClr val="tx2"/>
                </a:solidFill>
              </a:rPr>
              <a:t>наехал на тормозной башмак при скорости 4,5 км/ч. Через 3 с вагон остановился. Определите тормозной путь.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а) 1,8</a:t>
            </a:r>
            <a:r>
              <a:rPr lang="en-US" dirty="0" smtClean="0">
                <a:solidFill>
                  <a:schemeClr val="tx2"/>
                </a:solidFill>
              </a:rPr>
              <a:t>75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>
                <a:solidFill>
                  <a:schemeClr val="tx2"/>
                </a:solidFill>
              </a:rPr>
              <a:t>м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б) 9 </a:t>
            </a:r>
            <a:r>
              <a:rPr lang="ru-RU" dirty="0">
                <a:solidFill>
                  <a:schemeClr val="tx2"/>
                </a:solidFill>
              </a:rPr>
              <a:t>м</a:t>
            </a:r>
          </a:p>
          <a:p>
            <a:r>
              <a:rPr lang="ru-RU" dirty="0">
                <a:solidFill>
                  <a:schemeClr val="tx2"/>
                </a:solidFill>
              </a:rPr>
              <a:t>в</a:t>
            </a:r>
            <a:r>
              <a:rPr lang="ru-RU" dirty="0" smtClean="0">
                <a:solidFill>
                  <a:schemeClr val="tx2"/>
                </a:solidFill>
              </a:rPr>
              <a:t>) 10,8 </a:t>
            </a:r>
            <a:r>
              <a:rPr lang="ru-RU" dirty="0">
                <a:solidFill>
                  <a:schemeClr val="tx2"/>
                </a:solidFill>
              </a:rPr>
              <a:t>м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г) 13,5 м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89" y="3491136"/>
            <a:ext cx="6408712" cy="332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66683" y="224967"/>
            <a:ext cx="11447615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eaLnBrk="1" hangingPunct="1">
              <a:defRPr sz="36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5400" smtClean="0"/>
              <a:t>Тест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87355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Решение</a:t>
            </a:r>
            <a:endParaRPr lang="ru-RU" sz="4800" dirty="0"/>
          </a:p>
        </p:txBody>
      </p:sp>
      <p:sp>
        <p:nvSpPr>
          <p:cNvPr id="4" name="TextBox 3"/>
          <p:cNvSpPr txBox="1"/>
          <p:nvPr/>
        </p:nvSpPr>
        <p:spPr>
          <a:xfrm>
            <a:off x="1383485" y="1868338"/>
            <a:ext cx="13500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Дано:</a:t>
            </a:r>
            <a:endParaRPr lang="ru-RU" sz="3600" b="1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10295" y="5074948"/>
            <a:ext cx="9653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S</a:t>
            </a:r>
            <a:r>
              <a:rPr lang="ru-RU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 - ?</a:t>
            </a:r>
            <a:endParaRPr lang="ru-RU" sz="36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17873" y="3708901"/>
                <a:ext cx="135011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i="1" smtClean="0">
                        <a:solidFill>
                          <a:prstClr val="black"/>
                        </a:solidFill>
                        <a:latin typeface="Cambria Math"/>
                      </a:rPr>
                      <m:t>𝑡</m:t>
                    </m:r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= 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3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 с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873" y="3708901"/>
                <a:ext cx="1350113" cy="646331"/>
              </a:xfrm>
              <a:prstGeom prst="rect">
                <a:avLst/>
              </a:prstGeom>
              <a:blipFill rotWithShape="1">
                <a:blip r:embed="rId2"/>
                <a:stretch>
                  <a:fillRect t="-14151" r="-13122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8338634" y="1728174"/>
            <a:ext cx="2110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Решение:</a:t>
            </a:r>
            <a:endParaRPr lang="ru-RU" sz="3600" b="1" dirty="0">
              <a:solidFill>
                <a:prstClr val="black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242153" y="2274810"/>
            <a:ext cx="0" cy="302346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761087" y="4657738"/>
            <a:ext cx="2464979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5078695" y="2267000"/>
            <a:ext cx="2895962" cy="10492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819438" y="6157173"/>
            <a:ext cx="3479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Ответ: </a:t>
            </a:r>
            <a:r>
              <a:rPr lang="en-US" sz="3600" dirty="0" smtClean="0">
                <a:solidFill>
                  <a:prstClr val="black"/>
                </a:solidFill>
              </a:rPr>
              <a:t>a) 1,875 </a:t>
            </a:r>
            <a:r>
              <a:rPr lang="ru-RU" sz="3600" dirty="0" smtClean="0">
                <a:solidFill>
                  <a:prstClr val="black"/>
                </a:solidFill>
              </a:rPr>
              <a:t>м</a:t>
            </a:r>
            <a:endParaRPr lang="ru-RU" sz="36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621317" y="4545632"/>
                <a:ext cx="3010248" cy="8333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[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S</a:t>
                </a:r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] =</a:t>
                </a:r>
                <a:r>
                  <a:rPr lang="ru-RU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 </a:t>
                </a:r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м·с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𝑐</m:t>
                        </m:r>
                      </m:den>
                    </m:f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dirty="0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b="0" i="1" dirty="0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м·</m:t>
                        </m:r>
                        <m:r>
                          <a:rPr lang="en-US" sz="3600" b="0" i="1" dirty="0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𝑐</m:t>
                        </m:r>
                      </m:num>
                      <m:den>
                        <m:r>
                          <a:rPr lang="en-US" sz="3600" b="0" i="1" dirty="0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𝑐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]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 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1317" y="4545632"/>
                <a:ext cx="3010248" cy="833305"/>
              </a:xfrm>
              <a:prstGeom prst="rect">
                <a:avLst/>
              </a:prstGeom>
              <a:blipFill rotWithShape="1">
                <a:blip r:embed="rId3"/>
                <a:stretch>
                  <a:fillRect l="-6073" t="-4412" r="-1619" b="-139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7526358" y="4657738"/>
            <a:ext cx="13692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= [</a:t>
            </a:r>
            <a:r>
              <a:rPr lang="ru-RU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м</a:t>
            </a:r>
            <a:r>
              <a:rPr lang="en-US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]</a:t>
            </a:r>
            <a:r>
              <a:rPr lang="ru-RU" sz="3600" dirty="0" smtClean="0">
                <a:solidFill>
                  <a:prstClr val="black"/>
                </a:solidFill>
              </a:rPr>
              <a:t> </a:t>
            </a:r>
            <a:endParaRPr lang="ru-RU" sz="3600" dirty="0">
              <a:solidFill>
                <a:prstClr val="black"/>
              </a:solidFill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V="1">
            <a:off x="6014778" y="5065266"/>
            <a:ext cx="415713" cy="30538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6787849" y="5065266"/>
            <a:ext cx="420230" cy="279725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273762" y="2292161"/>
                <a:ext cx="2366353" cy="9432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 smtClean="0">
                    <a:solidFill>
                      <a:prstClr val="black"/>
                    </a:solidFill>
                  </a:rPr>
                  <a:t>S =</a:t>
                </a:r>
                <a:r>
                  <a:rPr lang="en-US" sz="4000" dirty="0">
                    <a:solidFill>
                      <a:prstClr val="black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𝓿</m:t>
                        </m:r>
                        <m:r>
                          <a:rPr lang="ru-RU" sz="40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ru-RU" sz="4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+ </m:t>
                        </m:r>
                        <m:sSub>
                          <m:sSub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𝓿</m:t>
                            </m:r>
                          </m:e>
                          <m:sub>
                            <m:r>
                              <a:rPr lang="ru-RU" sz="40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en-US" sz="4000" b="0" i="0" smtClean="0">
                        <a:solidFill>
                          <a:prstClr val="black"/>
                        </a:solidFill>
                        <a:latin typeface="Cambria Math"/>
                      </a:rPr>
                      <m:t>t</m:t>
                    </m:r>
                  </m:oMath>
                </a14:m>
                <a:endParaRPr lang="ru-RU" sz="5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3762" y="2292161"/>
                <a:ext cx="2366353" cy="943272"/>
              </a:xfrm>
              <a:prstGeom prst="rect">
                <a:avLst/>
              </a:prstGeom>
              <a:blipFill rotWithShape="1">
                <a:blip r:embed="rId4"/>
                <a:stretch>
                  <a:fillRect l="-9021" b="-135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917873" y="2830835"/>
                <a:ext cx="2282933" cy="823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𝓿</m:t>
                        </m:r>
                      </m:e>
                      <m:sub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= 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4,5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км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ч</m:t>
                        </m:r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873" y="2830835"/>
                <a:ext cx="2282933" cy="823110"/>
              </a:xfrm>
              <a:prstGeom prst="rect">
                <a:avLst/>
              </a:prstGeom>
              <a:blipFill rotWithShape="1">
                <a:blip r:embed="rId5"/>
                <a:stretch>
                  <a:fillRect t="-2963" b="-140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8604161" y="3588754"/>
            <a:ext cx="22653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</a:rPr>
              <a:t>= 1,875</a:t>
            </a:r>
            <a:r>
              <a:rPr lang="ru-RU" sz="3600" dirty="0" smtClean="0">
                <a:solidFill>
                  <a:prstClr val="black"/>
                </a:solidFill>
              </a:rPr>
              <a:t> (м)</a:t>
            </a:r>
            <a:endParaRPr lang="ru-RU" sz="3600" dirty="0">
              <a:solidFill>
                <a:prstClr val="black"/>
              </a:solidFill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4594218" y="2291167"/>
            <a:ext cx="0" cy="302346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370082" y="1868337"/>
            <a:ext cx="856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СИ:</a:t>
            </a:r>
            <a:endParaRPr lang="ru-RU" sz="36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226066" y="2831348"/>
                <a:ext cx="1332416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>
                    <a:solidFill>
                      <a:prstClr val="black"/>
                    </a:solidFill>
                  </a:rPr>
                  <a:t>1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,25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066" y="2831348"/>
                <a:ext cx="1332416" cy="822597"/>
              </a:xfrm>
              <a:prstGeom prst="rect">
                <a:avLst/>
              </a:prstGeom>
              <a:blipFill rotWithShape="1">
                <a:blip r:embed="rId6"/>
                <a:stretch>
                  <a:fillRect l="-13699" t="-3704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Прямая соединительная линия 27"/>
          <p:cNvCxnSpPr/>
          <p:nvPr/>
        </p:nvCxnSpPr>
        <p:spPr>
          <a:xfrm flipV="1">
            <a:off x="6222634" y="4632136"/>
            <a:ext cx="288032" cy="17915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046054" y="4683935"/>
            <a:ext cx="288032" cy="17915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069303" y="3421279"/>
                <a:ext cx="2195345" cy="9716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 smtClean="0">
                    <a:solidFill>
                      <a:prstClr val="black"/>
                    </a:solidFill>
                  </a:rPr>
                  <a:t>S =</a:t>
                </a:r>
                <a:r>
                  <a:rPr lang="en-US" sz="4000" dirty="0">
                    <a:solidFill>
                      <a:prstClr val="black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1,25</m:t>
                        </m:r>
                      </m:num>
                      <m:den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4000" b="0" i="0" smtClean="0">
                        <a:solidFill>
                          <a:prstClr val="black"/>
                        </a:solidFill>
                        <a:latin typeface="Cambria Math"/>
                      </a:rPr>
                      <m:t>3 </m:t>
                    </m:r>
                  </m:oMath>
                </a14:m>
                <a:endParaRPr lang="ru-RU" sz="5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9303" y="3421279"/>
                <a:ext cx="2195345" cy="971613"/>
              </a:xfrm>
              <a:prstGeom prst="rect">
                <a:avLst/>
              </a:prstGeom>
              <a:blipFill rotWithShape="1">
                <a:blip r:embed="rId7"/>
                <a:stretch>
                  <a:fillRect l="-10000" b="-131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046054" y="3426114"/>
                <a:ext cx="1590500" cy="9716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 smtClean="0">
                    <a:solidFill>
                      <a:prstClr val="black"/>
                    </a:solidFill>
                  </a:rPr>
                  <a:t> =</a:t>
                </a:r>
                <a:r>
                  <a:rPr lang="en-US" sz="4000" dirty="0">
                    <a:solidFill>
                      <a:prstClr val="black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3,75</m:t>
                        </m:r>
                      </m:num>
                      <m:den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4000" b="0" i="0" smtClean="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ru-RU" sz="5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6054" y="3426114"/>
                <a:ext cx="1590500" cy="971613"/>
              </a:xfrm>
              <a:prstGeom prst="rect">
                <a:avLst/>
              </a:prstGeom>
              <a:blipFill rotWithShape="1">
                <a:blip r:embed="rId8"/>
                <a:stretch>
                  <a:fillRect l="-6513" b="-138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1287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12" grpId="0" animBg="1"/>
      <p:bldP spid="13" grpId="0"/>
      <p:bldP spid="14" grpId="0"/>
      <p:bldP spid="15" grpId="0"/>
      <p:bldP spid="18" grpId="0"/>
      <p:bldP spid="19" grpId="0"/>
      <p:bldP spid="22" grpId="0"/>
      <p:bldP spid="26" grpId="0"/>
      <p:bldP spid="27" grpId="0"/>
      <p:bldP spid="30" grpId="0"/>
      <p:bldP spid="3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525512" y="1186880"/>
                <a:ext cx="8673281" cy="5735801"/>
              </a:xfrm>
            </p:spPr>
            <p:txBody>
              <a:bodyPr/>
              <a:lstStyle/>
              <a:p>
                <a:r>
                  <a:rPr lang="ru-RU" sz="4000" dirty="0" smtClean="0">
                    <a:solidFill>
                      <a:schemeClr val="tx2"/>
                    </a:solidFill>
                  </a:rPr>
                  <a:t>   11. По </a:t>
                </a:r>
                <a:r>
                  <a:rPr lang="ru-RU" sz="4000" dirty="0">
                    <a:solidFill>
                      <a:schemeClr val="tx2"/>
                    </a:solidFill>
                  </a:rPr>
                  <a:t>графику </a:t>
                </a:r>
                <a:endParaRPr lang="ru-RU" sz="4000" dirty="0" smtClean="0">
                  <a:solidFill>
                    <a:schemeClr val="tx2"/>
                  </a:solidFill>
                </a:endParaRPr>
              </a:p>
              <a:p>
                <a:r>
                  <a:rPr lang="ru-RU" sz="4000" dirty="0" smtClean="0">
                    <a:solidFill>
                      <a:schemeClr val="tx2"/>
                    </a:solidFill>
                  </a:rPr>
                  <a:t>зависимости </a:t>
                </a:r>
                <a:r>
                  <a:rPr lang="ru-RU" sz="4000" dirty="0">
                    <a:solidFill>
                      <a:schemeClr val="tx2"/>
                    </a:solidFill>
                  </a:rPr>
                  <a:t>модуля </a:t>
                </a:r>
                <a:endParaRPr lang="ru-RU" sz="4000" dirty="0" smtClean="0">
                  <a:solidFill>
                    <a:schemeClr val="tx2"/>
                  </a:solidFill>
                </a:endParaRPr>
              </a:p>
              <a:p>
                <a:r>
                  <a:rPr lang="ru-RU" sz="4000" dirty="0" smtClean="0">
                    <a:solidFill>
                      <a:schemeClr val="tx2"/>
                    </a:solidFill>
                  </a:rPr>
                  <a:t>скорости </a:t>
                </a:r>
                <a:r>
                  <a:rPr lang="ru-RU" sz="4000" dirty="0">
                    <a:solidFill>
                      <a:schemeClr val="tx2"/>
                    </a:solidFill>
                  </a:rPr>
                  <a:t>от времени, представленному на </a:t>
                </a:r>
                <a:endParaRPr lang="ru-RU" sz="4000" dirty="0" smtClean="0">
                  <a:solidFill>
                    <a:schemeClr val="tx2"/>
                  </a:solidFill>
                </a:endParaRPr>
              </a:p>
              <a:p>
                <a:r>
                  <a:rPr lang="ru-RU" sz="4000" dirty="0" smtClean="0">
                    <a:solidFill>
                      <a:schemeClr val="tx2"/>
                    </a:solidFill>
                  </a:rPr>
                  <a:t>рисунке</a:t>
                </a:r>
                <a:r>
                  <a:rPr lang="ru-RU" sz="4000" dirty="0">
                    <a:solidFill>
                      <a:schemeClr val="tx2"/>
                    </a:solidFill>
                  </a:rPr>
                  <a:t>, определите </a:t>
                </a:r>
                <a:endParaRPr lang="ru-RU" sz="4000" dirty="0" smtClean="0">
                  <a:solidFill>
                    <a:schemeClr val="tx2"/>
                  </a:solidFill>
                </a:endParaRPr>
              </a:p>
              <a:p>
                <a:r>
                  <a:rPr lang="ru-RU" sz="4000" dirty="0" smtClean="0">
                    <a:solidFill>
                      <a:schemeClr val="tx2"/>
                    </a:solidFill>
                  </a:rPr>
                  <a:t>ускорение </a:t>
                </a:r>
                <a:r>
                  <a:rPr lang="ru-RU" sz="4000" dirty="0">
                    <a:solidFill>
                      <a:schemeClr val="tx2"/>
                    </a:solidFill>
                  </a:rPr>
                  <a:t>прямолинейно движущегося тела в </a:t>
                </a:r>
                <a:endParaRPr lang="ru-RU" sz="4000" dirty="0" smtClean="0">
                  <a:solidFill>
                    <a:schemeClr val="tx2"/>
                  </a:solidFill>
                </a:endParaRPr>
              </a:p>
              <a:p>
                <a:r>
                  <a:rPr lang="ru-RU" sz="4000" dirty="0" smtClean="0">
                    <a:solidFill>
                      <a:schemeClr val="tx2"/>
                    </a:solidFill>
                  </a:rPr>
                  <a:t>момент </a:t>
                </a:r>
                <a:r>
                  <a:rPr lang="ru-RU" sz="4000" dirty="0">
                    <a:solidFill>
                      <a:schemeClr val="tx2"/>
                    </a:solidFill>
                  </a:rPr>
                  <a:t>времени </a:t>
                </a:r>
                <a:r>
                  <a:rPr lang="ru-RU" sz="4000" dirty="0" smtClean="0">
                    <a:solidFill>
                      <a:schemeClr val="tx2"/>
                    </a:solidFill>
                  </a:rPr>
                  <a:t>3 с.</a:t>
                </a:r>
              </a:p>
              <a:p>
                <a:r>
                  <a:rPr lang="ru-RU" sz="4000" dirty="0" smtClean="0">
                    <a:solidFill>
                      <a:schemeClr val="tx2"/>
                    </a:solidFill>
                  </a:rPr>
                  <a:t>а) </a:t>
                </a:r>
                <a:r>
                  <a:rPr lang="en-US" sz="4000" dirty="0">
                    <a:solidFill>
                      <a:schemeClr val="tx2"/>
                    </a:solidFill>
                  </a:rPr>
                  <a:t>8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en-US" sz="40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400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400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ru-RU" sz="4000">
                        <a:solidFill>
                          <a:schemeClr val="tx2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ru-RU" sz="4000" dirty="0" smtClean="0">
                    <a:solidFill>
                      <a:schemeClr val="tx2"/>
                    </a:solidFill>
                  </a:rPr>
                  <a:t> б</a:t>
                </a:r>
                <a:r>
                  <a:rPr lang="ru-RU" sz="4000" dirty="0">
                    <a:solidFill>
                      <a:schemeClr val="tx2"/>
                    </a:solidFill>
                  </a:rPr>
                  <a:t>) 9</a:t>
                </a:r>
                <a:r>
                  <a:rPr lang="ru-RU" sz="4000" dirty="0" smtClean="0">
                    <a:solidFill>
                      <a:schemeClr val="tx2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en-US" sz="40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400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400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4000" dirty="0" smtClean="0">
                    <a:solidFill>
                      <a:schemeClr val="tx2"/>
                    </a:solidFill>
                  </a:rPr>
                  <a:t>  в</a:t>
                </a:r>
                <a:r>
                  <a:rPr lang="ru-RU" sz="4000" dirty="0">
                    <a:solidFill>
                      <a:schemeClr val="tx2"/>
                    </a:solidFill>
                  </a:rPr>
                  <a:t>) </a:t>
                </a:r>
                <a:r>
                  <a:rPr lang="ru-RU" sz="4000" dirty="0" smtClean="0">
                    <a:solidFill>
                      <a:schemeClr val="tx2"/>
                    </a:solidFill>
                  </a:rPr>
                  <a:t>10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en-US" sz="40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400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400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4000" dirty="0" smtClean="0">
                    <a:solidFill>
                      <a:schemeClr val="tx2"/>
                    </a:solidFill>
                  </a:rPr>
                  <a:t>  г) 13</a:t>
                </a:r>
                <a:r>
                  <a:rPr lang="en-US" sz="4000" dirty="0" smtClean="0">
                    <a:solidFill>
                      <a:schemeClr val="tx2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en-US" sz="40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400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400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4000" dirty="0" smtClean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525512" y="1186880"/>
                <a:ext cx="8673281" cy="5735801"/>
              </a:xfrm>
              <a:blipFill rotWithShape="1">
                <a:blip r:embed="rId2"/>
                <a:stretch>
                  <a:fillRect l="-3514" t="-2763" b="-18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 стрелкой 4"/>
          <p:cNvCxnSpPr/>
          <p:nvPr/>
        </p:nvCxnSpPr>
        <p:spPr>
          <a:xfrm>
            <a:off x="7326585" y="5358369"/>
            <a:ext cx="4896544" cy="1706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V="1">
            <a:off x="8118673" y="1651621"/>
            <a:ext cx="0" cy="438941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545936" y="5394456"/>
            <a:ext cx="426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O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838582" y="5517818"/>
            <a:ext cx="6655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t</a:t>
            </a:r>
            <a:r>
              <a:rPr lang="ru-RU" sz="3600" b="1" dirty="0" smtClean="0">
                <a:solidFill>
                  <a:prstClr val="black"/>
                </a:solidFill>
              </a:rPr>
              <a:t>;с</a:t>
            </a:r>
            <a:endParaRPr lang="ru-RU" sz="3600" b="1" dirty="0">
              <a:solidFill>
                <a:prstClr val="black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7972656" y="4787280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7972656" y="3647237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725646" y="5269301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0525846" y="5269301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974657" y="4211216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974657" y="3059088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7974657" y="2555032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9342809" y="5291336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9918873" y="5291336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1143009" y="5291336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398593" y="2790220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48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98593" y="3385627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36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98593" y="3949606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24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98593" y="4525670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12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541942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1</a:t>
            </a:r>
            <a:endParaRPr lang="ru-RU" sz="2800" b="1" dirty="0" smtClean="0"/>
          </a:p>
        </p:txBody>
      </p:sp>
      <p:sp>
        <p:nvSpPr>
          <p:cNvPr id="25" name="TextBox 24"/>
          <p:cNvSpPr txBox="1"/>
          <p:nvPr/>
        </p:nvSpPr>
        <p:spPr>
          <a:xfrm>
            <a:off x="9087097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2</a:t>
            </a:r>
            <a:endParaRPr lang="ru-RU" sz="2800" b="1" dirty="0" smtClean="0"/>
          </a:p>
        </p:txBody>
      </p:sp>
      <p:sp>
        <p:nvSpPr>
          <p:cNvPr id="26" name="TextBox 25"/>
          <p:cNvSpPr txBox="1"/>
          <p:nvPr/>
        </p:nvSpPr>
        <p:spPr>
          <a:xfrm>
            <a:off x="9735169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3</a:t>
            </a:r>
            <a:endParaRPr lang="ru-RU" sz="2800" b="1" dirty="0" smtClean="0"/>
          </a:p>
        </p:txBody>
      </p:sp>
      <p:sp>
        <p:nvSpPr>
          <p:cNvPr id="27" name="TextBox 26"/>
          <p:cNvSpPr txBox="1"/>
          <p:nvPr/>
        </p:nvSpPr>
        <p:spPr>
          <a:xfrm>
            <a:off x="10342142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4</a:t>
            </a:r>
            <a:endParaRPr lang="ru-RU" sz="2800" b="1" dirty="0" smtClean="0"/>
          </a:p>
        </p:txBody>
      </p:sp>
      <p:sp>
        <p:nvSpPr>
          <p:cNvPr id="28" name="TextBox 27"/>
          <p:cNvSpPr txBox="1"/>
          <p:nvPr/>
        </p:nvSpPr>
        <p:spPr>
          <a:xfrm>
            <a:off x="10950500" y="5469472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5</a:t>
            </a:r>
            <a:endParaRPr lang="ru-RU" sz="2800" b="1" dirty="0" smtClean="0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flipH="1">
            <a:off x="8097123" y="2267000"/>
            <a:ext cx="4074242" cy="252028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110561" y="1291354"/>
                <a:ext cx="809837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solidFill>
                      <a:prstClr val="black"/>
                    </a:solidFill>
                  </a:rPr>
                  <a:t>ϑ</a:t>
                </a:r>
                <a:r>
                  <a:rPr lang="ru-RU" sz="3600" b="1" dirty="0" smtClean="0">
                    <a:solidFill>
                      <a:prstClr val="black"/>
                    </a:solidFill>
                  </a:rPr>
                  <a:t>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3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0561" y="1291354"/>
                <a:ext cx="809837" cy="822597"/>
              </a:xfrm>
              <a:prstGeom prst="rect">
                <a:avLst/>
              </a:prstGeom>
              <a:blipFill rotWithShape="1">
                <a:blip r:embed="rId3"/>
                <a:stretch>
                  <a:fillRect l="-22556" t="-3704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Прямая соединительная линия 31"/>
          <p:cNvCxnSpPr/>
          <p:nvPr/>
        </p:nvCxnSpPr>
        <p:spPr>
          <a:xfrm flipV="1">
            <a:off x="9899235" y="3059088"/>
            <a:ext cx="9819" cy="2232251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8223591" y="3647237"/>
            <a:ext cx="2118551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Заголовок 1"/>
          <p:cNvSpPr txBox="1">
            <a:spLocks/>
          </p:cNvSpPr>
          <p:nvPr/>
        </p:nvSpPr>
        <p:spPr>
          <a:xfrm>
            <a:off x="666683" y="224967"/>
            <a:ext cx="11447615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eaLnBrk="1" hangingPunct="1">
              <a:defRPr sz="36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5400" smtClean="0"/>
              <a:t>Тест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279306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Решение</a:t>
            </a:r>
            <a:endParaRPr lang="ru-RU" sz="4800" dirty="0"/>
          </a:p>
        </p:txBody>
      </p:sp>
      <p:cxnSp>
        <p:nvCxnSpPr>
          <p:cNvPr id="32" name="Прямая со стрелкой 31"/>
          <p:cNvCxnSpPr/>
          <p:nvPr/>
        </p:nvCxnSpPr>
        <p:spPr>
          <a:xfrm>
            <a:off x="7549621" y="5358369"/>
            <a:ext cx="4896544" cy="1706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V="1">
            <a:off x="8341709" y="1651620"/>
            <a:ext cx="0" cy="487593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7768972" y="5394456"/>
            <a:ext cx="426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O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2061618" y="5517818"/>
            <a:ext cx="6655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t</a:t>
            </a:r>
            <a:r>
              <a:rPr lang="ru-RU" sz="3600" b="1" dirty="0" smtClean="0">
                <a:solidFill>
                  <a:prstClr val="black"/>
                </a:solidFill>
              </a:rPr>
              <a:t>;с</a:t>
            </a:r>
            <a:endParaRPr lang="ru-RU" sz="3600" b="1" dirty="0">
              <a:solidFill>
                <a:prstClr val="black"/>
              </a:solidFill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8195692" y="4787280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8195692" y="3647237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8948682" y="5269301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10748882" y="5269301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8197693" y="4211216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197693" y="3059088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8197693" y="2555032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9565845" y="5291336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10141909" y="5291336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11366045" y="5291336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7621629" y="2790220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48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621629" y="3385627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36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621629" y="3949606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24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621629" y="4525670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12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764978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1</a:t>
            </a:r>
            <a:endParaRPr lang="ru-RU" sz="2800" b="1" dirty="0" smtClean="0"/>
          </a:p>
        </p:txBody>
      </p:sp>
      <p:sp>
        <p:nvSpPr>
          <p:cNvPr id="51" name="TextBox 50"/>
          <p:cNvSpPr txBox="1"/>
          <p:nvPr/>
        </p:nvSpPr>
        <p:spPr>
          <a:xfrm>
            <a:off x="9310133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2</a:t>
            </a:r>
            <a:endParaRPr lang="ru-RU" sz="2800" b="1" dirty="0" smtClean="0"/>
          </a:p>
        </p:txBody>
      </p:sp>
      <p:sp>
        <p:nvSpPr>
          <p:cNvPr id="52" name="TextBox 51"/>
          <p:cNvSpPr txBox="1"/>
          <p:nvPr/>
        </p:nvSpPr>
        <p:spPr>
          <a:xfrm>
            <a:off x="9958205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3</a:t>
            </a:r>
            <a:endParaRPr lang="ru-RU" sz="2800" b="1" dirty="0" smtClean="0"/>
          </a:p>
        </p:txBody>
      </p:sp>
      <p:sp>
        <p:nvSpPr>
          <p:cNvPr id="53" name="TextBox 52"/>
          <p:cNvSpPr txBox="1"/>
          <p:nvPr/>
        </p:nvSpPr>
        <p:spPr>
          <a:xfrm>
            <a:off x="10565178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4</a:t>
            </a:r>
            <a:endParaRPr lang="ru-RU" sz="2800" b="1" dirty="0" smtClean="0"/>
          </a:p>
        </p:txBody>
      </p:sp>
      <p:sp>
        <p:nvSpPr>
          <p:cNvPr id="54" name="TextBox 53"/>
          <p:cNvSpPr txBox="1"/>
          <p:nvPr/>
        </p:nvSpPr>
        <p:spPr>
          <a:xfrm>
            <a:off x="11173536" y="5469472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5</a:t>
            </a:r>
            <a:endParaRPr lang="ru-RU" sz="2800" b="1" dirty="0" smtClean="0"/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 flipH="1">
            <a:off x="8320159" y="2267000"/>
            <a:ext cx="4074242" cy="252028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7333597" y="1291354"/>
                <a:ext cx="809837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solidFill>
                      <a:prstClr val="black"/>
                    </a:solidFill>
                  </a:rPr>
                  <a:t>ϑ</a:t>
                </a:r>
                <a:r>
                  <a:rPr lang="ru-RU" sz="3600" b="1" dirty="0" smtClean="0">
                    <a:solidFill>
                      <a:prstClr val="black"/>
                    </a:solidFill>
                  </a:rPr>
                  <a:t>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3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3597" y="1291354"/>
                <a:ext cx="809837" cy="822597"/>
              </a:xfrm>
              <a:prstGeom prst="rect">
                <a:avLst/>
              </a:prstGeom>
              <a:blipFill rotWithShape="1">
                <a:blip r:embed="rId2"/>
                <a:stretch>
                  <a:fillRect l="-22556" t="-3704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7" name="Прямая соединительная линия 56"/>
          <p:cNvCxnSpPr/>
          <p:nvPr/>
        </p:nvCxnSpPr>
        <p:spPr>
          <a:xfrm flipV="1">
            <a:off x="10122271" y="3059088"/>
            <a:ext cx="9819" cy="2232251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8446627" y="3647237"/>
            <a:ext cx="2118551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466418" y="2933772"/>
                <a:ext cx="1843774" cy="9037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4000" dirty="0" smtClean="0"/>
                  <a:t>ϑ</a:t>
                </a:r>
                <a:r>
                  <a:rPr lang="ru-RU" sz="4000" dirty="0" smtClean="0"/>
                  <a:t> = 36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0" i="1" smtClean="0"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000" b="0" i="1" smtClean="0"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418" y="2933772"/>
                <a:ext cx="1843774" cy="903709"/>
              </a:xfrm>
              <a:prstGeom prst="rect">
                <a:avLst/>
              </a:prstGeom>
              <a:blipFill rotWithShape="1">
                <a:blip r:embed="rId3"/>
                <a:stretch>
                  <a:fillRect l="-11921" t="-4698" b="-134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TextBox 70"/>
          <p:cNvSpPr txBox="1"/>
          <p:nvPr/>
        </p:nvSpPr>
        <p:spPr>
          <a:xfrm>
            <a:off x="472540" y="3764940"/>
            <a:ext cx="14334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t = </a:t>
            </a:r>
            <a:r>
              <a:rPr lang="ru-RU" sz="4000" dirty="0"/>
              <a:t>3</a:t>
            </a:r>
            <a:r>
              <a:rPr lang="en-US" sz="4000" dirty="0" smtClean="0"/>
              <a:t> c</a:t>
            </a:r>
            <a:endParaRPr lang="ru-RU" sz="4000" dirty="0"/>
          </a:p>
        </p:txBody>
      </p:sp>
      <p:cxnSp>
        <p:nvCxnSpPr>
          <p:cNvPr id="72" name="Прямая соединительная линия 71"/>
          <p:cNvCxnSpPr/>
          <p:nvPr/>
        </p:nvCxnSpPr>
        <p:spPr>
          <a:xfrm>
            <a:off x="2574057" y="1813060"/>
            <a:ext cx="0" cy="323583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H="1">
            <a:off x="269801" y="4511442"/>
            <a:ext cx="228420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893566" y="1492573"/>
            <a:ext cx="11272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Дано: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4094608" y="1459751"/>
            <a:ext cx="17959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Решение: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1007131" y="4511442"/>
            <a:ext cx="11528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/>
              <a:t>а</a:t>
            </a:r>
            <a:r>
              <a:rPr lang="en-US" sz="4000" dirty="0" smtClean="0"/>
              <a:t> = </a:t>
            </a:r>
            <a:r>
              <a:rPr lang="ru-RU" sz="4000" dirty="0" smtClean="0"/>
              <a:t>?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3961943" y="2244795"/>
                <a:ext cx="2061270" cy="9820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dirty="0" smtClean="0"/>
                  <a:t>а</a:t>
                </a:r>
                <a:r>
                  <a:rPr lang="en-US" sz="4000" dirty="0" smtClean="0"/>
                  <a:t> =</a:t>
                </a:r>
                <a:r>
                  <a:rPr lang="ru-RU" sz="40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4000" i="1" smtClean="0">
                            <a:latin typeface="Cambria Math"/>
                          </a:rPr>
                          <m:t>ϑ</m:t>
                        </m:r>
                        <m:r>
                          <a:rPr lang="ru-RU" sz="4000" b="0" i="1" smtClean="0">
                            <a:latin typeface="Cambria Math"/>
                          </a:rPr>
                          <m:t> −</m:t>
                        </m:r>
                        <m:sSub>
                          <m:sSubPr>
                            <m:ctrlPr>
                              <a:rPr lang="ru-RU" sz="40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ru-RU" sz="4000" b="0" i="1" smtClean="0">
                                <a:latin typeface="Cambria Math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l-GR" sz="4000" b="0" i="1" smtClean="0">
                                <a:latin typeface="Cambria Math"/>
                              </a:rPr>
                              <m:t>ϑ</m:t>
                            </m:r>
                          </m:e>
                          <m:sub>
                            <m:r>
                              <a:rPr lang="ru-RU" sz="4000" b="0" i="1" smtClean="0">
                                <a:latin typeface="Cambria Math"/>
                              </a:rPr>
                              <m:t>0</m:t>
                            </m:r>
                          </m:sub>
                        </m:sSub>
                        <m:r>
                          <a:rPr lang="ru-RU" sz="4000" b="0" i="1" smtClean="0">
                            <a:latin typeface="Cambria Math"/>
                          </a:rPr>
                          <m:t> </m:t>
                        </m:r>
                      </m:num>
                      <m:den>
                        <m:r>
                          <a:rPr lang="en-US" sz="4000" b="0" i="1" smtClean="0"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1943" y="2244795"/>
                <a:ext cx="2061270" cy="982000"/>
              </a:xfrm>
              <a:prstGeom prst="rect">
                <a:avLst/>
              </a:prstGeom>
              <a:blipFill rotWithShape="1">
                <a:blip r:embed="rId4"/>
                <a:stretch>
                  <a:fillRect l="-10651" b="-136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5455176" y="6156814"/>
                <a:ext cx="2383601" cy="7414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/>
                  <a:t>Ответ: а) </a:t>
                </a:r>
                <a:r>
                  <a:rPr lang="en-US" sz="3200" dirty="0" smtClean="0"/>
                  <a:t>8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i="1"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en-US" sz="32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200" i="1"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2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5176" y="6156814"/>
                <a:ext cx="2383601" cy="741485"/>
              </a:xfrm>
              <a:prstGeom prst="rect">
                <a:avLst/>
              </a:prstGeom>
              <a:blipFill rotWithShape="1">
                <a:blip r:embed="rId5"/>
                <a:stretch>
                  <a:fillRect l="-6650" t="-2459"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472540" y="2155379"/>
                <a:ext cx="2081467" cy="9037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4000" i="1" smtClean="0"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ru-RU" sz="4000" b="0" i="1" smtClean="0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ru-RU" sz="4000" dirty="0" smtClean="0"/>
                  <a:t> = 12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0" i="1" smtClean="0"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000" b="0" i="1" smtClean="0"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540" y="2155379"/>
                <a:ext cx="2081467" cy="903709"/>
              </a:xfrm>
              <a:prstGeom prst="rect">
                <a:avLst/>
              </a:prstGeom>
              <a:blipFill rotWithShape="1">
                <a:blip r:embed="rId6"/>
                <a:stretch>
                  <a:fillRect t="-4730" b="-141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/>
              <p:cNvSpPr txBox="1"/>
              <p:nvPr/>
            </p:nvSpPr>
            <p:spPr>
              <a:xfrm>
                <a:off x="2646065" y="3490826"/>
                <a:ext cx="2135521" cy="9660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dirty="0" smtClean="0"/>
                  <a:t>а</a:t>
                </a:r>
                <a:r>
                  <a:rPr lang="en-US" sz="4000" dirty="0" smtClean="0"/>
                  <a:t> =</a:t>
                </a:r>
                <a:r>
                  <a:rPr lang="ru-RU" sz="40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/>
                          </a:rPr>
                          <m:t>36</m:t>
                        </m:r>
                        <m:r>
                          <a:rPr lang="ru-RU" sz="4000" b="0" i="1" smtClean="0">
                            <a:latin typeface="Cambria Math"/>
                          </a:rPr>
                          <m:t> −</m:t>
                        </m:r>
                        <m:r>
                          <a:rPr lang="en-US" sz="4000" b="0" i="1" smtClean="0">
                            <a:latin typeface="Cambria Math"/>
                          </a:rPr>
                          <m:t>12</m:t>
                        </m:r>
                      </m:num>
                      <m:den>
                        <m:r>
                          <a:rPr lang="en-US" sz="4000" b="0" i="1" smtClean="0">
                            <a:latin typeface="Cambria Math"/>
                          </a:rPr>
                          <m:t>3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85" name="TextBox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6065" y="3490826"/>
                <a:ext cx="2135521" cy="966098"/>
              </a:xfrm>
              <a:prstGeom prst="rect">
                <a:avLst/>
              </a:prstGeom>
              <a:blipFill rotWithShape="1">
                <a:blip r:embed="rId7"/>
                <a:stretch>
                  <a:fillRect l="-10000" b="-139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4781586" y="3506921"/>
                <a:ext cx="1069524" cy="9659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 smtClean="0"/>
                  <a:t>=</a:t>
                </a:r>
                <a:r>
                  <a:rPr lang="ru-RU" sz="40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/>
                          </a:rPr>
                          <m:t> 24</m:t>
                        </m:r>
                      </m:num>
                      <m:den>
                        <m:r>
                          <a:rPr lang="en-US" sz="4000" b="0" i="1" smtClean="0">
                            <a:latin typeface="Cambria Math"/>
                          </a:rPr>
                          <m:t>3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1586" y="3506921"/>
                <a:ext cx="1069524" cy="965905"/>
              </a:xfrm>
              <a:prstGeom prst="rect">
                <a:avLst/>
              </a:prstGeom>
              <a:blipFill rotWithShape="1">
                <a:blip r:embed="rId8"/>
                <a:stretch>
                  <a:fillRect l="-19886" b="-132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/>
              <p:cNvSpPr txBox="1"/>
              <p:nvPr/>
            </p:nvSpPr>
            <p:spPr>
              <a:xfrm>
                <a:off x="5894518" y="3563144"/>
                <a:ext cx="1604414" cy="9037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 smtClean="0"/>
                  <a:t>= 8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0" i="1" smtClean="0"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en-US" sz="40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4000" b="0" i="1" smtClean="0"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40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dirty="0" smtClean="0"/>
                  <a:t>)</a:t>
                </a:r>
                <a:endParaRPr lang="ru-RU" sz="4000" dirty="0"/>
              </a:p>
            </p:txBody>
          </p:sp>
        </mc:Choice>
        <mc:Fallback xmlns="">
          <p:sp>
            <p:nvSpPr>
              <p:cNvPr id="87" name="TextBox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4518" y="3563144"/>
                <a:ext cx="1604414" cy="903709"/>
              </a:xfrm>
              <a:prstGeom prst="rect">
                <a:avLst/>
              </a:prstGeom>
              <a:blipFill rotWithShape="1">
                <a:blip r:embed="rId9"/>
                <a:stretch>
                  <a:fillRect l="-13688" t="-4730" r="-12167" b="-141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2646065" y="4958073"/>
                <a:ext cx="2032929" cy="11787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dirty="0" smtClean="0"/>
                  <a:t>[а]</a:t>
                </a:r>
                <a:r>
                  <a:rPr lang="en-US" sz="4000" dirty="0" smtClean="0"/>
                  <a:t> =</a:t>
                </a:r>
                <a:r>
                  <a:rPr lang="ru-RU" sz="4000" dirty="0" smtClean="0"/>
                  <a:t> </a:t>
                </a:r>
                <a:r>
                  <a:rPr lang="en-US" sz="4000" dirty="0" smtClean="0"/>
                  <a:t>[</a:t>
                </a:r>
                <a:r>
                  <a:rPr lang="ru-RU" sz="40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ru-RU" sz="400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ru-RU" sz="4000" b="0" i="1" smtClean="0">
                                <a:latin typeface="Cambria Math"/>
                              </a:rPr>
                              <m:t>м</m:t>
                            </m:r>
                          </m:num>
                          <m:den>
                            <m:r>
                              <a:rPr lang="ru-RU" sz="4000" b="0" i="1" smtClean="0">
                                <a:latin typeface="Cambria Math"/>
                              </a:rPr>
                              <m:t>с</m:t>
                            </m:r>
                          </m:den>
                        </m:f>
                      </m:num>
                      <m:den>
                        <m:r>
                          <a:rPr lang="ru-RU" sz="4000" b="0" i="1" smtClean="0"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4000" dirty="0" smtClean="0"/>
                  <a:t> ]</a:t>
                </a:r>
                <a:endParaRPr lang="ru-RU" sz="4000" dirty="0"/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6065" y="4958073"/>
                <a:ext cx="2032929" cy="1178721"/>
              </a:xfrm>
              <a:prstGeom prst="rect">
                <a:avLst/>
              </a:prstGeom>
              <a:blipFill rotWithShape="1">
                <a:blip r:embed="rId10"/>
                <a:stretch>
                  <a:fillRect l="-10479" r="-9581" b="-103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4446265" y="5219328"/>
                <a:ext cx="1578766" cy="9037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 smtClean="0"/>
                  <a:t> =</a:t>
                </a:r>
                <a:r>
                  <a:rPr lang="ru-RU" sz="4000" dirty="0" smtClean="0"/>
                  <a:t> </a:t>
                </a:r>
                <a:r>
                  <a:rPr lang="en-US" sz="4000" dirty="0" smtClean="0"/>
                  <a:t>[</a:t>
                </a:r>
                <a:r>
                  <a:rPr lang="ru-RU" sz="40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0" i="1" smtClean="0"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ru-RU" sz="40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4000" b="0" i="1" smtClean="0"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40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4000" dirty="0" smtClean="0"/>
                  <a:t> ]</a:t>
                </a:r>
                <a:endParaRPr lang="ru-RU" sz="4000" dirty="0"/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6265" y="5219328"/>
                <a:ext cx="1578766" cy="903709"/>
              </a:xfrm>
              <a:prstGeom prst="rect">
                <a:avLst/>
              </a:prstGeom>
              <a:blipFill rotWithShape="1">
                <a:blip r:embed="rId11"/>
                <a:stretch>
                  <a:fillRect l="-6178" t="-4730" r="-12741" b="-141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9632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1" grpId="0"/>
      <p:bldP spid="74" grpId="0"/>
      <p:bldP spid="75" grpId="0"/>
      <p:bldP spid="76" grpId="0"/>
      <p:bldP spid="77" grpId="0"/>
      <p:bldP spid="80" grpId="0"/>
      <p:bldP spid="81" grpId="0"/>
      <p:bldP spid="85" grpId="0"/>
      <p:bldP spid="86" grpId="0"/>
      <p:bldP spid="87" grpId="0"/>
      <p:bldP spid="89" grpId="0"/>
      <p:bldP spid="9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Задание</a:t>
            </a:r>
            <a:endParaRPr lang="ru-RU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773857" y="1978968"/>
                <a:ext cx="11593288" cy="4180888"/>
              </a:xfrm>
            </p:spPr>
            <p:txBody>
              <a:bodyPr/>
              <a:lstStyle/>
              <a:p>
                <a:pPr marL="742950" indent="-742950">
                  <a:buAutoNum type="arabicPeriod"/>
                </a:pPr>
                <a:r>
                  <a:rPr lang="ru-RU" dirty="0" smtClean="0">
                    <a:solidFill>
                      <a:schemeClr val="tx2"/>
                    </a:solidFill>
                  </a:rPr>
                  <a:t>Повторить пройденные темы.</a:t>
                </a:r>
              </a:p>
              <a:p>
                <a:pPr marL="742950" indent="-742950">
                  <a:buAutoNum type="arabicPeriod"/>
                </a:pPr>
                <a:r>
                  <a:rPr lang="ru-RU" dirty="0" smtClean="0">
                    <a:solidFill>
                      <a:schemeClr val="tx2"/>
                    </a:solidFill>
                  </a:rPr>
                  <a:t>Решить задачу:</a:t>
                </a:r>
              </a:p>
              <a:p>
                <a:r>
                  <a:rPr lang="ru-RU" dirty="0" smtClean="0">
                    <a:solidFill>
                      <a:schemeClr val="tx2"/>
                    </a:solidFill>
                  </a:rPr>
                  <a:t>     Мотоцикл начал свое движение с ускорением 0,3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ru-RU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dirty="0" smtClean="0">
                    <a:solidFill>
                      <a:schemeClr val="tx2"/>
                    </a:solidFill>
                  </a:rPr>
                  <a:t>. Какую скорость он разовьет через 15 с после начала движения?</a:t>
                </a:r>
                <a:endParaRPr lang="en-US" dirty="0" smtClean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773857" y="1978968"/>
                <a:ext cx="11593288" cy="4180888"/>
              </a:xfrm>
              <a:blipFill rotWithShape="1">
                <a:blip r:embed="rId2"/>
                <a:stretch>
                  <a:fillRect l="-2892" t="-4088" b="-71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527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Тест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7873" y="1474912"/>
            <a:ext cx="11665296" cy="5062924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    1. Среди перечисленных ниже физических величин какая одна величина скалярная?</a:t>
            </a:r>
            <a:endParaRPr lang="ru-RU" dirty="0">
              <a:solidFill>
                <a:schemeClr val="tx2"/>
              </a:solidFill>
            </a:endParaRPr>
          </a:p>
          <a:p>
            <a:r>
              <a:rPr lang="ru-RU" sz="4000" dirty="0">
                <a:solidFill>
                  <a:schemeClr val="tx2"/>
                </a:solidFill>
              </a:rPr>
              <a:t>а) </a:t>
            </a:r>
            <a:r>
              <a:rPr lang="ru-RU" sz="4000" dirty="0" smtClean="0">
                <a:solidFill>
                  <a:schemeClr val="tx2"/>
                </a:solidFill>
              </a:rPr>
              <a:t>Сила</a:t>
            </a:r>
            <a:endParaRPr lang="ru-RU" sz="4000" dirty="0">
              <a:solidFill>
                <a:schemeClr val="tx2"/>
              </a:solidFill>
            </a:endParaRPr>
          </a:p>
          <a:p>
            <a:r>
              <a:rPr lang="ru-RU" sz="4000" dirty="0">
                <a:solidFill>
                  <a:schemeClr val="tx2"/>
                </a:solidFill>
              </a:rPr>
              <a:t>б) </a:t>
            </a:r>
            <a:r>
              <a:rPr lang="ru-RU" sz="4000" dirty="0" smtClean="0">
                <a:solidFill>
                  <a:schemeClr val="tx2"/>
                </a:solidFill>
              </a:rPr>
              <a:t>Скорость</a:t>
            </a:r>
            <a:endParaRPr lang="ru-RU" sz="4000" dirty="0">
              <a:solidFill>
                <a:schemeClr val="tx2"/>
              </a:solidFill>
            </a:endParaRPr>
          </a:p>
          <a:p>
            <a:r>
              <a:rPr lang="ru-RU" sz="4000" dirty="0">
                <a:solidFill>
                  <a:schemeClr val="tx2"/>
                </a:solidFill>
              </a:rPr>
              <a:t>в) У</a:t>
            </a:r>
            <a:r>
              <a:rPr lang="ru-RU" sz="4000" dirty="0" smtClean="0">
                <a:solidFill>
                  <a:schemeClr val="tx2"/>
                </a:solidFill>
              </a:rPr>
              <a:t>скорение</a:t>
            </a:r>
            <a:endParaRPr lang="ru-RU" sz="4000" dirty="0">
              <a:solidFill>
                <a:schemeClr val="tx2"/>
              </a:solidFill>
            </a:endParaRPr>
          </a:p>
          <a:p>
            <a:r>
              <a:rPr lang="ru-RU" sz="4000" dirty="0">
                <a:solidFill>
                  <a:schemeClr val="tx2"/>
                </a:solidFill>
              </a:rPr>
              <a:t>г) </a:t>
            </a:r>
            <a:r>
              <a:rPr lang="ru-RU" sz="4000" dirty="0" smtClean="0">
                <a:solidFill>
                  <a:schemeClr val="tx2"/>
                </a:solidFill>
              </a:rPr>
              <a:t>Перемещение</a:t>
            </a:r>
            <a:endParaRPr lang="ru-RU" sz="4000" dirty="0">
              <a:solidFill>
                <a:schemeClr val="tx2"/>
              </a:solidFill>
            </a:endParaRPr>
          </a:p>
          <a:p>
            <a:r>
              <a:rPr lang="ru-RU" sz="4000" dirty="0">
                <a:solidFill>
                  <a:schemeClr val="tx2"/>
                </a:solidFill>
              </a:rPr>
              <a:t>д) </a:t>
            </a:r>
            <a:r>
              <a:rPr lang="ru-RU" sz="4000" dirty="0" smtClean="0">
                <a:solidFill>
                  <a:schemeClr val="tx2"/>
                </a:solidFill>
              </a:rPr>
              <a:t>Путь</a:t>
            </a:r>
            <a:endParaRPr lang="ru-RU" sz="4000" dirty="0">
              <a:solidFill>
                <a:schemeClr val="tx2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93837" y="6074783"/>
            <a:ext cx="216024" cy="22466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96301"/>
            <a:endParaRPr lang="ru-RU">
              <a:solidFill>
                <a:prstClr val="white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0481" y="3707160"/>
            <a:ext cx="5760640" cy="2266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6941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57833" y="1330896"/>
            <a:ext cx="12169352" cy="5678478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   2. Тело</a:t>
            </a:r>
            <a:r>
              <a:rPr lang="ru-RU" dirty="0">
                <a:solidFill>
                  <a:schemeClr val="tx2"/>
                </a:solidFill>
              </a:rPr>
              <a:t>, размерами которого в условиях данной задачи можно пренебречь, называется</a:t>
            </a:r>
            <a:r>
              <a:rPr lang="ru-RU" dirty="0" smtClean="0">
                <a:solidFill>
                  <a:schemeClr val="tx2"/>
                </a:solidFill>
              </a:rPr>
              <a:t>…</a:t>
            </a:r>
          </a:p>
          <a:p>
            <a:r>
              <a:rPr lang="ru-RU" sz="4000" dirty="0">
                <a:solidFill>
                  <a:schemeClr val="tx2"/>
                </a:solidFill>
              </a:rPr>
              <a:t>а) ф</a:t>
            </a:r>
            <a:r>
              <a:rPr lang="ru-RU" sz="4000" dirty="0" smtClean="0">
                <a:solidFill>
                  <a:schemeClr val="tx2"/>
                </a:solidFill>
              </a:rPr>
              <a:t>изическим телом</a:t>
            </a:r>
            <a:endParaRPr lang="ru-RU" sz="4000" dirty="0">
              <a:solidFill>
                <a:schemeClr val="tx2"/>
              </a:solidFill>
            </a:endParaRPr>
          </a:p>
          <a:p>
            <a:r>
              <a:rPr lang="ru-RU" sz="4000" dirty="0">
                <a:solidFill>
                  <a:schemeClr val="tx2"/>
                </a:solidFill>
              </a:rPr>
              <a:t>б) </a:t>
            </a:r>
            <a:r>
              <a:rPr lang="ru-RU" sz="4000" dirty="0" smtClean="0">
                <a:solidFill>
                  <a:schemeClr val="tx2"/>
                </a:solidFill>
              </a:rPr>
              <a:t>веществом</a:t>
            </a:r>
            <a:endParaRPr lang="ru-RU" sz="4000" dirty="0">
              <a:solidFill>
                <a:schemeClr val="tx2"/>
              </a:solidFill>
            </a:endParaRPr>
          </a:p>
          <a:p>
            <a:r>
              <a:rPr lang="ru-RU" sz="4000" dirty="0">
                <a:solidFill>
                  <a:schemeClr val="tx2"/>
                </a:solidFill>
              </a:rPr>
              <a:t>в) </a:t>
            </a:r>
            <a:r>
              <a:rPr lang="ru-RU" sz="4000" dirty="0" smtClean="0">
                <a:solidFill>
                  <a:schemeClr val="tx2"/>
                </a:solidFill>
              </a:rPr>
              <a:t>большим телом</a:t>
            </a:r>
            <a:endParaRPr lang="ru-RU" sz="4000" dirty="0">
              <a:solidFill>
                <a:schemeClr val="tx2"/>
              </a:solidFill>
            </a:endParaRPr>
          </a:p>
          <a:p>
            <a:r>
              <a:rPr lang="ru-RU" sz="4000" dirty="0">
                <a:solidFill>
                  <a:schemeClr val="tx2"/>
                </a:solidFill>
              </a:rPr>
              <a:t>г) </a:t>
            </a:r>
            <a:r>
              <a:rPr lang="ru-RU" sz="4000" dirty="0" smtClean="0">
                <a:solidFill>
                  <a:schemeClr val="tx2"/>
                </a:solidFill>
              </a:rPr>
              <a:t>материальной </a:t>
            </a:r>
          </a:p>
          <a:p>
            <a:r>
              <a:rPr lang="ru-RU" sz="4000" dirty="0" smtClean="0">
                <a:solidFill>
                  <a:schemeClr val="tx2"/>
                </a:solidFill>
              </a:rPr>
              <a:t>точкой</a:t>
            </a:r>
            <a:endParaRPr lang="ru-RU" sz="4000" dirty="0">
              <a:solidFill>
                <a:schemeClr val="tx2"/>
              </a:solidFill>
            </a:endParaRPr>
          </a:p>
          <a:p>
            <a:r>
              <a:rPr lang="ru-RU" sz="4000" dirty="0">
                <a:solidFill>
                  <a:schemeClr val="tx2"/>
                </a:solidFill>
              </a:rPr>
              <a:t>д) </a:t>
            </a:r>
            <a:r>
              <a:rPr lang="ru-RU" sz="4000" dirty="0" smtClean="0">
                <a:solidFill>
                  <a:schemeClr val="tx2"/>
                </a:solidFill>
              </a:rPr>
              <a:t>маленькой точкой</a:t>
            </a:r>
            <a:endParaRPr lang="ru-RU" sz="4000" dirty="0">
              <a:solidFill>
                <a:schemeClr val="tx2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69801" y="5353823"/>
            <a:ext cx="216024" cy="22466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96301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66683" y="224967"/>
            <a:ext cx="11447615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eaLnBrk="1" hangingPunct="1">
              <a:defRPr sz="36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5400" smtClean="0"/>
              <a:t>Тест</a:t>
            </a:r>
            <a:endParaRPr lang="ru-RU" sz="54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6300" y="3563144"/>
            <a:ext cx="5437998" cy="2371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6683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409" y="2915072"/>
            <a:ext cx="6691411" cy="3924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57833" y="1402904"/>
            <a:ext cx="11953328" cy="5062924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   3. Направленный </a:t>
            </a:r>
            <a:r>
              <a:rPr lang="ru-RU" dirty="0">
                <a:solidFill>
                  <a:schemeClr val="tx2"/>
                </a:solidFill>
              </a:rPr>
              <a:t>отрезок, проведенный из начального положения тела в его конечное положение, называется</a:t>
            </a:r>
            <a:r>
              <a:rPr lang="ru-RU" dirty="0" smtClean="0">
                <a:solidFill>
                  <a:schemeClr val="tx2"/>
                </a:solidFill>
              </a:rPr>
              <a:t>…</a:t>
            </a:r>
          </a:p>
          <a:p>
            <a:r>
              <a:rPr lang="ru-RU" sz="4000" dirty="0">
                <a:solidFill>
                  <a:schemeClr val="tx2"/>
                </a:solidFill>
              </a:rPr>
              <a:t>а) </a:t>
            </a:r>
            <a:r>
              <a:rPr lang="ru-RU" sz="4000" dirty="0" smtClean="0">
                <a:solidFill>
                  <a:schemeClr val="tx2"/>
                </a:solidFill>
              </a:rPr>
              <a:t>траектория</a:t>
            </a:r>
            <a:endParaRPr lang="ru-RU" sz="4000" dirty="0">
              <a:solidFill>
                <a:schemeClr val="tx2"/>
              </a:solidFill>
            </a:endParaRPr>
          </a:p>
          <a:p>
            <a:r>
              <a:rPr lang="ru-RU" sz="4000" dirty="0">
                <a:solidFill>
                  <a:schemeClr val="tx2"/>
                </a:solidFill>
              </a:rPr>
              <a:t>б) </a:t>
            </a:r>
            <a:r>
              <a:rPr lang="ru-RU" sz="4000" dirty="0" smtClean="0">
                <a:solidFill>
                  <a:schemeClr val="tx2"/>
                </a:solidFill>
              </a:rPr>
              <a:t>путь</a:t>
            </a:r>
            <a:endParaRPr lang="ru-RU" sz="4000" dirty="0">
              <a:solidFill>
                <a:schemeClr val="tx2"/>
              </a:solidFill>
            </a:endParaRPr>
          </a:p>
          <a:p>
            <a:r>
              <a:rPr lang="ru-RU" sz="4000" dirty="0">
                <a:solidFill>
                  <a:schemeClr val="tx2"/>
                </a:solidFill>
              </a:rPr>
              <a:t>в) </a:t>
            </a:r>
            <a:r>
              <a:rPr lang="ru-RU" sz="4000" dirty="0" smtClean="0">
                <a:solidFill>
                  <a:schemeClr val="tx2"/>
                </a:solidFill>
              </a:rPr>
              <a:t>перемещение</a:t>
            </a:r>
            <a:endParaRPr lang="ru-RU" sz="4000" dirty="0">
              <a:solidFill>
                <a:schemeClr val="tx2"/>
              </a:solidFill>
            </a:endParaRPr>
          </a:p>
          <a:p>
            <a:r>
              <a:rPr lang="ru-RU" sz="4000" dirty="0">
                <a:solidFill>
                  <a:schemeClr val="tx2"/>
                </a:solidFill>
              </a:rPr>
              <a:t>г) </a:t>
            </a:r>
            <a:r>
              <a:rPr lang="ru-RU" sz="4000" dirty="0" smtClean="0">
                <a:solidFill>
                  <a:schemeClr val="tx2"/>
                </a:solidFill>
              </a:rPr>
              <a:t>расстояние</a:t>
            </a:r>
            <a:endParaRPr lang="ru-RU" sz="4000" dirty="0">
              <a:solidFill>
                <a:schemeClr val="tx2"/>
              </a:solidFill>
            </a:endParaRPr>
          </a:p>
          <a:p>
            <a:r>
              <a:rPr lang="ru-RU" sz="4000" dirty="0">
                <a:solidFill>
                  <a:schemeClr val="tx2"/>
                </a:solidFill>
              </a:rPr>
              <a:t>д) </a:t>
            </a:r>
            <a:r>
              <a:rPr lang="ru-RU" sz="4000" dirty="0" smtClean="0">
                <a:solidFill>
                  <a:schemeClr val="tx2"/>
                </a:solidFill>
              </a:rPr>
              <a:t>прямая линия</a:t>
            </a:r>
            <a:endParaRPr lang="ru-RU" sz="4000" dirty="0">
              <a:solidFill>
                <a:schemeClr val="tx2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69801" y="4842970"/>
            <a:ext cx="216024" cy="22466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96301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66683" y="224967"/>
            <a:ext cx="11447615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eaLnBrk="1" hangingPunct="1">
              <a:defRPr sz="36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5400" smtClean="0"/>
              <a:t>Тест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280341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57833" y="1330896"/>
            <a:ext cx="11953328" cy="5293757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   4. Если </a:t>
            </a:r>
            <a:r>
              <a:rPr lang="ru-RU" dirty="0">
                <a:solidFill>
                  <a:schemeClr val="tx2"/>
                </a:solidFill>
              </a:rPr>
              <a:t>тело за любые </a:t>
            </a:r>
            <a:r>
              <a:rPr lang="ru-RU" dirty="0" smtClean="0">
                <a:solidFill>
                  <a:schemeClr val="tx2"/>
                </a:solidFill>
              </a:rPr>
              <a:t>равные промежутки </a:t>
            </a:r>
            <a:r>
              <a:rPr lang="ru-RU" dirty="0">
                <a:solidFill>
                  <a:schemeClr val="tx2"/>
                </a:solidFill>
              </a:rPr>
              <a:t>времени </a:t>
            </a:r>
            <a:r>
              <a:rPr lang="ru-RU" dirty="0" smtClean="0">
                <a:solidFill>
                  <a:schemeClr val="tx2"/>
                </a:solidFill>
              </a:rPr>
              <a:t>проходит одинаковые </a:t>
            </a:r>
            <a:r>
              <a:rPr lang="ru-RU" dirty="0">
                <a:solidFill>
                  <a:schemeClr val="tx2"/>
                </a:solidFill>
              </a:rPr>
              <a:t>пути, то такое </a:t>
            </a:r>
            <a:r>
              <a:rPr lang="ru-RU" dirty="0" smtClean="0">
                <a:solidFill>
                  <a:schemeClr val="tx2"/>
                </a:solidFill>
              </a:rPr>
              <a:t>движение называется…</a:t>
            </a:r>
          </a:p>
          <a:p>
            <a:r>
              <a:rPr lang="ru-RU" sz="4000" dirty="0" smtClean="0">
                <a:solidFill>
                  <a:schemeClr val="tx2"/>
                </a:solidFill>
              </a:rPr>
              <a:t>а) неравномерным</a:t>
            </a:r>
            <a:endParaRPr lang="ru-RU" sz="4000" dirty="0">
              <a:solidFill>
                <a:schemeClr val="tx2"/>
              </a:solidFill>
            </a:endParaRPr>
          </a:p>
          <a:p>
            <a:r>
              <a:rPr lang="ru-RU" sz="4000" dirty="0">
                <a:solidFill>
                  <a:schemeClr val="tx2"/>
                </a:solidFill>
              </a:rPr>
              <a:t>б) </a:t>
            </a:r>
            <a:r>
              <a:rPr lang="ru-RU" sz="4000" dirty="0" smtClean="0">
                <a:solidFill>
                  <a:schemeClr val="tx2"/>
                </a:solidFill>
              </a:rPr>
              <a:t>прямолинейным</a:t>
            </a:r>
            <a:endParaRPr lang="ru-RU" sz="4000" dirty="0">
              <a:solidFill>
                <a:schemeClr val="tx2"/>
              </a:solidFill>
            </a:endParaRPr>
          </a:p>
          <a:p>
            <a:r>
              <a:rPr lang="ru-RU" sz="4000" dirty="0">
                <a:solidFill>
                  <a:schemeClr val="tx2"/>
                </a:solidFill>
              </a:rPr>
              <a:t>в) </a:t>
            </a:r>
            <a:r>
              <a:rPr lang="ru-RU" sz="4000" dirty="0" smtClean="0">
                <a:solidFill>
                  <a:schemeClr val="tx2"/>
                </a:solidFill>
              </a:rPr>
              <a:t>равномерным</a:t>
            </a:r>
            <a:endParaRPr lang="ru-RU" sz="4000" dirty="0">
              <a:solidFill>
                <a:schemeClr val="tx2"/>
              </a:solidFill>
            </a:endParaRPr>
          </a:p>
          <a:p>
            <a:r>
              <a:rPr lang="ru-RU" sz="4000" dirty="0">
                <a:solidFill>
                  <a:schemeClr val="tx2"/>
                </a:solidFill>
              </a:rPr>
              <a:t>г) </a:t>
            </a:r>
            <a:r>
              <a:rPr lang="ru-RU" sz="4000" dirty="0" smtClean="0">
                <a:solidFill>
                  <a:schemeClr val="tx2"/>
                </a:solidFill>
              </a:rPr>
              <a:t>равноускоренным</a:t>
            </a:r>
            <a:endParaRPr lang="ru-RU" sz="4000" dirty="0">
              <a:solidFill>
                <a:schemeClr val="tx2"/>
              </a:solidFill>
            </a:endParaRPr>
          </a:p>
        </p:txBody>
      </p:sp>
      <p:pic>
        <p:nvPicPr>
          <p:cNvPr id="2052" name="Picture 4" descr="D:\тв\1я четверть\17 урок\unnamed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4090" y="3419128"/>
            <a:ext cx="5256584" cy="3267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вал 6"/>
          <p:cNvSpPr/>
          <p:nvPr/>
        </p:nvSpPr>
        <p:spPr>
          <a:xfrm>
            <a:off x="269801" y="5426711"/>
            <a:ext cx="216024" cy="22466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96301"/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666683" y="224967"/>
            <a:ext cx="11447615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eaLnBrk="1" hangingPunct="1">
              <a:defRPr sz="36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5400" smtClean="0"/>
              <a:t>Тест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562023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57833" y="1708061"/>
            <a:ext cx="12097344" cy="4447371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    5. Скорость </a:t>
            </a:r>
            <a:r>
              <a:rPr lang="ru-RU" dirty="0">
                <a:solidFill>
                  <a:schemeClr val="tx2"/>
                </a:solidFill>
              </a:rPr>
              <a:t>в данный момент </a:t>
            </a:r>
            <a:r>
              <a:rPr lang="ru-RU" dirty="0" smtClean="0">
                <a:solidFill>
                  <a:schemeClr val="tx2"/>
                </a:solidFill>
              </a:rPr>
              <a:t>времени, в данной точке траектории это …</a:t>
            </a:r>
          </a:p>
          <a:p>
            <a:r>
              <a:rPr lang="ru-RU" sz="4000" dirty="0">
                <a:solidFill>
                  <a:schemeClr val="tx2"/>
                </a:solidFill>
              </a:rPr>
              <a:t>а) с</a:t>
            </a:r>
            <a:r>
              <a:rPr lang="ru-RU" sz="4000" dirty="0" smtClean="0">
                <a:solidFill>
                  <a:schemeClr val="tx2"/>
                </a:solidFill>
              </a:rPr>
              <a:t>редняя скорость</a:t>
            </a:r>
            <a:endParaRPr lang="ru-RU" sz="4000" dirty="0">
              <a:solidFill>
                <a:schemeClr val="tx2"/>
              </a:solidFill>
            </a:endParaRPr>
          </a:p>
          <a:p>
            <a:r>
              <a:rPr lang="ru-RU" sz="4000" dirty="0">
                <a:solidFill>
                  <a:schemeClr val="tx2"/>
                </a:solidFill>
              </a:rPr>
              <a:t>б) </a:t>
            </a:r>
            <a:r>
              <a:rPr lang="ru-RU" sz="4000" dirty="0" smtClean="0">
                <a:solidFill>
                  <a:schemeClr val="tx2"/>
                </a:solidFill>
              </a:rPr>
              <a:t>мгновенная скорость</a:t>
            </a:r>
            <a:endParaRPr lang="ru-RU" sz="4000" dirty="0">
              <a:solidFill>
                <a:schemeClr val="tx2"/>
              </a:solidFill>
            </a:endParaRPr>
          </a:p>
          <a:p>
            <a:r>
              <a:rPr lang="ru-RU" sz="4000" dirty="0">
                <a:solidFill>
                  <a:schemeClr val="tx2"/>
                </a:solidFill>
              </a:rPr>
              <a:t>в) </a:t>
            </a:r>
            <a:r>
              <a:rPr lang="ru-RU" sz="4000" dirty="0" smtClean="0">
                <a:solidFill>
                  <a:schemeClr val="tx2"/>
                </a:solidFill>
              </a:rPr>
              <a:t>скорость при равномерном</a:t>
            </a:r>
          </a:p>
          <a:p>
            <a:r>
              <a:rPr lang="ru-RU" sz="4000" dirty="0" smtClean="0">
                <a:solidFill>
                  <a:schemeClr val="tx2"/>
                </a:solidFill>
              </a:rPr>
              <a:t> движении</a:t>
            </a:r>
            <a:endParaRPr lang="ru-RU" sz="4000" dirty="0">
              <a:solidFill>
                <a:schemeClr val="tx2"/>
              </a:solidFill>
            </a:endParaRPr>
          </a:p>
          <a:p>
            <a:r>
              <a:rPr lang="ru-RU" sz="4000" dirty="0">
                <a:solidFill>
                  <a:schemeClr val="tx2"/>
                </a:solidFill>
              </a:rPr>
              <a:t>г) </a:t>
            </a:r>
            <a:r>
              <a:rPr lang="ru-RU" sz="4000" dirty="0" smtClean="0">
                <a:solidFill>
                  <a:schemeClr val="tx2"/>
                </a:solidFill>
              </a:rPr>
              <a:t>скорость при движении</a:t>
            </a:r>
            <a:endParaRPr lang="ru-RU" sz="4000" dirty="0">
              <a:solidFill>
                <a:schemeClr val="tx2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2769" y="3374132"/>
            <a:ext cx="3311094" cy="30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вал 4"/>
          <p:cNvSpPr/>
          <p:nvPr/>
        </p:nvSpPr>
        <p:spPr>
          <a:xfrm>
            <a:off x="281854" y="3779168"/>
            <a:ext cx="216024" cy="22466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96301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66683" y="224967"/>
            <a:ext cx="11447615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eaLnBrk="1" hangingPunct="1">
              <a:defRPr sz="36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5400" smtClean="0"/>
              <a:t>Тест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2294353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57833" y="1402904"/>
            <a:ext cx="12025336" cy="4447371"/>
          </a:xfrm>
        </p:spPr>
        <p:txBody>
          <a:bodyPr/>
          <a:lstStyle/>
          <a:p>
            <a:r>
              <a:rPr lang="ru-RU" dirty="0" smtClean="0"/>
              <a:t>    </a:t>
            </a:r>
            <a:r>
              <a:rPr lang="ru-RU" dirty="0" smtClean="0">
                <a:solidFill>
                  <a:schemeClr val="tx2"/>
                </a:solidFill>
              </a:rPr>
              <a:t>6. Величина, характеризующая быстроту изменения скорости, называется…</a:t>
            </a:r>
          </a:p>
          <a:p>
            <a:r>
              <a:rPr lang="ru-RU" sz="4000" dirty="0">
                <a:solidFill>
                  <a:schemeClr val="tx2"/>
                </a:solidFill>
              </a:rPr>
              <a:t>а) </a:t>
            </a:r>
            <a:r>
              <a:rPr lang="ru-RU" sz="4000" dirty="0" smtClean="0">
                <a:solidFill>
                  <a:schemeClr val="tx2"/>
                </a:solidFill>
              </a:rPr>
              <a:t>ускорение</a:t>
            </a:r>
            <a:endParaRPr lang="ru-RU" sz="4000" dirty="0">
              <a:solidFill>
                <a:schemeClr val="tx2"/>
              </a:solidFill>
            </a:endParaRPr>
          </a:p>
          <a:p>
            <a:r>
              <a:rPr lang="ru-RU" sz="4000" dirty="0">
                <a:solidFill>
                  <a:schemeClr val="tx2"/>
                </a:solidFill>
              </a:rPr>
              <a:t>б) </a:t>
            </a:r>
            <a:r>
              <a:rPr lang="ru-RU" sz="4000" dirty="0" smtClean="0">
                <a:solidFill>
                  <a:schemeClr val="tx2"/>
                </a:solidFill>
              </a:rPr>
              <a:t>пройденный путь</a:t>
            </a:r>
            <a:endParaRPr lang="ru-RU" sz="4000" dirty="0">
              <a:solidFill>
                <a:schemeClr val="tx2"/>
              </a:solidFill>
            </a:endParaRPr>
          </a:p>
          <a:p>
            <a:r>
              <a:rPr lang="ru-RU" sz="4000" dirty="0">
                <a:solidFill>
                  <a:schemeClr val="tx2"/>
                </a:solidFill>
              </a:rPr>
              <a:t>в) </a:t>
            </a:r>
            <a:r>
              <a:rPr lang="ru-RU" sz="4000" dirty="0" smtClean="0">
                <a:solidFill>
                  <a:schemeClr val="tx2"/>
                </a:solidFill>
              </a:rPr>
              <a:t>мгновенной скоростью</a:t>
            </a:r>
            <a:endParaRPr lang="ru-RU" sz="4000" dirty="0">
              <a:solidFill>
                <a:schemeClr val="tx2"/>
              </a:solidFill>
            </a:endParaRPr>
          </a:p>
          <a:p>
            <a:r>
              <a:rPr lang="ru-RU" sz="4000" dirty="0">
                <a:solidFill>
                  <a:schemeClr val="tx2"/>
                </a:solidFill>
              </a:rPr>
              <a:t>г) </a:t>
            </a:r>
            <a:r>
              <a:rPr lang="ru-RU" sz="4000" dirty="0" smtClean="0">
                <a:solidFill>
                  <a:schemeClr val="tx2"/>
                </a:solidFill>
              </a:rPr>
              <a:t>временем</a:t>
            </a:r>
            <a:endParaRPr lang="ru-RU" sz="4000" dirty="0">
              <a:solidFill>
                <a:schemeClr val="tx2"/>
              </a:solidFill>
            </a:endParaRPr>
          </a:p>
        </p:txBody>
      </p:sp>
      <p:pic>
        <p:nvPicPr>
          <p:cNvPr id="5122" name="Picture 2" descr="D:\тв\1я четверть\17 урок\dvigeni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617" y="3302184"/>
            <a:ext cx="3960440" cy="2559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вал 6"/>
          <p:cNvSpPr/>
          <p:nvPr/>
        </p:nvSpPr>
        <p:spPr>
          <a:xfrm>
            <a:off x="281854" y="3563144"/>
            <a:ext cx="216024" cy="22466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96301"/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666683" y="224967"/>
            <a:ext cx="11447615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eaLnBrk="1" hangingPunct="1">
              <a:defRPr sz="36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5400" smtClean="0"/>
              <a:t>Тест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627248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1849" y="1330896"/>
            <a:ext cx="11881320" cy="5355312"/>
          </a:xfrm>
        </p:spPr>
        <p:txBody>
          <a:bodyPr/>
          <a:lstStyle/>
          <a:p>
            <a:r>
              <a:rPr lang="ru-RU" sz="3600" dirty="0" smtClean="0"/>
              <a:t>    </a:t>
            </a:r>
            <a:r>
              <a:rPr lang="ru-RU" sz="3600" dirty="0" smtClean="0">
                <a:solidFill>
                  <a:schemeClr val="tx2"/>
                </a:solidFill>
              </a:rPr>
              <a:t>7. </a:t>
            </a:r>
            <a:r>
              <a:rPr lang="ru-RU" sz="4000" dirty="0" smtClean="0">
                <a:solidFill>
                  <a:schemeClr val="tx2"/>
                </a:solidFill>
              </a:rPr>
              <a:t>Два </a:t>
            </a:r>
            <a:r>
              <a:rPr lang="ru-RU" sz="4000" dirty="0">
                <a:solidFill>
                  <a:schemeClr val="tx2"/>
                </a:solidFill>
              </a:rPr>
              <a:t>автомобиля движутся по прямолинейному участку шоссе друг за другом с одинаковой постоянной скоростью. Движется ли шофер первого автомобиля относительно шофера второго автомобиля</a:t>
            </a:r>
            <a:r>
              <a:rPr lang="ru-RU" sz="4000" dirty="0" smtClean="0">
                <a:solidFill>
                  <a:schemeClr val="tx2"/>
                </a:solidFill>
              </a:rPr>
              <a:t>?</a:t>
            </a:r>
          </a:p>
          <a:p>
            <a:r>
              <a:rPr lang="ru-RU" sz="3600" dirty="0" smtClean="0">
                <a:solidFill>
                  <a:schemeClr val="tx2"/>
                </a:solidFill>
              </a:rPr>
              <a:t>а) движется</a:t>
            </a:r>
            <a:endParaRPr lang="ru-RU" sz="3600" dirty="0">
              <a:solidFill>
                <a:schemeClr val="tx2"/>
              </a:solidFill>
            </a:endParaRPr>
          </a:p>
          <a:p>
            <a:r>
              <a:rPr lang="ru-RU" sz="3600" dirty="0" smtClean="0">
                <a:solidFill>
                  <a:schemeClr val="tx2"/>
                </a:solidFill>
              </a:rPr>
              <a:t>б) не </a:t>
            </a:r>
            <a:r>
              <a:rPr lang="ru-RU" sz="3600" dirty="0">
                <a:solidFill>
                  <a:schemeClr val="tx2"/>
                </a:solidFill>
              </a:rPr>
              <a:t>движется</a:t>
            </a:r>
          </a:p>
          <a:p>
            <a:r>
              <a:rPr lang="ru-RU" sz="3600" dirty="0" smtClean="0">
                <a:solidFill>
                  <a:schemeClr val="tx2"/>
                </a:solidFill>
              </a:rPr>
              <a:t>в) однозначного </a:t>
            </a:r>
            <a:r>
              <a:rPr lang="ru-RU" sz="3600" dirty="0">
                <a:solidFill>
                  <a:schemeClr val="tx2"/>
                </a:solidFill>
              </a:rPr>
              <a:t>ответа </a:t>
            </a:r>
            <a:r>
              <a:rPr lang="ru-RU" sz="3600" dirty="0" smtClean="0">
                <a:solidFill>
                  <a:schemeClr val="tx2"/>
                </a:solidFill>
              </a:rPr>
              <a:t>нет</a:t>
            </a:r>
            <a:endParaRPr lang="ru-RU" sz="3600" dirty="0">
              <a:solidFill>
                <a:schemeClr val="tx2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6745" y="4571256"/>
            <a:ext cx="3096344" cy="2239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вал 4"/>
          <p:cNvSpPr/>
          <p:nvPr/>
        </p:nvSpPr>
        <p:spPr>
          <a:xfrm>
            <a:off x="377813" y="5691149"/>
            <a:ext cx="216024" cy="22466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96301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66683" y="224967"/>
            <a:ext cx="11447615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eaLnBrk="1" hangingPunct="1">
              <a:defRPr sz="36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5400" smtClean="0"/>
              <a:t>Тест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2658588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3817" y="1906960"/>
            <a:ext cx="12169352" cy="3693319"/>
          </a:xfrm>
        </p:spPr>
        <p:txBody>
          <a:bodyPr/>
          <a:lstStyle/>
          <a:p>
            <a:r>
              <a:rPr lang="ru-RU" sz="4000" dirty="0" smtClean="0">
                <a:solidFill>
                  <a:schemeClr val="tx2"/>
                </a:solidFill>
              </a:rPr>
              <a:t>    8. Покоящееся </a:t>
            </a:r>
            <a:r>
              <a:rPr lang="ru-RU" sz="4000" dirty="0">
                <a:solidFill>
                  <a:schemeClr val="tx2"/>
                </a:solidFill>
              </a:rPr>
              <a:t>тело начинает движение с постоянным ускорением. За </a:t>
            </a:r>
            <a:r>
              <a:rPr lang="ru-RU" sz="4000" dirty="0" smtClean="0">
                <a:solidFill>
                  <a:schemeClr val="tx2"/>
                </a:solidFill>
              </a:rPr>
              <a:t>3 с </a:t>
            </a:r>
            <a:r>
              <a:rPr lang="ru-RU" sz="4000" dirty="0">
                <a:solidFill>
                  <a:schemeClr val="tx2"/>
                </a:solidFill>
              </a:rPr>
              <a:t>оно проходит путь </a:t>
            </a:r>
            <a:r>
              <a:rPr lang="ru-RU" sz="4000" dirty="0" smtClean="0">
                <a:solidFill>
                  <a:schemeClr val="tx2"/>
                </a:solidFill>
              </a:rPr>
              <a:t>9 м</a:t>
            </a:r>
            <a:r>
              <a:rPr lang="ru-RU" sz="4000" dirty="0">
                <a:solidFill>
                  <a:schemeClr val="tx2"/>
                </a:solidFill>
              </a:rPr>
              <a:t>. Какой путь тело пройдет за четвертую секунду</a:t>
            </a:r>
            <a:r>
              <a:rPr lang="ru-RU" sz="4000" dirty="0" smtClean="0">
                <a:solidFill>
                  <a:schemeClr val="tx2"/>
                </a:solidFill>
              </a:rPr>
              <a:t>?</a:t>
            </a:r>
          </a:p>
          <a:p>
            <a:endParaRPr lang="ru-RU" sz="4000" dirty="0" smtClean="0">
              <a:solidFill>
                <a:schemeClr val="tx2"/>
              </a:solidFill>
            </a:endParaRPr>
          </a:p>
          <a:p>
            <a:r>
              <a:rPr lang="ru-RU" sz="4000" dirty="0" smtClean="0">
                <a:solidFill>
                  <a:schemeClr val="tx2"/>
                </a:solidFill>
              </a:rPr>
              <a:t>а) 7 м       б) 4 м      в) 5 м       г) 11 </a:t>
            </a:r>
            <a:r>
              <a:rPr lang="ru-RU" sz="4000" dirty="0">
                <a:solidFill>
                  <a:schemeClr val="tx2"/>
                </a:solidFill>
              </a:rPr>
              <a:t>м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66683" y="224967"/>
            <a:ext cx="11447615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eaLnBrk="1" hangingPunct="1">
              <a:defRPr sz="36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5400" smtClean="0"/>
              <a:t>Тест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70849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2425</TotalTime>
  <Words>1074</Words>
  <Application>Microsoft Office PowerPoint</Application>
  <PresentationFormat>Произвольный</PresentationFormat>
  <Paragraphs>170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Тема Office</vt:lpstr>
      <vt:lpstr>4_Тема Office</vt:lpstr>
      <vt:lpstr>2_Тема Office</vt:lpstr>
      <vt:lpstr>5_Тема Office</vt:lpstr>
      <vt:lpstr>Презентация PowerPoint</vt:lpstr>
      <vt:lpstr>Тест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Решение</vt:lpstr>
      <vt:lpstr>Презентация PowerPoint</vt:lpstr>
      <vt:lpstr>Решение</vt:lpstr>
      <vt:lpstr>Презентация PowerPoint</vt:lpstr>
      <vt:lpstr>Решение</vt:lpstr>
      <vt:lpstr>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Liza</dc:creator>
  <cp:lastModifiedBy>Liza</cp:lastModifiedBy>
  <cp:revision>215</cp:revision>
  <dcterms:created xsi:type="dcterms:W3CDTF">2020-08-02T08:10:40Z</dcterms:created>
  <dcterms:modified xsi:type="dcterms:W3CDTF">2020-10-09T05:41:55Z</dcterms:modified>
</cp:coreProperties>
</file>