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79" r:id="rId3"/>
  </p:sldMasterIdLst>
  <p:notesMasterIdLst>
    <p:notesMasterId r:id="rId13"/>
  </p:notesMasterIdLst>
  <p:sldIdLst>
    <p:sldId id="304" r:id="rId4"/>
    <p:sldId id="315" r:id="rId5"/>
    <p:sldId id="316" r:id="rId6"/>
    <p:sldId id="309" r:id="rId7"/>
    <p:sldId id="310" r:id="rId8"/>
    <p:sldId id="312" r:id="rId9"/>
    <p:sldId id="311" r:id="rId10"/>
    <p:sldId id="313" r:id="rId11"/>
    <p:sldId id="266" r:id="rId12"/>
  </p:sldIdLst>
  <p:sldSz cx="12780963" cy="7126288"/>
  <p:notesSz cx="6858000" cy="9144000"/>
  <p:defaultTextStyle>
    <a:defPPr>
      <a:defRPr lang="ru-RU"/>
    </a:defPPr>
    <a:lvl1pPr marL="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38" autoAdjust="0"/>
    <p:restoredTop sz="95812" autoAdjust="0"/>
  </p:normalViewPr>
  <p:slideViewPr>
    <p:cSldViewPr>
      <p:cViewPr>
        <p:scale>
          <a:sx n="62" d="100"/>
          <a:sy n="62" d="100"/>
        </p:scale>
        <p:origin x="-1032" y="-240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E1931-D879-49B2-8141-FE062353E471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A5561-9F08-4C8B-933B-CCF8FF1F8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711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75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6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4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199" y="285389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49" y="285389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8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490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6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188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490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66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4" y="350017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53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9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6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2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8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1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65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78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91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0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4370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7585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17"/>
            <a:ext cx="10863818" cy="1415360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47"/>
            <a:ext cx="10863818" cy="1558875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129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2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38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51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65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7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910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040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975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81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7033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886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88" y="1595167"/>
            <a:ext cx="564714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88" y="2259964"/>
            <a:ext cx="564714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4"/>
            <a:ext cx="564936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7225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608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492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1"/>
            <a:ext cx="4204851" cy="120751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39" y="283778"/>
            <a:ext cx="7144915" cy="608208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91"/>
            <a:ext cx="4204851" cy="487457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3823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72" y="4988420"/>
            <a:ext cx="7668578" cy="58890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72" y="636750"/>
            <a:ext cx="7668578" cy="4275773"/>
          </a:xfrm>
        </p:spPr>
        <p:txBody>
          <a:bodyPr/>
          <a:lstStyle>
            <a:lvl1pPr marL="0" indent="0">
              <a:buNone/>
              <a:defRPr sz="3000"/>
            </a:lvl1pPr>
            <a:lvl2pPr marL="412990" indent="0">
              <a:buNone/>
              <a:defRPr sz="2500"/>
            </a:lvl2pPr>
            <a:lvl3pPr marL="826000" indent="0">
              <a:buNone/>
              <a:defRPr sz="2200"/>
            </a:lvl3pPr>
            <a:lvl4pPr marL="1238998" indent="0">
              <a:buNone/>
              <a:defRPr sz="1900"/>
            </a:lvl4pPr>
            <a:lvl5pPr marL="1651998" indent="0">
              <a:buNone/>
              <a:defRPr sz="1900"/>
            </a:lvl5pPr>
            <a:lvl6pPr marL="2065004" indent="0">
              <a:buNone/>
              <a:defRPr sz="1900"/>
            </a:lvl6pPr>
            <a:lvl7pPr marL="2478004" indent="0">
              <a:buNone/>
              <a:defRPr sz="1900"/>
            </a:lvl7pPr>
            <a:lvl8pPr marL="2891005" indent="0">
              <a:buNone/>
              <a:defRPr sz="1900"/>
            </a:lvl8pPr>
            <a:lvl9pPr marL="3304001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72" y="5577324"/>
            <a:ext cx="7668578" cy="83634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7976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8855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18" y="285432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0" y="285432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0829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51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5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5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78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88281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3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0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0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1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1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17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21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624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428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49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7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4" y="283739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7" y="1491249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59" y="4988408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59" y="636750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035" indent="0">
              <a:buNone/>
              <a:defRPr sz="3400"/>
            </a:lvl2pPr>
            <a:lvl3pPr marL="1096067" indent="0">
              <a:buNone/>
              <a:defRPr sz="2900"/>
            </a:lvl3pPr>
            <a:lvl4pPr marL="1644106" indent="0">
              <a:buNone/>
              <a:defRPr sz="2400"/>
            </a:lvl4pPr>
            <a:lvl5pPr marL="2192141" indent="0">
              <a:buNone/>
              <a:defRPr sz="2400"/>
            </a:lvl5pPr>
            <a:lvl6pPr marL="2740176" indent="0">
              <a:buNone/>
              <a:defRPr sz="2400"/>
            </a:lvl6pPr>
            <a:lvl7pPr marL="3288210" indent="0">
              <a:buNone/>
              <a:defRPr sz="2400"/>
            </a:lvl7pPr>
            <a:lvl8pPr marL="3836247" indent="0">
              <a:buNone/>
              <a:defRPr sz="2400"/>
            </a:lvl8pPr>
            <a:lvl9pPr marL="4384281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59" y="557731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49" y="285388"/>
            <a:ext cx="11502867" cy="1187715"/>
          </a:xfrm>
          <a:prstGeom prst="rect">
            <a:avLst/>
          </a:prstGeom>
        </p:spPr>
        <p:txBody>
          <a:bodyPr vert="horz" lIns="109609" tIns="54804" rIns="109609" bIns="5480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662807"/>
            <a:ext cx="11502867" cy="4703021"/>
          </a:xfrm>
          <a:prstGeom prst="rect">
            <a:avLst/>
          </a:prstGeom>
        </p:spPr>
        <p:txBody>
          <a:bodyPr vert="horz" lIns="109609" tIns="54804" rIns="109609" bIns="5480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20"/>
            <a:ext cx="404730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067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022" indent="-411022" algn="l" defTabSz="1096067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557" indent="-342523" algn="l" defTabSz="1096067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08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122" indent="-274018" algn="l" defTabSz="109606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159" indent="-274018" algn="l" defTabSz="1096067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194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23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026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830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035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06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10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14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17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21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624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428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0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07.10.2020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25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99"/>
            <a:ext cx="11502867" cy="1187716"/>
          </a:xfrm>
          <a:prstGeom prst="rect">
            <a:avLst/>
          </a:prstGeom>
        </p:spPr>
        <p:txBody>
          <a:bodyPr vert="horz" lIns="82596" tIns="41302" rIns="82596" bIns="4130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51"/>
            <a:ext cx="11502867" cy="4703021"/>
          </a:xfrm>
          <a:prstGeom prst="rect">
            <a:avLst/>
          </a:prstGeom>
        </p:spPr>
        <p:txBody>
          <a:bodyPr vert="horz" lIns="82596" tIns="41302" rIns="82596" bIns="4130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9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66" y="6605064"/>
            <a:ext cx="4047304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777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ctr" defTabSz="826000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9749" indent="-309749" algn="l" defTabSz="8260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71113" indent="-258128" algn="l" defTabSz="826000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32507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45501" indent="-206498" algn="l" defTabSz="82600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58496" indent="-206498" algn="l" defTabSz="82600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499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4502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097506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10513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299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600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8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1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5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78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91005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04001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347" y="3406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32696" y="2777090"/>
            <a:ext cx="10572825" cy="853585"/>
          </a:xfrm>
          <a:prstGeom prst="rect">
            <a:avLst/>
          </a:prstGeom>
        </p:spPr>
        <p:txBody>
          <a:bodyPr vert="horz" wrap="square" lIns="0" tIns="22370" rIns="0" bIns="0" rtlCol="0">
            <a:spAutoFit/>
          </a:bodyPr>
          <a:lstStyle/>
          <a:p>
            <a:pPr marL="29485" defTabSz="923532">
              <a:spcBef>
                <a:spcPts val="177"/>
              </a:spcBef>
            </a:pPr>
            <a:endParaRPr lang="ru-RU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61127" y="2920202"/>
            <a:ext cx="762637" cy="25003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0477229" y="466926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0488144" y="495455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892254" y="473242"/>
            <a:ext cx="807090" cy="948999"/>
          </a:xfrm>
          <a:prstGeom prst="rect">
            <a:avLst/>
          </a:prstGeom>
        </p:spPr>
        <p:txBody>
          <a:bodyPr vert="horz" wrap="square" lIns="0" tIns="25421" rIns="0" bIns="0" rtlCol="0">
            <a:spAutoFit/>
          </a:bodyPr>
          <a:lstStyle/>
          <a:p>
            <a:pPr defTabSz="923532">
              <a:spcBef>
                <a:spcPts val="200"/>
              </a:spcBef>
            </a:pPr>
            <a:r>
              <a:rPr lang="ru-RU" sz="6000" b="1" spc="1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605323" y="1348566"/>
            <a:ext cx="1214446" cy="450395"/>
          </a:xfrm>
          <a:prstGeom prst="rect">
            <a:avLst/>
          </a:prstGeom>
        </p:spPr>
        <p:txBody>
          <a:bodyPr vert="horz" wrap="square" lIns="0" tIns="19319" rIns="0" bIns="0" rtlCol="0">
            <a:spAutoFit/>
          </a:bodyPr>
          <a:lstStyle/>
          <a:p>
            <a:pPr algn="ctr" defTabSz="923532">
              <a:spcBef>
                <a:spcPts val="152"/>
              </a:spcBef>
            </a:pPr>
            <a:r>
              <a:rPr lang="ru-RU" sz="2800" b="1" spc="-8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83" y="634186"/>
            <a:ext cx="7731360" cy="1131650"/>
          </a:xfrm>
          <a:prstGeom prst="rect">
            <a:avLst/>
          </a:prstGeom>
        </p:spPr>
        <p:txBody>
          <a:bodyPr vert="horz" wrap="square" lIns="0" tIns="2342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370" defTabSz="1466391">
              <a:spcBef>
                <a:spcPts val="185"/>
              </a:spcBef>
              <a:defRPr/>
            </a:pPr>
            <a:r>
              <a:rPr lang="ru-RU" sz="7200" kern="0" spc="8" dirty="0" smtClean="0">
                <a:solidFill>
                  <a:sysClr val="window" lastClr="FFFFFF"/>
                </a:solidFill>
              </a:rPr>
              <a:t>   Физика</a:t>
            </a:r>
            <a:endParaRPr lang="en-US" sz="72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81" y="544604"/>
            <a:ext cx="1112610" cy="116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94299" y="2843064"/>
            <a:ext cx="10856822" cy="3425798"/>
          </a:xfrm>
          <a:prstGeom prst="rect">
            <a:avLst/>
          </a:prstGeom>
        </p:spPr>
        <p:txBody>
          <a:bodyPr vert="horz" wrap="square" lIns="0" tIns="24626" rIns="0" bIns="0" rtlCol="0">
            <a:spAutoFit/>
          </a:bodyPr>
          <a:lstStyle/>
          <a:p>
            <a:pPr marL="32456" algn="ctr" defTabSz="1016664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en-US" sz="48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456" algn="ctr" defTabSz="1016664">
              <a:spcBef>
                <a:spcPts val="195"/>
              </a:spcBef>
            </a:pPr>
            <a:endParaRPr lang="ru-RU" sz="48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456" algn="ctr" defTabSz="1016664">
              <a:spcBef>
                <a:spcPts val="195"/>
              </a:spcBef>
            </a:pPr>
            <a:r>
              <a:rPr lang="ru-RU" sz="720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7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</a:p>
          <a:p>
            <a:pPr marL="32456" algn="ctr" defTabSz="1016664">
              <a:spcBef>
                <a:spcPts val="195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Часть 1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95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780963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716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0963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326584" y="5291336"/>
                <a:ext cx="4670381" cy="149669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6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6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60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6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60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60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600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600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e>
                              <m:sub>
                                <m:r>
                                  <a:rPr lang="en-US" sz="600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sub>
                            </m:sSub>
                          </m:sub>
                        </m:sSub>
                        <m:r>
                          <a:rPr lang="en-US" sz="6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+ </m:t>
                        </m:r>
                        <m:sSub>
                          <m:sSubPr>
                            <m:ctrlPr>
                              <a:rPr lang="en-US" sz="60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60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ϑ</m:t>
                            </m:r>
                          </m:e>
                          <m:sub>
                            <m:r>
                              <a:rPr lang="en-US" sz="60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en-US" sz="6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6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6000" dirty="0" smtClean="0">
                    <a:solidFill>
                      <a:prstClr val="black"/>
                    </a:solidFill>
                  </a:rPr>
                  <a:t> t</a:t>
                </a:r>
                <a:endParaRPr lang="ru-RU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6584" y="5291336"/>
                <a:ext cx="4670381" cy="149669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254577" y="4355232"/>
                <a:ext cx="407997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4577" y="4355232"/>
                <a:ext cx="407997" cy="43088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454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 № 1 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69801" y="1258888"/>
                <a:ext cx="12385376" cy="1203150"/>
              </a:xfrm>
            </p:spPr>
            <p:txBody>
              <a:bodyPr/>
              <a:lstStyle/>
              <a:p>
                <a:r>
                  <a:rPr lang="ru-RU" sz="3600" dirty="0" smtClean="0"/>
                  <a:t>  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Какой путь прошел вагон за 15 с, двигаясь с ускорением 0,3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320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2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 , если его начальная скорость была равна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?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69801" y="1258888"/>
                <a:ext cx="12385376" cy="1203150"/>
              </a:xfrm>
              <a:blipFill rotWithShape="1">
                <a:blip r:embed="rId2"/>
                <a:stretch>
                  <a:fillRect l="-1969" t="-6599" r="-2067" b="-101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149021" y="2444847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Дано: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81672" y="5838782"/>
            <a:ext cx="9653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S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 - ?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9922" y="3852917"/>
            <a:ext cx="843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</a:rPr>
              <a:t>а</a:t>
            </a:r>
            <a:r>
              <a:rPr lang="en-US" sz="3600" dirty="0" smtClean="0">
                <a:solidFill>
                  <a:prstClr val="black"/>
                </a:solidFill>
              </a:rPr>
              <a:t> = 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08151" y="3157947"/>
                <a:ext cx="158415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prstClr val="black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 15 с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151" y="3157947"/>
                <a:ext cx="1584152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1115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7614617" y="2433072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Решение:</a:t>
            </a:r>
            <a:endParaRPr lang="ru-RU" sz="36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387071" y="3748659"/>
                <a:ext cx="1304716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0,3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071" y="3748659"/>
                <a:ext cx="1304716" cy="822597"/>
              </a:xfrm>
              <a:prstGeom prst="rect">
                <a:avLst/>
              </a:prstGeom>
              <a:blipFill rotWithShape="1">
                <a:blip r:embed="rId4"/>
                <a:stretch>
                  <a:fillRect l="-14486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>
            <a:off x="3006105" y="2987080"/>
            <a:ext cx="0" cy="302346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449973" y="5579368"/>
            <a:ext cx="255613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5378793" y="3079403"/>
            <a:ext cx="3165587" cy="12595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493760" y="4686629"/>
            <a:ext cx="28087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= 1</a:t>
            </a:r>
            <a:r>
              <a:rPr lang="ru-RU" sz="3600" dirty="0" smtClean="0">
                <a:solidFill>
                  <a:prstClr val="black"/>
                </a:solidFill>
              </a:rPr>
              <a:t>5 + 33,75 =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304190" y="6280310"/>
            <a:ext cx="3293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Ответ: </a:t>
            </a:r>
            <a:r>
              <a:rPr lang="ru-RU" sz="3600" dirty="0" smtClean="0">
                <a:solidFill>
                  <a:prstClr val="black"/>
                </a:solidFill>
              </a:rPr>
              <a:t>48,75</a:t>
            </a:r>
            <a:r>
              <a:rPr lang="en-US" sz="3600" dirty="0" smtClean="0">
                <a:solidFill>
                  <a:prstClr val="black"/>
                </a:solidFill>
              </a:rPr>
              <a:t> (</a:t>
            </a:r>
            <a:r>
              <a:rPr lang="ru-RU" sz="3600" dirty="0">
                <a:solidFill>
                  <a:prstClr val="black"/>
                </a:solidFill>
              </a:rPr>
              <a:t>м</a:t>
            </a:r>
            <a:r>
              <a:rPr lang="en-US" sz="3600" dirty="0" smtClean="0">
                <a:solidFill>
                  <a:prstClr val="black"/>
                </a:solidFill>
              </a:rPr>
              <a:t>)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3321236" y="5883802"/>
                <a:ext cx="3157788" cy="9560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S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 =</a:t>
                </a:r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м·с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𝑐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м·</m:t>
                        </m:r>
                        <m:sSup>
                          <m:sSupPr>
                            <m:ctrlPr>
                              <a:rPr lang="ru-RU" sz="36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36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1236" y="5883802"/>
                <a:ext cx="3157788" cy="956031"/>
              </a:xfrm>
              <a:prstGeom prst="rect">
                <a:avLst/>
              </a:prstGeom>
              <a:blipFill rotWithShape="1">
                <a:blip r:embed="rId5"/>
                <a:stretch>
                  <a:fillRect l="-5985" r="-1351" b="-11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Прямоугольник 42"/>
          <p:cNvSpPr/>
          <p:nvPr/>
        </p:nvSpPr>
        <p:spPr>
          <a:xfrm>
            <a:off x="6245331" y="6085991"/>
            <a:ext cx="1369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= [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м</a:t>
            </a:r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]</a:t>
            </a:r>
            <a:r>
              <a:rPr lang="ru-RU" sz="3600" dirty="0" smtClean="0">
                <a:solidFill>
                  <a:prstClr val="black"/>
                </a:solidFill>
              </a:rPr>
              <a:t> </a:t>
            </a:r>
            <a:endParaRPr lang="ru-RU" sz="3600" dirty="0">
              <a:solidFill>
                <a:prstClr val="black"/>
              </a:solidFill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V="1">
            <a:off x="5719862" y="6010546"/>
            <a:ext cx="415713" cy="30538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5538203" y="6496164"/>
            <a:ext cx="420230" cy="27972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457381" y="3079403"/>
                <a:ext cx="3086999" cy="1144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 smtClean="0">
                    <a:solidFill>
                      <a:prstClr val="black"/>
                    </a:solidFill>
                  </a:rPr>
                  <a:t>S =</a:t>
                </a:r>
                <a:r>
                  <a:rPr lang="en-US" sz="4400" dirty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4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4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400" dirty="0" smtClean="0">
                    <a:solidFill>
                      <a:prstClr val="black"/>
                    </a:solidFill>
                  </a:rPr>
                  <a:t>t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𝑎</m:t>
                        </m:r>
                        <m:sSup>
                          <m:sSupPr>
                            <m:ctrlPr>
                              <a:rPr lang="en-US" sz="4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381" y="3079403"/>
                <a:ext cx="3086999" cy="1144801"/>
              </a:xfrm>
              <a:prstGeom prst="rect">
                <a:avLst/>
              </a:prstGeom>
              <a:blipFill rotWithShape="1">
                <a:blip r:embed="rId6"/>
                <a:stretch>
                  <a:fillRect l="-7890" b="-127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14070" y="4598497"/>
                <a:ext cx="1750736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070" y="4598497"/>
                <a:ext cx="1750736" cy="822597"/>
              </a:xfrm>
              <a:prstGeom prst="rect">
                <a:avLst/>
              </a:prstGeom>
              <a:blipFill rotWithShape="1">
                <a:blip r:embed="rId7"/>
                <a:stretch>
                  <a:fillRect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060343" y="4434567"/>
                <a:ext cx="3547253" cy="1049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prstClr val="black"/>
                    </a:solidFill>
                  </a:rPr>
                  <a:t>S =</a:t>
                </a:r>
                <a:r>
                  <a:rPr lang="en-US" sz="4000" dirty="0">
                    <a:solidFill>
                      <a:prstClr val="black"/>
                    </a:solidFill>
                    <a:ea typeface="Cambria Math"/>
                  </a:rPr>
                  <a:t> </a:t>
                </a:r>
                <a:r>
                  <a:rPr lang="ru-RU" sz="4000" dirty="0" smtClean="0">
                    <a:solidFill>
                      <a:prstClr val="black"/>
                    </a:solidFill>
                    <a:ea typeface="Cambria Math"/>
                  </a:rPr>
                  <a:t>1·15 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0,3·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15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0343" y="4434567"/>
                <a:ext cx="3547253" cy="1049262"/>
              </a:xfrm>
              <a:prstGeom prst="rect">
                <a:avLst/>
              </a:prstGeom>
              <a:blipFill rotWithShape="1">
                <a:blip r:embed="rId8"/>
                <a:stretch>
                  <a:fillRect l="-6014" b="-12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610214" y="4506400"/>
                <a:ext cx="2824812" cy="9716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>
                    <a:solidFill>
                      <a:prstClr val="black"/>
                    </a:solidFill>
                    <a:ea typeface="Cambria Math"/>
                  </a:rPr>
                  <a:t>= 15 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0,3·225</m:t>
                        </m:r>
                      </m:num>
                      <m:den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0214" y="4506400"/>
                <a:ext cx="2824812" cy="971613"/>
              </a:xfrm>
              <a:prstGeom prst="rect">
                <a:avLst/>
              </a:prstGeom>
              <a:blipFill rotWithShape="1">
                <a:blip r:embed="rId9"/>
                <a:stretch>
                  <a:fillRect l="-7543" b="-131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10345226" y="5304077"/>
            <a:ext cx="2265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= </a:t>
            </a:r>
            <a:r>
              <a:rPr lang="ru-RU" sz="3600" dirty="0" smtClean="0">
                <a:solidFill>
                  <a:prstClr val="black"/>
                </a:solidFill>
              </a:rPr>
              <a:t>48,75 (м)</a:t>
            </a:r>
            <a:endParaRPr lang="ru-RU" sz="3600" dirty="0">
              <a:solidFill>
                <a:prstClr val="black"/>
              </a:solidFill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V="1">
            <a:off x="4924018" y="6094423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4756114" y="6603476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381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0" grpId="0"/>
      <p:bldP spid="21" grpId="0"/>
      <p:bldP spid="26" grpId="0"/>
      <p:bldP spid="38" grpId="0" animBg="1"/>
      <p:bldP spid="40" grpId="0"/>
      <p:bldP spid="41" grpId="0"/>
      <p:bldP spid="42" grpId="0"/>
      <p:bldP spid="43" grpId="0"/>
      <p:bldP spid="23" grpId="0"/>
      <p:bldP spid="30" grpId="0"/>
      <p:bldP spid="31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 № </a:t>
            </a:r>
            <a:r>
              <a:rPr lang="ru-RU" sz="48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69801" y="1258888"/>
                <a:ext cx="12385376" cy="1695592"/>
              </a:xfrm>
            </p:spPr>
            <p:txBody>
              <a:bodyPr/>
              <a:lstStyle/>
              <a:p>
                <a:r>
                  <a:rPr lang="ru-RU" sz="3600" dirty="0" smtClean="0"/>
                  <a:t>  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Гору длиной 50 м лыжник прошел за 10 с, двигаясь с ускорением 0,4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320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2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 . Чему равна скорость лыжника в начале пути ?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69801" y="1258888"/>
                <a:ext cx="12385376" cy="1695592"/>
              </a:xfrm>
              <a:blipFill rotWithShape="1">
                <a:blip r:embed="rId2"/>
                <a:stretch>
                  <a:fillRect l="-1969" t="-4676" r="-541" b="-133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193608" y="2782831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Дано: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4509" y="3438716"/>
            <a:ext cx="1882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S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 = 50 м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4509" y="4861029"/>
            <a:ext cx="843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</a:rPr>
              <a:t>а</a:t>
            </a:r>
            <a:r>
              <a:rPr lang="en-US" sz="3600" dirty="0" smtClean="0">
                <a:solidFill>
                  <a:prstClr val="black"/>
                </a:solidFill>
              </a:rPr>
              <a:t> = 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52738" y="4166059"/>
                <a:ext cx="158415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prstClr val="black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 10 с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738" y="4166059"/>
                <a:ext cx="1584152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1115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7659204" y="2771056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Решение:</a:t>
            </a:r>
            <a:endParaRPr lang="ru-RU" sz="36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431658" y="4756771"/>
                <a:ext cx="1304716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0,4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1658" y="4756771"/>
                <a:ext cx="1304716" cy="822597"/>
              </a:xfrm>
              <a:prstGeom prst="rect">
                <a:avLst/>
              </a:prstGeom>
              <a:blipFill rotWithShape="1">
                <a:blip r:embed="rId4"/>
                <a:stretch>
                  <a:fillRect l="-14486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>
            <a:off x="3050692" y="3295991"/>
            <a:ext cx="0" cy="302346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494560" y="5888279"/>
            <a:ext cx="255613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10034507" y="3195008"/>
            <a:ext cx="2497951" cy="12595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640660" y="4696464"/>
            <a:ext cx="18614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= </a:t>
            </a:r>
            <a:r>
              <a:rPr lang="ru-RU" sz="3600" dirty="0" smtClean="0">
                <a:solidFill>
                  <a:prstClr val="black"/>
                </a:solidFill>
              </a:rPr>
              <a:t>5 + </a:t>
            </a:r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ru-RU" sz="3600" dirty="0" smtClean="0">
                <a:solidFill>
                  <a:prstClr val="black"/>
                </a:solidFill>
              </a:rPr>
              <a:t>  =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0143214" y="6081610"/>
                <a:ext cx="2110321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>
                    <a:solidFill>
                      <a:prstClr val="black"/>
                    </a:solidFill>
                  </a:rPr>
                  <a:t>Ответ: </a:t>
                </a:r>
                <a:r>
                  <a:rPr lang="en-US" sz="3600" dirty="0">
                    <a:solidFill>
                      <a:prstClr val="black"/>
                    </a:solidFill>
                  </a:rPr>
                  <a:t>7</a:t>
                </a:r>
                <a:r>
                  <a:rPr lang="ru-RU" sz="36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3214" y="6081610"/>
                <a:ext cx="2110321" cy="822597"/>
              </a:xfrm>
              <a:prstGeom prst="rect">
                <a:avLst/>
              </a:prstGeom>
              <a:blipFill rotWithShape="1">
                <a:blip r:embed="rId5"/>
                <a:stretch>
                  <a:fillRect l="-8960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3301833" y="5863072"/>
                <a:ext cx="3149067" cy="8254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 =</a:t>
                </a:r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𝑐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м·</m:t>
                        </m:r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с</m:t>
                        </m:r>
                      </m:num>
                      <m:den>
                        <m:sSup>
                          <m:sSupPr>
                            <m:ctrlPr>
                              <a:rPr lang="ru-RU" sz="36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36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1833" y="5863072"/>
                <a:ext cx="3149067" cy="825419"/>
              </a:xfrm>
              <a:prstGeom prst="rect">
                <a:avLst/>
              </a:prstGeom>
              <a:blipFill rotWithShape="1">
                <a:blip r:embed="rId6"/>
                <a:stretch>
                  <a:fillRect l="-6008" t="-5185" b="-11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6289918" y="5867400"/>
                <a:ext cx="1284326" cy="8229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9918" y="5867400"/>
                <a:ext cx="1284326" cy="822918"/>
              </a:xfrm>
              <a:prstGeom prst="rect">
                <a:avLst/>
              </a:prstGeom>
              <a:blipFill rotWithShape="1">
                <a:blip r:embed="rId7"/>
                <a:stretch>
                  <a:fillRect l="-14762" t="-5970" r="-5238" b="-11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я соединительная линия 43"/>
          <p:cNvCxnSpPr/>
          <p:nvPr/>
        </p:nvCxnSpPr>
        <p:spPr>
          <a:xfrm flipV="1">
            <a:off x="5874205" y="5863072"/>
            <a:ext cx="207856" cy="31577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5776942" y="6319457"/>
            <a:ext cx="210115" cy="13986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185646" y="3295991"/>
                <a:ext cx="2817374" cy="1049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prstClr val="black"/>
                    </a:solidFill>
                  </a:rPr>
                  <a:t>S =</a:t>
                </a:r>
                <a:r>
                  <a:rPr lang="en-US" sz="4000" dirty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t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𝑎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646" y="3295991"/>
                <a:ext cx="2817374" cy="1049262"/>
              </a:xfrm>
              <a:prstGeom prst="rect">
                <a:avLst/>
              </a:prstGeom>
              <a:blipFill rotWithShape="1">
                <a:blip r:embed="rId8"/>
                <a:stretch>
                  <a:fillRect l="-7792" b="-127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04509" y="6062037"/>
                <a:ext cx="131151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- ?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509" y="6062037"/>
                <a:ext cx="1311513" cy="646331"/>
              </a:xfrm>
              <a:prstGeom prst="rect">
                <a:avLst/>
              </a:prstGeom>
              <a:blipFill rotWithShape="1">
                <a:blip r:embed="rId9"/>
                <a:stretch>
                  <a:fillRect t="-14151" r="-13488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392362" y="4644623"/>
                <a:ext cx="1132041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3600" dirty="0">
                    <a:solidFill>
                      <a:prstClr val="black"/>
                    </a:solidFill>
                  </a:rPr>
                  <a:t>7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)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2362" y="4644623"/>
                <a:ext cx="1132041" cy="822597"/>
              </a:xfrm>
              <a:prstGeom prst="rect">
                <a:avLst/>
              </a:prstGeom>
              <a:blipFill rotWithShape="1">
                <a:blip r:embed="rId10"/>
                <a:stretch>
                  <a:fillRect l="-7568" t="-3704" r="-16216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606505" y="3300142"/>
                <a:ext cx="2719591" cy="1049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prstClr val="black"/>
                    </a:solidFill>
                  </a:rPr>
                  <a:t>t 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=</a:t>
                </a:r>
                <a:r>
                  <a:rPr lang="en-US" sz="4000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r>
                  <a:rPr lang="en-US" sz="4000" dirty="0">
                    <a:solidFill>
                      <a:prstClr val="black"/>
                    </a:solidFill>
                  </a:rPr>
                  <a:t>S </a:t>
                </a:r>
                <a:r>
                  <a:rPr lang="ru-RU" sz="4000" dirty="0">
                    <a:solidFill>
                      <a:prstClr val="black"/>
                    </a:solidFill>
                  </a:rPr>
                  <a:t>-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𝑎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6505" y="3300142"/>
                <a:ext cx="2719591" cy="1049262"/>
              </a:xfrm>
              <a:prstGeom prst="rect">
                <a:avLst/>
              </a:prstGeom>
              <a:blipFill rotWithShape="1">
                <a:blip r:embed="rId11"/>
                <a:stretch>
                  <a:fillRect b="-127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0039894" y="3388314"/>
                <a:ext cx="2307235" cy="9699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prstClr val="black"/>
                    </a:solidFill>
                  </a:rPr>
                  <a:t> 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=</a:t>
                </a:r>
                <a:r>
                  <a:rPr lang="en-US" sz="4000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𝑆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4000" dirty="0">
                    <a:solidFill>
                      <a:prstClr val="black"/>
                    </a:solidFill>
                  </a:rPr>
                  <a:t>-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num>
                      <m:den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9894" y="3388314"/>
                <a:ext cx="2307235" cy="969946"/>
              </a:xfrm>
              <a:prstGeom prst="rect">
                <a:avLst/>
              </a:prstGeom>
              <a:blipFill rotWithShape="1">
                <a:blip r:embed="rId12"/>
                <a:stretch>
                  <a:fillRect b="-13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275555" y="4701979"/>
                <a:ext cx="92570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prstClr val="black"/>
                    </a:solidFill>
                  </a:rPr>
                  <a:t> </a:t>
                </a:r>
                <a:endParaRPr lang="ru-RU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555" y="4701979"/>
                <a:ext cx="925703" cy="70788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071486" y="4531900"/>
                <a:ext cx="2539478" cy="975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prstClr val="black"/>
                    </a:solidFill>
                  </a:rPr>
                  <a:t>=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4000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50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4000" dirty="0">
                    <a:solidFill>
                      <a:prstClr val="black"/>
                    </a:solidFill>
                  </a:rPr>
                  <a:t>-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0,4·10</m:t>
                        </m:r>
                      </m:num>
                      <m:den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1486" y="4531900"/>
                <a:ext cx="2539478" cy="975460"/>
              </a:xfrm>
              <a:prstGeom prst="rect">
                <a:avLst/>
              </a:prstGeom>
              <a:blipFill rotWithShape="1">
                <a:blip r:embed="rId14"/>
                <a:stretch>
                  <a:fillRect l="-8654" b="-131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Прямая со стрелкой 45"/>
          <p:cNvCxnSpPr/>
          <p:nvPr/>
        </p:nvCxnSpPr>
        <p:spPr>
          <a:xfrm>
            <a:off x="6090373" y="3873287"/>
            <a:ext cx="466908" cy="0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9424260" y="3873287"/>
            <a:ext cx="466908" cy="0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234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0" grpId="0"/>
      <p:bldP spid="21" grpId="0"/>
      <p:bldP spid="26" grpId="0"/>
      <p:bldP spid="38" grpId="0" animBg="1"/>
      <p:bldP spid="40" grpId="0"/>
      <p:bldP spid="41" grpId="0"/>
      <p:bldP spid="42" grpId="0"/>
      <p:bldP spid="43" grpId="0"/>
      <p:bldP spid="23" grpId="0"/>
      <p:bldP spid="30" grpId="0"/>
      <p:bldP spid="36" grpId="0"/>
      <p:bldP spid="28" grpId="0"/>
      <p:bldP spid="29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 № 3 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69801" y="1258888"/>
                <a:ext cx="12385376" cy="1693284"/>
              </a:xfrm>
            </p:spPr>
            <p:txBody>
              <a:bodyPr/>
              <a:lstStyle/>
              <a:p>
                <a:r>
                  <a:rPr lang="ru-RU" sz="3600" dirty="0" smtClean="0"/>
                  <a:t>  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Автомобиль, двигаясь </a:t>
                </a:r>
                <a:r>
                  <a:rPr lang="ru-RU" sz="3200" dirty="0" err="1" smtClean="0">
                    <a:solidFill>
                      <a:schemeClr val="tx2"/>
                    </a:solidFill>
                  </a:rPr>
                  <a:t>равноускоренно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 с начальной скоростью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 , прошел за первую секунду путь 6 м. Найдите ускорение автомобиля.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69801" y="1258888"/>
                <a:ext cx="12385376" cy="1693284"/>
              </a:xfrm>
              <a:blipFill rotWithShape="1">
                <a:blip r:embed="rId2"/>
                <a:stretch>
                  <a:fillRect l="-1969" t="-4693" b="-137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193608" y="2782831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Дано: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3771" y="4998944"/>
            <a:ext cx="1627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S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 = </a:t>
            </a:r>
            <a:r>
              <a:rPr lang="ru-RU" sz="3600" dirty="0">
                <a:solidFill>
                  <a:prstClr val="black"/>
                </a:solidFill>
                <a:latin typeface="Cambria Math"/>
                <a:ea typeface="Cambria Math"/>
              </a:rPr>
              <a:t>6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 м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92149" y="6027836"/>
            <a:ext cx="968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</a:rPr>
              <a:t>а - ?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73881" y="4284965"/>
                <a:ext cx="135011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prstClr val="black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 1 с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881" y="4284965"/>
                <a:ext cx="1350113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1312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7659204" y="2771056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Решение: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2790081" y="3295991"/>
            <a:ext cx="0" cy="302346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494560" y="5888279"/>
            <a:ext cx="229552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9918874" y="3214303"/>
            <a:ext cx="2606658" cy="12595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359206" y="4815390"/>
            <a:ext cx="2137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= 12</a:t>
            </a:r>
            <a:r>
              <a:rPr lang="ru-RU" sz="3600" dirty="0" smtClean="0">
                <a:solidFill>
                  <a:prstClr val="black"/>
                </a:solidFill>
              </a:rPr>
              <a:t> </a:t>
            </a:r>
            <a:r>
              <a:rPr lang="en-US" sz="3600" dirty="0">
                <a:solidFill>
                  <a:prstClr val="black"/>
                </a:solidFill>
              </a:rPr>
              <a:t>-</a:t>
            </a:r>
            <a:r>
              <a:rPr lang="ru-RU" sz="3600" dirty="0" smtClean="0">
                <a:solidFill>
                  <a:prstClr val="black"/>
                </a:solidFill>
              </a:rPr>
              <a:t> </a:t>
            </a:r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ru-RU" sz="3600" dirty="0" smtClean="0">
                <a:solidFill>
                  <a:prstClr val="black"/>
                </a:solidFill>
              </a:rPr>
              <a:t> =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0328956" y="6110191"/>
                <a:ext cx="2212465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>
                    <a:solidFill>
                      <a:prstClr val="black"/>
                    </a:solidFill>
                  </a:rPr>
                  <a:t>Ответ: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8956" y="6110191"/>
                <a:ext cx="2212465" cy="822597"/>
              </a:xfrm>
              <a:prstGeom prst="rect">
                <a:avLst/>
              </a:prstGeom>
              <a:blipFill rotWithShape="1">
                <a:blip r:embed="rId4"/>
                <a:stretch>
                  <a:fillRect l="-8264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3301833" y="5863072"/>
                <a:ext cx="2653803" cy="10697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[a] =</a:t>
                </a:r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ru-RU" sz="36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ru-RU" sz="36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м</m:t>
                            </m:r>
                          </m:num>
                          <m:den>
                            <m:r>
                              <a:rPr lang="ru-RU" sz="36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den>
                        </m:f>
                      </m:num>
                      <m:den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1833" y="5863072"/>
                <a:ext cx="2653803" cy="1069716"/>
              </a:xfrm>
              <a:prstGeom prst="rect">
                <a:avLst/>
              </a:prstGeom>
              <a:blipFill rotWithShape="1">
                <a:blip r:embed="rId5"/>
                <a:stretch>
                  <a:fillRect l="-7126" r="-2069" b="-9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7615921" y="6109870"/>
                <a:ext cx="1386470" cy="8225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921" y="6109870"/>
                <a:ext cx="1386470" cy="822597"/>
              </a:xfrm>
              <a:prstGeom prst="rect">
                <a:avLst/>
              </a:prstGeom>
              <a:blipFill rotWithShape="1">
                <a:blip r:embed="rId6"/>
                <a:stretch>
                  <a:fillRect l="-13158" t="-5926" r="-4386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890175" y="3431015"/>
                <a:ext cx="2817374" cy="1049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prstClr val="black"/>
                    </a:solidFill>
                  </a:rPr>
                  <a:t>S =</a:t>
                </a:r>
                <a:r>
                  <a:rPr lang="en-US" sz="4000" dirty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t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𝑎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0175" y="3431015"/>
                <a:ext cx="2817374" cy="1049262"/>
              </a:xfrm>
              <a:prstGeom prst="rect">
                <a:avLst/>
              </a:prstGeom>
              <a:blipFill rotWithShape="1">
                <a:blip r:embed="rId7"/>
                <a:stretch>
                  <a:fillRect l="-7576" b="-127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29841" y="3491136"/>
                <a:ext cx="1747530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 5</a:t>
                </a:r>
                <a14:m>
                  <m:oMath xmlns:m="http://schemas.openxmlformats.org/officeDocument/2006/math">
                    <m:r>
                      <a:rPr lang="ru-RU" sz="3600" b="0" i="0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41" y="3491136"/>
                <a:ext cx="1747530" cy="822597"/>
              </a:xfrm>
              <a:prstGeom prst="rect">
                <a:avLst/>
              </a:prstGeom>
              <a:blipFill rotWithShape="1">
                <a:blip r:embed="rId8"/>
                <a:stretch>
                  <a:fillRect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9342809" y="4756771"/>
                <a:ext cx="1234184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</a:rPr>
                  <a:t> 2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)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2809" y="4756771"/>
                <a:ext cx="1234184" cy="822597"/>
              </a:xfrm>
              <a:prstGeom prst="rect">
                <a:avLst/>
              </a:prstGeom>
              <a:blipFill rotWithShape="1">
                <a:blip r:embed="rId9"/>
                <a:stretch>
                  <a:fillRect l="-6931" t="-3704" r="-14356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316400" y="3379969"/>
                <a:ext cx="2877711" cy="1049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𝑎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40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=</a:t>
                </a:r>
                <a:r>
                  <a:rPr lang="en-US" sz="4000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r>
                  <a:rPr lang="en-US" sz="4000" dirty="0">
                    <a:solidFill>
                      <a:prstClr val="black"/>
                    </a:solidFill>
                  </a:rPr>
                  <a:t>S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4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4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400" dirty="0">
                    <a:solidFill>
                      <a:prstClr val="black"/>
                    </a:solidFill>
                  </a:rPr>
                  <a:t>t</a:t>
                </a:r>
                <a:endParaRPr lang="ru-RU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6400" y="3379969"/>
                <a:ext cx="2877711" cy="1049262"/>
              </a:xfrm>
              <a:prstGeom prst="rect">
                <a:avLst/>
              </a:prstGeom>
              <a:blipFill rotWithShape="1">
                <a:blip r:embed="rId10"/>
                <a:stretch>
                  <a:fillRect r="-4873" b="-161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0039894" y="3388314"/>
                <a:ext cx="2434000" cy="1026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prstClr val="black"/>
                    </a:solidFill>
                  </a:rPr>
                  <a:t>a =</a:t>
                </a:r>
                <a:r>
                  <a:rPr lang="en-US" sz="4000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𝑆</m:t>
                        </m:r>
                      </m:num>
                      <m:den>
                        <m:sSup>
                          <m:sSupPr>
                            <m:ctrlPr>
                              <a:rPr lang="en-US" sz="40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4000" dirty="0">
                    <a:solidFill>
                      <a:prstClr val="black"/>
                    </a:solidFill>
                  </a:rPr>
                  <a:t>-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𝓿</m:t>
                            </m:r>
                          </m:e>
                          <m:sub>
                            <m:r>
                              <a:rPr lang="ru-RU" sz="40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4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9894" y="3388314"/>
                <a:ext cx="2434000" cy="1026178"/>
              </a:xfrm>
              <a:prstGeom prst="rect">
                <a:avLst/>
              </a:prstGeom>
              <a:blipFill rotWithShape="1">
                <a:blip r:embed="rId11"/>
                <a:stretch>
                  <a:fillRect l="-9023" b="-10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526385" y="4655219"/>
                <a:ext cx="1808508" cy="9666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prstClr val="black"/>
                    </a:solidFill>
                  </a:rPr>
                  <a:t>=</a:t>
                </a:r>
                <a:r>
                  <a:rPr lang="en-US" sz="4000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12</m:t>
                        </m:r>
                      </m:num>
                      <m:den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4000" dirty="0">
                    <a:solidFill>
                      <a:prstClr val="black"/>
                    </a:solidFill>
                  </a:rPr>
                  <a:t>-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den>
                    </m:f>
                  </m:oMath>
                </a14:m>
                <a:endParaRPr lang="ru-RU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6385" y="4655219"/>
                <a:ext cx="1808508" cy="966675"/>
              </a:xfrm>
              <a:prstGeom prst="rect">
                <a:avLst/>
              </a:prstGeom>
              <a:blipFill rotWithShape="1">
                <a:blip r:embed="rId12"/>
                <a:stretch>
                  <a:fillRect l="-12162" b="-139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934778" y="4639129"/>
                <a:ext cx="2473241" cy="9748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prstClr val="black"/>
                    </a:solidFill>
                  </a:rPr>
                  <a:t>a =</a:t>
                </a:r>
                <a:r>
                  <a:rPr lang="en-US" sz="4000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2·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6</m:t>
                        </m:r>
                      </m:num>
                      <m:den>
                        <m:sSup>
                          <m:sSupPr>
                            <m:ctrlPr>
                              <a:rPr lang="en-US" sz="40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4000" dirty="0">
                    <a:solidFill>
                      <a:prstClr val="black"/>
                    </a:solidFill>
                  </a:rPr>
                  <a:t>-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2·5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den>
                    </m:f>
                  </m:oMath>
                </a14:m>
                <a:endParaRPr lang="ru-RU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778" y="4639129"/>
                <a:ext cx="2473241" cy="974882"/>
              </a:xfrm>
              <a:prstGeom prst="rect">
                <a:avLst/>
              </a:prstGeom>
              <a:blipFill rotWithShape="1">
                <a:blip r:embed="rId13"/>
                <a:stretch>
                  <a:fillRect l="-8621" b="-131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5656220" y="6109870"/>
                <a:ext cx="2099036" cy="8229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= 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36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6220" y="6109870"/>
                <a:ext cx="2099036" cy="822918"/>
              </a:xfrm>
              <a:prstGeom prst="rect">
                <a:avLst/>
              </a:prstGeom>
              <a:blipFill rotWithShape="1">
                <a:blip r:embed="rId14"/>
                <a:stretch>
                  <a:fillRect l="-9012" t="-5926" r="-2616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 стрелкой 4"/>
          <p:cNvCxnSpPr/>
          <p:nvPr/>
        </p:nvCxnSpPr>
        <p:spPr>
          <a:xfrm>
            <a:off x="5707549" y="3960058"/>
            <a:ext cx="466908" cy="0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9184079" y="3960058"/>
            <a:ext cx="466908" cy="0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764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38" grpId="0" animBg="1"/>
      <p:bldP spid="40" grpId="0"/>
      <p:bldP spid="41" grpId="0"/>
      <p:bldP spid="42" grpId="0"/>
      <p:bldP spid="43" grpId="0"/>
      <p:bldP spid="23" grpId="0"/>
      <p:bldP spid="30" grpId="0"/>
      <p:bldP spid="36" grpId="0"/>
      <p:bldP spid="28" grpId="0"/>
      <p:bldP spid="29" grpId="0"/>
      <p:bldP spid="34" grpId="0"/>
      <p:bldP spid="31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 № 4 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69801" y="1195884"/>
                <a:ext cx="12385376" cy="1791196"/>
              </a:xfrm>
            </p:spPr>
            <p:txBody>
              <a:bodyPr/>
              <a:lstStyle/>
              <a:p>
                <a:r>
                  <a:rPr lang="ru-RU" sz="3600" dirty="0" smtClean="0"/>
                  <a:t>  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Автомобиль двигался со скоростью 54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, а затем тормозил в течении 7 с, двигаясь с ускорением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2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>
                    <a:solidFill>
                      <a:schemeClr val="tx2"/>
                    </a:solidFill>
                  </a:rPr>
                  <a:t>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. Какой путь прошел автомобиль в процессе торможения?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69801" y="1195884"/>
                <a:ext cx="12385376" cy="1791196"/>
              </a:xfrm>
              <a:blipFill rotWithShape="1">
                <a:blip r:embed="rId2"/>
                <a:stretch>
                  <a:fillRect l="-1969" t="-4422" r="-1969" b="-129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659468" y="2954155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Дано: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86278" y="6160765"/>
            <a:ext cx="9653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S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 - ?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37718" y="5249349"/>
            <a:ext cx="843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</a:rPr>
              <a:t>а</a:t>
            </a:r>
            <a:r>
              <a:rPr lang="en-US" sz="3600" dirty="0" smtClean="0">
                <a:solidFill>
                  <a:prstClr val="black"/>
                </a:solidFill>
              </a:rPr>
              <a:t> = 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67455" y="4478552"/>
                <a:ext cx="135011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prstClr val="black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 7 с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455" y="4478552"/>
                <a:ext cx="1350113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1312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/>
          <p:cNvSpPr txBox="1"/>
          <p:nvPr/>
        </p:nvSpPr>
        <p:spPr>
          <a:xfrm>
            <a:off x="7614617" y="2813991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Решение:</a:t>
            </a:r>
            <a:endParaRPr lang="ru-RU" sz="36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964867" y="5145091"/>
                <a:ext cx="851067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2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867" y="5145091"/>
                <a:ext cx="851067" cy="822597"/>
              </a:xfrm>
              <a:prstGeom prst="rect">
                <a:avLst/>
              </a:prstGeom>
              <a:blipFill rotWithShape="1">
                <a:blip r:embed="rId4"/>
                <a:stretch>
                  <a:fillRect l="-21429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Прямая соединительная линия 47"/>
          <p:cNvCxnSpPr/>
          <p:nvPr/>
        </p:nvCxnSpPr>
        <p:spPr>
          <a:xfrm>
            <a:off x="2518136" y="3360627"/>
            <a:ext cx="0" cy="302346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237718" y="6040088"/>
            <a:ext cx="226135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4471158" y="3377978"/>
            <a:ext cx="2895962" cy="10492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801317" y="6301189"/>
            <a:ext cx="27098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Ответ: </a:t>
            </a:r>
            <a:r>
              <a:rPr lang="ru-RU" sz="3600" dirty="0" smtClean="0">
                <a:solidFill>
                  <a:prstClr val="black"/>
                </a:solidFill>
              </a:rPr>
              <a:t>56</a:t>
            </a:r>
            <a:r>
              <a:rPr lang="en-US" sz="3600" dirty="0" smtClean="0">
                <a:solidFill>
                  <a:prstClr val="black"/>
                </a:solidFill>
              </a:rPr>
              <a:t> (</a:t>
            </a:r>
            <a:r>
              <a:rPr lang="ru-RU" sz="3600" dirty="0">
                <a:solidFill>
                  <a:prstClr val="black"/>
                </a:solidFill>
              </a:rPr>
              <a:t>м</a:t>
            </a:r>
            <a:r>
              <a:rPr lang="en-US" sz="3600" dirty="0" smtClean="0">
                <a:solidFill>
                  <a:prstClr val="black"/>
                </a:solidFill>
              </a:rPr>
              <a:t>)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3897300" y="5631449"/>
                <a:ext cx="3157788" cy="9560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S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 =</a:t>
                </a:r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м·с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𝑐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м·</m:t>
                        </m:r>
                        <m:sSup>
                          <m:sSupPr>
                            <m:ctrlPr>
                              <a:rPr lang="ru-RU" sz="36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36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7300" y="5631449"/>
                <a:ext cx="3157788" cy="956031"/>
              </a:xfrm>
              <a:prstGeom prst="rect">
                <a:avLst/>
              </a:prstGeom>
              <a:blipFill rotWithShape="1">
                <a:blip r:embed="rId5"/>
                <a:stretch>
                  <a:fillRect l="-5792" r="-1544" b="-11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Прямоугольник 53"/>
          <p:cNvSpPr/>
          <p:nvPr/>
        </p:nvSpPr>
        <p:spPr>
          <a:xfrm>
            <a:off x="6821395" y="5833638"/>
            <a:ext cx="1369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= [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м</a:t>
            </a:r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]</a:t>
            </a:r>
            <a:r>
              <a:rPr lang="ru-RU" sz="3600" dirty="0" smtClean="0">
                <a:solidFill>
                  <a:prstClr val="black"/>
                </a:solidFill>
              </a:rPr>
              <a:t> </a:t>
            </a:r>
            <a:endParaRPr lang="ru-RU" sz="3600" dirty="0">
              <a:solidFill>
                <a:prstClr val="black"/>
              </a:solidFill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V="1">
            <a:off x="6295926" y="5758193"/>
            <a:ext cx="415713" cy="30538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6114267" y="6243811"/>
            <a:ext cx="420230" cy="27972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549745" y="3377978"/>
                <a:ext cx="2719591" cy="1049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prstClr val="black"/>
                    </a:solidFill>
                  </a:rPr>
                  <a:t>S =</a:t>
                </a:r>
                <a:r>
                  <a:rPr lang="en-US" sz="4000" dirty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t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-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𝑎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9745" y="3377978"/>
                <a:ext cx="2719591" cy="1049262"/>
              </a:xfrm>
              <a:prstGeom prst="rect">
                <a:avLst/>
              </a:prstGeom>
              <a:blipFill rotWithShape="1">
                <a:blip r:embed="rId6"/>
                <a:stretch>
                  <a:fillRect l="-7848" b="-127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267455" y="3600486"/>
                <a:ext cx="2167516" cy="8257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 54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455" y="3600486"/>
                <a:ext cx="2167516" cy="825739"/>
              </a:xfrm>
              <a:prstGeom prst="rect">
                <a:avLst/>
              </a:prstGeom>
              <a:blipFill rotWithShape="1">
                <a:blip r:embed="rId7"/>
                <a:stretch>
                  <a:fillRect t="-2963" b="-1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3764576" y="4542917"/>
                <a:ext cx="2939716" cy="1049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prstClr val="black"/>
                    </a:solidFill>
                  </a:rPr>
                  <a:t>S =</a:t>
                </a:r>
                <a:r>
                  <a:rPr lang="en-US" sz="4000" dirty="0">
                    <a:solidFill>
                      <a:prstClr val="black"/>
                    </a:solidFill>
                    <a:ea typeface="Cambria Math"/>
                  </a:rPr>
                  <a:t> </a:t>
                </a:r>
                <a:r>
                  <a:rPr lang="ru-RU" sz="4000" dirty="0" smtClean="0">
                    <a:solidFill>
                      <a:prstClr val="black"/>
                    </a:solidFill>
                    <a:ea typeface="Cambria Math"/>
                  </a:rPr>
                  <a:t>15·7 </a:t>
                </a:r>
                <a:r>
                  <a:rPr lang="ru-RU" sz="4000" dirty="0">
                    <a:solidFill>
                      <a:prstClr val="black"/>
                    </a:solidFill>
                  </a:rPr>
                  <a:t>-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2·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7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4576" y="4542917"/>
                <a:ext cx="2939716" cy="1049262"/>
              </a:xfrm>
              <a:prstGeom prst="rect">
                <a:avLst/>
              </a:prstGeom>
              <a:blipFill rotWithShape="1">
                <a:blip r:embed="rId8"/>
                <a:stretch>
                  <a:fillRect l="-7469" b="-127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/>
          <p:cNvSpPr txBox="1"/>
          <p:nvPr/>
        </p:nvSpPr>
        <p:spPr>
          <a:xfrm>
            <a:off x="6639941" y="4715272"/>
            <a:ext cx="22413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  <a:ea typeface="Cambria Math"/>
              </a:rPr>
              <a:t>= 105 </a:t>
            </a:r>
            <a:r>
              <a:rPr lang="ru-RU" sz="4000" dirty="0" smtClean="0">
                <a:solidFill>
                  <a:prstClr val="black"/>
                </a:solidFill>
              </a:rPr>
              <a:t>- 49</a:t>
            </a:r>
            <a:endParaRPr lang="ru-RU" sz="5400" dirty="0">
              <a:solidFill>
                <a:prstClr val="black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838753" y="4762063"/>
            <a:ext cx="1681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= </a:t>
            </a:r>
            <a:r>
              <a:rPr lang="ru-RU" sz="3600" dirty="0" smtClean="0">
                <a:solidFill>
                  <a:prstClr val="black"/>
                </a:solidFill>
              </a:rPr>
              <a:t>56 (м)</a:t>
            </a:r>
            <a:endParaRPr lang="ru-RU" sz="3600" dirty="0">
              <a:solidFill>
                <a:prstClr val="black"/>
              </a:solidFill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flipV="1">
            <a:off x="5500082" y="5842070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5332178" y="6351123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3510161" y="3376984"/>
            <a:ext cx="0" cy="302346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2646065" y="2954154"/>
            <a:ext cx="856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СИ:</a:t>
            </a:r>
            <a:endParaRPr lang="ru-RU" sz="36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2502049" y="3604643"/>
                <a:ext cx="982961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15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2049" y="3604643"/>
                <a:ext cx="982961" cy="822597"/>
              </a:xfrm>
              <a:prstGeom prst="rect">
                <a:avLst/>
              </a:prstGeom>
              <a:blipFill rotWithShape="1">
                <a:blip r:embed="rId9"/>
                <a:stretch>
                  <a:fillRect l="-18519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Прямая соединительная линия 66"/>
          <p:cNvCxnSpPr/>
          <p:nvPr/>
        </p:nvCxnSpPr>
        <p:spPr>
          <a:xfrm flipV="1">
            <a:off x="5801053" y="4801717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V="1">
            <a:off x="6036350" y="5318819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897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5" grpId="0"/>
      <p:bldP spid="37" grpId="0"/>
      <p:bldP spid="39" grpId="0"/>
      <p:bldP spid="46" grpId="0"/>
      <p:bldP spid="47" grpId="0"/>
      <p:bldP spid="50" grpId="0" animBg="1"/>
      <p:bldP spid="52" grpId="0"/>
      <p:bldP spid="53" grpId="0"/>
      <p:bldP spid="54" grpId="0"/>
      <p:bldP spid="57" grpId="0"/>
      <p:bldP spid="58" grpId="0"/>
      <p:bldP spid="59" grpId="0"/>
      <p:bldP spid="60" grpId="0"/>
      <p:bldP spid="61" grpId="0"/>
      <p:bldP spid="65" grpId="0"/>
      <p:bldP spid="6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 № 5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69801" y="1195884"/>
                <a:ext cx="12385376" cy="1550040"/>
              </a:xfrm>
            </p:spPr>
            <p:txBody>
              <a:bodyPr/>
              <a:lstStyle/>
              <a:p>
                <a:r>
                  <a:rPr lang="ru-RU" sz="3600" dirty="0" smtClean="0"/>
                  <a:t>  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 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Движение тела описывается уравнением </a:t>
                </a:r>
                <a:endParaRPr lang="en-US" sz="3200" dirty="0">
                  <a:solidFill>
                    <a:schemeClr val="tx2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chemeClr val="tx2"/>
                        </a:solidFill>
                        <a:latin typeface="Cambria Math"/>
                      </a:rPr>
                      <m:t>х=−</m:t>
                    </m:r>
                    <m:r>
                      <a:rPr lang="ru-RU" sz="3200" b="1" i="1" smtClean="0">
                        <a:solidFill>
                          <a:schemeClr val="tx2"/>
                        </a:solidFill>
                        <a:latin typeface="Cambria Math"/>
                      </a:rPr>
                      <m:t>𝟓</m:t>
                    </m:r>
                    <m:r>
                      <a:rPr lang="ru-RU" sz="3200" b="1" i="1" smtClean="0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r>
                      <a:rPr lang="ru-RU" sz="3200" b="1" i="1" smtClean="0">
                        <a:solidFill>
                          <a:schemeClr val="tx2"/>
                        </a:solidFill>
                        <a:latin typeface="Cambria Math"/>
                      </a:rPr>
                      <m:t>𝟔</m:t>
                    </m:r>
                    <m:r>
                      <a:rPr lang="en-US" sz="3200" b="1" i="1" smtClean="0">
                        <a:solidFill>
                          <a:schemeClr val="tx2"/>
                        </a:solidFill>
                        <a:latin typeface="Cambria Math"/>
                      </a:rPr>
                      <m:t>𝒕</m:t>
                    </m:r>
                    <m:r>
                      <a:rPr lang="en-US" sz="3200" b="1" i="1" smtClean="0">
                        <a:solidFill>
                          <a:schemeClr val="tx2"/>
                        </a:solidFill>
                        <a:latin typeface="Cambria Math"/>
                      </a:rPr>
                      <m:t>−</m:t>
                    </m:r>
                    <m:r>
                      <a:rPr lang="en-US" sz="3200" b="1" i="1" smtClean="0">
                        <a:solidFill>
                          <a:schemeClr val="tx2"/>
                        </a:solidFill>
                        <a:latin typeface="Cambria Math"/>
                      </a:rPr>
                      <m:t>𝟏𝟖</m:t>
                    </m:r>
                    <m:sSup>
                      <m:sSupPr>
                        <m:ctrlPr>
                          <a:rPr lang="en-US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𝒕</m:t>
                        </m:r>
                      </m:e>
                      <m:sup>
                        <m:r>
                          <a:rPr lang="en-US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dirty="0" smtClean="0">
                    <a:solidFill>
                      <a:schemeClr val="tx2"/>
                    </a:solidFill>
                  </a:rPr>
                  <a:t>.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Опишите движение этого тела. Запишите уравнение зависимости скорости от времени.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69801" y="1195884"/>
                <a:ext cx="12385376" cy="1550040"/>
              </a:xfrm>
              <a:blipFill rotWithShape="1">
                <a:blip r:embed="rId2"/>
                <a:stretch>
                  <a:fillRect l="-1969" t="-4724" b="-153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732568" y="6013157"/>
            <a:ext cx="843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</a:rPr>
              <a:t>а</a:t>
            </a:r>
            <a:r>
              <a:rPr lang="en-US" sz="3600" dirty="0" smtClean="0">
                <a:solidFill>
                  <a:prstClr val="black"/>
                </a:solidFill>
              </a:rPr>
              <a:t> = 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25950" y="4398960"/>
                <a:ext cx="195592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 - 5 м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50" y="4398960"/>
                <a:ext cx="1955920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8723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459717" y="5908899"/>
                <a:ext cx="1330364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- 36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9717" y="5908899"/>
                <a:ext cx="1330364" cy="822597"/>
              </a:xfrm>
              <a:prstGeom prst="rect">
                <a:avLst/>
              </a:prstGeom>
              <a:blipFill rotWithShape="1">
                <a:blip r:embed="rId4"/>
                <a:stretch>
                  <a:fillRect l="-13699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Прямоугольник 49"/>
          <p:cNvSpPr/>
          <p:nvPr/>
        </p:nvSpPr>
        <p:spPr>
          <a:xfrm>
            <a:off x="711620" y="2870512"/>
            <a:ext cx="3857852" cy="12829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438153" y="5167536"/>
                <a:ext cx="9097918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prstClr val="black"/>
                    </a:solidFill>
                  </a:rPr>
                  <a:t>Ответ: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˂ 0 – 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движение равнозамедленное;</a:t>
                </a:r>
              </a:p>
              <a:p>
                <a:r>
                  <a:rPr lang="ru-RU" sz="3200" dirty="0">
                    <a:solidFill>
                      <a:prstClr val="black"/>
                    </a:solidFill>
                  </a:rPr>
                  <a:t>у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равнение зависимости скорости от времени: </a:t>
                </a:r>
                <a:endParaRPr lang="ru-RU" sz="3600" i="1" dirty="0" smtClean="0"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𝓿</m:t>
                    </m:r>
                  </m:oMath>
                </a14:m>
                <a:r>
                  <a:rPr lang="ru-RU" sz="3600" dirty="0"/>
                  <a:t> = </a:t>
                </a:r>
                <a:r>
                  <a:rPr lang="en-US" sz="3200" dirty="0"/>
                  <a:t>6 - </a:t>
                </a:r>
                <a:r>
                  <a:rPr lang="en-US" sz="3200" dirty="0" smtClean="0"/>
                  <a:t>36·t</a:t>
                </a:r>
                <a:endParaRPr lang="ru-RU" sz="36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8153" y="5167536"/>
                <a:ext cx="9097918" cy="1692771"/>
              </a:xfrm>
              <a:prstGeom prst="rect">
                <a:avLst/>
              </a:prstGeom>
              <a:blipFill rotWithShape="1">
                <a:blip r:embed="rId5"/>
                <a:stretch>
                  <a:fillRect l="-2011" t="-5415" b="-129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700701" y="5114572"/>
                <a:ext cx="1750736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 </a:t>
                </a:r>
                <a:r>
                  <a:rPr lang="ru-RU" sz="3600" dirty="0">
                    <a:solidFill>
                      <a:prstClr val="black"/>
                    </a:solidFill>
                  </a:rPr>
                  <a:t>6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701" y="5114572"/>
                <a:ext cx="1750736" cy="822597"/>
              </a:xfrm>
              <a:prstGeom prst="rect">
                <a:avLst/>
              </a:prstGeom>
              <a:blipFill rotWithShape="1">
                <a:blip r:embed="rId6"/>
                <a:stretch>
                  <a:fillRect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11621" y="2966244"/>
                <a:ext cx="3857851" cy="1049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/>
                  <a:t>х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4000" b="0" i="1" smtClean="0"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40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4000" dirty="0" smtClean="0"/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4000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4000" b="0" i="1" smtClean="0">
                        <a:latin typeface="Cambria Math"/>
                      </a:rPr>
                      <m:t>𝑡</m:t>
                    </m:r>
                  </m:oMath>
                </a14:m>
                <a:r>
                  <a:rPr lang="en-US" sz="4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𝑎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621" y="2966244"/>
                <a:ext cx="3857851" cy="1049262"/>
              </a:xfrm>
              <a:prstGeom prst="rect">
                <a:avLst/>
              </a:prstGeom>
              <a:blipFill rotWithShape="1">
                <a:blip r:embed="rId7"/>
                <a:stretch>
                  <a:fillRect l="-5687" b="-127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918273" y="3092902"/>
                <a:ext cx="296882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4000" dirty="0" smtClean="0"/>
                  <a:t> </a:t>
                </a:r>
                <a:r>
                  <a:rPr lang="ru-RU" sz="4000" dirty="0" smtClean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4000" i="1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4000" dirty="0" smtClean="0"/>
                  <a:t> + </a:t>
                </a:r>
                <a:r>
                  <a:rPr lang="en-US" sz="4000" dirty="0" err="1" smtClean="0"/>
                  <a:t>a·t</a:t>
                </a:r>
                <a:endParaRPr lang="ru-RU" sz="40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8273" y="3092902"/>
                <a:ext cx="2968826" cy="707886"/>
              </a:xfrm>
              <a:prstGeom prst="rect">
                <a:avLst/>
              </a:prstGeom>
              <a:blipFill rotWithShape="1">
                <a:blip r:embed="rId8"/>
                <a:stretch>
                  <a:fillRect t="-15517" r="-6366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Прямоугольник 32"/>
          <p:cNvSpPr/>
          <p:nvPr/>
        </p:nvSpPr>
        <p:spPr>
          <a:xfrm>
            <a:off x="6652210" y="2854076"/>
            <a:ext cx="3410679" cy="11614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049338" y="4275850"/>
                <a:ext cx="261642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i="1">
                        <a:latin typeface="Cambria Math"/>
                        <a:ea typeface="Cambria Math"/>
                      </a:rPr>
                      <m:t>𝓿</m:t>
                    </m:r>
                  </m:oMath>
                </a14:m>
                <a:r>
                  <a:rPr lang="ru-RU" sz="4400" dirty="0" smtClean="0"/>
                  <a:t> = </a:t>
                </a:r>
                <a:r>
                  <a:rPr lang="en-US" sz="4000" dirty="0" smtClean="0"/>
                  <a:t>6 - 36·t</a:t>
                </a:r>
                <a:endParaRPr lang="ru-RU" sz="44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9338" y="4275850"/>
                <a:ext cx="2616422" cy="769441"/>
              </a:xfrm>
              <a:prstGeom prst="rect">
                <a:avLst/>
              </a:prstGeom>
              <a:blipFill rotWithShape="1">
                <a:blip r:embed="rId9"/>
                <a:stretch>
                  <a:fillRect t="-15748" r="-6977" b="-36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392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9" grpId="0"/>
      <p:bldP spid="47" grpId="0"/>
      <p:bldP spid="50" grpId="0" animBg="1"/>
      <p:bldP spid="52" grpId="0"/>
      <p:bldP spid="58" grpId="0"/>
      <p:bldP spid="3" grpId="0"/>
      <p:bldP spid="32" grpId="0"/>
      <p:bldP spid="33" grpId="0" animBg="1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773857" y="1978968"/>
                <a:ext cx="11593288" cy="4180888"/>
              </a:xfrm>
            </p:spPr>
            <p:txBody>
              <a:bodyPr/>
              <a:lstStyle/>
              <a:p>
                <a:pPr marL="742950" indent="-742950">
                  <a:buAutoNum type="arabicPeriod"/>
                </a:pPr>
                <a:r>
                  <a:rPr lang="ru-RU" dirty="0" smtClean="0">
                    <a:solidFill>
                      <a:schemeClr val="tx2"/>
                    </a:solidFill>
                  </a:rPr>
                  <a:t>Повторить пройденные темы.</a:t>
                </a:r>
              </a:p>
              <a:p>
                <a:pPr marL="742950" indent="-742950">
                  <a:buAutoNum type="arabicPeriod"/>
                </a:pPr>
                <a:r>
                  <a:rPr lang="ru-RU" dirty="0" smtClean="0">
                    <a:solidFill>
                      <a:schemeClr val="tx2"/>
                    </a:solidFill>
                  </a:rPr>
                  <a:t>Решить задачу:</a:t>
                </a:r>
              </a:p>
              <a:p>
                <a:r>
                  <a:rPr lang="ru-RU" dirty="0">
                    <a:solidFill>
                      <a:schemeClr val="tx2"/>
                    </a:solidFill>
                  </a:rPr>
                  <a:t> </a:t>
                </a:r>
                <a:r>
                  <a:rPr lang="ru-RU" dirty="0" smtClean="0">
                    <a:solidFill>
                      <a:schemeClr val="tx2"/>
                    </a:solidFill>
                  </a:rPr>
                  <a:t>    Пуля, летящая со скоростью 400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dirty="0" smtClean="0">
                    <a:solidFill>
                      <a:schemeClr val="tx2"/>
                    </a:solidFill>
                  </a:rPr>
                  <a:t> , попадает в земляной вал и проникает в него на 40 см. С каким ускорением двигалась пуля?</a:t>
                </a:r>
                <a:endParaRPr lang="en-US" dirty="0" smtClean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73857" y="1978968"/>
                <a:ext cx="11593288" cy="4180888"/>
              </a:xfrm>
              <a:blipFill rotWithShape="1">
                <a:blip r:embed="rId2"/>
                <a:stretch>
                  <a:fillRect l="-2892" t="-4088" r="-1525" b="-71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527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2182</TotalTime>
  <Words>905</Words>
  <Application>Microsoft Office PowerPoint</Application>
  <PresentationFormat>Произвольный</PresentationFormat>
  <Paragraphs>99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Тема Office</vt:lpstr>
      <vt:lpstr>4_Тема Office</vt:lpstr>
      <vt:lpstr>2_Тема Office</vt:lpstr>
      <vt:lpstr>Презентация PowerPoint</vt:lpstr>
      <vt:lpstr>Презентация PowerPoint</vt:lpstr>
      <vt:lpstr>Презентация PowerPoint</vt:lpstr>
      <vt:lpstr>Задача № 1 </vt:lpstr>
      <vt:lpstr>Задача № 2</vt:lpstr>
      <vt:lpstr>Задача № 3 </vt:lpstr>
      <vt:lpstr>Задача № 4 </vt:lpstr>
      <vt:lpstr>Задача № 5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194</cp:revision>
  <dcterms:created xsi:type="dcterms:W3CDTF">2020-08-02T08:10:40Z</dcterms:created>
  <dcterms:modified xsi:type="dcterms:W3CDTF">2020-10-07T03:53:04Z</dcterms:modified>
</cp:coreProperties>
</file>