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9" r:id="rId3"/>
  </p:sldMasterIdLst>
  <p:notesMasterIdLst>
    <p:notesMasterId r:id="rId13"/>
  </p:notesMasterIdLst>
  <p:sldIdLst>
    <p:sldId id="304" r:id="rId4"/>
    <p:sldId id="315" r:id="rId5"/>
    <p:sldId id="316" r:id="rId6"/>
    <p:sldId id="309" r:id="rId7"/>
    <p:sldId id="310" r:id="rId8"/>
    <p:sldId id="312" r:id="rId9"/>
    <p:sldId id="311" r:id="rId10"/>
    <p:sldId id="313" r:id="rId11"/>
    <p:sldId id="266" r:id="rId12"/>
  </p:sldIdLst>
  <p:sldSz cx="12780963" cy="7126288"/>
  <p:notesSz cx="6858000" cy="9144000"/>
  <p:defaultTextStyle>
    <a:defPPr>
      <a:defRPr lang="ru-RU"/>
    </a:defPPr>
    <a:lvl1pPr marL="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5812" autoAdjust="0"/>
  </p:normalViewPr>
  <p:slideViewPr>
    <p:cSldViewPr>
      <p:cViewPr>
        <p:scale>
          <a:sx n="62" d="100"/>
          <a:sy n="62" d="100"/>
        </p:scale>
        <p:origin x="-1032" y="-240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E1931-D879-49B2-8141-FE062353E47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5561-9F08-4C8B-933B-CCF8FF1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7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199" y="28538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49" y="28538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8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4" y="35001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9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6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3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58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7"/>
            <a:ext cx="10863818" cy="15588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2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8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1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5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8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10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40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7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81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7033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86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88" y="1595167"/>
            <a:ext cx="564714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88" y="2259964"/>
            <a:ext cx="564714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4"/>
            <a:ext cx="564936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2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08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9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1"/>
            <a:ext cx="4204851" cy="12075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39" y="283778"/>
            <a:ext cx="7144915" cy="60820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91"/>
            <a:ext cx="4204851" cy="487457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82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72" y="4988420"/>
            <a:ext cx="7668578" cy="58890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72" y="636750"/>
            <a:ext cx="7668578" cy="4275773"/>
          </a:xfrm>
        </p:spPr>
        <p:txBody>
          <a:bodyPr/>
          <a:lstStyle>
            <a:lvl1pPr marL="0" indent="0">
              <a:buNone/>
              <a:defRPr sz="3000"/>
            </a:lvl1pPr>
            <a:lvl2pPr marL="412990" indent="0">
              <a:buNone/>
              <a:defRPr sz="2500"/>
            </a:lvl2pPr>
            <a:lvl3pPr marL="826000" indent="0">
              <a:buNone/>
              <a:defRPr sz="2200"/>
            </a:lvl3pPr>
            <a:lvl4pPr marL="1238998" indent="0">
              <a:buNone/>
              <a:defRPr sz="1900"/>
            </a:lvl4pPr>
            <a:lvl5pPr marL="1651998" indent="0">
              <a:buNone/>
              <a:defRPr sz="1900"/>
            </a:lvl5pPr>
            <a:lvl6pPr marL="2065004" indent="0">
              <a:buNone/>
              <a:defRPr sz="1900"/>
            </a:lvl6pPr>
            <a:lvl7pPr marL="2478004" indent="0">
              <a:buNone/>
              <a:defRPr sz="1900"/>
            </a:lvl7pPr>
            <a:lvl8pPr marL="2891005" indent="0">
              <a:buNone/>
              <a:defRPr sz="1900"/>
            </a:lvl8pPr>
            <a:lvl9pPr marL="330400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72" y="5577324"/>
            <a:ext cx="7668578" cy="83634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85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18" y="285432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0" y="285432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8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1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5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5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78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828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3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0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1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1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2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2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49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7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4" y="28373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7" y="149124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59" y="4988408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59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035" indent="0">
              <a:buNone/>
              <a:defRPr sz="3400"/>
            </a:lvl2pPr>
            <a:lvl3pPr marL="1096067" indent="0">
              <a:buNone/>
              <a:defRPr sz="2900"/>
            </a:lvl3pPr>
            <a:lvl4pPr marL="1644106" indent="0">
              <a:buNone/>
              <a:defRPr sz="2400"/>
            </a:lvl4pPr>
            <a:lvl5pPr marL="2192141" indent="0">
              <a:buNone/>
              <a:defRPr sz="2400"/>
            </a:lvl5pPr>
            <a:lvl6pPr marL="2740176" indent="0">
              <a:buNone/>
              <a:defRPr sz="2400"/>
            </a:lvl6pPr>
            <a:lvl7pPr marL="3288210" indent="0">
              <a:buNone/>
              <a:defRPr sz="2400"/>
            </a:lvl7pPr>
            <a:lvl8pPr marL="3836247" indent="0">
              <a:buNone/>
              <a:defRPr sz="2400"/>
            </a:lvl8pPr>
            <a:lvl9pPr marL="438428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59" y="557731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9" y="285388"/>
            <a:ext cx="11502867" cy="1187715"/>
          </a:xfrm>
          <a:prstGeom prst="rect">
            <a:avLst/>
          </a:prstGeom>
        </p:spPr>
        <p:txBody>
          <a:bodyPr vert="horz" lIns="109609" tIns="54804" rIns="109609" bIns="548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662807"/>
            <a:ext cx="11502867" cy="4703021"/>
          </a:xfrm>
          <a:prstGeom prst="rect">
            <a:avLst/>
          </a:prstGeom>
        </p:spPr>
        <p:txBody>
          <a:bodyPr vert="horz" lIns="109609" tIns="54804" rIns="109609" bIns="548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20"/>
            <a:ext cx="404730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06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22" indent="-411022" algn="l" defTabSz="109606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557" indent="-342523" algn="l" defTabSz="109606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8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22" indent="-274018" algn="l" defTabSz="109606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159" indent="-274018" algn="l" defTabSz="109606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194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23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26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30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35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6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0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14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17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21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24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28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07.10.2020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99"/>
            <a:ext cx="11502867" cy="1187716"/>
          </a:xfrm>
          <a:prstGeom prst="rect">
            <a:avLst/>
          </a:prstGeom>
        </p:spPr>
        <p:txBody>
          <a:bodyPr vert="horz" lIns="82596" tIns="41302" rIns="82596" bIns="41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51"/>
            <a:ext cx="11502867" cy="4703021"/>
          </a:xfrm>
          <a:prstGeom prst="rect">
            <a:avLst/>
          </a:prstGeom>
        </p:spPr>
        <p:txBody>
          <a:bodyPr vert="horz" lIns="82596" tIns="41302" rIns="82596" bIns="41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9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66" y="6605064"/>
            <a:ext cx="4047304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7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8260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749" indent="-309749" algn="l" defTabSz="8260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13" indent="-258128" algn="l" defTabSz="8260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07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501" indent="-206498" algn="l" defTabSz="8260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496" indent="-206498" algn="l" defTabSz="8260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9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502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506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513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99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00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8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1005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4001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347" y="3406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32696" y="2777090"/>
            <a:ext cx="10572825" cy="853585"/>
          </a:xfrm>
          <a:prstGeom prst="rect">
            <a:avLst/>
          </a:prstGeom>
        </p:spPr>
        <p:txBody>
          <a:bodyPr vert="horz" wrap="square" lIns="0" tIns="22370" rIns="0" bIns="0" rtlCol="0">
            <a:spAutoFit/>
          </a:bodyPr>
          <a:lstStyle/>
          <a:p>
            <a:pPr marL="29485" defTabSz="923532">
              <a:spcBef>
                <a:spcPts val="177"/>
              </a:spcBef>
            </a:pPr>
            <a:endParaRPr lang="ru-RU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61127" y="2920202"/>
            <a:ext cx="762637" cy="25003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477229" y="466926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488144" y="495455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892254" y="473242"/>
            <a:ext cx="807090" cy="948999"/>
          </a:xfrm>
          <a:prstGeom prst="rect">
            <a:avLst/>
          </a:prstGeom>
        </p:spPr>
        <p:txBody>
          <a:bodyPr vert="horz" wrap="square" lIns="0" tIns="25421" rIns="0" bIns="0" rtlCol="0">
            <a:spAutoFit/>
          </a:bodyPr>
          <a:lstStyle/>
          <a:p>
            <a:pPr defTabSz="923532">
              <a:spcBef>
                <a:spcPts val="200"/>
              </a:spcBef>
            </a:pPr>
            <a:r>
              <a:rPr lang="ru-RU" sz="6000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605323" y="1348566"/>
            <a:ext cx="1214446" cy="450395"/>
          </a:xfrm>
          <a:prstGeom prst="rect">
            <a:avLst/>
          </a:prstGeom>
        </p:spPr>
        <p:txBody>
          <a:bodyPr vert="horz" wrap="square" lIns="0" tIns="19319" rIns="0" bIns="0" rtlCol="0">
            <a:spAutoFit/>
          </a:bodyPr>
          <a:lstStyle/>
          <a:p>
            <a:pPr algn="ctr" defTabSz="923532">
              <a:spcBef>
                <a:spcPts val="152"/>
              </a:spcBef>
            </a:pPr>
            <a:r>
              <a:rPr lang="ru-RU" sz="2800" b="1" spc="-8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83" y="634186"/>
            <a:ext cx="7731360" cy="1131650"/>
          </a:xfrm>
          <a:prstGeom prst="rect">
            <a:avLst/>
          </a:prstGeom>
        </p:spPr>
        <p:txBody>
          <a:bodyPr vert="horz" wrap="square" lIns="0" tIns="2342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370" defTabSz="1466391">
              <a:spcBef>
                <a:spcPts val="185"/>
              </a:spcBef>
              <a:defRPr/>
            </a:pPr>
            <a:r>
              <a:rPr lang="ru-RU" sz="7200" kern="0" spc="8" dirty="0" smtClean="0">
                <a:solidFill>
                  <a:sysClr val="window" lastClr="FFFFFF"/>
                </a:solidFill>
              </a:rPr>
              <a:t>   Физика</a:t>
            </a:r>
            <a:endParaRPr lang="en-US" sz="72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1" y="544604"/>
            <a:ext cx="1112610" cy="116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94299" y="2843064"/>
            <a:ext cx="10856822" cy="3425798"/>
          </a:xfrm>
          <a:prstGeom prst="rect">
            <a:avLst/>
          </a:prstGeom>
        </p:spPr>
        <p:txBody>
          <a:bodyPr vert="horz" wrap="square" lIns="0" tIns="24626" rIns="0" bIns="0" rtlCol="0">
            <a:spAutoFit/>
          </a:bodyPr>
          <a:lstStyle/>
          <a:p>
            <a:pPr marL="32456" algn="ctr" defTabSz="1016664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36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en-US" sz="48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456" algn="ctr" defTabSz="1016664">
              <a:spcBef>
                <a:spcPts val="195"/>
              </a:spcBef>
            </a:pPr>
            <a:endParaRPr lang="ru-RU" sz="4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456" algn="ctr" defTabSz="1016664">
              <a:spcBef>
                <a:spcPts val="195"/>
              </a:spcBef>
            </a:pPr>
            <a:r>
              <a:rPr lang="ru-RU" sz="72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</a:p>
          <a:p>
            <a:pPr marL="32456" algn="ctr" defTabSz="1016664">
              <a:spcBef>
                <a:spcPts val="195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Часть 1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7809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1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26584" y="5291336"/>
                <a:ext cx="4670381" cy="149669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60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6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6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6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6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6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n-US" sz="6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6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6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6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6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6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 smtClean="0">
                    <a:solidFill>
                      <a:prstClr val="black"/>
                    </a:solidFill>
                  </a:rPr>
                  <a:t> t</a:t>
                </a:r>
                <a:endParaRPr lang="ru-RU" sz="6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584" y="5291336"/>
                <a:ext cx="4670381" cy="14966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54577" y="4355232"/>
                <a:ext cx="4079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577" y="4355232"/>
                <a:ext cx="407997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5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1 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9801" y="1258888"/>
                <a:ext cx="12385376" cy="1203150"/>
              </a:xfrm>
            </p:spPr>
            <p:txBody>
              <a:bodyPr/>
              <a:lstStyle/>
              <a:p>
                <a:r>
                  <a:rPr lang="ru-RU" sz="3600" dirty="0" smtClean="0"/>
                  <a:t>  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Какой путь прошел вагон за 15 с, двигаясь с ускорением 0,3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 , если его начальная скорость была равна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?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01" y="1258888"/>
                <a:ext cx="12385376" cy="1203150"/>
              </a:xfrm>
              <a:blipFill rotWithShape="1">
                <a:blip r:embed="rId2"/>
                <a:stretch>
                  <a:fillRect l="-1969" t="-6599" r="-2067" b="-10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9021" y="2444847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Дано: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1672" y="5838782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S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 - ?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922" y="3852917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а</a:t>
            </a:r>
            <a:r>
              <a:rPr lang="en-US" sz="3600" dirty="0" smtClean="0">
                <a:solidFill>
                  <a:prstClr val="black"/>
                </a:solidFill>
              </a:rPr>
              <a:t> = 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8151" y="3157947"/>
                <a:ext cx="15841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15 с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1" y="3157947"/>
                <a:ext cx="1584152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115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614617" y="2433072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Решение:</a:t>
            </a:r>
            <a:endParaRPr lang="ru-RU" sz="36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87071" y="3748659"/>
                <a:ext cx="130471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0,3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071" y="3748659"/>
                <a:ext cx="1304716" cy="822597"/>
              </a:xfrm>
              <a:prstGeom prst="rect">
                <a:avLst/>
              </a:prstGeom>
              <a:blipFill rotWithShape="1">
                <a:blip r:embed="rId4"/>
                <a:stretch>
                  <a:fillRect l="-14486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3006105" y="2987080"/>
            <a:ext cx="0" cy="302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49973" y="5579368"/>
            <a:ext cx="2556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378793" y="3079403"/>
            <a:ext cx="3165587" cy="1259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93760" y="4686629"/>
            <a:ext cx="2808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= 1</a:t>
            </a:r>
            <a:r>
              <a:rPr lang="ru-RU" sz="3600" dirty="0" smtClean="0">
                <a:solidFill>
                  <a:prstClr val="black"/>
                </a:solidFill>
              </a:rPr>
              <a:t>5 + 33,75 =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04190" y="6280310"/>
            <a:ext cx="329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Ответ: </a:t>
            </a:r>
            <a:r>
              <a:rPr lang="ru-RU" sz="3600" dirty="0" smtClean="0">
                <a:solidFill>
                  <a:prstClr val="black"/>
                </a:solidFill>
              </a:rPr>
              <a:t>48,75</a:t>
            </a:r>
            <a:r>
              <a:rPr lang="en-US" sz="3600" dirty="0" smtClean="0">
                <a:solidFill>
                  <a:prstClr val="black"/>
                </a:solidFill>
              </a:rPr>
              <a:t> (</a:t>
            </a:r>
            <a:r>
              <a:rPr lang="ru-RU" sz="3600" dirty="0">
                <a:solidFill>
                  <a:prstClr val="black"/>
                </a:solidFill>
              </a:rPr>
              <a:t>м</a:t>
            </a:r>
            <a:r>
              <a:rPr lang="en-US" sz="3600" dirty="0" smtClean="0">
                <a:solidFill>
                  <a:prstClr val="black"/>
                </a:solidFill>
              </a:rPr>
              <a:t>)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321236" y="5883802"/>
                <a:ext cx="3157788" cy="956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S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 =</a:t>
                </a:r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м·с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м·</m:t>
                        </m:r>
                        <m:sSup>
                          <m:sSupPr>
                            <m:ctrlP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6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236" y="5883802"/>
                <a:ext cx="3157788" cy="956031"/>
              </a:xfrm>
              <a:prstGeom prst="rect">
                <a:avLst/>
              </a:prstGeom>
              <a:blipFill rotWithShape="1">
                <a:blip r:embed="rId5"/>
                <a:stretch>
                  <a:fillRect l="-5985" r="-1351" b="-11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рямоугольник 42"/>
          <p:cNvSpPr/>
          <p:nvPr/>
        </p:nvSpPr>
        <p:spPr>
          <a:xfrm>
            <a:off x="6245331" y="6085991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= [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м</a:t>
            </a:r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]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5719862" y="6010546"/>
            <a:ext cx="415713" cy="3053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538203" y="6496164"/>
            <a:ext cx="420230" cy="2797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57381" y="3079403"/>
                <a:ext cx="3086999" cy="1144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prstClr val="black"/>
                    </a:solidFill>
                  </a:rPr>
                  <a:t>S =</a:t>
                </a:r>
                <a:r>
                  <a:rPr lang="en-US" sz="4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 smtClean="0">
                    <a:solidFill>
                      <a:prstClr val="black"/>
                    </a:solidFill>
                  </a:rPr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6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381" y="3079403"/>
                <a:ext cx="3086999" cy="1144801"/>
              </a:xfrm>
              <a:prstGeom prst="rect">
                <a:avLst/>
              </a:prstGeom>
              <a:blipFill rotWithShape="1">
                <a:blip r:embed="rId6"/>
                <a:stretch>
                  <a:fillRect l="-7890" b="-1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4070" y="4598497"/>
                <a:ext cx="175073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70" y="4598497"/>
                <a:ext cx="1750736" cy="822597"/>
              </a:xfrm>
              <a:prstGeom prst="rect">
                <a:avLst/>
              </a:prstGeom>
              <a:blipFill rotWithShape="1">
                <a:blip r:embed="rId7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60343" y="4434567"/>
                <a:ext cx="3547253" cy="104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S =</a:t>
                </a:r>
                <a:r>
                  <a:rPr lang="en-US" sz="4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  <a:ea typeface="Cambria Math"/>
                  </a:rPr>
                  <a:t>1·15 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0,3·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15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343" y="4434567"/>
                <a:ext cx="3547253" cy="1049262"/>
              </a:xfrm>
              <a:prstGeom prst="rect">
                <a:avLst/>
              </a:prstGeom>
              <a:blipFill rotWithShape="1">
                <a:blip r:embed="rId8"/>
                <a:stretch>
                  <a:fillRect l="-6014" b="-12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10214" y="4506400"/>
                <a:ext cx="2824812" cy="9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>
                    <a:solidFill>
                      <a:prstClr val="black"/>
                    </a:solidFill>
                    <a:ea typeface="Cambria Math"/>
                  </a:rPr>
                  <a:t>= 15 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0,3·225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214" y="4506400"/>
                <a:ext cx="2824812" cy="971613"/>
              </a:xfrm>
              <a:prstGeom prst="rect">
                <a:avLst/>
              </a:prstGeom>
              <a:blipFill rotWithShape="1">
                <a:blip r:embed="rId9"/>
                <a:stretch>
                  <a:fillRect l="-7543" b="-1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0345226" y="5304077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= </a:t>
            </a:r>
            <a:r>
              <a:rPr lang="ru-RU" sz="3600" dirty="0" smtClean="0">
                <a:solidFill>
                  <a:prstClr val="black"/>
                </a:solidFill>
              </a:rPr>
              <a:t>48,75 (м)</a:t>
            </a:r>
            <a:endParaRPr lang="ru-RU" sz="3600" dirty="0">
              <a:solidFill>
                <a:prstClr val="black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4924018" y="6094423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756114" y="6603476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6" grpId="0"/>
      <p:bldP spid="38" grpId="0" animBg="1"/>
      <p:bldP spid="40" grpId="0"/>
      <p:bldP spid="41" grpId="0"/>
      <p:bldP spid="42" grpId="0"/>
      <p:bldP spid="43" grpId="0"/>
      <p:bldP spid="23" grpId="0"/>
      <p:bldP spid="30" grpId="0"/>
      <p:bldP spid="31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</a:t>
            </a:r>
            <a:r>
              <a:rPr lang="ru-RU" sz="4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9801" y="1258888"/>
                <a:ext cx="12385376" cy="1695592"/>
              </a:xfrm>
            </p:spPr>
            <p:txBody>
              <a:bodyPr/>
              <a:lstStyle/>
              <a:p>
                <a:r>
                  <a:rPr lang="ru-RU" sz="3600" dirty="0" smtClean="0"/>
                  <a:t>  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Гору длиной 50 м лыжник прошел за 10 с, двигаясь с ускорением 0,4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 . Чему равна скорость лыжника в начале пути ?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01" y="1258888"/>
                <a:ext cx="12385376" cy="1695592"/>
              </a:xfrm>
              <a:blipFill rotWithShape="1">
                <a:blip r:embed="rId2"/>
                <a:stretch>
                  <a:fillRect l="-1969" t="-4676" r="-541" b="-13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93608" y="2782831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Дано: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509" y="3438716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S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 = 50 м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509" y="4861029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а</a:t>
            </a:r>
            <a:r>
              <a:rPr lang="en-US" sz="3600" dirty="0" smtClean="0">
                <a:solidFill>
                  <a:prstClr val="black"/>
                </a:solidFill>
              </a:rPr>
              <a:t> = 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2738" y="4166059"/>
                <a:ext cx="15841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10 с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38" y="4166059"/>
                <a:ext cx="1584152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115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659204" y="2771056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Решение:</a:t>
            </a:r>
            <a:endParaRPr lang="ru-RU" sz="36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31658" y="4756771"/>
                <a:ext cx="130471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0,4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58" y="4756771"/>
                <a:ext cx="1304716" cy="822597"/>
              </a:xfrm>
              <a:prstGeom prst="rect">
                <a:avLst/>
              </a:prstGeom>
              <a:blipFill rotWithShape="1">
                <a:blip r:embed="rId4"/>
                <a:stretch>
                  <a:fillRect l="-14486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3050692" y="3295991"/>
            <a:ext cx="0" cy="302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94560" y="5888279"/>
            <a:ext cx="2556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0034507" y="3195008"/>
            <a:ext cx="2497951" cy="1259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0660" y="4696464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= </a:t>
            </a:r>
            <a:r>
              <a:rPr lang="ru-RU" sz="3600" dirty="0" smtClean="0">
                <a:solidFill>
                  <a:prstClr val="black"/>
                </a:solidFill>
              </a:rPr>
              <a:t>5 + </a:t>
            </a:r>
            <a:r>
              <a:rPr lang="en-US" sz="3600" dirty="0" smtClean="0">
                <a:solidFill>
                  <a:prstClr val="black"/>
                </a:solidFill>
              </a:rPr>
              <a:t>2</a:t>
            </a:r>
            <a:r>
              <a:rPr lang="ru-RU" sz="3600" dirty="0" smtClean="0">
                <a:solidFill>
                  <a:prstClr val="black"/>
                </a:solidFill>
              </a:rPr>
              <a:t>  =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143214" y="6081610"/>
                <a:ext cx="2110321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prstClr val="black"/>
                    </a:solidFill>
                  </a:rPr>
                  <a:t>Ответ: </a:t>
                </a:r>
                <a:r>
                  <a:rPr lang="en-US" sz="3600" dirty="0">
                    <a:solidFill>
                      <a:prstClr val="black"/>
                    </a:solidFill>
                  </a:rPr>
                  <a:t>7</a:t>
                </a:r>
                <a:r>
                  <a:rPr lang="ru-RU" sz="3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214" y="6081610"/>
                <a:ext cx="2110321" cy="822597"/>
              </a:xfrm>
              <a:prstGeom prst="rect">
                <a:avLst/>
              </a:prstGeom>
              <a:blipFill rotWithShape="1">
                <a:blip r:embed="rId5"/>
                <a:stretch>
                  <a:fillRect l="-8960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301833" y="5863072"/>
                <a:ext cx="3149067" cy="825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 =</a:t>
                </a:r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м·</m:t>
                        </m:r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с</m:t>
                        </m:r>
                      </m:num>
                      <m:den>
                        <m:sSup>
                          <m:sSupPr>
                            <m:ctrlPr>
                              <a:rPr lang="ru-RU" sz="36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833" y="5863072"/>
                <a:ext cx="3149067" cy="825419"/>
              </a:xfrm>
              <a:prstGeom prst="rect">
                <a:avLst/>
              </a:prstGeom>
              <a:blipFill rotWithShape="1">
                <a:blip r:embed="rId6"/>
                <a:stretch>
                  <a:fillRect l="-6008" t="-5185" b="-1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289918" y="5867400"/>
                <a:ext cx="1284326" cy="822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918" y="5867400"/>
                <a:ext cx="1284326" cy="822918"/>
              </a:xfrm>
              <a:prstGeom prst="rect">
                <a:avLst/>
              </a:prstGeom>
              <a:blipFill rotWithShape="1">
                <a:blip r:embed="rId7"/>
                <a:stretch>
                  <a:fillRect l="-14762" t="-5970" r="-5238" b="-11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 flipV="1">
            <a:off x="5874205" y="5863072"/>
            <a:ext cx="207856" cy="3157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776942" y="6319457"/>
            <a:ext cx="210115" cy="1398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85646" y="3295991"/>
                <a:ext cx="2817374" cy="104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S =</a:t>
                </a:r>
                <a:r>
                  <a:rPr lang="en-US" sz="4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46" y="3295991"/>
                <a:ext cx="2817374" cy="1049262"/>
              </a:xfrm>
              <a:prstGeom prst="rect">
                <a:avLst/>
              </a:prstGeom>
              <a:blipFill rotWithShape="1">
                <a:blip r:embed="rId8"/>
                <a:stretch>
                  <a:fillRect l="-7792"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4509" y="6062037"/>
                <a:ext cx="13115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- ?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09" y="6062037"/>
                <a:ext cx="1311513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4151" r="-13488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92362" y="4644623"/>
                <a:ext cx="1132041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7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)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362" y="4644623"/>
                <a:ext cx="1132041" cy="822597"/>
              </a:xfrm>
              <a:prstGeom prst="rect">
                <a:avLst/>
              </a:prstGeom>
              <a:blipFill rotWithShape="1">
                <a:blip r:embed="rId10"/>
                <a:stretch>
                  <a:fillRect l="-7568" t="-3704" r="-16216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06505" y="3300142"/>
                <a:ext cx="2719591" cy="104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t 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40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</a:rPr>
                  <a:t>S </a:t>
                </a:r>
                <a:r>
                  <a:rPr lang="ru-RU" sz="4000" dirty="0">
                    <a:solidFill>
                      <a:prstClr val="black"/>
                    </a:solidFill>
                  </a:rPr>
                  <a:t>-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505" y="3300142"/>
                <a:ext cx="2719591" cy="1049262"/>
              </a:xfrm>
              <a:prstGeom prst="rect">
                <a:avLst/>
              </a:prstGeom>
              <a:blipFill rotWithShape="1">
                <a:blip r:embed="rId11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039894" y="3388314"/>
                <a:ext cx="2307235" cy="96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40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>
                    <a:solidFill>
                      <a:prstClr val="black"/>
                    </a:solidFill>
                  </a:rPr>
                  <a:t>-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94" y="3388314"/>
                <a:ext cx="2307235" cy="969946"/>
              </a:xfrm>
              <a:prstGeom prst="rect">
                <a:avLst/>
              </a:prstGeom>
              <a:blipFill rotWithShape="1">
                <a:blip r:embed="rId12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75555" y="4701979"/>
                <a:ext cx="9257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 </a:t>
                </a:r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555" y="4701979"/>
                <a:ext cx="925703" cy="70788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71486" y="4531900"/>
                <a:ext cx="2539478" cy="975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=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>
                    <a:solidFill>
                      <a:prstClr val="black"/>
                    </a:solidFill>
                  </a:rPr>
                  <a:t>-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0,4·10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486" y="4531900"/>
                <a:ext cx="2539478" cy="975460"/>
              </a:xfrm>
              <a:prstGeom prst="rect">
                <a:avLst/>
              </a:prstGeom>
              <a:blipFill rotWithShape="1">
                <a:blip r:embed="rId14"/>
                <a:stretch>
                  <a:fillRect l="-8654" b="-1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 стрелкой 45"/>
          <p:cNvCxnSpPr/>
          <p:nvPr/>
        </p:nvCxnSpPr>
        <p:spPr>
          <a:xfrm>
            <a:off x="6090373" y="3873287"/>
            <a:ext cx="466908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9424260" y="3873287"/>
            <a:ext cx="466908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6" grpId="0"/>
      <p:bldP spid="38" grpId="0" animBg="1"/>
      <p:bldP spid="40" grpId="0"/>
      <p:bldP spid="41" grpId="0"/>
      <p:bldP spid="42" grpId="0"/>
      <p:bldP spid="43" grpId="0"/>
      <p:bldP spid="23" grpId="0"/>
      <p:bldP spid="30" grpId="0"/>
      <p:bldP spid="36" grpId="0"/>
      <p:bldP spid="28" grpId="0"/>
      <p:bldP spid="29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3 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9801" y="1258888"/>
                <a:ext cx="12385376" cy="1693284"/>
              </a:xfrm>
            </p:spPr>
            <p:txBody>
              <a:bodyPr/>
              <a:lstStyle/>
              <a:p>
                <a:r>
                  <a:rPr lang="ru-RU" sz="3600" dirty="0" smtClean="0"/>
                  <a:t>  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Автомобиль, двигаясь </a:t>
                </a:r>
                <a:r>
                  <a:rPr lang="ru-RU" sz="3200" dirty="0" err="1" smtClean="0">
                    <a:solidFill>
                      <a:schemeClr val="tx2"/>
                    </a:solidFill>
                  </a:rPr>
                  <a:t>равноускоренно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 с начальной скоростью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 , прошел за первую секунду путь 6 м. Найдите ускорение автомобиля.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01" y="1258888"/>
                <a:ext cx="12385376" cy="1693284"/>
              </a:xfrm>
              <a:blipFill rotWithShape="1">
                <a:blip r:embed="rId2"/>
                <a:stretch>
                  <a:fillRect l="-1969" t="-4693" b="-13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93608" y="2782831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Дано: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771" y="4998944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S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 = </a:t>
            </a:r>
            <a:r>
              <a:rPr lang="ru-RU" sz="3600" dirty="0">
                <a:solidFill>
                  <a:prstClr val="black"/>
                </a:solidFill>
                <a:latin typeface="Cambria Math"/>
                <a:ea typeface="Cambria Math"/>
              </a:rPr>
              <a:t>6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 м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2149" y="6027836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</a:rPr>
              <a:t>а - ?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3881" y="4284965"/>
                <a:ext cx="13501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1 с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81" y="4284965"/>
                <a:ext cx="1350113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312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659204" y="2771056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Решение: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90081" y="3295991"/>
            <a:ext cx="0" cy="302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94560" y="5888279"/>
            <a:ext cx="22955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9918874" y="3214303"/>
            <a:ext cx="2606658" cy="1259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9206" y="4815390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= 12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-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10</a:t>
            </a:r>
            <a:r>
              <a:rPr lang="ru-RU" sz="3600" dirty="0" smtClean="0">
                <a:solidFill>
                  <a:prstClr val="black"/>
                </a:solidFill>
              </a:rPr>
              <a:t> =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328956" y="6110191"/>
                <a:ext cx="2212465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prstClr val="black"/>
                    </a:solidFill>
                  </a:rPr>
                  <a:t>Ответ: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956" y="6110191"/>
                <a:ext cx="2212465" cy="822597"/>
              </a:xfrm>
              <a:prstGeom prst="rect">
                <a:avLst/>
              </a:prstGeom>
              <a:blipFill rotWithShape="1">
                <a:blip r:embed="rId4"/>
                <a:stretch>
                  <a:fillRect l="-8264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301833" y="5863072"/>
                <a:ext cx="2653803" cy="106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[a] =</a:t>
                </a:r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36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den>
                        </m:f>
                      </m:num>
                      <m:den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833" y="5863072"/>
                <a:ext cx="2653803" cy="1069716"/>
              </a:xfrm>
              <a:prstGeom prst="rect">
                <a:avLst/>
              </a:prstGeom>
              <a:blipFill rotWithShape="1">
                <a:blip r:embed="rId5"/>
                <a:stretch>
                  <a:fillRect l="-7126" r="-2069" b="-9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7615921" y="6109870"/>
                <a:ext cx="1386470" cy="82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921" y="6109870"/>
                <a:ext cx="1386470" cy="822597"/>
              </a:xfrm>
              <a:prstGeom prst="rect">
                <a:avLst/>
              </a:prstGeom>
              <a:blipFill rotWithShape="1">
                <a:blip r:embed="rId6"/>
                <a:stretch>
                  <a:fillRect l="-13158" t="-5926" r="-438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90175" y="3431015"/>
                <a:ext cx="2817374" cy="104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S =</a:t>
                </a:r>
                <a:r>
                  <a:rPr lang="en-US" sz="4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175" y="3431015"/>
                <a:ext cx="2817374" cy="1049262"/>
              </a:xfrm>
              <a:prstGeom prst="rect">
                <a:avLst/>
              </a:prstGeom>
              <a:blipFill rotWithShape="1">
                <a:blip r:embed="rId7"/>
                <a:stretch>
                  <a:fillRect l="-7576"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9841" y="3491136"/>
                <a:ext cx="1747530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5</a:t>
                </a:r>
                <a14:m>
                  <m:oMath xmlns:m="http://schemas.openxmlformats.org/officeDocument/2006/math">
                    <m:r>
                      <a:rPr lang="ru-RU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1" y="3491136"/>
                <a:ext cx="1747530" cy="822597"/>
              </a:xfrm>
              <a:prstGeom prst="rect">
                <a:avLst/>
              </a:prstGeom>
              <a:blipFill rotWithShape="1">
                <a:blip r:embed="rId8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342809" y="4756771"/>
                <a:ext cx="1234184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 2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)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809" y="4756771"/>
                <a:ext cx="1234184" cy="822597"/>
              </a:xfrm>
              <a:prstGeom prst="rect">
                <a:avLst/>
              </a:prstGeom>
              <a:blipFill rotWithShape="1">
                <a:blip r:embed="rId9"/>
                <a:stretch>
                  <a:fillRect l="-6931" t="-3704" r="-14356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16400" y="3379969"/>
                <a:ext cx="2877711" cy="104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40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</a:rPr>
                  <a:t>S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t</a:t>
                </a:r>
                <a:endParaRPr lang="ru-RU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400" y="3379969"/>
                <a:ext cx="2877711" cy="1049262"/>
              </a:xfrm>
              <a:prstGeom prst="rect">
                <a:avLst/>
              </a:prstGeom>
              <a:blipFill rotWithShape="1">
                <a:blip r:embed="rId10"/>
                <a:stretch>
                  <a:fillRect r="-4873" b="-16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039894" y="3388314"/>
                <a:ext cx="2434000" cy="102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a =</a:t>
                </a:r>
                <a:r>
                  <a:rPr lang="en-US" sz="40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>
                    <a:solidFill>
                      <a:prstClr val="black"/>
                    </a:solidFill>
                  </a:rPr>
                  <a:t>-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ru-RU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94" y="3388314"/>
                <a:ext cx="2434000" cy="1026178"/>
              </a:xfrm>
              <a:prstGeom prst="rect">
                <a:avLst/>
              </a:prstGeom>
              <a:blipFill rotWithShape="1">
                <a:blip r:embed="rId11"/>
                <a:stretch>
                  <a:fillRect l="-9023"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26385" y="4655219"/>
                <a:ext cx="1808508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40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>
                    <a:solidFill>
                      <a:prstClr val="black"/>
                    </a:solidFill>
                  </a:rPr>
                  <a:t>-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385" y="4655219"/>
                <a:ext cx="1808508" cy="966675"/>
              </a:xfrm>
              <a:prstGeom prst="rect">
                <a:avLst/>
              </a:prstGeom>
              <a:blipFill rotWithShape="1">
                <a:blip r:embed="rId12"/>
                <a:stretch>
                  <a:fillRect l="-12162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34778" y="4639129"/>
                <a:ext cx="2473241" cy="974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a =</a:t>
                </a:r>
                <a:r>
                  <a:rPr lang="en-US" sz="40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2·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>
                    <a:solidFill>
                      <a:prstClr val="black"/>
                    </a:solidFill>
                  </a:rPr>
                  <a:t>-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2·5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778" y="4639129"/>
                <a:ext cx="2473241" cy="974882"/>
              </a:xfrm>
              <a:prstGeom prst="rect">
                <a:avLst/>
              </a:prstGeom>
              <a:blipFill rotWithShape="1">
                <a:blip r:embed="rId13"/>
                <a:stretch>
                  <a:fillRect l="-8621" b="-1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5656220" y="6109870"/>
                <a:ext cx="2099036" cy="822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=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6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20" y="6109870"/>
                <a:ext cx="2099036" cy="822918"/>
              </a:xfrm>
              <a:prstGeom prst="rect">
                <a:avLst/>
              </a:prstGeom>
              <a:blipFill rotWithShape="1">
                <a:blip r:embed="rId14"/>
                <a:stretch>
                  <a:fillRect l="-9012" t="-5926" r="-261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5707549" y="3960058"/>
            <a:ext cx="466908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9184079" y="3960058"/>
            <a:ext cx="466908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38" grpId="0" animBg="1"/>
      <p:bldP spid="40" grpId="0"/>
      <p:bldP spid="41" grpId="0"/>
      <p:bldP spid="42" grpId="0"/>
      <p:bldP spid="43" grpId="0"/>
      <p:bldP spid="23" grpId="0"/>
      <p:bldP spid="30" grpId="0"/>
      <p:bldP spid="36" grpId="0"/>
      <p:bldP spid="28" grpId="0"/>
      <p:bldP spid="29" grpId="0"/>
      <p:bldP spid="34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4 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9801" y="1195884"/>
                <a:ext cx="12385376" cy="1791196"/>
              </a:xfrm>
            </p:spPr>
            <p:txBody>
              <a:bodyPr/>
              <a:lstStyle/>
              <a:p>
                <a:r>
                  <a:rPr lang="ru-RU" sz="3600" dirty="0" smtClean="0"/>
                  <a:t>  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Автомобиль двигался со скоростью 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, а затем тормозил в течении 7 с, двигаясь с ускорением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. Какой путь прошел автомобиль в процессе торможения?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01" y="1195884"/>
                <a:ext cx="12385376" cy="1791196"/>
              </a:xfrm>
              <a:blipFill rotWithShape="1">
                <a:blip r:embed="rId2"/>
                <a:stretch>
                  <a:fillRect l="-1969" t="-4422" r="-1969" b="-12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59468" y="2954155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Дано: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6278" y="6160765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S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 - ?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718" y="5249349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а</a:t>
            </a:r>
            <a:r>
              <a:rPr lang="en-US" sz="3600" dirty="0" smtClean="0">
                <a:solidFill>
                  <a:prstClr val="black"/>
                </a:solidFill>
              </a:rPr>
              <a:t> = 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7455" y="4478552"/>
                <a:ext cx="13501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7 с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55" y="4478552"/>
                <a:ext cx="1350113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312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614617" y="2813991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Решение:</a:t>
            </a:r>
            <a:endParaRPr lang="ru-RU" sz="36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4867" y="5145091"/>
                <a:ext cx="851067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67" y="5145091"/>
                <a:ext cx="851067" cy="822597"/>
              </a:xfrm>
              <a:prstGeom prst="rect">
                <a:avLst/>
              </a:prstGeom>
              <a:blipFill rotWithShape="1">
                <a:blip r:embed="rId4"/>
                <a:stretch>
                  <a:fillRect l="-21429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2518136" y="3360627"/>
            <a:ext cx="0" cy="302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37718" y="6040088"/>
            <a:ext cx="226135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471158" y="3377978"/>
            <a:ext cx="2895962" cy="1049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01317" y="6301189"/>
            <a:ext cx="270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Ответ: </a:t>
            </a:r>
            <a:r>
              <a:rPr lang="ru-RU" sz="3600" dirty="0" smtClean="0">
                <a:solidFill>
                  <a:prstClr val="black"/>
                </a:solidFill>
              </a:rPr>
              <a:t>56</a:t>
            </a:r>
            <a:r>
              <a:rPr lang="en-US" sz="3600" dirty="0" smtClean="0">
                <a:solidFill>
                  <a:prstClr val="black"/>
                </a:solidFill>
              </a:rPr>
              <a:t> (</a:t>
            </a:r>
            <a:r>
              <a:rPr lang="ru-RU" sz="3600" dirty="0">
                <a:solidFill>
                  <a:prstClr val="black"/>
                </a:solidFill>
              </a:rPr>
              <a:t>м</a:t>
            </a:r>
            <a:r>
              <a:rPr lang="en-US" sz="3600" dirty="0" smtClean="0">
                <a:solidFill>
                  <a:prstClr val="black"/>
                </a:solidFill>
              </a:rPr>
              <a:t>)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3897300" y="5631449"/>
                <a:ext cx="3157788" cy="956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S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 =</a:t>
                </a:r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м·с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м·</m:t>
                        </m:r>
                        <m:sSup>
                          <m:sSupPr>
                            <m:ctrlP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6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00" y="5631449"/>
                <a:ext cx="3157788" cy="956031"/>
              </a:xfrm>
              <a:prstGeom prst="rect">
                <a:avLst/>
              </a:prstGeom>
              <a:blipFill rotWithShape="1">
                <a:blip r:embed="rId5"/>
                <a:stretch>
                  <a:fillRect l="-5792" r="-1544" b="-11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ямоугольник 53"/>
          <p:cNvSpPr/>
          <p:nvPr/>
        </p:nvSpPr>
        <p:spPr>
          <a:xfrm>
            <a:off x="6821395" y="5833638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= [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м</a:t>
            </a:r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]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6295926" y="5758193"/>
            <a:ext cx="415713" cy="3053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114267" y="6243811"/>
            <a:ext cx="420230" cy="2797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49745" y="3377978"/>
                <a:ext cx="2719591" cy="104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S =</a:t>
                </a:r>
                <a:r>
                  <a:rPr lang="en-US" sz="4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t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-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745" y="3377978"/>
                <a:ext cx="2719591" cy="1049262"/>
              </a:xfrm>
              <a:prstGeom prst="rect">
                <a:avLst/>
              </a:prstGeom>
              <a:blipFill rotWithShape="1">
                <a:blip r:embed="rId6"/>
                <a:stretch>
                  <a:fillRect l="-7848"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67455" y="3600486"/>
                <a:ext cx="2167516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55" y="3600486"/>
                <a:ext cx="2167516" cy="825739"/>
              </a:xfrm>
              <a:prstGeom prst="rect">
                <a:avLst/>
              </a:prstGeom>
              <a:blipFill rotWithShape="1">
                <a:blip r:embed="rId7"/>
                <a:stretch>
                  <a:fillRect t="-2963" b="-1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764576" y="4542917"/>
                <a:ext cx="2939716" cy="104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S =</a:t>
                </a:r>
                <a:r>
                  <a:rPr lang="en-US" sz="4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  <a:ea typeface="Cambria Math"/>
                  </a:rPr>
                  <a:t>15·7 </a:t>
                </a:r>
                <a:r>
                  <a:rPr lang="ru-RU" sz="4000" dirty="0">
                    <a:solidFill>
                      <a:prstClr val="black"/>
                    </a:solidFill>
                  </a:rPr>
                  <a:t>-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2·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576" y="4542917"/>
                <a:ext cx="2939716" cy="1049262"/>
              </a:xfrm>
              <a:prstGeom prst="rect">
                <a:avLst/>
              </a:prstGeom>
              <a:blipFill rotWithShape="1">
                <a:blip r:embed="rId8"/>
                <a:stretch>
                  <a:fillRect l="-7469"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639941" y="4715272"/>
            <a:ext cx="224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ea typeface="Cambria Math"/>
              </a:rPr>
              <a:t>= 105 </a:t>
            </a:r>
            <a:r>
              <a:rPr lang="ru-RU" sz="4000" dirty="0" smtClean="0">
                <a:solidFill>
                  <a:prstClr val="black"/>
                </a:solidFill>
              </a:rPr>
              <a:t>- 49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838753" y="4762063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= </a:t>
            </a:r>
            <a:r>
              <a:rPr lang="ru-RU" sz="3600" dirty="0" smtClean="0">
                <a:solidFill>
                  <a:prstClr val="black"/>
                </a:solidFill>
              </a:rPr>
              <a:t>56 (м)</a:t>
            </a:r>
            <a:endParaRPr lang="ru-RU" sz="3600" dirty="0">
              <a:solidFill>
                <a:prstClr val="black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5500082" y="5842070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332178" y="6351123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510161" y="3376984"/>
            <a:ext cx="0" cy="302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646065" y="2954154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СИ:</a:t>
            </a:r>
            <a:endParaRPr lang="ru-RU" sz="36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502049" y="3604643"/>
                <a:ext cx="982961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49" y="3604643"/>
                <a:ext cx="982961" cy="822597"/>
              </a:xfrm>
              <a:prstGeom prst="rect">
                <a:avLst/>
              </a:prstGeom>
              <a:blipFill rotWithShape="1">
                <a:blip r:embed="rId9"/>
                <a:stretch>
                  <a:fillRect l="-18519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/>
          <p:cNvCxnSpPr/>
          <p:nvPr/>
        </p:nvCxnSpPr>
        <p:spPr>
          <a:xfrm flipV="1">
            <a:off x="5801053" y="4801717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6036350" y="5318819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7" grpId="0"/>
      <p:bldP spid="39" grpId="0"/>
      <p:bldP spid="46" grpId="0"/>
      <p:bldP spid="47" grpId="0"/>
      <p:bldP spid="50" grpId="0" animBg="1"/>
      <p:bldP spid="52" grpId="0"/>
      <p:bldP spid="53" grpId="0"/>
      <p:bldP spid="54" grpId="0"/>
      <p:bldP spid="57" grpId="0"/>
      <p:bldP spid="58" grpId="0"/>
      <p:bldP spid="59" grpId="0"/>
      <p:bldP spid="60" grpId="0"/>
      <p:bldP spid="61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5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9801" y="1195884"/>
                <a:ext cx="12385376" cy="1550040"/>
              </a:xfrm>
            </p:spPr>
            <p:txBody>
              <a:bodyPr/>
              <a:lstStyle/>
              <a:p>
                <a:r>
                  <a:rPr lang="ru-RU" sz="3600" dirty="0" smtClean="0"/>
                  <a:t>  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Движение тела описывается уравнением </a:t>
                </a:r>
                <a:endParaRPr lang="en-US" sz="32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х=−</m:t>
                    </m:r>
                    <m:r>
                      <a:rPr lang="ru-RU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𝟓</m:t>
                    </m:r>
                    <m:r>
                      <a:rPr lang="ru-RU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ru-RU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𝟔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.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Опишите движение этого тела. Запишите уравнение зависимости скорости от времени.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01" y="1195884"/>
                <a:ext cx="12385376" cy="1550040"/>
              </a:xfrm>
              <a:blipFill rotWithShape="1">
                <a:blip r:embed="rId2"/>
                <a:stretch>
                  <a:fillRect l="-1969" t="-4724" b="-15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32568" y="6013157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а</a:t>
            </a:r>
            <a:r>
              <a:rPr lang="en-US" sz="3600" dirty="0" smtClean="0">
                <a:solidFill>
                  <a:prstClr val="black"/>
                </a:solidFill>
              </a:rPr>
              <a:t> = 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5950" y="4398960"/>
                <a:ext cx="19559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- 5 м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50" y="4398960"/>
                <a:ext cx="195592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872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459717" y="5908899"/>
                <a:ext cx="1330364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- 36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17" y="5908899"/>
                <a:ext cx="1330364" cy="822597"/>
              </a:xfrm>
              <a:prstGeom prst="rect">
                <a:avLst/>
              </a:prstGeom>
              <a:blipFill rotWithShape="1">
                <a:blip r:embed="rId4"/>
                <a:stretch>
                  <a:fillRect l="-13699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Прямоугольник 49"/>
          <p:cNvSpPr/>
          <p:nvPr/>
        </p:nvSpPr>
        <p:spPr>
          <a:xfrm>
            <a:off x="711620" y="2870512"/>
            <a:ext cx="3857852" cy="1282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38153" y="5167536"/>
                <a:ext cx="9097918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prstClr val="black"/>
                    </a:solidFill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˂ 0 – 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движение равнозамедленное;</a:t>
                </a:r>
              </a:p>
              <a:p>
                <a:r>
                  <a:rPr lang="ru-RU" sz="3200" dirty="0">
                    <a:solidFill>
                      <a:prstClr val="black"/>
                    </a:solidFill>
                  </a:rPr>
                  <a:t>у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равнение зависимости скорости от времени: </a:t>
                </a:r>
                <a:endParaRPr lang="ru-RU" sz="360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ru-RU" sz="3600" dirty="0"/>
                  <a:t> = </a:t>
                </a:r>
                <a:r>
                  <a:rPr lang="en-US" sz="3200" dirty="0"/>
                  <a:t>6 - </a:t>
                </a:r>
                <a:r>
                  <a:rPr lang="en-US" sz="3200" dirty="0" smtClean="0"/>
                  <a:t>36·t</a:t>
                </a:r>
                <a:endParaRPr lang="ru-RU" sz="3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153" y="5167536"/>
                <a:ext cx="9097918" cy="1692771"/>
              </a:xfrm>
              <a:prstGeom prst="rect">
                <a:avLst/>
              </a:prstGeom>
              <a:blipFill rotWithShape="1">
                <a:blip r:embed="rId5"/>
                <a:stretch>
                  <a:fillRect l="-2011" t="-5415" b="-129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00701" y="5114572"/>
                <a:ext cx="175073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</a:t>
                </a:r>
                <a:r>
                  <a:rPr lang="ru-RU" sz="3600" dirty="0">
                    <a:solidFill>
                      <a:prstClr val="black"/>
                    </a:solidFill>
                  </a:rPr>
                  <a:t>6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01" y="5114572"/>
                <a:ext cx="1750736" cy="822597"/>
              </a:xfrm>
              <a:prstGeom prst="rect">
                <a:avLst/>
              </a:prstGeom>
              <a:blipFill rotWithShape="1">
                <a:blip r:embed="rId6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1621" y="2966244"/>
                <a:ext cx="3857851" cy="104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х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0" i="1" smtClean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40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4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1" y="2966244"/>
                <a:ext cx="3857851" cy="1049262"/>
              </a:xfrm>
              <a:prstGeom prst="rect">
                <a:avLst/>
              </a:prstGeom>
              <a:blipFill rotWithShape="1">
                <a:blip r:embed="rId7"/>
                <a:stretch>
                  <a:fillRect l="-5687"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18273" y="3092902"/>
                <a:ext cx="296882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000" dirty="0" smtClean="0"/>
                  <a:t> </a:t>
                </a:r>
                <a:r>
                  <a:rPr lang="ru-RU" sz="40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40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4000" dirty="0" smtClean="0"/>
                  <a:t> + </a:t>
                </a:r>
                <a:r>
                  <a:rPr lang="en-US" sz="4000" dirty="0" err="1" smtClean="0"/>
                  <a:t>a·t</a:t>
                </a:r>
                <a:endParaRPr lang="ru-RU" sz="4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273" y="3092902"/>
                <a:ext cx="2968826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5517" r="-636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6652210" y="2854076"/>
            <a:ext cx="3410679" cy="1161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49338" y="4275850"/>
                <a:ext cx="261642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ru-RU" sz="4400" dirty="0" smtClean="0"/>
                  <a:t> = </a:t>
                </a:r>
                <a:r>
                  <a:rPr lang="en-US" sz="4000" dirty="0" smtClean="0"/>
                  <a:t>6 - 36·t</a:t>
                </a:r>
                <a:endParaRPr lang="ru-RU" sz="4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338" y="4275850"/>
                <a:ext cx="2616422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5748" r="-6977" b="-36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9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7" grpId="0"/>
      <p:bldP spid="50" grpId="0" animBg="1"/>
      <p:bldP spid="52" grpId="0"/>
      <p:bldP spid="58" grpId="0"/>
      <p:bldP spid="3" grpId="0"/>
      <p:bldP spid="32" grpId="0"/>
      <p:bldP spid="3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73857" y="1978968"/>
                <a:ext cx="11593288" cy="4180888"/>
              </a:xfrm>
            </p:spPr>
            <p:txBody>
              <a:bodyPr/>
              <a:lstStyle/>
              <a:p>
                <a:pPr marL="742950" indent="-742950">
                  <a:buAutoNum type="arabicPeriod"/>
                </a:pPr>
                <a:r>
                  <a:rPr lang="ru-RU" dirty="0" smtClean="0">
                    <a:solidFill>
                      <a:schemeClr val="tx2"/>
                    </a:solidFill>
                  </a:rPr>
                  <a:t>Повторить пройденные темы.</a:t>
                </a:r>
              </a:p>
              <a:p>
                <a:pPr marL="742950" indent="-742950">
                  <a:buAutoNum type="arabicPeriod"/>
                </a:pPr>
                <a:r>
                  <a:rPr lang="ru-RU" dirty="0" smtClean="0">
                    <a:solidFill>
                      <a:schemeClr val="tx2"/>
                    </a:solidFill>
                  </a:rPr>
                  <a:t>Решить задачу:</a:t>
                </a:r>
              </a:p>
              <a:p>
                <a:r>
                  <a:rPr lang="ru-RU" dirty="0">
                    <a:solidFill>
                      <a:schemeClr val="tx2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    Пуля, летящая со скоростью 400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, попадает в земляной вал и проникает в него на 40 см. С каким ускорением двигалась пуля?</a:t>
                </a:r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73857" y="1978968"/>
                <a:ext cx="11593288" cy="4180888"/>
              </a:xfrm>
              <a:blipFill rotWithShape="1">
                <a:blip r:embed="rId2"/>
                <a:stretch>
                  <a:fillRect l="-2892" t="-4088" r="-1525" b="-7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2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905</Words>
  <Application>Microsoft Office PowerPoint</Application>
  <PresentationFormat>Произвольный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4_Тема Office</vt:lpstr>
      <vt:lpstr>2_Тема Office</vt:lpstr>
      <vt:lpstr>Презентация PowerPoint</vt:lpstr>
      <vt:lpstr>Презентация PowerPoint</vt:lpstr>
      <vt:lpstr>Презентация PowerPoint</vt:lpstr>
      <vt:lpstr>Задача № 1 </vt:lpstr>
      <vt:lpstr>Задача № 2</vt:lpstr>
      <vt:lpstr>Задача № 3 </vt:lpstr>
      <vt:lpstr>Задача № 4 </vt:lpstr>
      <vt:lpstr>Задача № 5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194</cp:revision>
  <dcterms:created xsi:type="dcterms:W3CDTF">2020-08-02T08:10:40Z</dcterms:created>
  <dcterms:modified xsi:type="dcterms:W3CDTF">2020-10-07T03:53:04Z</dcterms:modified>
</cp:coreProperties>
</file>