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79" r:id="rId3"/>
  </p:sldMasterIdLst>
  <p:notesMasterIdLst>
    <p:notesMasterId r:id="rId20"/>
  </p:notesMasterIdLst>
  <p:sldIdLst>
    <p:sldId id="287" r:id="rId4"/>
    <p:sldId id="272" r:id="rId5"/>
    <p:sldId id="281" r:id="rId6"/>
    <p:sldId id="275" r:id="rId7"/>
    <p:sldId id="286" r:id="rId8"/>
    <p:sldId id="276" r:id="rId9"/>
    <p:sldId id="277" r:id="rId10"/>
    <p:sldId id="278" r:id="rId11"/>
    <p:sldId id="282" r:id="rId12"/>
    <p:sldId id="269" r:id="rId13"/>
    <p:sldId id="267" r:id="rId14"/>
    <p:sldId id="271" r:id="rId15"/>
    <p:sldId id="268" r:id="rId16"/>
    <p:sldId id="284" r:id="rId17"/>
    <p:sldId id="285" r:id="rId18"/>
    <p:sldId id="266" r:id="rId19"/>
  </p:sldIdLst>
  <p:sldSz cx="12780963" cy="7126288"/>
  <p:notesSz cx="6858000" cy="9144000"/>
  <p:defaultTextStyle>
    <a:defPPr>
      <a:defRPr lang="ru-RU"/>
    </a:defPPr>
    <a:lvl1pPr marL="0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035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067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106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2141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0176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8210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6247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4281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8" autoAdjust="0"/>
    <p:restoredTop sz="95812" autoAdjust="0"/>
  </p:normalViewPr>
  <p:slideViewPr>
    <p:cSldViewPr>
      <p:cViewPr>
        <p:scale>
          <a:sx n="62" d="100"/>
          <a:sy n="62" d="100"/>
        </p:scale>
        <p:origin x="-1032" y="-240"/>
      </p:cViewPr>
      <p:guideLst>
        <p:guide orient="horz" pos="2245"/>
        <p:guide pos="40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E1931-D879-49B2-8141-FE062353E471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685800"/>
            <a:ext cx="6146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A5561-9F08-4C8B-933B-CCF8FF1F8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71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035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6067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4106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2141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0176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88210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36247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4281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A5561-9F08-4C8B-933B-CCF8FF1F89F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29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3" y="2213775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45" y="4038230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2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8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199" y="285389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49" y="285389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8574" y="2209178"/>
            <a:ext cx="10863818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17145" y="3990721"/>
            <a:ext cx="8946675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9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496"/>
            <a:ext cx="10044182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8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050" y="1639047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2197" y="1639047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9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66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653504" y="350017"/>
            <a:ext cx="560221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53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4" y="2213819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46" y="4038230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1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65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78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91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0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37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58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09" y="4579317"/>
            <a:ext cx="10863818" cy="1415360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09" y="3020447"/>
            <a:ext cx="10863818" cy="1558875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12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389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19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650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780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910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040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97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9081" y="1662851"/>
            <a:ext cx="5644926" cy="470302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97033" y="1662851"/>
            <a:ext cx="5644926" cy="470302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86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88" y="1595167"/>
            <a:ext cx="5647143" cy="66479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990" indent="0">
              <a:buNone/>
              <a:defRPr sz="1900" b="1"/>
            </a:lvl2pPr>
            <a:lvl3pPr marL="826000" indent="0">
              <a:buNone/>
              <a:defRPr sz="1600" b="1"/>
            </a:lvl3pPr>
            <a:lvl4pPr marL="1238998" indent="0">
              <a:buNone/>
              <a:defRPr sz="1400" b="1"/>
            </a:lvl4pPr>
            <a:lvl5pPr marL="1651998" indent="0">
              <a:buNone/>
              <a:defRPr sz="1400" b="1"/>
            </a:lvl5pPr>
            <a:lvl6pPr marL="2065004" indent="0">
              <a:buNone/>
              <a:defRPr sz="1400" b="1"/>
            </a:lvl6pPr>
            <a:lvl7pPr marL="2478004" indent="0">
              <a:buNone/>
              <a:defRPr sz="1400" b="1"/>
            </a:lvl7pPr>
            <a:lvl8pPr marL="2891005" indent="0">
              <a:buNone/>
              <a:defRPr sz="1400" b="1"/>
            </a:lvl8pPr>
            <a:lvl9pPr marL="330400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9088" y="2259964"/>
            <a:ext cx="5647143" cy="4105864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990" indent="0">
              <a:buNone/>
              <a:defRPr sz="1900" b="1"/>
            </a:lvl2pPr>
            <a:lvl3pPr marL="826000" indent="0">
              <a:buNone/>
              <a:defRPr sz="1600" b="1"/>
            </a:lvl3pPr>
            <a:lvl4pPr marL="1238998" indent="0">
              <a:buNone/>
              <a:defRPr sz="1400" b="1"/>
            </a:lvl4pPr>
            <a:lvl5pPr marL="1651998" indent="0">
              <a:buNone/>
              <a:defRPr sz="1400" b="1"/>
            </a:lvl5pPr>
            <a:lvl6pPr marL="2065004" indent="0">
              <a:buNone/>
              <a:defRPr sz="1400" b="1"/>
            </a:lvl6pPr>
            <a:lvl7pPr marL="2478004" indent="0">
              <a:buNone/>
              <a:defRPr sz="1400" b="1"/>
            </a:lvl7pPr>
            <a:lvl8pPr marL="2891005" indent="0">
              <a:buNone/>
              <a:defRPr sz="1400" b="1"/>
            </a:lvl8pPr>
            <a:lvl9pPr marL="330400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92552" y="2259964"/>
            <a:ext cx="5649363" cy="4105864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22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08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9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75" y="283731"/>
            <a:ext cx="4204851" cy="120751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7039" y="283778"/>
            <a:ext cx="7144915" cy="608208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075" y="1491291"/>
            <a:ext cx="4204851" cy="4874579"/>
          </a:xfrm>
        </p:spPr>
        <p:txBody>
          <a:bodyPr/>
          <a:lstStyle>
            <a:lvl1pPr marL="0" indent="0">
              <a:buNone/>
              <a:defRPr sz="1300"/>
            </a:lvl1pPr>
            <a:lvl2pPr marL="412990" indent="0">
              <a:buNone/>
              <a:defRPr sz="1100"/>
            </a:lvl2pPr>
            <a:lvl3pPr marL="826000" indent="0">
              <a:buNone/>
              <a:defRPr sz="800"/>
            </a:lvl3pPr>
            <a:lvl4pPr marL="1238998" indent="0">
              <a:buNone/>
              <a:defRPr sz="800"/>
            </a:lvl4pPr>
            <a:lvl5pPr marL="1651998" indent="0">
              <a:buNone/>
              <a:defRPr sz="800"/>
            </a:lvl5pPr>
            <a:lvl6pPr marL="2065004" indent="0">
              <a:buNone/>
              <a:defRPr sz="800"/>
            </a:lvl6pPr>
            <a:lvl7pPr marL="2478004" indent="0">
              <a:buNone/>
              <a:defRPr sz="800"/>
            </a:lvl7pPr>
            <a:lvl8pPr marL="2891005" indent="0">
              <a:buNone/>
              <a:defRPr sz="800"/>
            </a:lvl8pPr>
            <a:lvl9pPr marL="330400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82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72" y="4988420"/>
            <a:ext cx="7668578" cy="58890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72" y="636750"/>
            <a:ext cx="7668578" cy="4275773"/>
          </a:xfrm>
        </p:spPr>
        <p:txBody>
          <a:bodyPr/>
          <a:lstStyle>
            <a:lvl1pPr marL="0" indent="0">
              <a:buNone/>
              <a:defRPr sz="3000"/>
            </a:lvl1pPr>
            <a:lvl2pPr marL="412990" indent="0">
              <a:buNone/>
              <a:defRPr sz="2500"/>
            </a:lvl2pPr>
            <a:lvl3pPr marL="826000" indent="0">
              <a:buNone/>
              <a:defRPr sz="2200"/>
            </a:lvl3pPr>
            <a:lvl4pPr marL="1238998" indent="0">
              <a:buNone/>
              <a:defRPr sz="1900"/>
            </a:lvl4pPr>
            <a:lvl5pPr marL="1651998" indent="0">
              <a:buNone/>
              <a:defRPr sz="1900"/>
            </a:lvl5pPr>
            <a:lvl6pPr marL="2065004" indent="0">
              <a:buNone/>
              <a:defRPr sz="1900"/>
            </a:lvl6pPr>
            <a:lvl7pPr marL="2478004" indent="0">
              <a:buNone/>
              <a:defRPr sz="1900"/>
            </a:lvl7pPr>
            <a:lvl8pPr marL="2891005" indent="0">
              <a:buNone/>
              <a:defRPr sz="1900"/>
            </a:lvl8pPr>
            <a:lvl9pPr marL="3304001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72" y="5577324"/>
            <a:ext cx="7668578" cy="836349"/>
          </a:xfrm>
        </p:spPr>
        <p:txBody>
          <a:bodyPr/>
          <a:lstStyle>
            <a:lvl1pPr marL="0" indent="0">
              <a:buNone/>
              <a:defRPr sz="1300"/>
            </a:lvl1pPr>
            <a:lvl2pPr marL="412990" indent="0">
              <a:buNone/>
              <a:defRPr sz="1100"/>
            </a:lvl2pPr>
            <a:lvl3pPr marL="826000" indent="0">
              <a:buNone/>
              <a:defRPr sz="800"/>
            </a:lvl3pPr>
            <a:lvl4pPr marL="1238998" indent="0">
              <a:buNone/>
              <a:defRPr sz="800"/>
            </a:lvl4pPr>
            <a:lvl5pPr marL="1651998" indent="0">
              <a:buNone/>
              <a:defRPr sz="800"/>
            </a:lvl5pPr>
            <a:lvl6pPr marL="2065004" indent="0">
              <a:buNone/>
              <a:defRPr sz="800"/>
            </a:lvl6pPr>
            <a:lvl7pPr marL="2478004" indent="0">
              <a:buNone/>
              <a:defRPr sz="800"/>
            </a:lvl7pPr>
            <a:lvl8pPr marL="2891005" indent="0">
              <a:buNone/>
              <a:defRPr sz="800"/>
            </a:lvl8pPr>
            <a:lvl9pPr marL="330400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97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85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218" y="285432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60" y="285432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82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633" y="290951"/>
            <a:ext cx="10863820" cy="8495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8575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881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33187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8575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5626" indent="-115626">
              <a:buFont typeface="Arial" panose="020B0604020202020204" pitchFamily="34" charset="0"/>
              <a:buChar char="•"/>
              <a:defRPr sz="1100"/>
            </a:lvl2pPr>
            <a:lvl3pPr marL="231252" indent="-115626">
              <a:defRPr sz="1100"/>
            </a:lvl3pPr>
            <a:lvl4pPr marL="404696" indent="-173443">
              <a:defRPr sz="1100"/>
            </a:lvl4pPr>
            <a:lvl5pPr marL="578135" indent="-17344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5881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5626" indent="-115626">
              <a:buFont typeface="Arial" panose="020B0604020202020204" pitchFamily="34" charset="0"/>
              <a:buChar char="•"/>
              <a:defRPr sz="1100"/>
            </a:lvl2pPr>
            <a:lvl3pPr marL="231252" indent="-115626">
              <a:defRPr sz="1100"/>
            </a:lvl3pPr>
            <a:lvl4pPr marL="404696" indent="-173443">
              <a:defRPr sz="1100"/>
            </a:lvl4pPr>
            <a:lvl5pPr marL="578135" indent="-17344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33187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5626" indent="-115626">
              <a:buFont typeface="Arial" panose="020B0604020202020204" pitchFamily="34" charset="0"/>
              <a:buChar char="•"/>
              <a:defRPr sz="1100"/>
            </a:lvl2pPr>
            <a:lvl3pPr marL="231252" indent="-115626">
              <a:defRPr sz="1100"/>
            </a:lvl3pPr>
            <a:lvl4pPr marL="404696" indent="-173443">
              <a:defRPr sz="1100"/>
            </a:lvl4pPr>
            <a:lvl5pPr marL="578135" indent="-17344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58633" y="969978"/>
            <a:ext cx="10863820" cy="4222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8828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09" y="4579300"/>
            <a:ext cx="10863818" cy="141536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09" y="3020432"/>
            <a:ext cx="10863818" cy="155887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0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0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1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2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01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82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62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428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9048" y="1662807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6990" y="1662807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49" y="1595167"/>
            <a:ext cx="5647145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035" indent="0">
              <a:buNone/>
              <a:defRPr sz="2400" b="1"/>
            </a:lvl2pPr>
            <a:lvl3pPr marL="1096067" indent="0">
              <a:buNone/>
              <a:defRPr sz="2200" b="1"/>
            </a:lvl3pPr>
            <a:lvl4pPr marL="1644106" indent="0">
              <a:buNone/>
              <a:defRPr sz="1900" b="1"/>
            </a:lvl4pPr>
            <a:lvl5pPr marL="2192141" indent="0">
              <a:buNone/>
              <a:defRPr sz="1900" b="1"/>
            </a:lvl5pPr>
            <a:lvl6pPr marL="2740176" indent="0">
              <a:buNone/>
              <a:defRPr sz="1900" b="1"/>
            </a:lvl6pPr>
            <a:lvl7pPr marL="3288210" indent="0">
              <a:buNone/>
              <a:defRPr sz="1900" b="1"/>
            </a:lvl7pPr>
            <a:lvl8pPr marL="3836247" indent="0">
              <a:buNone/>
              <a:defRPr sz="1900" b="1"/>
            </a:lvl8pPr>
            <a:lvl9pPr marL="438428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049" y="2259957"/>
            <a:ext cx="5647145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035" indent="0">
              <a:buNone/>
              <a:defRPr sz="2400" b="1"/>
            </a:lvl2pPr>
            <a:lvl3pPr marL="1096067" indent="0">
              <a:buNone/>
              <a:defRPr sz="2200" b="1"/>
            </a:lvl3pPr>
            <a:lvl4pPr marL="1644106" indent="0">
              <a:buNone/>
              <a:defRPr sz="1900" b="1"/>
            </a:lvl4pPr>
            <a:lvl5pPr marL="2192141" indent="0">
              <a:buNone/>
              <a:defRPr sz="1900" b="1"/>
            </a:lvl5pPr>
            <a:lvl6pPr marL="2740176" indent="0">
              <a:buNone/>
              <a:defRPr sz="1900" b="1"/>
            </a:lvl6pPr>
            <a:lvl7pPr marL="3288210" indent="0">
              <a:buNone/>
              <a:defRPr sz="1900" b="1"/>
            </a:lvl7pPr>
            <a:lvl8pPr marL="3836247" indent="0">
              <a:buNone/>
              <a:defRPr sz="1900" b="1"/>
            </a:lvl8pPr>
            <a:lvl9pPr marL="438428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92552" y="2259957"/>
            <a:ext cx="5649363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7" y="283732"/>
            <a:ext cx="4204848" cy="12075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7004" y="283739"/>
            <a:ext cx="7144913" cy="6082089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057" y="1491249"/>
            <a:ext cx="4204848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48035" indent="0">
              <a:buNone/>
              <a:defRPr sz="1400"/>
            </a:lvl2pPr>
            <a:lvl3pPr marL="1096067" indent="0">
              <a:buNone/>
              <a:defRPr sz="1200"/>
            </a:lvl3pPr>
            <a:lvl4pPr marL="1644106" indent="0">
              <a:buNone/>
              <a:defRPr sz="1100"/>
            </a:lvl4pPr>
            <a:lvl5pPr marL="2192141" indent="0">
              <a:buNone/>
              <a:defRPr sz="1100"/>
            </a:lvl5pPr>
            <a:lvl6pPr marL="2740176" indent="0">
              <a:buNone/>
              <a:defRPr sz="1100"/>
            </a:lvl6pPr>
            <a:lvl7pPr marL="3288210" indent="0">
              <a:buNone/>
              <a:defRPr sz="1100"/>
            </a:lvl7pPr>
            <a:lvl8pPr marL="3836247" indent="0">
              <a:buNone/>
              <a:defRPr sz="1100"/>
            </a:lvl8pPr>
            <a:lvl9pPr marL="4384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59" y="4988408"/>
            <a:ext cx="7668578" cy="58890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59" y="636750"/>
            <a:ext cx="7668578" cy="4275773"/>
          </a:xfrm>
        </p:spPr>
        <p:txBody>
          <a:bodyPr/>
          <a:lstStyle>
            <a:lvl1pPr marL="0" indent="0">
              <a:buNone/>
              <a:defRPr sz="3800"/>
            </a:lvl1pPr>
            <a:lvl2pPr marL="548035" indent="0">
              <a:buNone/>
              <a:defRPr sz="3400"/>
            </a:lvl2pPr>
            <a:lvl3pPr marL="1096067" indent="0">
              <a:buNone/>
              <a:defRPr sz="2900"/>
            </a:lvl3pPr>
            <a:lvl4pPr marL="1644106" indent="0">
              <a:buNone/>
              <a:defRPr sz="2400"/>
            </a:lvl4pPr>
            <a:lvl5pPr marL="2192141" indent="0">
              <a:buNone/>
              <a:defRPr sz="2400"/>
            </a:lvl5pPr>
            <a:lvl6pPr marL="2740176" indent="0">
              <a:buNone/>
              <a:defRPr sz="2400"/>
            </a:lvl6pPr>
            <a:lvl7pPr marL="3288210" indent="0">
              <a:buNone/>
              <a:defRPr sz="2400"/>
            </a:lvl7pPr>
            <a:lvl8pPr marL="3836247" indent="0">
              <a:buNone/>
              <a:defRPr sz="2400"/>
            </a:lvl8pPr>
            <a:lvl9pPr marL="4384281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59" y="5577311"/>
            <a:ext cx="7668578" cy="836349"/>
          </a:xfrm>
        </p:spPr>
        <p:txBody>
          <a:bodyPr/>
          <a:lstStyle>
            <a:lvl1pPr marL="0" indent="0">
              <a:buNone/>
              <a:defRPr sz="1700"/>
            </a:lvl1pPr>
            <a:lvl2pPr marL="548035" indent="0">
              <a:buNone/>
              <a:defRPr sz="1400"/>
            </a:lvl2pPr>
            <a:lvl3pPr marL="1096067" indent="0">
              <a:buNone/>
              <a:defRPr sz="1200"/>
            </a:lvl3pPr>
            <a:lvl4pPr marL="1644106" indent="0">
              <a:buNone/>
              <a:defRPr sz="1100"/>
            </a:lvl4pPr>
            <a:lvl5pPr marL="2192141" indent="0">
              <a:buNone/>
              <a:defRPr sz="1100"/>
            </a:lvl5pPr>
            <a:lvl6pPr marL="2740176" indent="0">
              <a:buNone/>
              <a:defRPr sz="1100"/>
            </a:lvl6pPr>
            <a:lvl7pPr marL="3288210" indent="0">
              <a:buNone/>
              <a:defRPr sz="1100"/>
            </a:lvl7pPr>
            <a:lvl8pPr marL="3836247" indent="0">
              <a:buNone/>
              <a:defRPr sz="1100"/>
            </a:lvl8pPr>
            <a:lvl9pPr marL="4384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49" y="285388"/>
            <a:ext cx="11502867" cy="1187715"/>
          </a:xfrm>
          <a:prstGeom prst="rect">
            <a:avLst/>
          </a:prstGeom>
        </p:spPr>
        <p:txBody>
          <a:bodyPr vert="horz" lIns="109609" tIns="54804" rIns="109609" bIns="5480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49" y="1662807"/>
            <a:ext cx="11502867" cy="4703021"/>
          </a:xfrm>
          <a:prstGeom prst="rect">
            <a:avLst/>
          </a:prstGeom>
        </p:spPr>
        <p:txBody>
          <a:bodyPr vert="horz" lIns="109609" tIns="54804" rIns="109609" bIns="5480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48" y="6605020"/>
            <a:ext cx="2982225" cy="379409"/>
          </a:xfrm>
          <a:prstGeom prst="rect">
            <a:avLst/>
          </a:prstGeom>
        </p:spPr>
        <p:txBody>
          <a:bodyPr vert="horz" lIns="109609" tIns="54804" rIns="109609" bIns="5480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30" y="6605020"/>
            <a:ext cx="4047305" cy="379409"/>
          </a:xfrm>
          <a:prstGeom prst="rect">
            <a:avLst/>
          </a:prstGeom>
        </p:spPr>
        <p:txBody>
          <a:bodyPr vert="horz" lIns="109609" tIns="54804" rIns="109609" bIns="5480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20"/>
            <a:ext cx="2982225" cy="379409"/>
          </a:xfrm>
          <a:prstGeom prst="rect">
            <a:avLst/>
          </a:prstGeom>
        </p:spPr>
        <p:txBody>
          <a:bodyPr vert="horz" lIns="109609" tIns="54804" rIns="109609" bIns="548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6067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022" indent="-411022" algn="l" defTabSz="109606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557" indent="-342523" algn="l" defTabSz="1096067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087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122" indent="-274018" algn="l" defTabSz="109606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6159" indent="-274018" algn="l" defTabSz="1096067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4194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230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0267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8300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035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067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106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141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176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210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6247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281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77" y="1177530"/>
            <a:ext cx="12526188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63"/>
            <a:ext cx="11447615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02"/>
            <a:ext cx="10044182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1"/>
            <a:ext cx="40899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99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1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99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099"/>
              <a:t>30.09.2020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1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99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099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5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0924" eaLnBrk="1" hangingPunct="1">
        <a:defRPr>
          <a:latin typeface="+mn-lt"/>
          <a:ea typeface="+mn-ea"/>
          <a:cs typeface="+mn-cs"/>
        </a:defRPr>
      </a:lvl2pPr>
      <a:lvl3pPr marL="1621845" eaLnBrk="1" hangingPunct="1">
        <a:defRPr>
          <a:latin typeface="+mn-lt"/>
          <a:ea typeface="+mn-ea"/>
          <a:cs typeface="+mn-cs"/>
        </a:defRPr>
      </a:lvl3pPr>
      <a:lvl4pPr marL="2432770" eaLnBrk="1" hangingPunct="1">
        <a:defRPr>
          <a:latin typeface="+mn-lt"/>
          <a:ea typeface="+mn-ea"/>
          <a:cs typeface="+mn-cs"/>
        </a:defRPr>
      </a:lvl4pPr>
      <a:lvl5pPr marL="3243694" eaLnBrk="1" hangingPunct="1">
        <a:defRPr>
          <a:latin typeface="+mn-lt"/>
          <a:ea typeface="+mn-ea"/>
          <a:cs typeface="+mn-cs"/>
        </a:defRPr>
      </a:lvl5pPr>
      <a:lvl6pPr marL="4054618" eaLnBrk="1" hangingPunct="1">
        <a:defRPr>
          <a:latin typeface="+mn-lt"/>
          <a:ea typeface="+mn-ea"/>
          <a:cs typeface="+mn-cs"/>
        </a:defRPr>
      </a:lvl6pPr>
      <a:lvl7pPr marL="4865543" eaLnBrk="1" hangingPunct="1">
        <a:defRPr>
          <a:latin typeface="+mn-lt"/>
          <a:ea typeface="+mn-ea"/>
          <a:cs typeface="+mn-cs"/>
        </a:defRPr>
      </a:lvl7pPr>
      <a:lvl8pPr marL="5676464" eaLnBrk="1" hangingPunct="1">
        <a:defRPr>
          <a:latin typeface="+mn-lt"/>
          <a:ea typeface="+mn-ea"/>
          <a:cs typeface="+mn-cs"/>
        </a:defRPr>
      </a:lvl8pPr>
      <a:lvl9pPr marL="648739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0924" eaLnBrk="1" hangingPunct="1">
        <a:defRPr>
          <a:latin typeface="+mn-lt"/>
          <a:ea typeface="+mn-ea"/>
          <a:cs typeface="+mn-cs"/>
        </a:defRPr>
      </a:lvl2pPr>
      <a:lvl3pPr marL="1621845" eaLnBrk="1" hangingPunct="1">
        <a:defRPr>
          <a:latin typeface="+mn-lt"/>
          <a:ea typeface="+mn-ea"/>
          <a:cs typeface="+mn-cs"/>
        </a:defRPr>
      </a:lvl3pPr>
      <a:lvl4pPr marL="2432770" eaLnBrk="1" hangingPunct="1">
        <a:defRPr>
          <a:latin typeface="+mn-lt"/>
          <a:ea typeface="+mn-ea"/>
          <a:cs typeface="+mn-cs"/>
        </a:defRPr>
      </a:lvl4pPr>
      <a:lvl5pPr marL="3243694" eaLnBrk="1" hangingPunct="1">
        <a:defRPr>
          <a:latin typeface="+mn-lt"/>
          <a:ea typeface="+mn-ea"/>
          <a:cs typeface="+mn-cs"/>
        </a:defRPr>
      </a:lvl5pPr>
      <a:lvl6pPr marL="4054618" eaLnBrk="1" hangingPunct="1">
        <a:defRPr>
          <a:latin typeface="+mn-lt"/>
          <a:ea typeface="+mn-ea"/>
          <a:cs typeface="+mn-cs"/>
        </a:defRPr>
      </a:lvl6pPr>
      <a:lvl7pPr marL="4865543" eaLnBrk="1" hangingPunct="1">
        <a:defRPr>
          <a:latin typeface="+mn-lt"/>
          <a:ea typeface="+mn-ea"/>
          <a:cs typeface="+mn-cs"/>
        </a:defRPr>
      </a:lvl7pPr>
      <a:lvl8pPr marL="5676464" eaLnBrk="1" hangingPunct="1">
        <a:defRPr>
          <a:latin typeface="+mn-lt"/>
          <a:ea typeface="+mn-ea"/>
          <a:cs typeface="+mn-cs"/>
        </a:defRPr>
      </a:lvl8pPr>
      <a:lvl9pPr marL="648739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0" y="285399"/>
            <a:ext cx="11502867" cy="1187716"/>
          </a:xfrm>
          <a:prstGeom prst="rect">
            <a:avLst/>
          </a:prstGeom>
        </p:spPr>
        <p:txBody>
          <a:bodyPr vert="horz" lIns="82596" tIns="41302" rIns="82596" bIns="4130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50" y="1662851"/>
            <a:ext cx="11502867" cy="4703021"/>
          </a:xfrm>
          <a:prstGeom prst="rect">
            <a:avLst/>
          </a:prstGeom>
        </p:spPr>
        <p:txBody>
          <a:bodyPr vert="horz" lIns="82596" tIns="41302" rIns="82596" bIns="4130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49" y="6605064"/>
            <a:ext cx="2982225" cy="379409"/>
          </a:xfrm>
          <a:prstGeom prst="rect">
            <a:avLst/>
          </a:prstGeom>
        </p:spPr>
        <p:txBody>
          <a:bodyPr vert="horz" lIns="82596" tIns="41302" rIns="82596" bIns="4130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6000"/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26000"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66" y="6605064"/>
            <a:ext cx="4047304" cy="379409"/>
          </a:xfrm>
          <a:prstGeom prst="rect">
            <a:avLst/>
          </a:prstGeom>
        </p:spPr>
        <p:txBody>
          <a:bodyPr vert="horz" lIns="82596" tIns="41302" rIns="82596" bIns="41302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60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64"/>
            <a:ext cx="2982225" cy="379409"/>
          </a:xfrm>
          <a:prstGeom prst="rect">
            <a:avLst/>
          </a:prstGeom>
        </p:spPr>
        <p:txBody>
          <a:bodyPr vert="horz" lIns="82596" tIns="41302" rIns="82596" bIns="4130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6000"/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260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7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ctr" defTabSz="8260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9749" indent="-309749" algn="l" defTabSz="8260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71113" indent="-258128" algn="l" defTabSz="82600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507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5501" indent="-206498" algn="l" defTabSz="82600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58496" indent="-206498" algn="l" defTabSz="82600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499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84502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97506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10513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990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6000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8998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1998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5004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8004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1005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4001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5.png"/><Relationship Id="rId3" Type="http://schemas.openxmlformats.org/officeDocument/2006/relationships/image" Target="../media/image81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9.png"/><Relationship Id="rId16" Type="http://schemas.openxmlformats.org/officeDocument/2006/relationships/image" Target="../media/image21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91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80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00.png"/><Relationship Id="rId7" Type="http://schemas.openxmlformats.org/officeDocument/2006/relationships/image" Target="../media/image26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347" y="3406"/>
            <a:ext cx="12763612" cy="22424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532696" y="2777090"/>
            <a:ext cx="10572825" cy="2448894"/>
          </a:xfrm>
          <a:prstGeom prst="rect">
            <a:avLst/>
          </a:prstGeom>
        </p:spPr>
        <p:txBody>
          <a:bodyPr vert="horz" wrap="square" lIns="0" tIns="22370" rIns="0" bIns="0" rtlCol="0">
            <a:spAutoFit/>
          </a:bodyPr>
          <a:lstStyle/>
          <a:p>
            <a:pPr marL="29485" defTabSz="923532">
              <a:spcBef>
                <a:spcPts val="177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lang="en-US" sz="4800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800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29485" algn="ctr" defTabSz="923532">
              <a:spcBef>
                <a:spcPts val="177"/>
              </a:spcBef>
            </a:pPr>
            <a:r>
              <a:rPr lang="ru-RU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Путь, пройденный при равнопеременном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движении</a:t>
            </a:r>
            <a:endParaRPr lang="en-US" sz="5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61127" y="2920202"/>
            <a:ext cx="762637" cy="250033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0477229" y="466926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0488144" y="495455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892254" y="473242"/>
            <a:ext cx="807090" cy="948999"/>
          </a:xfrm>
          <a:prstGeom prst="rect">
            <a:avLst/>
          </a:prstGeom>
        </p:spPr>
        <p:txBody>
          <a:bodyPr vert="horz" wrap="square" lIns="0" tIns="25421" rIns="0" bIns="0" rtlCol="0">
            <a:spAutoFit/>
          </a:bodyPr>
          <a:lstStyle/>
          <a:p>
            <a:pPr defTabSz="923532">
              <a:spcBef>
                <a:spcPts val="200"/>
              </a:spcBef>
            </a:pPr>
            <a:r>
              <a:rPr lang="ru-RU" sz="6000" b="1" spc="1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6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605323" y="1348566"/>
            <a:ext cx="1214446" cy="450395"/>
          </a:xfrm>
          <a:prstGeom prst="rect">
            <a:avLst/>
          </a:prstGeom>
        </p:spPr>
        <p:txBody>
          <a:bodyPr vert="horz" wrap="square" lIns="0" tIns="19319" rIns="0" bIns="0" rtlCol="0">
            <a:spAutoFit/>
          </a:bodyPr>
          <a:lstStyle/>
          <a:p>
            <a:pPr algn="ctr" defTabSz="923532">
              <a:spcBef>
                <a:spcPts val="152"/>
              </a:spcBef>
            </a:pPr>
            <a:r>
              <a:rPr lang="ru-RU" sz="2800" b="1" spc="-8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159583" y="634186"/>
            <a:ext cx="7731360" cy="1131650"/>
          </a:xfrm>
          <a:prstGeom prst="rect">
            <a:avLst/>
          </a:prstGeom>
        </p:spPr>
        <p:txBody>
          <a:bodyPr vert="horz" wrap="square" lIns="0" tIns="2342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370" defTabSz="1466391">
              <a:spcBef>
                <a:spcPts val="185"/>
              </a:spcBef>
              <a:defRPr/>
            </a:pPr>
            <a:r>
              <a:rPr lang="ru-RU" sz="7200" kern="0" spc="8" dirty="0" smtClean="0">
                <a:solidFill>
                  <a:sysClr val="window" lastClr="FFFFFF"/>
                </a:solidFill>
              </a:rPr>
              <a:t>   Физика</a:t>
            </a:r>
            <a:endParaRPr lang="en-US" sz="7200" kern="0" spc="8" dirty="0">
              <a:solidFill>
                <a:sysClr val="window" lastClr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81" y="544604"/>
            <a:ext cx="1112610" cy="116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22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780963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39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7" y="-27776"/>
            <a:ext cx="12761586" cy="711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2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780963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71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80963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26584" y="5291336"/>
                <a:ext cx="4670381" cy="149669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6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6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6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6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6000" b="0" i="1" smtClean="0">
                                <a:latin typeface="Cambria Math"/>
                              </a:rPr>
                              <m:t>ϑ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6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6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sz="6000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  <m:r>
                          <a:rPr lang="en-US" sz="6000" b="0" i="1" smtClean="0">
                            <a:latin typeface="Cambria Math"/>
                          </a:rPr>
                          <m:t>+ </m:t>
                        </m:r>
                        <m:sSub>
                          <m:sSubPr>
                            <m:ctrlPr>
                              <a:rPr lang="en-US" sz="6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6000" b="0" i="1" smtClean="0">
                                <a:latin typeface="Cambria Math"/>
                              </a:rPr>
                              <m:t>ϑ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60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6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000" dirty="0" smtClean="0"/>
                  <a:t> t</a:t>
                </a:r>
                <a:endParaRPr lang="ru-RU" sz="6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584" y="5291336"/>
                <a:ext cx="4670381" cy="14966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54577" y="4355232"/>
                <a:ext cx="40799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577" y="4355232"/>
                <a:ext cx="407997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01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Задача № 1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0791" y="1170886"/>
                <a:ext cx="12114663" cy="1634486"/>
              </a:xfrm>
            </p:spPr>
            <p:txBody>
              <a:bodyPr/>
              <a:lstStyle/>
              <a:p>
                <a:r>
                  <a:rPr lang="ru-RU" sz="3200" dirty="0" smtClean="0"/>
                  <a:t>   </a:t>
                </a:r>
                <a:r>
                  <a:rPr lang="ru-RU" sz="3200" dirty="0" smtClean="0">
                    <a:solidFill>
                      <a:schemeClr val="tx2"/>
                    </a:solidFill>
                  </a:rPr>
                  <a:t> При аварийном торможении автомобиль, движущийся со скоростью 72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tx2"/>
                    </a:solidFill>
                  </a:rPr>
                  <a:t>, остановился через 5 с. Найти тормозной путь.</a:t>
                </a:r>
                <a:endParaRPr lang="ru-RU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0791" y="1170886"/>
                <a:ext cx="12114663" cy="1634486"/>
              </a:xfrm>
              <a:blipFill rotWithShape="1">
                <a:blip r:embed="rId2"/>
                <a:stretch>
                  <a:fillRect l="-2013" t="-7463" r="-1560" b="-141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62529" y="2968318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Дано: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849" y="4933037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t = </a:t>
            </a:r>
            <a:r>
              <a:rPr lang="ru-RU" sz="3600" dirty="0">
                <a:solidFill>
                  <a:prstClr val="black"/>
                </a:solidFill>
              </a:rPr>
              <a:t>5</a:t>
            </a:r>
            <a:r>
              <a:rPr lang="en-US" sz="3600" dirty="0" smtClean="0">
                <a:solidFill>
                  <a:prstClr val="black"/>
                </a:solidFill>
              </a:rPr>
              <a:t> c</a:t>
            </a:r>
            <a:endParaRPr lang="ru-RU" sz="3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1849" y="3739232"/>
                <a:ext cx="2167516" cy="823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= 72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49" y="3739232"/>
                <a:ext cx="2167516" cy="823110"/>
              </a:xfrm>
              <a:prstGeom prst="rect">
                <a:avLst/>
              </a:prstGeom>
              <a:blipFill rotWithShape="1">
                <a:blip r:embed="rId3"/>
                <a:stretch>
                  <a:fillRect t="-2963" b="-140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168271" y="2915941"/>
            <a:ext cx="2110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Решение: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14817" y="6257061"/>
            <a:ext cx="2709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Ответ: </a:t>
            </a:r>
            <a:r>
              <a:rPr lang="ru-RU" sz="3600" dirty="0" smtClean="0">
                <a:solidFill>
                  <a:prstClr val="black"/>
                </a:solidFill>
              </a:rPr>
              <a:t>50</a:t>
            </a:r>
            <a:r>
              <a:rPr lang="en-US" sz="3600" dirty="0" smtClean="0">
                <a:solidFill>
                  <a:prstClr val="black"/>
                </a:solidFill>
              </a:rPr>
              <a:t> (</a:t>
            </a:r>
            <a:r>
              <a:rPr lang="ru-RU" sz="3600" dirty="0" smtClean="0">
                <a:solidFill>
                  <a:prstClr val="black"/>
                </a:solidFill>
              </a:rPr>
              <a:t>м</a:t>
            </a:r>
            <a:r>
              <a:rPr lang="en-US" sz="3600" dirty="0" smtClean="0">
                <a:solidFill>
                  <a:prstClr val="black"/>
                </a:solidFill>
              </a:rPr>
              <a:t>)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2664" y="5869141"/>
            <a:ext cx="96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S - </a:t>
            </a:r>
            <a:r>
              <a:rPr lang="ru-RU" sz="3600" dirty="0">
                <a:solidFill>
                  <a:prstClr val="black"/>
                </a:solidFill>
                <a:latin typeface="Cambria Math"/>
                <a:ea typeface="Cambria Math"/>
              </a:rPr>
              <a:t>?</a:t>
            </a:r>
            <a:endParaRPr lang="ru-RU" sz="3600" dirty="0">
              <a:solidFill>
                <a:prstClr val="black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006105" y="3562273"/>
            <a:ext cx="1" cy="28083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449973" y="5795392"/>
            <a:ext cx="25561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881468" y="3599167"/>
            <a:ext cx="3178435" cy="11185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5030488" y="6083424"/>
                <a:ext cx="2651688" cy="819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[</a:t>
                </a:r>
                <a:r>
                  <a:rPr lang="en-US" sz="3600" dirty="0">
                    <a:solidFill>
                      <a:prstClr val="black"/>
                    </a:solidFill>
                    <a:latin typeface="Cambria Math"/>
                    <a:ea typeface="Cambria Math"/>
                  </a:rPr>
                  <a:t>S</a:t>
                </a:r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] =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  <m:r>
                      <a:rPr lang="en-US" sz="36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∗</m:t>
                    </m:r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 c]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 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488" y="6083424"/>
                <a:ext cx="2651688" cy="819968"/>
              </a:xfrm>
              <a:prstGeom prst="rect">
                <a:avLst/>
              </a:prstGeom>
              <a:blipFill rotWithShape="1">
                <a:blip r:embed="rId4"/>
                <a:stretch>
                  <a:fillRect l="-6897" t="-5970" b="-119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Прямоугольник 26"/>
          <p:cNvSpPr/>
          <p:nvPr/>
        </p:nvSpPr>
        <p:spPr>
          <a:xfrm>
            <a:off x="7533156" y="6083424"/>
            <a:ext cx="1369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= [</a:t>
            </a:r>
            <a:r>
              <a:rPr lang="ru-RU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м</a:t>
            </a:r>
            <a:r>
              <a:rPr lang="en-US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]</a:t>
            </a:r>
            <a:r>
              <a:rPr lang="ru-RU" sz="3600" dirty="0" smtClean="0">
                <a:solidFill>
                  <a:prstClr val="black"/>
                </a:solidFill>
              </a:rPr>
              <a:t> </a:t>
            </a:r>
            <a:endParaRPr lang="ru-RU" sz="3600" dirty="0">
              <a:solidFill>
                <a:prstClr val="black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6988881" y="6403833"/>
            <a:ext cx="288032" cy="1791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356332" y="6651444"/>
            <a:ext cx="288032" cy="1791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39252" y="3636478"/>
                <a:ext cx="2486065" cy="990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/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4000" b="0" i="1" smtClean="0">
                                <a:latin typeface="Cambria Math"/>
                              </a:rPr>
                              <m:t>ϑ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/>
                          </a:rPr>
                          <m:t>+ </m:t>
                        </m:r>
                        <m:r>
                          <m:rPr>
                            <m:sty m:val="p"/>
                          </m:rPr>
                          <a:rPr lang="el-GR" sz="4000" b="0" i="1" smtClean="0">
                            <a:latin typeface="Cambria Math"/>
                          </a:rPr>
                          <m:t>ϑ</m:t>
                        </m:r>
                        <m:r>
                          <a:rPr lang="en-US" sz="40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/>
                  <a:t> t</a:t>
                </a:r>
                <a:endParaRPr lang="ru-RU" sz="4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252" y="3636478"/>
                <a:ext cx="2486065" cy="990271"/>
              </a:xfrm>
              <a:prstGeom prst="rect">
                <a:avLst/>
              </a:prstGeom>
              <a:blipFill rotWithShape="1">
                <a:blip r:embed="rId5"/>
                <a:stretch>
                  <a:fillRect l="-8578" r="-7843" b="-135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07768" y="4385564"/>
                <a:ext cx="12057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𝓿</m:t>
                    </m:r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= 0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68" y="4385564"/>
                <a:ext cx="1205779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14151" r="-14646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881468" y="4949930"/>
                <a:ext cx="2884123" cy="990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/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(20+0)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/>
                  <a:t> 5 =</a:t>
                </a:r>
                <a:endParaRPr lang="ru-RU" sz="4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468" y="4949930"/>
                <a:ext cx="2884123" cy="990271"/>
              </a:xfrm>
              <a:prstGeom prst="rect">
                <a:avLst/>
              </a:prstGeom>
              <a:blipFill rotWithShape="1">
                <a:blip r:embed="rId7"/>
                <a:stretch>
                  <a:fillRect l="-7611" r="-6342" b="-135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7827326" y="5071185"/>
            <a:ext cx="149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50 (</a:t>
            </a:r>
            <a:r>
              <a:rPr lang="ru-RU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м</a:t>
            </a:r>
            <a:r>
              <a:rPr lang="en-US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)</a:t>
            </a:r>
            <a:endParaRPr lang="ru-RU" sz="3600" dirty="0">
              <a:solidFill>
                <a:prstClr val="black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230240" y="3562273"/>
            <a:ext cx="1" cy="28083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078113" y="3743716"/>
                <a:ext cx="982961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>
                    <a:solidFill>
                      <a:prstClr val="black"/>
                    </a:solidFill>
                  </a:rPr>
                  <a:t>20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113" y="3743716"/>
                <a:ext cx="982961" cy="822597"/>
              </a:xfrm>
              <a:prstGeom prst="rect">
                <a:avLst/>
              </a:prstGeom>
              <a:blipFill rotWithShape="1">
                <a:blip r:embed="rId8"/>
                <a:stretch>
                  <a:fillRect l="-19255"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204749" y="2915940"/>
            <a:ext cx="85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СИ:</a:t>
            </a:r>
            <a:endParaRPr lang="ru-RU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5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3" grpId="0"/>
      <p:bldP spid="17" grpId="0"/>
      <p:bldP spid="22" grpId="0" animBg="1"/>
      <p:bldP spid="26" grpId="0"/>
      <p:bldP spid="27" grpId="0"/>
      <p:bldP spid="30" grpId="0"/>
      <p:bldP spid="31" grpId="0"/>
      <p:bldP spid="32" grpId="0"/>
      <p:bldP spid="33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Задача № 2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69801" y="1258888"/>
                <a:ext cx="12114663" cy="1200842"/>
              </a:xfrm>
            </p:spPr>
            <p:txBody>
              <a:bodyPr/>
              <a:lstStyle/>
              <a:p>
                <a:r>
                  <a:rPr lang="ru-RU" sz="3600" dirty="0" smtClean="0"/>
                  <a:t>   </a:t>
                </a:r>
                <a:r>
                  <a:rPr lang="ru-RU" sz="3600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3200" dirty="0" smtClean="0">
                    <a:solidFill>
                      <a:schemeClr val="tx2"/>
                    </a:solidFill>
                  </a:rPr>
                  <a:t>За какое время автомобиль, двигаясь из состояния покоя с ускорением 0,6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sz="320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2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2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tx2"/>
                    </a:solidFill>
                  </a:rPr>
                  <a:t>, пройдет 30 м?</a:t>
                </a:r>
                <a:endParaRPr lang="ru-RU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5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9801" y="1258888"/>
                <a:ext cx="12114663" cy="1200842"/>
              </a:xfrm>
              <a:blipFill rotWithShape="1">
                <a:blip r:embed="rId2"/>
                <a:stretch>
                  <a:fillRect l="-2012" t="-6633" b="-10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149021" y="2444847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Дано: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9859" y="4571256"/>
            <a:ext cx="859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S</a:t>
            </a:r>
            <a:r>
              <a:rPr lang="ru-RU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Cambria Math"/>
                <a:ea typeface="Cambria Math"/>
              </a:rPr>
              <a:t>=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6138" y="4571256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30 </a:t>
            </a:r>
            <a:r>
              <a:rPr lang="ru-RU" sz="3600" dirty="0" smtClean="0">
                <a:solidFill>
                  <a:prstClr val="black"/>
                </a:solidFill>
              </a:rPr>
              <a:t>м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9922" y="3852917"/>
            <a:ext cx="843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</a:rPr>
              <a:t>а</a:t>
            </a:r>
            <a:r>
              <a:rPr lang="en-US" sz="3600" dirty="0" smtClean="0">
                <a:solidFill>
                  <a:prstClr val="black"/>
                </a:solidFill>
              </a:rPr>
              <a:t> = </a:t>
            </a:r>
            <a:endParaRPr lang="ru-RU" sz="3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49021" y="5781007"/>
                <a:ext cx="9413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- </a:t>
                </a:r>
                <a:r>
                  <a:rPr lang="ru-RU" sz="3600" dirty="0">
                    <a:solidFill>
                      <a:prstClr val="black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021" y="5781007"/>
                <a:ext cx="941348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4151" r="-19355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614617" y="2433072"/>
            <a:ext cx="2110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Решение:</a:t>
            </a:r>
            <a:endParaRPr lang="ru-RU" sz="36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87071" y="3748659"/>
                <a:ext cx="1304716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>
                    <a:solidFill>
                      <a:prstClr val="black"/>
                    </a:solidFill>
                  </a:rPr>
                  <a:t>0,6 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071" y="3748659"/>
                <a:ext cx="1304716" cy="822597"/>
              </a:xfrm>
              <a:prstGeom prst="rect">
                <a:avLst/>
              </a:prstGeom>
              <a:blipFill rotWithShape="1">
                <a:blip r:embed="rId4"/>
                <a:stretch>
                  <a:fillRect l="-14486"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>
            <a:off x="3006105" y="3562273"/>
            <a:ext cx="0" cy="302346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49973" y="5579368"/>
            <a:ext cx="25561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9990881" y="3064543"/>
            <a:ext cx="2324001" cy="15339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880254" y="4736763"/>
                <a:ext cx="3174523" cy="698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100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 = 10 (c)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254" y="4736763"/>
                <a:ext cx="3174523" cy="698589"/>
              </a:xfrm>
              <a:prstGeom prst="rect">
                <a:avLst/>
              </a:prstGeom>
              <a:blipFill rotWithShape="1">
                <a:blip r:embed="rId5"/>
                <a:stretch>
                  <a:fillRect l="-5962" t="-5217" r="-5000" b="-321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9435026" y="6172999"/>
            <a:ext cx="2592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Ответ: </a:t>
            </a:r>
            <a:r>
              <a:rPr lang="ru-RU" sz="3600" dirty="0" smtClean="0">
                <a:solidFill>
                  <a:prstClr val="black"/>
                </a:solidFill>
              </a:rPr>
              <a:t>10</a:t>
            </a:r>
            <a:r>
              <a:rPr lang="en-US" sz="3600" dirty="0" smtClean="0">
                <a:solidFill>
                  <a:prstClr val="black"/>
                </a:solidFill>
              </a:rPr>
              <a:t> (</a:t>
            </a:r>
            <a:r>
              <a:rPr lang="ru-RU" sz="3600" dirty="0" smtClean="0">
                <a:solidFill>
                  <a:prstClr val="black"/>
                </a:solidFill>
              </a:rPr>
              <a:t>с</a:t>
            </a:r>
            <a:r>
              <a:rPr lang="en-US" sz="3600" dirty="0" smtClean="0">
                <a:solidFill>
                  <a:prstClr val="black"/>
                </a:solidFill>
              </a:rPr>
              <a:t>)</a:t>
            </a:r>
            <a:endParaRPr lang="ru-RU" sz="3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3497668" y="5779450"/>
                <a:ext cx="2631041" cy="1219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[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t</a:t>
                </a:r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] =</a:t>
                </a:r>
                <a:r>
                  <a:rPr lang="en-US" sz="3600" dirty="0">
                    <a:solidFill>
                      <a:prstClr val="black"/>
                    </a:solidFill>
                    <a:latin typeface="Cambria Math"/>
                    <a:ea typeface="Cambria Math"/>
                  </a:rPr>
                  <a:t>[</a:t>
                </a:r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6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ru-RU" sz="36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м</m:t>
                            </m:r>
                          </m:num>
                          <m:den>
                            <m:f>
                              <m:fPr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3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м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с</m:t>
                                    </m:r>
                                  </m:e>
                                  <m:sup>
                                    <m:r>
                                      <a:rPr lang="ru-RU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den>
                        </m:f>
                      </m:e>
                    </m:rad>
                  </m:oMath>
                </a14:m>
                <a:r>
                  <a:rPr lang="ru-RU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   </a:t>
                </a:r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]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 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668" y="5779450"/>
                <a:ext cx="2631041" cy="1219693"/>
              </a:xfrm>
              <a:prstGeom prst="rect">
                <a:avLst/>
              </a:prstGeom>
              <a:blipFill rotWithShape="1">
                <a:blip r:embed="rId6"/>
                <a:stretch>
                  <a:fillRect l="-7193" r="-20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5922948" y="5940701"/>
                <a:ext cx="1779846" cy="7187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= [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]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 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948" y="5940701"/>
                <a:ext cx="1779846" cy="718787"/>
              </a:xfrm>
              <a:prstGeom prst="rect">
                <a:avLst/>
              </a:prstGeom>
              <a:blipFill rotWithShape="1">
                <a:blip r:embed="rId7"/>
                <a:stretch>
                  <a:fillRect l="-10616" t="-4274" r="-3082" b="-3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единительная линия 43"/>
          <p:cNvCxnSpPr/>
          <p:nvPr/>
        </p:nvCxnSpPr>
        <p:spPr>
          <a:xfrm flipV="1">
            <a:off x="5162417" y="6083424"/>
            <a:ext cx="288032" cy="1791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151354" y="6315733"/>
            <a:ext cx="288032" cy="1791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92133" y="3231878"/>
                <a:ext cx="3086999" cy="1144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/>
                  <a:t>S =</a:t>
                </a:r>
                <a:r>
                  <a:rPr lang="en-US" sz="4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ru-RU" sz="4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 smtClean="0"/>
                  <a:t>t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6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133" y="3231878"/>
                <a:ext cx="3086999" cy="1144801"/>
              </a:xfrm>
              <a:prstGeom prst="rect">
                <a:avLst/>
              </a:prstGeom>
              <a:blipFill rotWithShape="1">
                <a:blip r:embed="rId8"/>
                <a:stretch>
                  <a:fillRect l="-7890" b="-127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148733" y="3064543"/>
                <a:ext cx="1808765" cy="1470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/>
                  <a:t>t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4400" b="0" i="1" smtClean="0">
                                <a:latin typeface="Cambria Math"/>
                              </a:rPr>
                              <m:t>𝑆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/>
                              </a:rPr>
                              <m:t>𝑎</m:t>
                            </m:r>
                          </m:den>
                        </m:f>
                      </m:e>
                    </m:rad>
                  </m:oMath>
                </a14:m>
                <a:endParaRPr lang="ru-RU" sz="6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8733" y="3064543"/>
                <a:ext cx="1808765" cy="1470146"/>
              </a:xfrm>
              <a:prstGeom prst="rect">
                <a:avLst/>
              </a:prstGeom>
              <a:blipFill rotWithShape="1">
                <a:blip r:embed="rId9"/>
                <a:stretch>
                  <a:fillRect l="-138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497668" y="4782983"/>
            <a:ext cx="7825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 =</a:t>
            </a:r>
            <a:endParaRPr lang="ru-RU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58233" y="4338933"/>
                <a:ext cx="1651671" cy="1470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/>
                              </a:rPr>
                              <m:t>2∗30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/>
                              </a:rPr>
                              <m:t>0,6</m:t>
                            </m:r>
                          </m:den>
                        </m:f>
                      </m:e>
                    </m:rad>
                  </m:oMath>
                </a14:m>
                <a:endParaRPr lang="ru-RU" sz="6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233" y="4338933"/>
                <a:ext cx="1651671" cy="147014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/>
          <p:cNvSpPr/>
          <p:nvPr/>
        </p:nvSpPr>
        <p:spPr>
          <a:xfrm>
            <a:off x="7504861" y="6011416"/>
            <a:ext cx="1261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= [</a:t>
            </a:r>
            <a:r>
              <a:rPr lang="ru-RU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с</a:t>
            </a:r>
            <a:r>
              <a:rPr lang="en-US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]</a:t>
            </a:r>
            <a:r>
              <a:rPr lang="ru-RU" sz="3600" dirty="0" smtClean="0">
                <a:solidFill>
                  <a:prstClr val="black"/>
                </a:solidFill>
              </a:rPr>
              <a:t> </a:t>
            </a:r>
            <a:endParaRPr lang="ru-RU" sz="3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34832" y="3060829"/>
                <a:ext cx="14205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= 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0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32" y="3060829"/>
                <a:ext cx="1420517" cy="646331"/>
              </a:xfrm>
              <a:prstGeom prst="rect">
                <a:avLst/>
              </a:prstGeom>
              <a:blipFill rotWithShape="1">
                <a:blip r:embed="rId12"/>
                <a:stretch>
                  <a:fillRect t="-14151" r="-12446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966316" y="3282439"/>
                <a:ext cx="1800429" cy="1144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/>
                  <a:t>S =</a:t>
                </a:r>
                <a:r>
                  <a:rPr lang="en-US" sz="4400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6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316" y="3282439"/>
                <a:ext cx="1800429" cy="1144801"/>
              </a:xfrm>
              <a:prstGeom prst="rect">
                <a:avLst/>
              </a:prstGeom>
              <a:blipFill rotWithShape="1">
                <a:blip r:embed="rId13"/>
                <a:stretch>
                  <a:fillRect l="-13898" b="-127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/>
          <p:cNvCxnSpPr/>
          <p:nvPr/>
        </p:nvCxnSpPr>
        <p:spPr>
          <a:xfrm>
            <a:off x="6318473" y="3854840"/>
            <a:ext cx="50405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9039638" y="3854840"/>
            <a:ext cx="50405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32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6" grpId="0"/>
      <p:bldP spid="38" grpId="0" animBg="1"/>
      <p:bldP spid="40" grpId="0"/>
      <p:bldP spid="41" grpId="0"/>
      <p:bldP spid="42" grpId="0"/>
      <p:bldP spid="43" grpId="0"/>
      <p:bldP spid="23" grpId="0"/>
      <p:bldP spid="24" grpId="0"/>
      <p:bldP spid="25" grpId="0"/>
      <p:bldP spid="28" grpId="0"/>
      <p:bldP spid="29" grpId="0"/>
      <p:bldP spid="30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Задание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9881" y="2627040"/>
            <a:ext cx="10945216" cy="1323439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Прочитать § </a:t>
            </a:r>
            <a:r>
              <a:rPr lang="en-US" dirty="0" smtClean="0">
                <a:solidFill>
                  <a:schemeClr val="tx2"/>
                </a:solidFill>
              </a:rPr>
              <a:t>11.</a:t>
            </a:r>
          </a:p>
          <a:p>
            <a:pPr marL="742950" indent="-7429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Выполнить упражнение 7 (стр.46).</a:t>
            </a:r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7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133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52"/>
            <a:ext cx="12780963" cy="716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авая фигурная скобка 3"/>
          <p:cNvSpPr/>
          <p:nvPr/>
        </p:nvSpPr>
        <p:spPr>
          <a:xfrm>
            <a:off x="4878313" y="5363344"/>
            <a:ext cx="360040" cy="122413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2810657" y="4982727"/>
            <a:ext cx="390893" cy="345638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36265" y="5621469"/>
            <a:ext cx="487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/>
              <a:t>ϑ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03208" y="6570400"/>
            <a:ext cx="362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t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7395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793" y="224945"/>
            <a:ext cx="12457384" cy="615553"/>
          </a:xfrm>
        </p:spPr>
        <p:txBody>
          <a:bodyPr/>
          <a:lstStyle/>
          <a:p>
            <a:pPr algn="ctr"/>
            <a:r>
              <a:rPr lang="ru-RU" sz="4000" dirty="0">
                <a:solidFill>
                  <a:prstClr val="white"/>
                </a:solidFill>
              </a:rPr>
              <a:t>Перемещение при равноускоренном движении</a:t>
            </a:r>
            <a:endParaRPr lang="ru-RU" sz="40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43" y="1474912"/>
            <a:ext cx="4680520" cy="47722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sp>
        <p:nvSpPr>
          <p:cNvPr id="5" name="Правая фигурная скобка 4"/>
          <p:cNvSpPr/>
          <p:nvPr/>
        </p:nvSpPr>
        <p:spPr>
          <a:xfrm rot="5400000">
            <a:off x="2718073" y="4571256"/>
            <a:ext cx="648072" cy="324036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42109" y="6218860"/>
            <a:ext cx="670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</a:t>
            </a:r>
            <a:endParaRPr lang="ru-RU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6451" y="1227206"/>
                <a:ext cx="8054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40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4000" b="1" dirty="0"/>
                            <m:t>ϑ</m:t>
                          </m:r>
                        </m:e>
                        <m:sub>
                          <m:r>
                            <a:rPr lang="ru-RU" sz="4000" b="1" i="1" dirty="0" smtClean="0">
                              <a:latin typeface="Cambria Math"/>
                            </a:rPr>
                            <m:t>х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51" y="1227206"/>
                <a:ext cx="805477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191338" y="5645558"/>
            <a:ext cx="670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</a:t>
            </a:r>
            <a:endParaRPr lang="ru-RU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07182" y="5147320"/>
                <a:ext cx="2499723" cy="1426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6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6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6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6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6000" i="1" smtClean="0">
                                <a:latin typeface="Cambria Math"/>
                              </a:rPr>
                              <m:t>ϑ</m:t>
                            </m:r>
                          </m:e>
                          <m:sub>
                            <m:r>
                              <a:rPr lang="ru-RU" sz="6000" b="0" i="1" smtClean="0">
                                <a:latin typeface="Cambria Math"/>
                              </a:rPr>
                              <m:t>х</m:t>
                            </m:r>
                          </m:sub>
                        </m:sSub>
                        <m:r>
                          <a:rPr lang="en-US" sz="6000" b="0" i="1" smtClean="0">
                            <a:latin typeface="Cambria Math"/>
                          </a:rPr>
                          <m:t>𝑡</m:t>
                        </m:r>
                      </m:num>
                      <m:den>
                        <m:r>
                          <a:rPr lang="en-US" sz="6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6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182" y="5147320"/>
                <a:ext cx="2499723" cy="1426801"/>
              </a:xfrm>
              <a:prstGeom prst="rect">
                <a:avLst/>
              </a:prstGeom>
              <a:blipFill rotWithShape="1"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503" y="1581149"/>
            <a:ext cx="4214438" cy="270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326585" y="5087792"/>
            <a:ext cx="3312368" cy="162510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ый треугольник 20"/>
          <p:cNvSpPr/>
          <p:nvPr/>
        </p:nvSpPr>
        <p:spPr>
          <a:xfrm rot="16200000">
            <a:off x="1274726" y="2257993"/>
            <a:ext cx="3534778" cy="324037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50321" y="3419128"/>
                <a:ext cx="8054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40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4000" b="1" dirty="0"/>
                            <m:t>ϑ</m:t>
                          </m:r>
                        </m:e>
                        <m:sub>
                          <m:r>
                            <a:rPr lang="ru-RU" sz="4000" b="1" i="1" dirty="0" smtClean="0">
                              <a:latin typeface="Cambria Math"/>
                            </a:rPr>
                            <m:t>х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321" y="3419128"/>
                <a:ext cx="805477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39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3" grpId="0"/>
      <p:bldP spid="14" grpId="0" animBg="1"/>
      <p:bldP spid="21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780963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2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47" y="1603820"/>
            <a:ext cx="5058188" cy="330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14143" y="1511860"/>
                <a:ext cx="2452594" cy="646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200" dirty="0" smtClean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sz="32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2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sub>
                    </m:sSub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143" y="1511860"/>
                <a:ext cx="2452594" cy="646395"/>
              </a:xfrm>
              <a:prstGeom prst="rect">
                <a:avLst/>
              </a:prstGeom>
              <a:blipFill rotWithShape="1">
                <a:blip r:embed="rId3"/>
                <a:stretch>
                  <a:fillRect t="-11321" b="-216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8271" y="3775800"/>
                <a:ext cx="874598" cy="627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3200" b="1" i="1" smtClean="0">
                              <a:latin typeface="Cambria Math"/>
                            </a:rPr>
                            <m:t>𝝑</m:t>
                          </m:r>
                        </m:e>
                        <m:sub>
                          <m:sSub>
                            <m:sSubPr>
                              <m:ctrlPr>
                                <a:rPr lang="el-GR" sz="3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3200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  <m:sub>
                              <m:r>
                                <a:rPr lang="ru-RU" sz="3200" b="1" i="1" smtClean="0">
                                  <a:latin typeface="Cambria Math"/>
                                </a:rPr>
                                <m:t>х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71" y="3775800"/>
                <a:ext cx="874598" cy="6270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авая фигурная скобка 9"/>
          <p:cNvSpPr/>
          <p:nvPr/>
        </p:nvSpPr>
        <p:spPr>
          <a:xfrm rot="5400000">
            <a:off x="2488866" y="3638452"/>
            <a:ext cx="504054" cy="259541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32843" y="5059426"/>
            <a:ext cx="362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t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51804" y="4480300"/>
            <a:ext cx="362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t</a:t>
            </a:r>
            <a:endParaRPr lang="ru-RU" sz="40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443185" y="3611880"/>
            <a:ext cx="2595415" cy="162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69972" y="3836099"/>
                <a:ext cx="83753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972" y="3836099"/>
                <a:ext cx="837537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12356" y="2920234"/>
                <a:ext cx="83753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356" y="2920234"/>
                <a:ext cx="837537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65334" y="1286636"/>
                <a:ext cx="2561792" cy="715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1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6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3600" b="0" i="1">
                            <a:latin typeface="Cambria Math"/>
                          </a:rPr>
                          <m:t>𝜗</m:t>
                        </m:r>
                      </m:e>
                      <m:sub>
                        <m:sSub>
                          <m:sSubPr>
                            <m:ctrlPr>
                              <a:rPr lang="el-GR" sz="3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sub>
                    </m:sSub>
                    <m:r>
                      <a:rPr lang="en-US" sz="3600" b="0" i="0" smtClean="0">
                        <a:latin typeface="Cambria Math"/>
                      </a:rPr>
                      <m:t>∗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</a:rPr>
                      <m:t>t</m:t>
                    </m:r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334" y="1286636"/>
                <a:ext cx="2561792" cy="715773"/>
              </a:xfrm>
              <a:prstGeom prst="rect">
                <a:avLst/>
              </a:prstGeom>
              <a:blipFill rotWithShape="1">
                <a:blip r:embed="rId7"/>
                <a:stretch>
                  <a:fillRect t="-11966" b="-2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49670" y="2914388"/>
                <a:ext cx="3573927" cy="1079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600" i="1">
                                <a:latin typeface="Cambria Math"/>
                              </a:rPr>
                              <m:t>ϑ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600" dirty="0"/>
                          <m:t> − </m:t>
                        </m:r>
                        <m:sSub>
                          <m:sSub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600" i="1">
                                <a:latin typeface="Cambria Math"/>
                              </a:rPr>
                              <m:t>ϑ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  <m:r>
                          <a:rPr lang="en-US" sz="4000" b="0" i="1" dirty="0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4000" b="0" i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4000" b="0" i="0" smtClean="0">
                        <a:latin typeface="Cambria Math"/>
                      </a:rPr>
                      <m:t>t</m:t>
                    </m:r>
                  </m:oMath>
                </a14:m>
                <a:r>
                  <a:rPr lang="en-US" sz="3600" dirty="0" smtClean="0"/>
                  <a:t>  ,</a:t>
                </a:r>
                <a:endParaRPr lang="ru-RU" sz="3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670" y="2914388"/>
                <a:ext cx="3573927" cy="1079463"/>
              </a:xfrm>
              <a:prstGeom prst="rect">
                <a:avLst/>
              </a:prstGeom>
              <a:blipFill rotWithShape="1">
                <a:blip r:embed="rId8"/>
                <a:stretch>
                  <a:fillRect r="-512" b="-79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512686" y="1967396"/>
                <a:ext cx="2364365" cy="893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 dirty="0">
                            <a:latin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en-US" sz="36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600" i="1" dirty="0" smtClean="0">
                                <a:latin typeface="Cambria Math"/>
                              </a:rPr>
                              <m:t>ϑ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3600" b="0" i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</a:rPr>
                      <m:t>t</m:t>
                    </m:r>
                  </m:oMath>
                </a14:m>
                <a:r>
                  <a:rPr lang="en-US" sz="3600" dirty="0" smtClean="0"/>
                  <a:t> ,</a:t>
                </a:r>
                <a:endParaRPr lang="ru-RU" sz="3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686" y="1967396"/>
                <a:ext cx="2364365" cy="893065"/>
              </a:xfrm>
              <a:prstGeom prst="rect">
                <a:avLst/>
              </a:prstGeom>
              <a:blipFill rotWithShape="1">
                <a:blip r:embed="rId9"/>
                <a:stretch>
                  <a:fillRect r="-3608" b="-130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897699" y="2097142"/>
                <a:ext cx="2665538" cy="633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en-US" sz="36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dirty="0" smtClean="0"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en-US" sz="3600" b="0" i="1" dirty="0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 smtClean="0"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 dirty="0" smtClean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 smtClean="0">
                            <a:latin typeface="Cambria Math"/>
                          </a:rPr>
                          <m:t>ϑ</m:t>
                        </m:r>
                      </m:e>
                      <m:sub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sub>
                    </m:sSub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699" y="2097142"/>
                <a:ext cx="2665538" cy="633571"/>
              </a:xfrm>
              <a:prstGeom prst="rect">
                <a:avLst/>
              </a:prstGeom>
              <a:blipFill rotWithShape="1">
                <a:blip r:embed="rId10"/>
                <a:stretch>
                  <a:fillRect t="-8654" b="-2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731725" y="2855769"/>
                <a:ext cx="2482796" cy="1149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600" i="1">
                                <a:latin typeface="Cambria Math"/>
                              </a:rPr>
                              <m:t>ϑ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600" dirty="0"/>
                          <m:t> − </m:t>
                        </m:r>
                        <m:sSub>
                          <m:sSub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600" i="1">
                                <a:latin typeface="Cambria Math"/>
                              </a:rPr>
                              <m:t>ϑ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400" dirty="0" smtClean="0"/>
                  <a:t>,</a:t>
                </a:r>
                <a:endParaRPr lang="ru-RU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1725" y="2855769"/>
                <a:ext cx="2482796" cy="1149867"/>
              </a:xfrm>
              <a:prstGeom prst="rect">
                <a:avLst/>
              </a:prstGeom>
              <a:blipFill rotWithShape="1">
                <a:blip r:embed="rId11"/>
                <a:stretch>
                  <a:fillRect r="-2696" b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731725" y="4131903"/>
                <a:ext cx="2653099" cy="696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600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>
                            <a:latin typeface="Cambria Math"/>
                          </a:rPr>
                          <m:t>ϑ</m:t>
                        </m:r>
                      </m:e>
                      <m:sub>
                        <m:sSub>
                          <m:sSub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3600" b="0" i="1" dirty="0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600" dirty="0" smtClean="0"/>
                  <a:t>t</a:t>
                </a:r>
                <a:endParaRPr lang="ru-RU" sz="3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1725" y="4131903"/>
                <a:ext cx="2653099" cy="696794"/>
              </a:xfrm>
              <a:prstGeom prst="rect">
                <a:avLst/>
              </a:prstGeom>
              <a:blipFill rotWithShape="1">
                <a:blip r:embed="rId12"/>
                <a:stretch>
                  <a:fillRect t="-12281" r="-6193" b="-26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065266" y="4522334"/>
                <a:ext cx="2120132" cy="869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/>
                          </a:rPr>
                          <m:t>𝑡</m:t>
                        </m:r>
                      </m:num>
                      <m:den>
                        <m:r>
                          <a:rPr lang="en-US" sz="3600" b="0" i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</a:rPr>
                      <m:t>t</m:t>
                    </m:r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266" y="4522334"/>
                <a:ext cx="2120132" cy="869020"/>
              </a:xfrm>
              <a:prstGeom prst="rect">
                <a:avLst/>
              </a:prstGeom>
              <a:blipFill rotWithShape="1">
                <a:blip r:embed="rId13"/>
                <a:stretch>
                  <a:fillRect b="-133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33889" y="4407276"/>
                <a:ext cx="1385379" cy="1049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4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sSup>
                          <m:sSup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889" y="4407276"/>
                <a:ext cx="1385379" cy="1049262"/>
              </a:xfrm>
              <a:prstGeom prst="rect">
                <a:avLst/>
              </a:prstGeom>
              <a:blipFill rotWithShape="1">
                <a:blip r:embed="rId14"/>
                <a:stretch>
                  <a:fillRect l="-15859" b="-127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689352" y="5956200"/>
                <a:ext cx="22365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/>
                  <a:t>S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 smtClean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0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352" y="5956200"/>
                <a:ext cx="2236510" cy="707886"/>
              </a:xfrm>
              <a:prstGeom prst="rect">
                <a:avLst/>
              </a:prstGeom>
              <a:blipFill rotWithShape="1">
                <a:blip r:embed="rId15"/>
                <a:stretch>
                  <a:fillRect l="-9537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817273" y="5740176"/>
                <a:ext cx="2403585" cy="1049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4000" i="1">
                            <a:latin typeface="Cambria Math"/>
                          </a:rPr>
                          <m:t>𝜗</m:t>
                        </m:r>
                      </m:e>
                      <m:sub>
                        <m:r>
                          <a:rPr lang="ru-RU" sz="4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sz="4000">
                        <a:latin typeface="Cambria Math"/>
                      </a:rPr>
                      <m:t>t</m:t>
                    </m:r>
                  </m:oMath>
                </a14:m>
                <a:r>
                  <a:rPr lang="en-US" sz="4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273" y="5740176"/>
                <a:ext cx="2403585" cy="1049262"/>
              </a:xfrm>
              <a:prstGeom prst="rect">
                <a:avLst/>
              </a:prstGeom>
              <a:blipFill rotWithShape="1">
                <a:blip r:embed="rId16"/>
                <a:stretch>
                  <a:fillRect l="-8883" b="-127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033889" y="5740176"/>
                <a:ext cx="3395671" cy="1049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40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4000" i="1">
                            <a:latin typeface="Cambria Math"/>
                          </a:rPr>
                          <m:t>𝜗</m:t>
                        </m:r>
                      </m:e>
                      <m:sub>
                        <m:sSub>
                          <m:sSubPr>
                            <m:ctrlPr>
                              <a:rPr lang="el-GR" sz="4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sub>
                    </m:sSub>
                    <m:r>
                      <m:rPr>
                        <m:sty m:val="p"/>
                      </m:rPr>
                      <a:rPr lang="en-US" sz="4000">
                        <a:latin typeface="Cambria Math"/>
                      </a:rPr>
                      <m:t>t</m:t>
                    </m:r>
                  </m:oMath>
                </a14:m>
                <a:r>
                  <a:rPr lang="en-US" sz="4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4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sSup>
                          <m:sSupPr>
                            <m:ctrlPr>
                              <a:rPr lang="ru-RU" sz="4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889" y="5740176"/>
                <a:ext cx="3395671" cy="1049262"/>
              </a:xfrm>
              <a:prstGeom prst="rect">
                <a:avLst/>
              </a:prstGeom>
              <a:blipFill rotWithShape="1">
                <a:blip r:embed="rId17"/>
                <a:stretch>
                  <a:fillRect b="-127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Прямоугольник 43"/>
          <p:cNvSpPr/>
          <p:nvPr/>
        </p:nvSpPr>
        <p:spPr>
          <a:xfrm>
            <a:off x="7796787" y="5740176"/>
            <a:ext cx="3994293" cy="105113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97793" y="224945"/>
            <a:ext cx="12457384" cy="615553"/>
          </a:xfrm>
        </p:spPr>
        <p:txBody>
          <a:bodyPr/>
          <a:lstStyle/>
          <a:p>
            <a:pPr algn="ctr"/>
            <a:r>
              <a:rPr lang="ru-RU" sz="4000" dirty="0">
                <a:solidFill>
                  <a:prstClr val="white"/>
                </a:solidFill>
              </a:rPr>
              <a:t>Перемещение при равноускоренном движении</a:t>
            </a:r>
            <a:endParaRPr lang="ru-RU" sz="4000" dirty="0"/>
          </a:p>
        </p:txBody>
      </p:sp>
      <p:sp>
        <p:nvSpPr>
          <p:cNvPr id="31" name="Правая фигурная скобка 30"/>
          <p:cNvSpPr/>
          <p:nvPr/>
        </p:nvSpPr>
        <p:spPr>
          <a:xfrm>
            <a:off x="4172318" y="2732415"/>
            <a:ext cx="252027" cy="83470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6451" y="1227206"/>
                <a:ext cx="8054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40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4000" b="1" dirty="0"/>
                            <m:t>ϑ</m:t>
                          </m:r>
                        </m:e>
                        <m:sub>
                          <m:r>
                            <a:rPr lang="ru-RU" sz="4000" b="1" i="1" dirty="0" smtClean="0">
                              <a:latin typeface="Cambria Math"/>
                            </a:rPr>
                            <m:t>х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51" y="1227206"/>
                <a:ext cx="805477" cy="707886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24345" y="2746233"/>
                <a:ext cx="111165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40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4000" b="1" i="1" dirty="0" smtClean="0">
                              <a:latin typeface="Cambria Math"/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el-GR" sz="4000" b="1" dirty="0"/>
                            <m:t>ϑ</m:t>
                          </m:r>
                        </m:e>
                        <m:sub>
                          <m:r>
                            <a:rPr lang="ru-RU" sz="4000" b="1" i="1" dirty="0" smtClean="0">
                              <a:latin typeface="Cambria Math"/>
                            </a:rPr>
                            <m:t>х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345" y="2746233"/>
                <a:ext cx="1111651" cy="707886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88460" y="2267000"/>
                <a:ext cx="8054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40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4000" b="1" dirty="0"/>
                            <m:t>ϑ</m:t>
                          </m:r>
                        </m:e>
                        <m:sub>
                          <m:r>
                            <a:rPr lang="ru-RU" sz="4000" b="1" i="1" dirty="0" smtClean="0">
                              <a:latin typeface="Cambria Math"/>
                            </a:rPr>
                            <m:t>х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60" y="2267000"/>
                <a:ext cx="805477" cy="707886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Правая фигурная скобка 38"/>
          <p:cNvSpPr/>
          <p:nvPr/>
        </p:nvSpPr>
        <p:spPr>
          <a:xfrm rot="10800000">
            <a:off x="1019189" y="3647983"/>
            <a:ext cx="312990" cy="83231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Выгнутая влево стрелка 2"/>
          <p:cNvSpPr/>
          <p:nvPr/>
        </p:nvSpPr>
        <p:spPr>
          <a:xfrm rot="16794192" flipH="1" flipV="1">
            <a:off x="8527575" y="1625913"/>
            <a:ext cx="282787" cy="8563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 rot="7561783">
            <a:off x="8977242" y="3274479"/>
            <a:ext cx="323260" cy="152507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814417" y="1978968"/>
            <a:ext cx="256179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065266" y="5484786"/>
            <a:ext cx="335400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61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/>
      <p:bldP spid="20" grpId="0"/>
      <p:bldP spid="24" grpId="0"/>
      <p:bldP spid="26" grpId="0"/>
      <p:bldP spid="27" grpId="0"/>
      <p:bldP spid="28" grpId="0"/>
      <p:bldP spid="21" grpId="0"/>
      <p:bldP spid="22" grpId="0"/>
      <p:bldP spid="29" grpId="0"/>
      <p:bldP spid="35" grpId="0"/>
      <p:bldP spid="36" grpId="0"/>
      <p:bldP spid="37" grpId="0"/>
      <p:bldP spid="38" grpId="0"/>
      <p:bldP spid="43" grpId="0"/>
      <p:bldP spid="44" grpId="0" animBg="1"/>
      <p:bldP spid="31" grpId="0" animBg="1"/>
      <p:bldP spid="33" grpId="0"/>
      <p:bldP spid="39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793" y="224945"/>
            <a:ext cx="12457384" cy="615553"/>
          </a:xfrm>
        </p:spPr>
        <p:txBody>
          <a:bodyPr/>
          <a:lstStyle/>
          <a:p>
            <a:pPr algn="ctr"/>
            <a:r>
              <a:rPr lang="ru-RU" sz="4000" dirty="0">
                <a:solidFill>
                  <a:prstClr val="white"/>
                </a:solidFill>
              </a:rPr>
              <a:t>Перемещение при равноускоренном движении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33" y="1834952"/>
            <a:ext cx="629852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авая фигурная скобка 3"/>
          <p:cNvSpPr/>
          <p:nvPr/>
        </p:nvSpPr>
        <p:spPr>
          <a:xfrm>
            <a:off x="5166345" y="3347120"/>
            <a:ext cx="360040" cy="223224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9881" y="2627040"/>
            <a:ext cx="576064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1133897" y="4463244"/>
            <a:ext cx="144016" cy="111612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1307" y="4638908"/>
                <a:ext cx="874598" cy="627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3200" b="1" i="1" smtClean="0">
                              <a:latin typeface="Cambria Math"/>
                            </a:rPr>
                            <m:t>𝝑</m:t>
                          </m:r>
                        </m:e>
                        <m:sub>
                          <m:sSub>
                            <m:sSubPr>
                              <m:ctrlPr>
                                <a:rPr lang="el-GR" sz="3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3200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  <m:sub>
                              <m:r>
                                <a:rPr lang="ru-RU" sz="3200" b="1" i="1" smtClean="0">
                                  <a:latin typeface="Cambria Math"/>
                                </a:rPr>
                                <m:t>х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07" y="4638908"/>
                <a:ext cx="874598" cy="6270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1801426" y="1909508"/>
            <a:ext cx="5760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772044" y="1555565"/>
            <a:ext cx="487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/>
              <a:t>ϑ</a:t>
            </a:r>
            <a:endParaRPr lang="ru-RU" sz="4000" b="1" dirty="0"/>
          </a:p>
        </p:txBody>
      </p:sp>
      <p:sp>
        <p:nvSpPr>
          <p:cNvPr id="12" name="Правая фигурная скобка 11"/>
          <p:cNvSpPr/>
          <p:nvPr/>
        </p:nvSpPr>
        <p:spPr>
          <a:xfrm rot="5400000">
            <a:off x="2980730" y="4545881"/>
            <a:ext cx="504054" cy="329111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49602" y="6218860"/>
            <a:ext cx="362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t</a:t>
            </a:r>
            <a:endParaRPr lang="ru-RU" sz="40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609" y="1457193"/>
            <a:ext cx="3762622" cy="191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26585" y="4089865"/>
                <a:ext cx="4670381" cy="1496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6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6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6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6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6000" b="0" i="1" smtClean="0">
                                <a:latin typeface="Cambria Math"/>
                              </a:rPr>
                              <m:t>ϑ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6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6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sz="6000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  <m:r>
                          <a:rPr lang="en-US" sz="6000" b="0" i="1" smtClean="0">
                            <a:latin typeface="Cambria Math"/>
                          </a:rPr>
                          <m:t>+ </m:t>
                        </m:r>
                        <m:sSub>
                          <m:sSubPr>
                            <m:ctrlPr>
                              <a:rPr lang="en-US" sz="6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6000" b="0" i="1" smtClean="0">
                                <a:latin typeface="Cambria Math"/>
                              </a:rPr>
                              <m:t>ϑ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60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6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000" dirty="0" smtClean="0"/>
                  <a:t> t</a:t>
                </a:r>
                <a:endParaRPr lang="ru-RU" sz="6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585" y="4089865"/>
                <a:ext cx="4670381" cy="1496692"/>
              </a:xfrm>
              <a:prstGeom prst="rect">
                <a:avLst/>
              </a:prstGeom>
              <a:blipFill rotWithShape="1">
                <a:blip r:embed="rId5"/>
                <a:stretch>
                  <a:fillRect r="-6789" b="-146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1724" y="1762944"/>
                <a:ext cx="8054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40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4000" b="1" dirty="0"/>
                            <m:t>ϑ</m:t>
                          </m:r>
                        </m:e>
                        <m:sub>
                          <m:r>
                            <a:rPr lang="ru-RU" sz="4000" b="1" i="1" dirty="0" smtClean="0">
                              <a:latin typeface="Cambria Math"/>
                            </a:rPr>
                            <m:t>х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24" y="1762944"/>
                <a:ext cx="805477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26385" y="4089865"/>
                <a:ext cx="8054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40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4000" b="1" dirty="0"/>
                            <m:t>ϑ</m:t>
                          </m:r>
                        </m:e>
                        <m:sub>
                          <m:r>
                            <a:rPr lang="ru-RU" sz="4000" b="1" i="1" dirty="0" smtClean="0">
                              <a:latin typeface="Cambria Math"/>
                            </a:rPr>
                            <m:t>х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385" y="4089865"/>
                <a:ext cx="805477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7326584" y="4045085"/>
            <a:ext cx="4670381" cy="162510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93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12" grpId="0" animBg="1"/>
      <p:bldP spid="13" grpId="0"/>
      <p:bldP spid="14" grpId="0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85" y="224945"/>
            <a:ext cx="12529392" cy="615553"/>
          </a:xfrm>
        </p:spPr>
        <p:txBody>
          <a:bodyPr/>
          <a:lstStyle/>
          <a:p>
            <a:pPr algn="ctr"/>
            <a:r>
              <a:rPr lang="ru-RU" sz="4000" dirty="0" smtClean="0"/>
              <a:t>Перемещение при равноускоренном движении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81969" y="1729276"/>
                <a:ext cx="4216732" cy="1356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5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54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5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5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5400" b="0" i="1" smtClean="0">
                                <a:latin typeface="Cambria Math"/>
                              </a:rPr>
                              <m:t>ϑ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5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5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sz="5400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  <m:r>
                          <a:rPr lang="en-US" sz="5400" b="0" i="1" smtClean="0">
                            <a:latin typeface="Cambria Math"/>
                          </a:rPr>
                          <m:t>+ </m:t>
                        </m:r>
                        <m:sSub>
                          <m:sSubPr>
                            <m:ctrlPr>
                              <a:rPr lang="en-US" sz="5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5400" b="0" i="1" smtClean="0">
                                <a:latin typeface="Cambria Math"/>
                              </a:rPr>
                              <m:t>ϑ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5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5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400" dirty="0" smtClean="0"/>
                  <a:t> t</a:t>
                </a:r>
                <a:endParaRPr lang="ru-RU" sz="5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969" y="1729276"/>
                <a:ext cx="4216732" cy="1356140"/>
              </a:xfrm>
              <a:prstGeom prst="rect">
                <a:avLst/>
              </a:prstGeom>
              <a:blipFill rotWithShape="1">
                <a:blip r:embed="rId2"/>
                <a:stretch>
                  <a:fillRect r="-6936" b="-148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42609" y="2025318"/>
                <a:ext cx="3254096" cy="764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000" i="1" smtClean="0"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40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000" i="1" smtClean="0">
                            <a:latin typeface="Cambria Math"/>
                          </a:rPr>
                          <m:t>ϑ</m:t>
                        </m:r>
                      </m:e>
                      <m:sub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4000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4000" dirty="0" smtClean="0"/>
                  <a:t>t</a:t>
                </a:r>
                <a:endParaRPr lang="ru-RU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609" y="2025318"/>
                <a:ext cx="3254096" cy="764055"/>
              </a:xfrm>
              <a:prstGeom prst="rect">
                <a:avLst/>
              </a:prstGeom>
              <a:blipFill rotWithShape="1">
                <a:blip r:embed="rId3"/>
                <a:stretch>
                  <a:fillRect t="-13492" r="-2434" b="-26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54913" y="3635152"/>
                <a:ext cx="5683992" cy="1356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5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54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5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5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5400" b="0" i="1" smtClean="0">
                                <a:latin typeface="Cambria Math"/>
                              </a:rPr>
                              <m:t>ϑ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5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5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sz="5400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  <m:r>
                          <a:rPr lang="en-US" sz="5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5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sz="5400" i="1">
                                <a:latin typeface="Cambria Math"/>
                              </a:rPr>
                              <m:t>ϑ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5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5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sz="5400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  <m:r>
                          <a:rPr lang="en-US" sz="5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5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5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5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5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400" dirty="0" smtClean="0"/>
                  <a:t> t</a:t>
                </a:r>
                <a:endParaRPr lang="ru-RU" sz="5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913" y="3635152"/>
                <a:ext cx="5683992" cy="1356140"/>
              </a:xfrm>
              <a:prstGeom prst="rect">
                <a:avLst/>
              </a:prstGeom>
              <a:blipFill rotWithShape="1">
                <a:blip r:embed="rId4"/>
                <a:stretch>
                  <a:fillRect r="-4828" b="-14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53167" y="3563144"/>
                <a:ext cx="3916393" cy="143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5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5400" b="0" i="1" smtClean="0">
                                <a:latin typeface="Cambria Math"/>
                              </a:rPr>
                              <m:t>ϑ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5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5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sz="5400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  <m:r>
                          <a:rPr lang="en-US" sz="5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5400" b="0" i="1" smtClean="0">
                            <a:latin typeface="Cambria Math"/>
                          </a:rPr>
                          <m:t> + </m:t>
                        </m:r>
                        <m:sSub>
                          <m:sSubPr>
                            <m:ctrlPr>
                              <a:rPr lang="en-US" sz="5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sSup>
                          <m:sSupPr>
                            <m:ctrlPr>
                              <a:rPr lang="en-US" sz="5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5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5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400" dirty="0" smtClean="0"/>
                  <a:t> </a:t>
                </a:r>
                <a:endParaRPr lang="ru-RU" sz="5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167" y="3563144"/>
                <a:ext cx="3916393" cy="1435649"/>
              </a:xfrm>
              <a:prstGeom prst="rect">
                <a:avLst/>
              </a:prstGeom>
              <a:blipFill rotWithShape="1">
                <a:blip r:embed="rId5"/>
                <a:stretch>
                  <a:fillRect l="-8255" b="-14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4462" y="5247536"/>
                <a:ext cx="5427191" cy="1527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6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6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60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6000" i="1">
                            <a:latin typeface="Cambria Math"/>
                          </a:rPr>
                          <m:t>ϑ</m:t>
                        </m:r>
                      </m:e>
                      <m:sub>
                        <m:sSub>
                          <m:sSubPr>
                            <m:ctrlPr>
                              <a:rPr lang="en-US" sz="6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6000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US" sz="60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sub>
                    </m:sSub>
                    <m:r>
                      <a:rPr lang="en-US" sz="6000" b="0" i="1" smtClean="0">
                        <a:latin typeface="Cambria Math"/>
                      </a:rPr>
                      <m:t>𝑡</m:t>
                    </m:r>
                    <m:r>
                      <a:rPr lang="en-US" sz="6000" i="1">
                        <a:latin typeface="Cambria Math"/>
                      </a:rPr>
                      <m:t>+</m:t>
                    </m:r>
                    <m:r>
                      <a:rPr lang="en-US" sz="6000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60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6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60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sSup>
                          <m:sSupPr>
                            <m:ctrlPr>
                              <a:rPr lang="en-US" sz="6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6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6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6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62" y="5247536"/>
                <a:ext cx="5427191" cy="1527598"/>
              </a:xfrm>
              <a:prstGeom prst="rect">
                <a:avLst/>
              </a:prstGeom>
              <a:blipFill rotWithShape="1">
                <a:blip r:embed="rId6"/>
                <a:stretch>
                  <a:fillRect b="-144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Выгнутая влево стрелка 8"/>
          <p:cNvSpPr/>
          <p:nvPr/>
        </p:nvSpPr>
        <p:spPr>
          <a:xfrm rot="5836113">
            <a:off x="6123605" y="149599"/>
            <a:ext cx="563704" cy="30071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9841" y="5279152"/>
            <a:ext cx="5451812" cy="15275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90481" y="5911015"/>
                <a:ext cx="2246769" cy="627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dirty="0" smtClean="0"/>
                  <a:t>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3200" b="1" dirty="0"/>
                          <m:t>ϑ</m:t>
                        </m:r>
                        <m:r>
                          <m:rPr>
                            <m:nor/>
                          </m:rPr>
                          <a:rPr lang="ru-RU" sz="3200" b="1" dirty="0"/>
                          <m:t> </m:t>
                        </m:r>
                      </m:e>
                      <m:sub>
                        <m:sSub>
                          <m:sSubPr>
                            <m:ctrlPr>
                              <a:rPr lang="ru-RU" sz="32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3200" b="1" i="1" smtClean="0">
                                <a:latin typeface="Cambria Math"/>
                              </a:rPr>
                              <m:t>𝟎</m:t>
                            </m:r>
                          </m:e>
                          <m:sub>
                            <m:r>
                              <a:rPr lang="ru-RU" sz="3200" b="1" i="1" smtClean="0">
                                <a:latin typeface="Cambria Math"/>
                              </a:rPr>
                              <m:t>х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sz="3200" b="1" dirty="0" smtClean="0"/>
                  <a:t> = 0</a:t>
                </a:r>
                <a:endParaRPr lang="ru-RU" sz="32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481" y="5911015"/>
                <a:ext cx="2246769" cy="627095"/>
              </a:xfrm>
              <a:prstGeom prst="rect">
                <a:avLst/>
              </a:prstGeom>
              <a:blipFill rotWithShape="1">
                <a:blip r:embed="rId7"/>
                <a:stretch>
                  <a:fillRect l="-6775" t="-11650" r="-5962" b="-252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011363" y="5247536"/>
                <a:ext cx="2914388" cy="1527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6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6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6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6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60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sSup>
                          <m:sSupPr>
                            <m:ctrlPr>
                              <a:rPr lang="en-US" sz="6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6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6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6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363" y="5247536"/>
                <a:ext cx="2914388" cy="1527598"/>
              </a:xfrm>
              <a:prstGeom prst="rect">
                <a:avLst/>
              </a:prstGeom>
              <a:blipFill rotWithShape="1">
                <a:blip r:embed="rId8"/>
                <a:stretch>
                  <a:fillRect b="-144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8838753" y="5247536"/>
            <a:ext cx="3312368" cy="155921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51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793" y="224945"/>
            <a:ext cx="12457384" cy="615553"/>
          </a:xfrm>
        </p:spPr>
        <p:txBody>
          <a:bodyPr/>
          <a:lstStyle/>
          <a:p>
            <a:pPr algn="ctr"/>
            <a:r>
              <a:rPr lang="ru-RU" sz="4000" dirty="0">
                <a:solidFill>
                  <a:prstClr val="white"/>
                </a:solidFill>
              </a:rPr>
              <a:t>Перемещение при равноускоренном движении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81969" y="1729276"/>
                <a:ext cx="4216732" cy="1356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5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54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5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5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5400" b="0" i="1" smtClean="0">
                                <a:latin typeface="Cambria Math"/>
                              </a:rPr>
                              <m:t>ϑ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5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5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sz="5400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  <m:r>
                          <a:rPr lang="en-US" sz="5400" b="0" i="1" smtClean="0">
                            <a:latin typeface="Cambria Math"/>
                          </a:rPr>
                          <m:t>+ </m:t>
                        </m:r>
                        <m:sSub>
                          <m:sSubPr>
                            <m:ctrlPr>
                              <a:rPr lang="en-US" sz="5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5400" b="0" i="1" smtClean="0">
                                <a:latin typeface="Cambria Math"/>
                              </a:rPr>
                              <m:t>ϑ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5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5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400" dirty="0" smtClean="0"/>
                  <a:t> t</a:t>
                </a:r>
                <a:endParaRPr lang="ru-RU" sz="5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969" y="1729276"/>
                <a:ext cx="4216732" cy="1356140"/>
              </a:xfrm>
              <a:prstGeom prst="rect">
                <a:avLst/>
              </a:prstGeom>
              <a:blipFill rotWithShape="1">
                <a:blip r:embed="rId2"/>
                <a:stretch>
                  <a:fillRect r="-6936" b="-148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633" y="1726652"/>
                <a:ext cx="3073149" cy="1452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 smtClean="0"/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5400" b="0" i="1" smtClean="0">
                                <a:latin typeface="Cambria Math"/>
                              </a:rPr>
                              <m:t>ϑ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5400" b="0" i="1" smtClean="0">
                            <a:latin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US" sz="5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5400" i="1">
                                <a:latin typeface="Cambria Math"/>
                              </a:rPr>
                              <m:t>ϑ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5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5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sz="5400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5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endParaRPr lang="ru-RU" sz="5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633" y="1726652"/>
                <a:ext cx="3073149" cy="1452321"/>
              </a:xfrm>
              <a:prstGeom prst="rect">
                <a:avLst/>
              </a:prstGeom>
              <a:blipFill rotWithShape="1">
                <a:blip r:embed="rId3"/>
                <a:stretch>
                  <a:fillRect l="-10714" b="-63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Выгнутая влево стрелка 5"/>
          <p:cNvSpPr/>
          <p:nvPr/>
        </p:nvSpPr>
        <p:spPr>
          <a:xfrm rot="5400000">
            <a:off x="6512478" y="617733"/>
            <a:ext cx="563704" cy="222308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7833" y="3275232"/>
                <a:ext cx="5713808" cy="1311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4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4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4800" b="0" i="1" smtClean="0">
                                <a:latin typeface="Cambria Math"/>
                              </a:rPr>
                              <m:t>ϑ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4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sz="4800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  <m:r>
                          <a:rPr lang="en-US" sz="4800" b="0" i="1" smtClean="0">
                            <a:latin typeface="Cambria Math"/>
                          </a:rPr>
                          <m:t>+ </m:t>
                        </m:r>
                        <m:sSub>
                          <m:sSubPr>
                            <m:ctrlPr>
                              <a:rPr lang="en-US" sz="4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4800" b="0" i="1" smtClean="0">
                                <a:latin typeface="Cambria Math"/>
                              </a:rPr>
                              <m:t>ϑ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48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4800" i="1">
                                <a:latin typeface="Cambria Math"/>
                              </a:rPr>
                              <m:t>ϑ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4800" b="0" i="1" smtClean="0">
                            <a:latin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4800" i="1">
                                <a:latin typeface="Cambria Math"/>
                              </a:rPr>
                              <m:t>ϑ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  <m:r>
                          <a:rPr lang="en-US" sz="48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4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33" y="3275232"/>
                <a:ext cx="5713808" cy="1311065"/>
              </a:xfrm>
              <a:prstGeom prst="rect">
                <a:avLst/>
              </a:prstGeom>
              <a:blipFill rotWithShape="1">
                <a:blip r:embed="rId4"/>
                <a:stretch>
                  <a:fillRect b="-5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06705" y="3714583"/>
                <a:ext cx="40201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/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/>
                  <a:t>) = (a + b)(a - b)</a:t>
                </a:r>
                <a:endParaRPr lang="ru-RU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705" y="3714583"/>
                <a:ext cx="4020139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3788" t="-12500" r="-2879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8372722" y="3535559"/>
            <a:ext cx="4054122" cy="89168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38578" y="5602894"/>
                <a:ext cx="2502095" cy="6939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/>
                  <a:t>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3600" b="1" dirty="0"/>
                          <m:t>ϑ</m:t>
                        </m:r>
                        <m:r>
                          <m:rPr>
                            <m:nor/>
                          </m:rPr>
                          <a:rPr lang="ru-RU" sz="3600" b="1" dirty="0"/>
                          <m:t> </m:t>
                        </m:r>
                      </m:e>
                      <m:sub>
                        <m:sSub>
                          <m:sSubPr>
                            <m:ctrlPr>
                              <a:rPr lang="ru-RU" sz="3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3600" b="1" i="0" smtClean="0">
                                <a:latin typeface="Cambria Math"/>
                              </a:rPr>
                              <m:t>𝟎</m:t>
                            </m:r>
                          </m:e>
                          <m:sub>
                            <m:r>
                              <a:rPr lang="ru-RU" sz="3600" b="1" i="0" smtClean="0">
                                <a:latin typeface="Cambria Math"/>
                              </a:rPr>
                              <m:t>х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sz="3600" b="1" dirty="0" smtClean="0"/>
                  <a:t> = 0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578" y="5602894"/>
                <a:ext cx="2502095" cy="693973"/>
              </a:xfrm>
              <a:prstGeom prst="rect">
                <a:avLst/>
              </a:prstGeom>
              <a:blipFill rotWithShape="1">
                <a:blip r:embed="rId6"/>
                <a:stretch>
                  <a:fillRect l="-7299" t="-12281" r="-6326" b="-26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73857" y="5129823"/>
                <a:ext cx="3528017" cy="1377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4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0" i="1" smtClean="0">
                                <a:latin typeface="Cambria Math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4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4800" b="0" i="1" smtClean="0">
                                    <a:latin typeface="Cambria Math"/>
                                  </a:rPr>
                                  <m:t>ϑ</m:t>
                                </m:r>
                              </m:e>
                              <m:sup>
                                <m:r>
                                  <a:rPr lang="ru-RU" sz="48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  <m:sub>
                            <m:r>
                              <a:rPr lang="en-US" sz="48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ru-RU" sz="4800" b="0" i="1" smtClean="0">
                            <a:latin typeface="Cambria Math"/>
                          </a:rPr>
                          <m:t> −</m:t>
                        </m:r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4800" i="1">
                                    <a:latin typeface="Cambria Math"/>
                                  </a:rPr>
                                  <m:t>ϑ</m:t>
                                </m:r>
                              </m:e>
                              <m:sup>
                                <m:r>
                                  <a:rPr lang="ru-RU" sz="4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  <m:sub>
                            <m:sSub>
                              <m:sSub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4800" b="0" i="1" smtClean="0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4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4800" b="0" i="1" smtClean="0">
                                <a:latin typeface="Cambria Math"/>
                              </a:rPr>
                              <m:t>а</m:t>
                            </m:r>
                          </m:e>
                          <m:sub>
                            <m:r>
                              <a:rPr lang="ru-RU" sz="4800" b="0" i="1" smtClean="0">
                                <a:latin typeface="Cambria Math"/>
                              </a:rPr>
                              <m:t>х</m:t>
                            </m:r>
                          </m:sub>
                        </m:sSub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57" y="5129823"/>
                <a:ext cx="3528017" cy="1377813"/>
              </a:xfrm>
              <a:prstGeom prst="rect">
                <a:avLst/>
              </a:prstGeom>
              <a:blipFill rotWithShape="1">
                <a:blip r:embed="rId7"/>
                <a:stretch>
                  <a:fillRect b="-5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946706" y="5062045"/>
                <a:ext cx="2119234" cy="1331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4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0" i="1" smtClean="0">
                                <a:latin typeface="Cambria Math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4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4800" b="0" i="1" smtClean="0">
                                    <a:latin typeface="Cambria Math"/>
                                  </a:rPr>
                                  <m:t>ϑ</m:t>
                                </m:r>
                              </m:e>
                              <m:sup>
                                <m:r>
                                  <a:rPr lang="ru-RU" sz="48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  <m:sub>
                            <m:r>
                              <a:rPr lang="en-US" sz="48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4800" b="0" i="1" smtClean="0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4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4800" b="0" i="1" smtClean="0">
                                <a:latin typeface="Cambria Math"/>
                              </a:rPr>
                              <m:t>а</m:t>
                            </m:r>
                          </m:e>
                          <m:sub>
                            <m:r>
                              <a:rPr lang="ru-RU" sz="4800" b="0" i="1" smtClean="0">
                                <a:latin typeface="Cambria Math"/>
                              </a:rPr>
                              <m:t>х</m:t>
                            </m:r>
                          </m:sub>
                        </m:sSub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6706" y="5062045"/>
                <a:ext cx="2119234" cy="1331968"/>
              </a:xfrm>
              <a:prstGeom prst="rect">
                <a:avLst/>
              </a:prstGeom>
              <a:blipFill rotWithShape="1">
                <a:blip r:embed="rId8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8350139" y="4948422"/>
            <a:ext cx="3312368" cy="155921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3856" y="5039122"/>
            <a:ext cx="3528017" cy="155921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11" grpId="0" animBg="1"/>
      <p:bldP spid="10" grpId="0"/>
      <p:bldP spid="14" grpId="0"/>
      <p:bldP spid="16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80963" cy="713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9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969</Words>
  <Application>Microsoft Office PowerPoint</Application>
  <PresentationFormat>Произвольный</PresentationFormat>
  <Paragraphs>99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4_Тема Office</vt:lpstr>
      <vt:lpstr>2_Тема Office</vt:lpstr>
      <vt:lpstr>Презентация PowerPoint</vt:lpstr>
      <vt:lpstr>Презентация PowerPoint</vt:lpstr>
      <vt:lpstr>Перемещение при равноускоренном движении</vt:lpstr>
      <vt:lpstr>Презентация PowerPoint</vt:lpstr>
      <vt:lpstr>Перемещение при равноускоренном движении</vt:lpstr>
      <vt:lpstr>Перемещение при равноускоренном движении</vt:lpstr>
      <vt:lpstr>Перемещение при равноускоренном движении</vt:lpstr>
      <vt:lpstr>Перемещение при равноускоренном движении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№ 1</vt:lpstr>
      <vt:lpstr>Задача № 2</vt:lpstr>
      <vt:lpstr>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Liza</cp:lastModifiedBy>
  <cp:revision>165</cp:revision>
  <dcterms:created xsi:type="dcterms:W3CDTF">2020-08-02T08:10:40Z</dcterms:created>
  <dcterms:modified xsi:type="dcterms:W3CDTF">2020-09-30T05:02:30Z</dcterms:modified>
</cp:coreProperties>
</file>