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6" r:id="rId4"/>
    <p:sldId id="275" r:id="rId5"/>
    <p:sldId id="269" r:id="rId6"/>
    <p:sldId id="267" r:id="rId7"/>
    <p:sldId id="276" r:id="rId8"/>
    <p:sldId id="287" r:id="rId9"/>
    <p:sldId id="288" r:id="rId10"/>
    <p:sldId id="277" r:id="rId11"/>
    <p:sldId id="278" r:id="rId12"/>
    <p:sldId id="270" r:id="rId13"/>
    <p:sldId id="272" r:id="rId14"/>
    <p:sldId id="280" r:id="rId15"/>
    <p:sldId id="281" r:id="rId16"/>
    <p:sldId id="282" r:id="rId17"/>
    <p:sldId id="279" r:id="rId18"/>
    <p:sldId id="289" r:id="rId19"/>
    <p:sldId id="290" r:id="rId20"/>
    <p:sldId id="283" r:id="rId21"/>
    <p:sldId id="284" r:id="rId22"/>
    <p:sldId id="266" r:id="rId23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5812" autoAdjust="0"/>
  </p:normalViewPr>
  <p:slideViewPr>
    <p:cSldViewPr>
      <p:cViewPr>
        <p:scale>
          <a:sx n="62" d="100"/>
          <a:sy n="62" d="100"/>
        </p:scale>
        <p:origin x="-1020" y="-240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5561-9F08-4C8B-933B-CCF8FF1F89F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5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5561-9F08-4C8B-933B-CCF8FF1F89F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5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5561-9F08-4C8B-933B-CCF8FF1F89F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5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06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28.09.2020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28.09.2020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0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39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3" Type="http://schemas.openxmlformats.org/officeDocument/2006/relationships/image" Target="../media/image40.png"/><Relationship Id="rId7" Type="http://schemas.openxmlformats.org/officeDocument/2006/relationships/image" Target="../media/image570.png"/><Relationship Id="rId12" Type="http://schemas.openxmlformats.org/officeDocument/2006/relationships/image" Target="../media/image6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18478" y="2808663"/>
            <a:ext cx="11092683" cy="3274761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2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defTabSz="923532">
              <a:spcBef>
                <a:spcPts val="177"/>
              </a:spcBef>
            </a:pP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algn="ctr" defTabSz="923532">
              <a:spcBef>
                <a:spcPts val="177"/>
              </a:spcBef>
            </a:pPr>
            <a:r>
              <a:rPr lang="ru-RU" sz="6000" b="1" dirty="0">
                <a:latin typeface="Arial" pitchFamily="34" charset="0"/>
                <a:cs typeface="Arial" pitchFamily="34" charset="0"/>
              </a:rPr>
              <a:t>Скорость равнопеременного движения.</a:t>
            </a:r>
            <a:endParaRPr lang="en-US" sz="6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94710" y="242206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739653" y="1386190"/>
            <a:ext cx="1610378" cy="327284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defTabSz="923532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495444"/>
            <a:ext cx="3929029" cy="87004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" y="544605"/>
            <a:ext cx="955461" cy="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1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791" y="1170886"/>
                <a:ext cx="12114663" cy="1634037"/>
              </a:xfrm>
            </p:spPr>
            <p:txBody>
              <a:bodyPr/>
              <a:lstStyle/>
              <a:p>
                <a:r>
                  <a:rPr lang="ru-RU" sz="3200" dirty="0" smtClean="0"/>
                  <a:t>  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 Автомобиль трогаясь с места, движется с ускорением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Определите скорость автомобиля в конце 7-й с.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791" y="1170886"/>
                <a:ext cx="12114663" cy="1634037"/>
              </a:xfrm>
              <a:blipFill rotWithShape="1">
                <a:blip r:embed="rId2"/>
                <a:stretch>
                  <a:fillRect l="-2013" t="-7463" b="-1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2529" y="2968318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1849" y="4499248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</a:t>
            </a:r>
            <a:r>
              <a:rPr lang="ru-RU" sz="3600" dirty="0" smtClean="0"/>
              <a:t>7</a:t>
            </a:r>
            <a:r>
              <a:rPr lang="en-US" sz="3600" dirty="0" smtClean="0"/>
              <a:t> c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3434" y="5902629"/>
                <a:ext cx="10967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/>
                  <a:t> - </a:t>
                </a:r>
                <a:r>
                  <a:rPr lang="ru-RU" sz="3600" dirty="0"/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34" y="5902629"/>
                <a:ext cx="1096775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666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82002" y="2915941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7833" y="3739233"/>
                <a:ext cx="25778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/>
                  <a:t> + </a:t>
                </a:r>
                <a:r>
                  <a:rPr lang="en-US" sz="3600" dirty="0" smtClean="0"/>
                  <a:t>a*t</a:t>
                </a:r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33" y="3739233"/>
                <a:ext cx="2577885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638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96880" y="4737761"/>
                <a:ext cx="1595309" cy="822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21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80" y="4737761"/>
                <a:ext cx="1595309" cy="822918"/>
              </a:xfrm>
              <a:prstGeom prst="rect">
                <a:avLst/>
              </a:prstGeom>
              <a:blipFill rotWithShape="1">
                <a:blip r:embed="rId5"/>
                <a:stretch>
                  <a:fillRect l="-11450" t="-3704" r="-11069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26785" y="6083424"/>
                <a:ext cx="2706638" cy="81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Ответ: </a:t>
                </a:r>
                <a:r>
                  <a:rPr lang="en-US" sz="3600" dirty="0" smtClean="0"/>
                  <a:t>21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85" y="6083424"/>
                <a:ext cx="2706638" cy="819968"/>
              </a:xfrm>
              <a:prstGeom prst="rect">
                <a:avLst/>
              </a:prstGeom>
              <a:blipFill rotWithShape="1">
                <a:blip r:embed="rId6"/>
                <a:stretch>
                  <a:fillRect l="-6757" t="-3731" r="-3153" b="-1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1849" y="5149061"/>
                <a:ext cx="1449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0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9" y="5149061"/>
                <a:ext cx="1449371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6038" r="-12185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006105" y="3562273"/>
            <a:ext cx="1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9973" y="5859913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88511" y="3614649"/>
            <a:ext cx="2857954" cy="956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4053" y="3852917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а</a:t>
            </a:r>
            <a:r>
              <a:rPr lang="en-US" sz="3600" dirty="0" smtClean="0"/>
              <a:t> =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21202" y="3748659"/>
                <a:ext cx="955262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/>
                  <a:t>3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202" y="3748659"/>
                <a:ext cx="955262" cy="822597"/>
              </a:xfrm>
              <a:prstGeom prst="rect">
                <a:avLst/>
              </a:prstGeom>
              <a:blipFill rotWithShape="1">
                <a:blip r:embed="rId11"/>
                <a:stretch>
                  <a:fillRect l="-19108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27833" y="4825895"/>
                <a:ext cx="16690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ru-RU" sz="3600" dirty="0" smtClean="0"/>
                  <a:t> = </a:t>
                </a:r>
                <a:r>
                  <a:rPr lang="en-US" sz="3600" dirty="0" smtClean="0"/>
                  <a:t>3*7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33" y="4825895"/>
                <a:ext cx="1669047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14151" r="-1021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383757" y="5692875"/>
                <a:ext cx="2790700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/>
                  <a:t>𝓿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]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 c]</a:t>
                </a:r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57" y="5692875"/>
                <a:ext cx="2790700" cy="822597"/>
              </a:xfrm>
              <a:prstGeom prst="rect">
                <a:avLst/>
              </a:prstGeom>
              <a:blipFill rotWithShape="1">
                <a:blip r:embed="rId13"/>
                <a:stretch>
                  <a:fillRect l="-6550" t="-5926" r="-19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886425" y="5692875"/>
                <a:ext cx="1284326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25" y="5692875"/>
                <a:ext cx="1284326" cy="822597"/>
              </a:xfrm>
              <a:prstGeom prst="rect">
                <a:avLst/>
              </a:prstGeom>
              <a:blipFill rotWithShape="1">
                <a:blip r:embed="rId14"/>
                <a:stretch>
                  <a:fillRect l="-14762" t="-5926" r="-523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5577932" y="599559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950321" y="617474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  <p:bldP spid="13" grpId="0"/>
      <p:bldP spid="17" grpId="0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№ 2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9801" y="1258888"/>
                <a:ext cx="12114663" cy="1788438"/>
              </a:xfrm>
            </p:spPr>
            <p:txBody>
              <a:bodyPr/>
              <a:lstStyle/>
              <a:p>
                <a:r>
                  <a:rPr lang="ru-RU" sz="3600" dirty="0" smtClean="0"/>
                  <a:t>  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3200" dirty="0" smtClean="0">
                    <a:solidFill>
                      <a:schemeClr val="tx2"/>
                    </a:solidFill>
                  </a:rPr>
                  <a:t>Велосипедист движется под уклон с ускорением 0,3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. Какую скорость приобретает велосипедист через 12 с, если его начальная скорость была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tx2"/>
                    </a:solidFill>
                  </a:rPr>
                  <a:t>?</a:t>
                </a:r>
                <a:endParaRPr lang="ru-RU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01" y="1258888"/>
                <a:ext cx="12114663" cy="1788438"/>
              </a:xfrm>
              <a:blipFill rotWithShape="1">
                <a:blip r:embed="rId2"/>
                <a:stretch>
                  <a:fillRect l="-2012" t="-4778" r="-1660" b="-6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44670" y="3050785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8775" y="4384625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mbria Math"/>
                <a:ea typeface="Cambria Math"/>
              </a:rPr>
              <a:t>t</a:t>
            </a:r>
            <a:r>
              <a:rPr lang="ru-RU" sz="3600" dirty="0" smtClean="0">
                <a:latin typeface="Cambria Math"/>
                <a:ea typeface="Cambria Math"/>
              </a:rPr>
              <a:t> </a:t>
            </a:r>
            <a:r>
              <a:rPr lang="en-US" sz="3600" dirty="0">
                <a:latin typeface="Cambria Math"/>
                <a:ea typeface="Cambria Math"/>
              </a:rPr>
              <a:t>=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5054" y="4384625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12 c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59922" y="3729366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а</a:t>
            </a:r>
            <a:r>
              <a:rPr lang="en-US" sz="3600" dirty="0" smtClean="0"/>
              <a:t> =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9881" y="6157173"/>
                <a:ext cx="10967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/>
                  <a:t> - </a:t>
                </a:r>
                <a:r>
                  <a:rPr lang="ru-RU" sz="3600" dirty="0"/>
                  <a:t>?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81" y="6157173"/>
                <a:ext cx="1096775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666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902649" y="3079404"/>
            <a:ext cx="211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Решение: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87071" y="3625108"/>
                <a:ext cx="130471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0,3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071" y="3625108"/>
                <a:ext cx="1304716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14486"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922" y="5010902"/>
                <a:ext cx="1776384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22" y="5010902"/>
                <a:ext cx="1776384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3006105" y="3562273"/>
            <a:ext cx="0" cy="302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49973" y="5986016"/>
            <a:ext cx="2556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27833" y="3739233"/>
                <a:ext cx="25778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/>
                  <a:t> + </a:t>
                </a:r>
                <a:r>
                  <a:rPr lang="en-US" sz="3600" dirty="0" smtClean="0"/>
                  <a:t>a*t</a:t>
                </a:r>
                <a:endParaRPr lang="ru-RU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33" y="3739233"/>
                <a:ext cx="2577885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638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388511" y="3614649"/>
            <a:ext cx="2857954" cy="956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1740" y="4750840"/>
                <a:ext cx="2924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ru-RU" sz="3600" dirty="0" smtClean="0"/>
                  <a:t> = 4 + 0,3</a:t>
                </a:r>
                <a:r>
                  <a:rPr lang="en-US" sz="3600" dirty="0" smtClean="0"/>
                  <a:t>*</a:t>
                </a:r>
                <a:r>
                  <a:rPr lang="ru-RU" sz="3600" dirty="0" smtClean="0"/>
                  <a:t>12</a:t>
                </a:r>
                <a:endParaRPr lang="ru-RU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40" y="4750840"/>
                <a:ext cx="2924198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r="-541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45938" y="4727466"/>
                <a:ext cx="1710725" cy="822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:r>
                  <a:rPr lang="ru-RU" sz="3600" dirty="0" smtClean="0"/>
                  <a:t>7,6</a:t>
                </a:r>
                <a:r>
                  <a:rPr lang="en-US" sz="36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938" y="4727466"/>
                <a:ext cx="1710725" cy="822918"/>
              </a:xfrm>
              <a:prstGeom prst="rect">
                <a:avLst/>
              </a:prstGeom>
              <a:blipFill rotWithShape="1">
                <a:blip r:embed="rId8"/>
                <a:stretch>
                  <a:fillRect l="-10676" t="-3731" r="-9964" b="-1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26785" y="6083424"/>
                <a:ext cx="2738698" cy="822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Ответ: </a:t>
                </a:r>
                <a:r>
                  <a:rPr lang="ru-RU" sz="3600" dirty="0" smtClean="0"/>
                  <a:t>7,6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85" y="6083424"/>
                <a:ext cx="2738698" cy="822918"/>
              </a:xfrm>
              <a:prstGeom prst="rect">
                <a:avLst/>
              </a:prstGeom>
              <a:blipFill rotWithShape="1">
                <a:blip r:embed="rId9"/>
                <a:stretch>
                  <a:fillRect l="-6682" t="-3704" r="-623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383757" y="5692875"/>
                <a:ext cx="2790700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[</a:t>
                </a:r>
                <a:r>
                  <a:rPr lang="en-US" sz="3600" dirty="0" smtClean="0"/>
                  <a:t>𝓿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]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 c]</a:t>
                </a:r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57" y="5692875"/>
                <a:ext cx="2790700" cy="822597"/>
              </a:xfrm>
              <a:prstGeom prst="rect">
                <a:avLst/>
              </a:prstGeom>
              <a:blipFill rotWithShape="1">
                <a:blip r:embed="rId10"/>
                <a:stretch>
                  <a:fillRect l="-6550" t="-5926" r="-19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886425" y="5692875"/>
                <a:ext cx="1284326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atin typeface="Cambria Math"/>
                    <a:ea typeface="Cambria Math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</a:rPr>
                  <a:t>]</a:t>
                </a:r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25" y="5692875"/>
                <a:ext cx="1284326" cy="822597"/>
              </a:xfrm>
              <a:prstGeom prst="rect">
                <a:avLst/>
              </a:prstGeom>
              <a:blipFill rotWithShape="1">
                <a:blip r:embed="rId11"/>
                <a:stretch>
                  <a:fillRect l="-14762" t="-5926" r="-523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V="1">
            <a:off x="5577932" y="599559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950321" y="6174740"/>
            <a:ext cx="288032" cy="1791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6" grpId="0"/>
      <p:bldP spid="31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№ 3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41676" y="2407095"/>
                <a:ext cx="6696744" cy="3323987"/>
              </a:xfrm>
            </p:spPr>
            <p:txBody>
              <a:bodyPr/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     Пользуясь графиком зависимости проекции скорости от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chemeClr val="tx2"/>
                            </a:solidFill>
                          </a:rPr>
                          <m:t>ϑ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chemeClr val="tx2"/>
                    </a:solidFill>
                  </a:rPr>
                  <a:t> (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,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определите проекцию ускорения автобуса на </a:t>
                </a: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ось ОХ.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1676" y="2407095"/>
                <a:ext cx="6696744" cy="3323987"/>
              </a:xfrm>
              <a:blipFill rotWithShape="1">
                <a:blip r:embed="rId3"/>
                <a:stretch>
                  <a:fillRect l="-4095" t="-4220" r="-364" b="-7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10561" y="1291354"/>
            <a:ext cx="548719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326585" y="5358369"/>
            <a:ext cx="4896544" cy="17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38582" y="5517818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7256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918873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1430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9773" y="22670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4900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98593" y="45520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419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1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7097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35169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21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50500" y="54694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8118673" y="4211216"/>
            <a:ext cx="2407173" cy="576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schemeClr val="tx1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69532" y="192364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 = </a:t>
            </a:r>
            <a:r>
              <a:rPr lang="ru-RU" sz="3600" dirty="0" smtClean="0">
                <a:solidFill>
                  <a:prstClr val="black"/>
                </a:solidFill>
              </a:rPr>
              <a:t>4</a:t>
            </a:r>
            <a:r>
              <a:rPr lang="en-US" sz="3600" dirty="0" smtClean="0">
                <a:solidFill>
                  <a:prstClr val="black"/>
                </a:solidFill>
              </a:rPr>
              <a:t> (c)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9159" y="1363718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862089" y="1451996"/>
            <a:ext cx="54613" cy="3361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88038" y="4434729"/>
            <a:ext cx="2528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24822" y="4516565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а</a:t>
            </a:r>
            <a:r>
              <a:rPr lang="ru-RU" sz="4000" dirty="0" smtClean="0">
                <a:solidFill>
                  <a:prstClr val="black"/>
                </a:solidFill>
              </a:rPr>
              <a:t> - ?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0201" y="1330896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10561" y="1291354"/>
            <a:ext cx="548719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Прямая со стрелкой 92"/>
          <p:cNvCxnSpPr/>
          <p:nvPr/>
        </p:nvCxnSpPr>
        <p:spPr>
          <a:xfrm>
            <a:off x="7326585" y="5358369"/>
            <a:ext cx="4896544" cy="17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838582" y="5517818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87256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9918873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11430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389773" y="22670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94900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398593" y="45520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419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1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087097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735169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3421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0950500" y="54694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H="1">
            <a:off x="8118673" y="4215188"/>
            <a:ext cx="2413016" cy="5720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schemeClr val="tx1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3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Прямая соединительная линия 118"/>
          <p:cNvCxnSpPr/>
          <p:nvPr/>
        </p:nvCxnSpPr>
        <p:spPr>
          <a:xfrm flipV="1">
            <a:off x="10526825" y="4211216"/>
            <a:ext cx="9728" cy="115212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8099124" y="4211216"/>
            <a:ext cx="2437429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86246" y="2596531"/>
                <a:ext cx="2132250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12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6" y="2596531"/>
                <a:ext cx="2132250" cy="822597"/>
              </a:xfrm>
              <a:prstGeom prst="rect">
                <a:avLst/>
              </a:prstGeom>
              <a:blipFill rotWithShape="1">
                <a:blip r:embed="rId4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69159" y="3348861"/>
                <a:ext cx="187423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ru-RU" sz="3600" dirty="0" smtClean="0"/>
                  <a:t>= 24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9" y="3348861"/>
                <a:ext cx="1874231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739114" y="2139020"/>
                <a:ext cx="1925079" cy="832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14" y="2139020"/>
                <a:ext cx="1925079" cy="832023"/>
              </a:xfrm>
              <a:prstGeom prst="rect">
                <a:avLst/>
              </a:prstGeom>
              <a:blipFill rotWithShape="1">
                <a:blip r:embed="rId6"/>
                <a:stretch>
                  <a:fillRect l="-9494" t="-2206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355158" y="3339435"/>
                <a:ext cx="1944763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а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24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58" y="3339435"/>
                <a:ext cx="1944763" cy="875753"/>
              </a:xfrm>
              <a:prstGeom prst="rect">
                <a:avLst/>
              </a:prstGeom>
              <a:blipFill rotWithShape="1">
                <a:blip r:embed="rId7"/>
                <a:stretch>
                  <a:fillRect l="-9404" b="-13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299921" y="3366012"/>
                <a:ext cx="1463414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:r>
                  <a:rPr lang="ru-RU" sz="3600" dirty="0"/>
                  <a:t>3</a:t>
                </a:r>
                <a:r>
                  <a:rPr lang="ru-RU" sz="3600" dirty="0" smtClean="0"/>
                  <a:t>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21" y="3366012"/>
                <a:ext cx="1463414" cy="822597"/>
              </a:xfrm>
              <a:prstGeom prst="rect">
                <a:avLst/>
              </a:prstGeom>
              <a:blipFill rotWithShape="1">
                <a:blip r:embed="rId8"/>
                <a:stretch>
                  <a:fillRect l="-12500" t="-3704" r="-12083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Прямая со стрелкой 136"/>
          <p:cNvCxnSpPr/>
          <p:nvPr/>
        </p:nvCxnSpPr>
        <p:spPr>
          <a:xfrm>
            <a:off x="988694" y="6394510"/>
            <a:ext cx="511375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40353" y="643863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447141" y="64963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1463980" y="6155432"/>
            <a:ext cx="96606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4416308" y="6155432"/>
            <a:ext cx="96606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3799990" y="4315706"/>
                <a:ext cx="16298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4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˃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90" y="4315706"/>
                <a:ext cx="1629870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473828" y="5560204"/>
                <a:ext cx="7788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𝓿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28" y="5560204"/>
                <a:ext cx="77880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4590281" y="5579368"/>
                <a:ext cx="5886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𝓿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81" y="5579368"/>
                <a:ext cx="58862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Прямая со стрелкой 146"/>
          <p:cNvCxnSpPr/>
          <p:nvPr/>
        </p:nvCxnSpPr>
        <p:spPr>
          <a:xfrm>
            <a:off x="2932334" y="6143451"/>
            <a:ext cx="966061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3078113" y="5435352"/>
                <a:ext cx="6190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13" y="5435352"/>
                <a:ext cx="619080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Прямая со стрелкой 149"/>
          <p:cNvCxnSpPr/>
          <p:nvPr/>
        </p:nvCxnSpPr>
        <p:spPr>
          <a:xfrm>
            <a:off x="1652370" y="5656066"/>
            <a:ext cx="2946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3287529" y="5579368"/>
            <a:ext cx="2946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4737272" y="5679690"/>
            <a:ext cx="2946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6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5" grpId="0"/>
      <p:bldP spid="46" grpId="0"/>
      <p:bldP spid="121" grpId="0"/>
      <p:bldP spid="122" grpId="0"/>
      <p:bldP spid="133" grpId="0"/>
      <p:bldP spid="134" grpId="0"/>
      <p:bldP spid="135" grpId="0"/>
      <p:bldP spid="138" grpId="0"/>
      <p:bldP spid="139" grpId="0"/>
      <p:bldP spid="143" grpId="0"/>
      <p:bldP spid="145" grpId="0"/>
      <p:bldP spid="146" grpId="0"/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№ 4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676" y="1795457"/>
            <a:ext cx="6696744" cy="4431983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 Автомобиль движется по прямой улице. На графике представлена зависимость проекции скорости автомобиля от времени. Определите проекцию максимального ускорения автомобиля.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10561" y="1291354"/>
            <a:ext cx="548719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326585" y="5358369"/>
            <a:ext cx="52711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6156" y="5396503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791081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9773" y="22670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4900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98593" y="4552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7097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2142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16005" y="54881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30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8125080" y="4813702"/>
            <a:ext cx="1217729" cy="5369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prstClr val="black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4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H="1">
            <a:off x="9342810" y="3059088"/>
            <a:ext cx="1217728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582450" y="3059088"/>
            <a:ext cx="1208631" cy="22915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1791082" y="4552092"/>
            <a:ext cx="806672" cy="744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10561" y="1291354"/>
            <a:ext cx="548719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326585" y="5358369"/>
            <a:ext cx="52711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6156" y="5396503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791081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9773" y="22670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4900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8593" y="4552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7097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2142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516005" y="54881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30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125080" y="4813702"/>
            <a:ext cx="1217729" cy="5369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prstClr val="black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3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H="1">
            <a:off x="9342810" y="3059088"/>
            <a:ext cx="1217728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582450" y="3059088"/>
            <a:ext cx="1208631" cy="22915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791082" y="4552092"/>
            <a:ext cx="806672" cy="744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9363" y="2762379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 = </a:t>
            </a:r>
            <a:r>
              <a:rPr lang="ru-RU" sz="3600" dirty="0" smtClean="0">
                <a:solidFill>
                  <a:prstClr val="black"/>
                </a:solidFill>
              </a:rPr>
              <a:t>10</a:t>
            </a:r>
            <a:r>
              <a:rPr lang="en-US" sz="3600" dirty="0" smtClean="0">
                <a:solidFill>
                  <a:prstClr val="black"/>
                </a:solidFill>
              </a:rPr>
              <a:t> (c)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9050" y="2271625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862089" y="2432267"/>
            <a:ext cx="54613" cy="333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88038" y="5147320"/>
            <a:ext cx="2528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8252" y="5221069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ru-RU" sz="3600" dirty="0" smtClean="0">
                <a:solidFill>
                  <a:prstClr val="black"/>
                </a:solidFill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98193" y="2239159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4373" y="3432786"/>
                <a:ext cx="187737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ru-RU" sz="3600" dirty="0">
                    <a:latin typeface="Cambria Math"/>
                    <a:ea typeface="Cambria Math"/>
                  </a:rPr>
                  <a:t>0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3" y="3432786"/>
                <a:ext cx="1877373" cy="822597"/>
              </a:xfrm>
              <a:prstGeom prst="rect">
                <a:avLst/>
              </a:prstGeom>
              <a:blipFill rotWithShape="1">
                <a:blip r:embed="rId4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9363" y="4239853"/>
                <a:ext cx="164019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ru-RU" sz="3600" dirty="0" smtClean="0"/>
                  <a:t>= </a:t>
                </a:r>
                <a:r>
                  <a:rPr lang="ru-RU" sz="3600" dirty="0"/>
                  <a:t>5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3" y="4239853"/>
                <a:ext cx="1640193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3731" b="-1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68622" y="3228635"/>
                <a:ext cx="2117375" cy="91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 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22" y="3228635"/>
                <a:ext cx="2117375" cy="914161"/>
              </a:xfrm>
              <a:prstGeom prst="rect">
                <a:avLst/>
              </a:prstGeom>
              <a:blipFill rotWithShape="1">
                <a:blip r:embed="rId6"/>
                <a:stretch>
                  <a:fillRect l="-10057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18331" y="4444822"/>
                <a:ext cx="1443472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31" y="4444822"/>
                <a:ext cx="1443472" cy="887166"/>
              </a:xfrm>
              <a:prstGeom prst="rect">
                <a:avLst/>
              </a:prstGeom>
              <a:blipFill rotWithShape="1">
                <a:blip r:embed="rId7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21017" y="4473615"/>
                <a:ext cx="181286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:r>
                  <a:rPr lang="ru-RU" sz="3600" dirty="0"/>
                  <a:t>0</a:t>
                </a:r>
                <a:r>
                  <a:rPr lang="ru-RU" sz="3600" dirty="0" smtClean="0"/>
                  <a:t>,5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17" y="4473615"/>
                <a:ext cx="1812869" cy="822597"/>
              </a:xfrm>
              <a:prstGeom prst="rect">
                <a:avLst/>
              </a:prstGeom>
              <a:blipFill rotWithShape="1">
                <a:blip r:embed="rId8"/>
                <a:stretch>
                  <a:fillRect l="-10101" t="-3704" r="-976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8223591" y="4787280"/>
            <a:ext cx="11192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362172" y="4813702"/>
            <a:ext cx="0" cy="5369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4051" y="146761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(I)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23602" y="3985170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(I)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53750" y="5756979"/>
                <a:ext cx="2347117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</a:t>
                </a:r>
                <a:r>
                  <a:rPr lang="ru-RU" sz="3600" dirty="0" smtClean="0"/>
                  <a:t> 0,5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50" y="5756979"/>
                <a:ext cx="2347117" cy="822597"/>
              </a:xfrm>
              <a:prstGeom prst="rect">
                <a:avLst/>
              </a:prstGeom>
              <a:blipFill rotWithShape="1">
                <a:blip r:embed="rId9"/>
                <a:stretch>
                  <a:fillRect t="-3704" r="-7273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3398332" y="5656066"/>
            <a:ext cx="2857954" cy="956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4" grpId="0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77" y="224945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smtClean="0"/>
              <a:t>Решение:</a:t>
            </a:r>
            <a:endParaRPr lang="ru-RU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07450" y="1293862"/>
            <a:ext cx="548719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326585" y="5358369"/>
            <a:ext cx="52711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6156" y="5396503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791081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89773" y="22670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4900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8593" y="4552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7097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42142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16005" y="54881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30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8125080" y="4813702"/>
            <a:ext cx="1217729" cy="5369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prstClr val="black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3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H="1">
            <a:off x="9342810" y="3059088"/>
            <a:ext cx="1217728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582450" y="3059088"/>
            <a:ext cx="1208631" cy="22915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1791082" y="4552092"/>
            <a:ext cx="806672" cy="744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9363" y="2762379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 = </a:t>
            </a:r>
            <a:r>
              <a:rPr lang="ru-RU" sz="3600" dirty="0" smtClean="0">
                <a:solidFill>
                  <a:prstClr val="black"/>
                </a:solidFill>
              </a:rPr>
              <a:t>10</a:t>
            </a:r>
            <a:r>
              <a:rPr lang="en-US" sz="3600" dirty="0" smtClean="0">
                <a:solidFill>
                  <a:prstClr val="black"/>
                </a:solidFill>
              </a:rPr>
              <a:t> (c)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9050" y="2271625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862089" y="2432267"/>
            <a:ext cx="54613" cy="333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88038" y="5039377"/>
            <a:ext cx="2528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08252" y="5221069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ru-RU" sz="3600" dirty="0" smtClean="0">
                <a:solidFill>
                  <a:prstClr val="black"/>
                </a:solidFill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8193" y="2239159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4373" y="3432786"/>
                <a:ext cx="187737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5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3" y="3432786"/>
                <a:ext cx="1877373" cy="822597"/>
              </a:xfrm>
              <a:prstGeom prst="rect">
                <a:avLst/>
              </a:prstGeom>
              <a:blipFill rotWithShape="1">
                <a:blip r:embed="rId4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9363" y="4239853"/>
                <a:ext cx="1874231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ru-RU" sz="3600" dirty="0" smtClean="0"/>
                  <a:t>= 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3" y="4239853"/>
                <a:ext cx="1874231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3731" b="-1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68622" y="3228635"/>
                <a:ext cx="2117375" cy="91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 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22" y="3228635"/>
                <a:ext cx="2117375" cy="914161"/>
              </a:xfrm>
              <a:prstGeom prst="rect">
                <a:avLst/>
              </a:prstGeom>
              <a:blipFill rotWithShape="1">
                <a:blip r:embed="rId6"/>
                <a:stretch>
                  <a:fillRect l="-10057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18331" y="4444822"/>
                <a:ext cx="1968744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20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31" y="4444822"/>
                <a:ext cx="1968744" cy="887166"/>
              </a:xfrm>
              <a:prstGeom prst="rect">
                <a:avLst/>
              </a:prstGeom>
              <a:blipFill rotWithShape="1">
                <a:blip r:embed="rId7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41542" y="4504493"/>
                <a:ext cx="1812869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:r>
                  <a:rPr lang="ru-RU" sz="3600" dirty="0" smtClean="0"/>
                  <a:t>1,5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42" y="4504493"/>
                <a:ext cx="1812869" cy="822597"/>
              </a:xfrm>
              <a:prstGeom prst="rect">
                <a:avLst/>
              </a:prstGeom>
              <a:blipFill rotWithShape="1">
                <a:blip r:embed="rId8"/>
                <a:stretch>
                  <a:fillRect l="-10067" t="-3704" r="-939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24051" y="146761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8207774" y="3045297"/>
            <a:ext cx="237467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0525846" y="2960169"/>
            <a:ext cx="0" cy="233604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223591" y="4787280"/>
            <a:ext cx="11192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9362172" y="4813702"/>
            <a:ext cx="0" cy="5369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86076" y="227912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92544" y="6002536"/>
                <a:ext cx="1893532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C000"/>
                    </a:solidFill>
                  </a:rPr>
                  <a:t>=</a:t>
                </a:r>
                <a:r>
                  <a:rPr lang="ru-RU" sz="2800" b="1" dirty="0" smtClean="0">
                    <a:solidFill>
                      <a:srgbClr val="FFC000"/>
                    </a:solidFill>
                  </a:rPr>
                  <a:t> 0,5 </a:t>
                </a:r>
                <a:r>
                  <a:rPr lang="en-US" sz="2800" b="1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C000"/>
                    </a:solidFill>
                  </a:rPr>
                  <a:t>)</a:t>
                </a:r>
                <a:endParaRPr lang="ru-RU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544" y="6002536"/>
                <a:ext cx="1893532" cy="660245"/>
              </a:xfrm>
              <a:prstGeom prst="rect">
                <a:avLst/>
              </a:prstGeom>
              <a:blipFill rotWithShape="1">
                <a:blip r:embed="rId9"/>
                <a:stretch>
                  <a:fillRect t="-926" r="-5145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53750" y="5756979"/>
                <a:ext cx="2357825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</a:t>
                </a:r>
                <a:r>
                  <a:rPr lang="ru-RU" sz="3600" dirty="0" smtClean="0"/>
                  <a:t> 1,5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750" y="5756979"/>
                <a:ext cx="2357825" cy="822597"/>
              </a:xfrm>
              <a:prstGeom prst="rect">
                <a:avLst/>
              </a:prstGeom>
              <a:blipFill rotWithShape="1">
                <a:blip r:embed="rId10"/>
                <a:stretch>
                  <a:fillRect t="-3704" r="-7235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3398332" y="5656066"/>
            <a:ext cx="2857954" cy="956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5" grpId="0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77" y="224945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smtClean="0"/>
              <a:t>Решение:</a:t>
            </a:r>
            <a:endParaRPr lang="ru-RU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07450" y="1293862"/>
            <a:ext cx="548719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326585" y="5358369"/>
            <a:ext cx="52711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6156" y="5396503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791081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74657" y="255503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89773" y="22670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4900" y="33856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8593" y="45520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7097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42142" y="551781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16005" y="54881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30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8125080" y="4813702"/>
            <a:ext cx="1217729" cy="5369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prstClr val="black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3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H="1">
            <a:off x="9342810" y="3059088"/>
            <a:ext cx="1217728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582450" y="3059088"/>
            <a:ext cx="1208631" cy="229154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1791082" y="4552092"/>
            <a:ext cx="806672" cy="744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9363" y="2474347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 = </a:t>
            </a:r>
            <a:r>
              <a:rPr lang="ru-RU" sz="3600" dirty="0" smtClean="0">
                <a:solidFill>
                  <a:prstClr val="black"/>
                </a:solidFill>
              </a:rPr>
              <a:t>10</a:t>
            </a:r>
            <a:r>
              <a:rPr lang="en-US" sz="3600" dirty="0" smtClean="0">
                <a:solidFill>
                  <a:prstClr val="black"/>
                </a:solidFill>
              </a:rPr>
              <a:t> (c)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9050" y="1983593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862089" y="2144235"/>
            <a:ext cx="54613" cy="3335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88038" y="4751345"/>
            <a:ext cx="2528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08252" y="4933037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ru-RU" sz="3600" dirty="0" smtClean="0">
                <a:solidFill>
                  <a:prstClr val="black"/>
                </a:solidFill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8193" y="1951127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4373" y="3144754"/>
                <a:ext cx="2132250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600" dirty="0" smtClean="0">
                    <a:latin typeface="Cambria Math"/>
                    <a:ea typeface="Cambria Math"/>
                  </a:rPr>
                  <a:t> 20</a:t>
                </a:r>
                <a:r>
                  <a:rPr lang="en-US" sz="36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3" y="3144754"/>
                <a:ext cx="2132250" cy="822597"/>
              </a:xfrm>
              <a:prstGeom prst="rect">
                <a:avLst/>
              </a:prstGeom>
              <a:blipFill rotWithShape="1">
                <a:blip r:embed="rId4"/>
                <a:stretch>
                  <a:fillRect t="-59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9363" y="3951821"/>
                <a:ext cx="164019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ru-RU" sz="3600" dirty="0" smtClean="0"/>
                  <a:t>= </a:t>
                </a:r>
                <a:r>
                  <a:rPr lang="ru-RU" sz="3600" dirty="0"/>
                  <a:t>0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3" y="3951821"/>
                <a:ext cx="1640193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53004" y="2558641"/>
                <a:ext cx="2117375" cy="914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/>
                  <a:t>а 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04" y="2558641"/>
                <a:ext cx="2117375" cy="914161"/>
              </a:xfrm>
              <a:prstGeom prst="rect">
                <a:avLst/>
              </a:prstGeom>
              <a:blipFill rotWithShape="1">
                <a:blip r:embed="rId6"/>
                <a:stretch>
                  <a:fillRect l="-10086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92831" y="3535035"/>
                <a:ext cx="1968744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0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831" y="3535035"/>
                <a:ext cx="1968744" cy="879215"/>
              </a:xfrm>
              <a:prstGeom prst="rect">
                <a:avLst/>
              </a:prstGeom>
              <a:blipFill rotWithShape="1">
                <a:blip r:embed="rId7"/>
                <a:stretch>
                  <a:fillRect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16042" y="3594706"/>
                <a:ext cx="1708673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= </a:t>
                </a:r>
                <a:r>
                  <a:rPr lang="ru-RU" sz="3600" dirty="0" smtClean="0"/>
                  <a:t>- 2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42" y="3594706"/>
                <a:ext cx="1708673" cy="822597"/>
              </a:xfrm>
              <a:prstGeom prst="rect">
                <a:avLst/>
              </a:prstGeom>
              <a:blipFill rotWithShape="1">
                <a:blip r:embed="rId8"/>
                <a:stretch>
                  <a:fillRect l="-10676" t="-3704" r="-996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24051" y="117958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(II</a:t>
            </a:r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207774" y="3045297"/>
            <a:ext cx="237467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0525846" y="2960169"/>
            <a:ext cx="0" cy="233604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223591" y="4787280"/>
            <a:ext cx="11192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362172" y="4813702"/>
            <a:ext cx="0" cy="5369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352500" y="333951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(II</a:t>
            </a:r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586294" y="2198487"/>
                <a:ext cx="1879104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 1,5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)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294" y="2198487"/>
                <a:ext cx="1879104" cy="660245"/>
              </a:xfrm>
              <a:prstGeom prst="rect">
                <a:avLst/>
              </a:prstGeom>
              <a:blipFill rotWithShape="1">
                <a:blip r:embed="rId9"/>
                <a:stretch>
                  <a:fillRect t="-926" r="-5844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544" y="6002536"/>
                <a:ext cx="1893532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C000"/>
                    </a:solidFill>
                  </a:rPr>
                  <a:t>=</a:t>
                </a:r>
                <a:r>
                  <a:rPr lang="ru-RU" sz="2800" b="1" dirty="0" smtClean="0">
                    <a:solidFill>
                      <a:srgbClr val="FFC000"/>
                    </a:solidFill>
                  </a:rPr>
                  <a:t> 0,5 </a:t>
                </a:r>
                <a:r>
                  <a:rPr lang="en-US" sz="2800" b="1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C000"/>
                    </a:solidFill>
                  </a:rPr>
                  <a:t>)</a:t>
                </a:r>
                <a:endParaRPr lang="ru-RU" sz="2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544" y="6002536"/>
                <a:ext cx="1893532" cy="660245"/>
              </a:xfrm>
              <a:prstGeom prst="rect">
                <a:avLst/>
              </a:prstGeom>
              <a:blipFill rotWithShape="1">
                <a:blip r:embed="rId10"/>
                <a:stretch>
                  <a:fillRect t="-926" r="-5145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53004" y="4630904"/>
                <a:ext cx="2253630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</a:t>
                </a:r>
                <a:r>
                  <a:rPr lang="ru-RU" sz="3600" dirty="0" smtClean="0"/>
                  <a:t> - 2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04" y="4630904"/>
                <a:ext cx="2253630" cy="822597"/>
              </a:xfrm>
              <a:prstGeom prst="rect">
                <a:avLst/>
              </a:prstGeom>
              <a:blipFill rotWithShape="1">
                <a:blip r:embed="rId11"/>
                <a:stretch>
                  <a:fillRect t="-3704" r="-7568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/>
          <p:cNvSpPr/>
          <p:nvPr/>
        </p:nvSpPr>
        <p:spPr>
          <a:xfrm>
            <a:off x="3597586" y="4529991"/>
            <a:ext cx="2857954" cy="956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914458" y="6002535"/>
                <a:ext cx="1798954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B0F0"/>
                    </a:solidFill>
                  </a:rPr>
                  <a:t>=</a:t>
                </a:r>
                <a:r>
                  <a:rPr lang="ru-RU" sz="2800" b="1" dirty="0" smtClean="0">
                    <a:solidFill>
                      <a:srgbClr val="00B0F0"/>
                    </a:solidFill>
                  </a:rPr>
                  <a:t> - 2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</a:rPr>
                  <a:t>)</a:t>
                </a:r>
                <a:endParaRPr lang="ru-RU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58" y="6002535"/>
                <a:ext cx="1798954" cy="660245"/>
              </a:xfrm>
              <a:prstGeom prst="rect">
                <a:avLst/>
              </a:prstGeom>
              <a:blipFill rotWithShape="1">
                <a:blip r:embed="rId12"/>
                <a:stretch>
                  <a:fillRect t="-926" r="-6081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85006" y="5722824"/>
                <a:ext cx="6955573" cy="115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/>
                  <a:t>Ответ: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максимальное ускорение автомобиля по модулю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=</a:t>
                </a:r>
                <a:r>
                  <a:rPr lang="ru-RU" sz="2800" dirty="0"/>
                  <a:t> </a:t>
                </a:r>
                <a:r>
                  <a:rPr lang="ru-RU" sz="2800" dirty="0" smtClean="0"/>
                  <a:t> </a:t>
                </a:r>
                <a:r>
                  <a:rPr lang="ru-RU" sz="2800" dirty="0"/>
                  <a:t>2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)</a:t>
                </a:r>
                <a:endParaRPr lang="ru-RU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06" y="5722824"/>
                <a:ext cx="6955573" cy="1152688"/>
              </a:xfrm>
              <a:prstGeom prst="rect">
                <a:avLst/>
              </a:prstGeom>
              <a:blipFill rotWithShape="1">
                <a:blip r:embed="rId13"/>
                <a:stretch>
                  <a:fillRect l="-2191" t="-6878" b="-6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9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2" grpId="0"/>
      <p:bldP spid="53" grpId="0" animBg="1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№ 5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3817" y="2113950"/>
                <a:ext cx="6696744" cy="3877985"/>
              </a:xfrm>
            </p:spPr>
            <p:txBody>
              <a:bodyPr/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     Пользуясь графиком зависимости проекции скорости от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dirty="0">
                            <a:solidFill>
                              <a:schemeClr val="tx2"/>
                            </a:solidFill>
                          </a:rPr>
                          <m:t>ϑ</m:t>
                        </m:r>
                      </m:e>
                      <m:sub>
                        <m:r>
                          <a:rPr lang="ru-RU" sz="3600">
                            <a:solidFill>
                              <a:schemeClr val="tx2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chemeClr val="tx2"/>
                    </a:solidFill>
                  </a:rPr>
                  <a:t> (</a:t>
                </a:r>
                <a:r>
                  <a:rPr lang="en-US" sz="3600" dirty="0">
                    <a:solidFill>
                      <a:schemeClr val="tx2"/>
                    </a:solidFill>
                  </a:rPr>
                  <a:t>t</a:t>
                </a:r>
                <a:r>
                  <a:rPr lang="ru-RU" sz="3600" dirty="0">
                    <a:solidFill>
                      <a:schemeClr val="tx2"/>
                    </a:solidFill>
                  </a:rPr>
                  <a:t>)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для двух тел, определите, во сколько раз ускорение первого тела больше ускорения второго.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3817" y="2113950"/>
                <a:ext cx="6696744" cy="3877985"/>
              </a:xfrm>
              <a:blipFill rotWithShape="1">
                <a:blip r:embed="rId3"/>
                <a:stretch>
                  <a:fillRect l="-4189" t="-3616" r="-638" b="-6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10561" y="1291354"/>
            <a:ext cx="5487193" cy="558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326585" y="5358369"/>
            <a:ext cx="4896544" cy="17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38582" y="5517818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7256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918873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1430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419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1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7097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35169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21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50500" y="54694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8118673" y="1978968"/>
            <a:ext cx="2736304" cy="33592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prstClr val="black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5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H="1">
            <a:off x="8118673" y="1834952"/>
            <a:ext cx="1368152" cy="23762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099124" y="3059088"/>
            <a:ext cx="1819749" cy="0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918873" y="3059088"/>
            <a:ext cx="0" cy="233536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725646" y="3109685"/>
            <a:ext cx="0" cy="233536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 bwMode="auto">
          <a:xfrm>
            <a:off x="7110561" y="1291354"/>
            <a:ext cx="5487193" cy="558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326585" y="5358369"/>
            <a:ext cx="4896544" cy="17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118673" y="1651620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5936" y="539445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8582" y="5517818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 smtClean="0">
                <a:solidFill>
                  <a:prstClr val="black"/>
                </a:solidFill>
              </a:rPr>
              <a:t>;с</a:t>
            </a:r>
            <a:endParaRPr lang="ru-RU" sz="3600" b="1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972656" y="478728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72656" y="3647237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256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25846" y="5269301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74657" y="421121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657" y="30590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3428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18873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143009" y="5291336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52498" y="27902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1640" y="394960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19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1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7097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35169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2142" y="55178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50500" y="54694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5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118673" y="1978968"/>
            <a:ext cx="2736304" cy="33592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i="1" kern="0" dirty="0">
                            <a:solidFill>
                              <a:prstClr val="black"/>
                            </a:solidFill>
                            <a:latin typeface="Arial"/>
                            <a:cs typeface="Arial"/>
                          </a:rPr>
                          <m:t>ϑ</m:t>
                        </m:r>
                      </m:e>
                      <m:sub>
                        <m:r>
                          <a:rPr lang="ru-RU" sz="36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6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411" y="1291353"/>
                <a:ext cx="1088696" cy="822597"/>
              </a:xfrm>
              <a:prstGeom prst="rect">
                <a:avLst/>
              </a:prstGeom>
              <a:blipFill rotWithShape="1">
                <a:blip r:embed="rId3"/>
                <a:stretch>
                  <a:fillRect t="-370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H="1">
            <a:off x="8118673" y="1834952"/>
            <a:ext cx="1368152" cy="23762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099124" y="3059088"/>
            <a:ext cx="1819749" cy="0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918873" y="3059088"/>
            <a:ext cx="0" cy="233536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725646" y="3109685"/>
            <a:ext cx="0" cy="233536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4688" y="168550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 = </a:t>
            </a:r>
            <a:r>
              <a:rPr lang="ru-RU" sz="3200" dirty="0" smtClean="0">
                <a:solidFill>
                  <a:prstClr val="black"/>
                </a:solidFill>
              </a:rPr>
              <a:t>1</a:t>
            </a:r>
            <a:r>
              <a:rPr lang="en-US" sz="3200" dirty="0" smtClean="0">
                <a:solidFill>
                  <a:prstClr val="black"/>
                </a:solidFill>
              </a:rPr>
              <a:t> (c)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8793" y="118688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862089" y="1451996"/>
            <a:ext cx="54613" cy="2284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88038" y="3410235"/>
            <a:ext cx="2528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38141" y="3420869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ru-RU" sz="3600" dirty="0" smtClean="0">
                <a:solidFill>
                  <a:prstClr val="black"/>
                </a:solidFill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70201" y="1167716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7442" y="2113950"/>
                <a:ext cx="191853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200" dirty="0" smtClean="0">
                    <a:latin typeface="Cambria Math"/>
                    <a:ea typeface="Cambria Math"/>
                  </a:rPr>
                  <a:t> 30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2" y="2113950"/>
                <a:ext cx="1918539" cy="741485"/>
              </a:xfrm>
              <a:prstGeom prst="rect">
                <a:avLst/>
              </a:prstGeom>
              <a:blipFill rotWithShape="1">
                <a:blip r:embed="rId4"/>
                <a:stretch>
                  <a:fillRect t="-4959" b="-1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7442" y="2627040"/>
                <a:ext cx="169148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ru-RU" sz="3200" dirty="0" smtClean="0"/>
                  <a:t>= 60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2" y="2627040"/>
                <a:ext cx="1691489" cy="741485"/>
              </a:xfrm>
              <a:prstGeom prst="rect">
                <a:avLst/>
              </a:prstGeom>
              <a:blipFill rotWithShape="1">
                <a:blip r:embed="rId5"/>
                <a:stretch>
                  <a:fillRect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9114" y="1685502"/>
                <a:ext cx="1732782" cy="749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а 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14" y="1685502"/>
                <a:ext cx="1732782" cy="749821"/>
              </a:xfrm>
              <a:prstGeom prst="rect">
                <a:avLst/>
              </a:prstGeom>
              <a:blipFill rotWithShape="1">
                <a:blip r:embed="rId6"/>
                <a:stretch>
                  <a:fillRect l="-8772" t="-1626" b="-1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50121" y="2461064"/>
                <a:ext cx="2027671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60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 30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21" y="2461064"/>
                <a:ext cx="2027671" cy="788742"/>
              </a:xfrm>
              <a:prstGeom prst="rect">
                <a:avLst/>
              </a:prstGeom>
              <a:blipFill rotWithShape="1">
                <a:blip r:embed="rId7"/>
                <a:stretch>
                  <a:fillRect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46106" y="2483024"/>
                <a:ext cx="1532407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= </a:t>
                </a:r>
                <a:r>
                  <a:rPr lang="ru-RU" sz="3200" dirty="0" smtClean="0"/>
                  <a:t>30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06" y="2483024"/>
                <a:ext cx="1532407" cy="741485"/>
              </a:xfrm>
              <a:prstGeom prst="rect">
                <a:avLst/>
              </a:prstGeom>
              <a:blipFill rotWithShape="1">
                <a:blip r:embed="rId8"/>
                <a:stretch>
                  <a:fillRect l="-9921" t="-2459" r="-873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71985" y="4656994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 = </a:t>
            </a:r>
            <a:r>
              <a:rPr lang="ru-RU" sz="3200" dirty="0" smtClean="0">
                <a:solidFill>
                  <a:prstClr val="black"/>
                </a:solidFill>
              </a:rPr>
              <a:t>3 </a:t>
            </a:r>
            <a:r>
              <a:rPr lang="en-US" sz="3200" dirty="0" smtClean="0">
                <a:solidFill>
                  <a:prstClr val="black"/>
                </a:solidFill>
              </a:rPr>
              <a:t>(c)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49386" y="4423488"/>
            <a:ext cx="54613" cy="2284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75335" y="6381727"/>
            <a:ext cx="2528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25438" y="6392361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а</a:t>
            </a:r>
            <a:r>
              <a:rPr lang="ru-RU" sz="3600" dirty="0" smtClean="0">
                <a:solidFill>
                  <a:prstClr val="black"/>
                </a:solidFill>
              </a:rPr>
              <a:t> - 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7498" y="4139208"/>
            <a:ext cx="179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4739" y="5085442"/>
                <a:ext cx="1399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𝓿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=</a:t>
                </a:r>
                <a:r>
                  <a:rPr lang="ru-RU" sz="3200" dirty="0" smtClean="0">
                    <a:latin typeface="Cambria Math"/>
                    <a:ea typeface="Cambria Math"/>
                  </a:rPr>
                  <a:t> 0</a:t>
                </a:r>
                <a:endParaRPr lang="ru-RU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9" y="5085442"/>
                <a:ext cx="139916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5625" r="-10044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4739" y="5598532"/>
                <a:ext cx="169148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𝓿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ru-RU" sz="3200" dirty="0" smtClean="0"/>
                  <a:t>= 60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  <a:ea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  <a:ea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9" y="5598532"/>
                <a:ext cx="1691489" cy="741485"/>
              </a:xfrm>
              <a:prstGeom prst="rect">
                <a:avLst/>
              </a:prstGeom>
              <a:blipFill rotWithShape="1">
                <a:blip r:embed="rId10"/>
                <a:stretch>
                  <a:fillRect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26411" y="4656994"/>
                <a:ext cx="1732782" cy="749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а 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𝓿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𝓿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411" y="4656994"/>
                <a:ext cx="1732782" cy="749821"/>
              </a:xfrm>
              <a:prstGeom prst="rect">
                <a:avLst/>
              </a:prstGeom>
              <a:blipFill rotWithShape="1">
                <a:blip r:embed="rId11"/>
                <a:stretch>
                  <a:fillRect l="-9155" t="-1626" b="-13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37418" y="5432556"/>
                <a:ext cx="1864036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60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 0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418" y="5432556"/>
                <a:ext cx="1864036" cy="791242"/>
              </a:xfrm>
              <a:prstGeom prst="rect">
                <a:avLst/>
              </a:prstGeom>
              <a:blipFill rotWithShape="1">
                <a:blip r:embed="rId12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74098" y="5454516"/>
                <a:ext cx="1532407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= </a:t>
                </a:r>
                <a:r>
                  <a:rPr lang="ru-RU" sz="3200" dirty="0"/>
                  <a:t>2</a:t>
                </a:r>
                <a:r>
                  <a:rPr lang="ru-RU" sz="3200" dirty="0" smtClean="0"/>
                  <a:t>0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98" y="5454516"/>
                <a:ext cx="1532407" cy="741485"/>
              </a:xfrm>
              <a:prstGeom prst="rect">
                <a:avLst/>
              </a:prstGeom>
              <a:blipFill rotWithShape="1">
                <a:blip r:embed="rId13"/>
                <a:stretch>
                  <a:fillRect l="-9921" t="-2479" r="-8730" b="-14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3186" y="4161878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515762" y="1362336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(I)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854977" y="211215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(II)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7793" y="1188621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(I)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8950" y="40672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(II)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4942523" y="6227440"/>
                <a:ext cx="15919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/>
                  <a:t> 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523" y="6227440"/>
                <a:ext cx="1591974" cy="646331"/>
              </a:xfrm>
              <a:prstGeom prst="rect">
                <a:avLst/>
              </a:prstGeom>
              <a:blipFill rotWithShape="1">
                <a:blip r:embed="rId14"/>
                <a:stretch>
                  <a:fillRect t="-4717" b="-28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6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6" grpId="0"/>
      <p:bldP spid="67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com.yandex.net/i?id=c00a79ab490ca17d0c6cef8c20e1be25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945216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Прочитать </a:t>
            </a:r>
            <a:r>
              <a:rPr lang="ru-RU" dirty="0" smtClean="0">
                <a:solidFill>
                  <a:schemeClr val="tx2"/>
                </a:solidFill>
              </a:rPr>
              <a:t>§ </a:t>
            </a:r>
            <a:r>
              <a:rPr lang="en-US" dirty="0" smtClean="0">
                <a:solidFill>
                  <a:schemeClr val="tx2"/>
                </a:solidFill>
              </a:rPr>
              <a:t>10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</a:t>
            </a:r>
            <a:r>
              <a:rPr lang="en-US" dirty="0" smtClean="0">
                <a:solidFill>
                  <a:schemeClr val="tx2"/>
                </a:solidFill>
              </a:rPr>
              <a:t>6</a:t>
            </a:r>
            <a:r>
              <a:rPr lang="ru-RU" dirty="0" smtClean="0">
                <a:solidFill>
                  <a:schemeClr val="tx2"/>
                </a:solidFill>
              </a:rPr>
              <a:t> (стр.4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s1.slide-share.ru/s_slide/979acf3bdab5f4d2e0bdd75a14b602fc/19dbe12d-a122-48d1-bad9-f3bd472f543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1.slide-share.ru/s_slide/979acf3bdab5f4d2e0bdd75a14b602fc/19dbe12d-a122-48d1-bad9-f3bd472f543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1.slide-share.ru/s_slide/979acf3bdab5f4d2e0bdd75a14b602fc/19dbe12d-a122-48d1-bad9-f3bd472f543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0" y="0"/>
            <a:ext cx="12782551" cy="7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7" y="-6243"/>
            <a:ext cx="12782551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4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80"/>
            <a:ext cx="12780962" cy="71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2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3" y="466800"/>
            <a:ext cx="809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05" y="2987080"/>
            <a:ext cx="809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17" y="519187"/>
            <a:ext cx="7429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33" y="3039467"/>
            <a:ext cx="7429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11034" y="4643264"/>
            <a:ext cx="525658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    противоположно </a:t>
            </a:r>
            <a:r>
              <a:rPr lang="ru-RU" sz="3600" b="1" dirty="0" smtClean="0">
                <a:solidFill>
                  <a:srgbClr val="C00000"/>
                </a:solidFill>
              </a:rPr>
              <a:t>направлен </a:t>
            </a:r>
            <a:r>
              <a:rPr lang="ru-RU" sz="3600" b="1" dirty="0" smtClean="0">
                <a:solidFill>
                  <a:srgbClr val="C00000"/>
                </a:solidFill>
              </a:rPr>
              <a:t>вектору скорости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01" y="322783"/>
            <a:ext cx="12385376" cy="553998"/>
          </a:xfrm>
        </p:spPr>
        <p:txBody>
          <a:bodyPr/>
          <a:lstStyle/>
          <a:p>
            <a:pPr algn="ctr"/>
            <a:r>
              <a:rPr lang="ru-RU" dirty="0" smtClean="0"/>
              <a:t>График зависимости модуля ускорения от времени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46" y="1372032"/>
            <a:ext cx="6866911" cy="54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85" y="224945"/>
            <a:ext cx="12655178" cy="961935"/>
          </a:xfrm>
        </p:spPr>
        <p:txBody>
          <a:bodyPr/>
          <a:lstStyle/>
          <a:p>
            <a:pPr algn="ctr"/>
            <a:r>
              <a:rPr lang="ru-RU" sz="4400" dirty="0" smtClean="0"/>
              <a:t>Скорость при равнопеременном движении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0041" y="1889096"/>
                <a:ext cx="3153876" cy="125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4000" b="1" i="1" smtClean="0">
                              <a:latin typeface="Cambria Math"/>
                            </a:rPr>
                            <m:t>𝝑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4000" b="1" i="1" smtClean="0">
                                  <a:latin typeface="Cambria Math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/>
                            </a:rPr>
                            <m:t>∆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41" y="1889096"/>
                <a:ext cx="3153876" cy="12540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06705" y="2131405"/>
                <a:ext cx="37322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400" b="1" i="1">
                        <a:latin typeface="Cambria Math"/>
                      </a:rPr>
                      <m:t>𝝑</m:t>
                    </m:r>
                    <m:r>
                      <a:rPr lang="en-US" sz="4400" b="1" i="1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smtClean="0"/>
                  <a:t>= a*∆t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05" y="2131405"/>
                <a:ext cx="3732240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5719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85430" y="4067200"/>
                <a:ext cx="34881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400" b="1" i="1" smtClean="0">
                        <a:latin typeface="Cambria Math"/>
                      </a:rPr>
                      <m:t>𝝑</m:t>
                    </m:r>
                  </m:oMath>
                </a14:m>
                <a:r>
                  <a:rPr lang="en-US" sz="4400" b="1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 smtClean="0"/>
                  <a:t> a*∆t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30" y="4067200"/>
                <a:ext cx="3488199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873" r="-6119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6030441" y="2516126"/>
            <a:ext cx="1656184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34297" y="3923184"/>
            <a:ext cx="3888432" cy="100811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1179</Words>
  <Application>Microsoft Office PowerPoint</Application>
  <PresentationFormat>Произвольный</PresentationFormat>
  <Paragraphs>230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зависимости модуля ускорения от времени</vt:lpstr>
      <vt:lpstr>Скорость при равнопеременном движении</vt:lpstr>
      <vt:lpstr>Задача № 1</vt:lpstr>
      <vt:lpstr>Задача № 2</vt:lpstr>
      <vt:lpstr>Задача № 3</vt:lpstr>
      <vt:lpstr>Решение:</vt:lpstr>
      <vt:lpstr>Задача № 4</vt:lpstr>
      <vt:lpstr>Решение:</vt:lpstr>
      <vt:lpstr>Презентация PowerPoint</vt:lpstr>
      <vt:lpstr>Презентация PowerPoint</vt:lpstr>
      <vt:lpstr>Задача № 5</vt:lpstr>
      <vt:lpstr>Решение: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138</cp:revision>
  <dcterms:created xsi:type="dcterms:W3CDTF">2020-08-02T08:10:40Z</dcterms:created>
  <dcterms:modified xsi:type="dcterms:W3CDTF">2020-09-28T05:51:59Z</dcterms:modified>
</cp:coreProperties>
</file>