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</p:sldMasterIdLst>
  <p:notesMasterIdLst>
    <p:notesMasterId r:id="rId24"/>
  </p:notesMasterIdLst>
  <p:sldIdLst>
    <p:sldId id="256" r:id="rId4"/>
    <p:sldId id="275" r:id="rId5"/>
    <p:sldId id="269" r:id="rId6"/>
    <p:sldId id="267" r:id="rId7"/>
    <p:sldId id="276" r:id="rId8"/>
    <p:sldId id="287" r:id="rId9"/>
    <p:sldId id="288" r:id="rId10"/>
    <p:sldId id="277" r:id="rId11"/>
    <p:sldId id="278" r:id="rId12"/>
    <p:sldId id="270" r:id="rId13"/>
    <p:sldId id="272" r:id="rId14"/>
    <p:sldId id="280" r:id="rId15"/>
    <p:sldId id="281" r:id="rId16"/>
    <p:sldId id="282" r:id="rId17"/>
    <p:sldId id="279" r:id="rId18"/>
    <p:sldId id="289" r:id="rId19"/>
    <p:sldId id="290" r:id="rId20"/>
    <p:sldId id="283" r:id="rId21"/>
    <p:sldId id="284" r:id="rId22"/>
    <p:sldId id="266" r:id="rId23"/>
  </p:sldIdLst>
  <p:sldSz cx="12780963" cy="7126288"/>
  <p:notesSz cx="6858000" cy="9144000"/>
  <p:defaultTextStyle>
    <a:defPPr>
      <a:defRPr lang="ru-RU"/>
    </a:defPPr>
    <a:lvl1pPr marL="0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035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067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106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2141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0176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8210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6247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4281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38" autoAdjust="0"/>
    <p:restoredTop sz="95812" autoAdjust="0"/>
  </p:normalViewPr>
  <p:slideViewPr>
    <p:cSldViewPr>
      <p:cViewPr>
        <p:scale>
          <a:sx n="62" d="100"/>
          <a:sy n="62" d="100"/>
        </p:scale>
        <p:origin x="-1020" y="-240"/>
      </p:cViewPr>
      <p:guideLst>
        <p:guide orient="horz" pos="2245"/>
        <p:guide pos="40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FE1931-D879-49B2-8141-FE062353E471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55600" y="685800"/>
            <a:ext cx="61468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9A5561-9F08-4C8B-933B-CCF8FF1F89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711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48035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96067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44106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192141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740176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88210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36247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84281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A5561-9F08-4C8B-933B-CCF8FF1F89F9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957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A5561-9F08-4C8B-933B-CCF8FF1F89F9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957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A5561-9F08-4C8B-933B-CCF8FF1F89F9}" type="slidenum">
              <a:rPr lang="ru-RU" smtClean="0">
                <a:solidFill>
                  <a:prstClr val="black"/>
                </a:solidFill>
              </a:rPr>
              <a:pPr/>
              <a:t>18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957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3" y="2213775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45" y="4038230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1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21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0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8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62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42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199" y="285389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49" y="285389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4" y="2213819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46" y="4038230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12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2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389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519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65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78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910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04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8812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172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09" y="4579317"/>
            <a:ext cx="10863818" cy="1415360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09" y="3020447"/>
            <a:ext cx="10863818" cy="1558875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129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2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3899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5199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6500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47800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89100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30400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9900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39081" y="1662851"/>
            <a:ext cx="5644926" cy="4703021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97033" y="1662851"/>
            <a:ext cx="5644926" cy="4703021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8922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88" y="1595167"/>
            <a:ext cx="5647143" cy="664790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2990" indent="0">
              <a:buNone/>
              <a:defRPr sz="1900" b="1"/>
            </a:lvl2pPr>
            <a:lvl3pPr marL="826000" indent="0">
              <a:buNone/>
              <a:defRPr sz="1600" b="1"/>
            </a:lvl3pPr>
            <a:lvl4pPr marL="1238998" indent="0">
              <a:buNone/>
              <a:defRPr sz="1400" b="1"/>
            </a:lvl4pPr>
            <a:lvl5pPr marL="1651998" indent="0">
              <a:buNone/>
              <a:defRPr sz="1400" b="1"/>
            </a:lvl5pPr>
            <a:lvl6pPr marL="2065004" indent="0">
              <a:buNone/>
              <a:defRPr sz="1400" b="1"/>
            </a:lvl6pPr>
            <a:lvl7pPr marL="2478004" indent="0">
              <a:buNone/>
              <a:defRPr sz="1400" b="1"/>
            </a:lvl7pPr>
            <a:lvl8pPr marL="2891005" indent="0">
              <a:buNone/>
              <a:defRPr sz="1400" b="1"/>
            </a:lvl8pPr>
            <a:lvl9pPr marL="3304001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9088" y="2259964"/>
            <a:ext cx="5647143" cy="4105864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2990" indent="0">
              <a:buNone/>
              <a:defRPr sz="1900" b="1"/>
            </a:lvl2pPr>
            <a:lvl3pPr marL="826000" indent="0">
              <a:buNone/>
              <a:defRPr sz="1600" b="1"/>
            </a:lvl3pPr>
            <a:lvl4pPr marL="1238998" indent="0">
              <a:buNone/>
              <a:defRPr sz="1400" b="1"/>
            </a:lvl4pPr>
            <a:lvl5pPr marL="1651998" indent="0">
              <a:buNone/>
              <a:defRPr sz="1400" b="1"/>
            </a:lvl5pPr>
            <a:lvl6pPr marL="2065004" indent="0">
              <a:buNone/>
              <a:defRPr sz="1400" b="1"/>
            </a:lvl6pPr>
            <a:lvl7pPr marL="2478004" indent="0">
              <a:buNone/>
              <a:defRPr sz="1400" b="1"/>
            </a:lvl7pPr>
            <a:lvl8pPr marL="2891005" indent="0">
              <a:buNone/>
              <a:defRPr sz="1400" b="1"/>
            </a:lvl8pPr>
            <a:lvl9pPr marL="3304001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92552" y="2259964"/>
            <a:ext cx="5649363" cy="4105864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0169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99328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4170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75" y="283731"/>
            <a:ext cx="4204851" cy="1207510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97039" y="283778"/>
            <a:ext cx="7144915" cy="6082089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075" y="1491291"/>
            <a:ext cx="4204851" cy="4874579"/>
          </a:xfrm>
        </p:spPr>
        <p:txBody>
          <a:bodyPr/>
          <a:lstStyle>
            <a:lvl1pPr marL="0" indent="0">
              <a:buNone/>
              <a:defRPr sz="1300"/>
            </a:lvl1pPr>
            <a:lvl2pPr marL="412990" indent="0">
              <a:buNone/>
              <a:defRPr sz="1100"/>
            </a:lvl2pPr>
            <a:lvl3pPr marL="826000" indent="0">
              <a:buNone/>
              <a:defRPr sz="800"/>
            </a:lvl3pPr>
            <a:lvl4pPr marL="1238998" indent="0">
              <a:buNone/>
              <a:defRPr sz="800"/>
            </a:lvl4pPr>
            <a:lvl5pPr marL="1651998" indent="0">
              <a:buNone/>
              <a:defRPr sz="800"/>
            </a:lvl5pPr>
            <a:lvl6pPr marL="2065004" indent="0">
              <a:buNone/>
              <a:defRPr sz="800"/>
            </a:lvl6pPr>
            <a:lvl7pPr marL="2478004" indent="0">
              <a:buNone/>
              <a:defRPr sz="800"/>
            </a:lvl7pPr>
            <a:lvl8pPr marL="2891005" indent="0">
              <a:buNone/>
              <a:defRPr sz="800"/>
            </a:lvl8pPr>
            <a:lvl9pPr marL="3304001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214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72" y="4988420"/>
            <a:ext cx="7668578" cy="588909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72" y="636750"/>
            <a:ext cx="7668578" cy="4275773"/>
          </a:xfrm>
        </p:spPr>
        <p:txBody>
          <a:bodyPr/>
          <a:lstStyle>
            <a:lvl1pPr marL="0" indent="0">
              <a:buNone/>
              <a:defRPr sz="3000"/>
            </a:lvl1pPr>
            <a:lvl2pPr marL="412990" indent="0">
              <a:buNone/>
              <a:defRPr sz="2500"/>
            </a:lvl2pPr>
            <a:lvl3pPr marL="826000" indent="0">
              <a:buNone/>
              <a:defRPr sz="2200"/>
            </a:lvl3pPr>
            <a:lvl4pPr marL="1238998" indent="0">
              <a:buNone/>
              <a:defRPr sz="1900"/>
            </a:lvl4pPr>
            <a:lvl5pPr marL="1651998" indent="0">
              <a:buNone/>
              <a:defRPr sz="1900"/>
            </a:lvl5pPr>
            <a:lvl6pPr marL="2065004" indent="0">
              <a:buNone/>
              <a:defRPr sz="1900"/>
            </a:lvl6pPr>
            <a:lvl7pPr marL="2478004" indent="0">
              <a:buNone/>
              <a:defRPr sz="1900"/>
            </a:lvl7pPr>
            <a:lvl8pPr marL="2891005" indent="0">
              <a:buNone/>
              <a:defRPr sz="1900"/>
            </a:lvl8pPr>
            <a:lvl9pPr marL="3304001" indent="0">
              <a:buNone/>
              <a:defRPr sz="1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72" y="5577324"/>
            <a:ext cx="7668578" cy="836349"/>
          </a:xfrm>
        </p:spPr>
        <p:txBody>
          <a:bodyPr/>
          <a:lstStyle>
            <a:lvl1pPr marL="0" indent="0">
              <a:buNone/>
              <a:defRPr sz="1300"/>
            </a:lvl1pPr>
            <a:lvl2pPr marL="412990" indent="0">
              <a:buNone/>
              <a:defRPr sz="1100"/>
            </a:lvl2pPr>
            <a:lvl3pPr marL="826000" indent="0">
              <a:buNone/>
              <a:defRPr sz="800"/>
            </a:lvl3pPr>
            <a:lvl4pPr marL="1238998" indent="0">
              <a:buNone/>
              <a:defRPr sz="800"/>
            </a:lvl4pPr>
            <a:lvl5pPr marL="1651998" indent="0">
              <a:buNone/>
              <a:defRPr sz="800"/>
            </a:lvl5pPr>
            <a:lvl6pPr marL="2065004" indent="0">
              <a:buNone/>
              <a:defRPr sz="800"/>
            </a:lvl6pPr>
            <a:lvl7pPr marL="2478004" indent="0">
              <a:buNone/>
              <a:defRPr sz="800"/>
            </a:lvl7pPr>
            <a:lvl8pPr marL="2891005" indent="0">
              <a:buNone/>
              <a:defRPr sz="800"/>
            </a:lvl8pPr>
            <a:lvl9pPr marL="3304001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9730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0921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218" y="285432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60" y="285432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2157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8633" y="290951"/>
            <a:ext cx="10863820" cy="8495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58575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881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33187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58575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5626" indent="-115626">
              <a:buFont typeface="Arial" panose="020B0604020202020204" pitchFamily="34" charset="0"/>
              <a:buChar char="•"/>
              <a:defRPr sz="1100"/>
            </a:lvl2pPr>
            <a:lvl3pPr marL="231252" indent="-115626">
              <a:defRPr sz="1100"/>
            </a:lvl3pPr>
            <a:lvl4pPr marL="404696" indent="-173443">
              <a:defRPr sz="1100"/>
            </a:lvl4pPr>
            <a:lvl5pPr marL="578135" indent="-17344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5881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5626" indent="-115626">
              <a:buFont typeface="Arial" panose="020B0604020202020204" pitchFamily="34" charset="0"/>
              <a:buChar char="•"/>
              <a:defRPr sz="1100"/>
            </a:lvl2pPr>
            <a:lvl3pPr marL="231252" indent="-115626">
              <a:defRPr sz="1100"/>
            </a:lvl3pPr>
            <a:lvl4pPr marL="404696" indent="-173443">
              <a:defRPr sz="1100"/>
            </a:lvl4pPr>
            <a:lvl5pPr marL="578135" indent="-17344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33187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5626" indent="-115626">
              <a:buFont typeface="Arial" panose="020B0604020202020204" pitchFamily="34" charset="0"/>
              <a:buChar char="•"/>
              <a:defRPr sz="1100"/>
            </a:lvl2pPr>
            <a:lvl3pPr marL="231252" indent="-115626">
              <a:defRPr sz="1100"/>
            </a:lvl3pPr>
            <a:lvl4pPr marL="404696" indent="-173443">
              <a:defRPr sz="1100"/>
            </a:lvl4pPr>
            <a:lvl5pPr marL="578135" indent="-17344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58633" y="969978"/>
            <a:ext cx="10863820" cy="4222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20646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58574" y="2209178"/>
            <a:ext cx="10863818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17145" y="3990721"/>
            <a:ext cx="8946675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490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496"/>
            <a:ext cx="10044182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188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050" y="1639047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2197" y="1639047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4908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8661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099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1653504" y="350017"/>
            <a:ext cx="560221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3099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253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09" y="4579300"/>
            <a:ext cx="10863818" cy="141536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09" y="3020432"/>
            <a:ext cx="10863818" cy="155887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0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0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10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214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017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821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624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428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39048" y="1662807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96990" y="1662807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49" y="1595167"/>
            <a:ext cx="5647145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035" indent="0">
              <a:buNone/>
              <a:defRPr sz="2400" b="1"/>
            </a:lvl2pPr>
            <a:lvl3pPr marL="1096067" indent="0">
              <a:buNone/>
              <a:defRPr sz="2200" b="1"/>
            </a:lvl3pPr>
            <a:lvl4pPr marL="1644106" indent="0">
              <a:buNone/>
              <a:defRPr sz="1900" b="1"/>
            </a:lvl4pPr>
            <a:lvl5pPr marL="2192141" indent="0">
              <a:buNone/>
              <a:defRPr sz="1900" b="1"/>
            </a:lvl5pPr>
            <a:lvl6pPr marL="2740176" indent="0">
              <a:buNone/>
              <a:defRPr sz="1900" b="1"/>
            </a:lvl6pPr>
            <a:lvl7pPr marL="3288210" indent="0">
              <a:buNone/>
              <a:defRPr sz="1900" b="1"/>
            </a:lvl7pPr>
            <a:lvl8pPr marL="3836247" indent="0">
              <a:buNone/>
              <a:defRPr sz="1900" b="1"/>
            </a:lvl8pPr>
            <a:lvl9pPr marL="4384281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9049" y="2259957"/>
            <a:ext cx="5647145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035" indent="0">
              <a:buNone/>
              <a:defRPr sz="2400" b="1"/>
            </a:lvl2pPr>
            <a:lvl3pPr marL="1096067" indent="0">
              <a:buNone/>
              <a:defRPr sz="2200" b="1"/>
            </a:lvl3pPr>
            <a:lvl4pPr marL="1644106" indent="0">
              <a:buNone/>
              <a:defRPr sz="1900" b="1"/>
            </a:lvl4pPr>
            <a:lvl5pPr marL="2192141" indent="0">
              <a:buNone/>
              <a:defRPr sz="1900" b="1"/>
            </a:lvl5pPr>
            <a:lvl6pPr marL="2740176" indent="0">
              <a:buNone/>
              <a:defRPr sz="1900" b="1"/>
            </a:lvl6pPr>
            <a:lvl7pPr marL="3288210" indent="0">
              <a:buNone/>
              <a:defRPr sz="1900" b="1"/>
            </a:lvl7pPr>
            <a:lvl8pPr marL="3836247" indent="0">
              <a:buNone/>
              <a:defRPr sz="1900" b="1"/>
            </a:lvl8pPr>
            <a:lvl9pPr marL="4384281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492552" y="2259957"/>
            <a:ext cx="5649363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7" y="283732"/>
            <a:ext cx="4204848" cy="120751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97004" y="283739"/>
            <a:ext cx="7144913" cy="6082089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057" y="1491249"/>
            <a:ext cx="4204848" cy="4874579"/>
          </a:xfrm>
        </p:spPr>
        <p:txBody>
          <a:bodyPr/>
          <a:lstStyle>
            <a:lvl1pPr marL="0" indent="0">
              <a:buNone/>
              <a:defRPr sz="1700"/>
            </a:lvl1pPr>
            <a:lvl2pPr marL="548035" indent="0">
              <a:buNone/>
              <a:defRPr sz="1400"/>
            </a:lvl2pPr>
            <a:lvl3pPr marL="1096067" indent="0">
              <a:buNone/>
              <a:defRPr sz="1200"/>
            </a:lvl3pPr>
            <a:lvl4pPr marL="1644106" indent="0">
              <a:buNone/>
              <a:defRPr sz="1100"/>
            </a:lvl4pPr>
            <a:lvl5pPr marL="2192141" indent="0">
              <a:buNone/>
              <a:defRPr sz="1100"/>
            </a:lvl5pPr>
            <a:lvl6pPr marL="2740176" indent="0">
              <a:buNone/>
              <a:defRPr sz="1100"/>
            </a:lvl6pPr>
            <a:lvl7pPr marL="3288210" indent="0">
              <a:buNone/>
              <a:defRPr sz="1100"/>
            </a:lvl7pPr>
            <a:lvl8pPr marL="3836247" indent="0">
              <a:buNone/>
              <a:defRPr sz="1100"/>
            </a:lvl8pPr>
            <a:lvl9pPr marL="4384281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59" y="4988408"/>
            <a:ext cx="7668578" cy="58890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59" y="636750"/>
            <a:ext cx="7668578" cy="4275773"/>
          </a:xfrm>
        </p:spPr>
        <p:txBody>
          <a:bodyPr/>
          <a:lstStyle>
            <a:lvl1pPr marL="0" indent="0">
              <a:buNone/>
              <a:defRPr sz="3800"/>
            </a:lvl1pPr>
            <a:lvl2pPr marL="548035" indent="0">
              <a:buNone/>
              <a:defRPr sz="3400"/>
            </a:lvl2pPr>
            <a:lvl3pPr marL="1096067" indent="0">
              <a:buNone/>
              <a:defRPr sz="2900"/>
            </a:lvl3pPr>
            <a:lvl4pPr marL="1644106" indent="0">
              <a:buNone/>
              <a:defRPr sz="2400"/>
            </a:lvl4pPr>
            <a:lvl5pPr marL="2192141" indent="0">
              <a:buNone/>
              <a:defRPr sz="2400"/>
            </a:lvl5pPr>
            <a:lvl6pPr marL="2740176" indent="0">
              <a:buNone/>
              <a:defRPr sz="2400"/>
            </a:lvl6pPr>
            <a:lvl7pPr marL="3288210" indent="0">
              <a:buNone/>
              <a:defRPr sz="2400"/>
            </a:lvl7pPr>
            <a:lvl8pPr marL="3836247" indent="0">
              <a:buNone/>
              <a:defRPr sz="2400"/>
            </a:lvl8pPr>
            <a:lvl9pPr marL="4384281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59" y="5577311"/>
            <a:ext cx="7668578" cy="836349"/>
          </a:xfrm>
        </p:spPr>
        <p:txBody>
          <a:bodyPr/>
          <a:lstStyle>
            <a:lvl1pPr marL="0" indent="0">
              <a:buNone/>
              <a:defRPr sz="1700"/>
            </a:lvl1pPr>
            <a:lvl2pPr marL="548035" indent="0">
              <a:buNone/>
              <a:defRPr sz="1400"/>
            </a:lvl2pPr>
            <a:lvl3pPr marL="1096067" indent="0">
              <a:buNone/>
              <a:defRPr sz="1200"/>
            </a:lvl3pPr>
            <a:lvl4pPr marL="1644106" indent="0">
              <a:buNone/>
              <a:defRPr sz="1100"/>
            </a:lvl4pPr>
            <a:lvl5pPr marL="2192141" indent="0">
              <a:buNone/>
              <a:defRPr sz="1100"/>
            </a:lvl5pPr>
            <a:lvl6pPr marL="2740176" indent="0">
              <a:buNone/>
              <a:defRPr sz="1100"/>
            </a:lvl6pPr>
            <a:lvl7pPr marL="3288210" indent="0">
              <a:buNone/>
              <a:defRPr sz="1100"/>
            </a:lvl7pPr>
            <a:lvl8pPr marL="3836247" indent="0">
              <a:buNone/>
              <a:defRPr sz="1100"/>
            </a:lvl8pPr>
            <a:lvl9pPr marL="4384281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49" y="285388"/>
            <a:ext cx="11502867" cy="1187715"/>
          </a:xfrm>
          <a:prstGeom prst="rect">
            <a:avLst/>
          </a:prstGeom>
        </p:spPr>
        <p:txBody>
          <a:bodyPr vert="horz" lIns="109609" tIns="54804" rIns="109609" bIns="5480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49" y="1662807"/>
            <a:ext cx="11502867" cy="4703021"/>
          </a:xfrm>
          <a:prstGeom prst="rect">
            <a:avLst/>
          </a:prstGeom>
        </p:spPr>
        <p:txBody>
          <a:bodyPr vert="horz" lIns="109609" tIns="54804" rIns="109609" bIns="5480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48" y="6605020"/>
            <a:ext cx="2982225" cy="379409"/>
          </a:xfrm>
          <a:prstGeom prst="rect">
            <a:avLst/>
          </a:prstGeom>
        </p:spPr>
        <p:txBody>
          <a:bodyPr vert="horz" lIns="109609" tIns="54804" rIns="109609" bIns="5480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30" y="6605020"/>
            <a:ext cx="4047305" cy="379409"/>
          </a:xfrm>
          <a:prstGeom prst="rect">
            <a:avLst/>
          </a:prstGeom>
        </p:spPr>
        <p:txBody>
          <a:bodyPr vert="horz" lIns="109609" tIns="54804" rIns="109609" bIns="5480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20"/>
            <a:ext cx="2982225" cy="379409"/>
          </a:xfrm>
          <a:prstGeom prst="rect">
            <a:avLst/>
          </a:prstGeom>
        </p:spPr>
        <p:txBody>
          <a:bodyPr vert="horz" lIns="109609" tIns="54804" rIns="109609" bIns="5480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96067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022" indent="-411022" algn="l" defTabSz="1096067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557" indent="-342523" algn="l" defTabSz="1096067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087" indent="-274018" algn="l" defTabSz="1096067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122" indent="-274018" algn="l" defTabSz="1096067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6159" indent="-274018" algn="l" defTabSz="1096067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4194" indent="-274018" algn="l" defTabSz="109606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2230" indent="-274018" algn="l" defTabSz="109606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0267" indent="-274018" algn="l" defTabSz="109606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8300" indent="-274018" algn="l" defTabSz="109606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035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067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106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2141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0176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8210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6247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4281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0" y="285399"/>
            <a:ext cx="11502867" cy="1187716"/>
          </a:xfrm>
          <a:prstGeom prst="rect">
            <a:avLst/>
          </a:prstGeom>
        </p:spPr>
        <p:txBody>
          <a:bodyPr vert="horz" lIns="82596" tIns="41302" rIns="82596" bIns="41302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0" y="1662851"/>
            <a:ext cx="11502867" cy="4703021"/>
          </a:xfrm>
          <a:prstGeom prst="rect">
            <a:avLst/>
          </a:prstGeom>
        </p:spPr>
        <p:txBody>
          <a:bodyPr vert="horz" lIns="82596" tIns="41302" rIns="82596" bIns="4130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49" y="6605064"/>
            <a:ext cx="2982225" cy="379409"/>
          </a:xfrm>
          <a:prstGeom prst="rect">
            <a:avLst/>
          </a:prstGeom>
        </p:spPr>
        <p:txBody>
          <a:bodyPr vert="horz" lIns="82596" tIns="41302" rIns="82596" bIns="41302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6000"/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26000"/>
              <a:t>28.09.2020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66" y="6605064"/>
            <a:ext cx="4047304" cy="379409"/>
          </a:xfrm>
          <a:prstGeom prst="rect">
            <a:avLst/>
          </a:prstGeom>
        </p:spPr>
        <p:txBody>
          <a:bodyPr vert="horz" lIns="82596" tIns="41302" rIns="82596" bIns="41302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60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64"/>
            <a:ext cx="2982225" cy="379409"/>
          </a:xfrm>
          <a:prstGeom prst="rect">
            <a:avLst/>
          </a:prstGeom>
        </p:spPr>
        <p:txBody>
          <a:bodyPr vert="horz" lIns="82596" tIns="41302" rIns="82596" bIns="41302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6000"/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260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825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826000" rtl="0" eaLnBrk="1" latinLnBrk="0" hangingPunct="1">
        <a:spcBef>
          <a:spcPct val="0"/>
        </a:spcBef>
        <a:buNone/>
        <a:defRPr sz="4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9749" indent="-309749" algn="l" defTabSz="8260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71113" indent="-258128" algn="l" defTabSz="826000" rtl="0" eaLnBrk="1" latinLnBrk="0" hangingPunct="1">
        <a:spcBef>
          <a:spcPct val="20000"/>
        </a:spcBef>
        <a:buFont typeface="Arial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32507" indent="-206498" algn="l" defTabSz="8260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445501" indent="-206498" algn="l" defTabSz="82600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58496" indent="-206498" algn="l" defTabSz="82600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71499" indent="-206498" algn="l" defTabSz="82600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684502" indent="-206498" algn="l" defTabSz="82600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097506" indent="-206498" algn="l" defTabSz="82600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510513" indent="-206498" algn="l" defTabSz="82600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2990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6000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8998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1998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65004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78004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91005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04001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77" y="1177530"/>
            <a:ext cx="12526188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3099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099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63"/>
            <a:ext cx="11447615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02"/>
            <a:ext cx="10044182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1"/>
            <a:ext cx="408990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99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1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99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099"/>
              <a:t>28.09.2020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1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99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099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254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0924" eaLnBrk="1" hangingPunct="1">
        <a:defRPr>
          <a:latin typeface="+mn-lt"/>
          <a:ea typeface="+mn-ea"/>
          <a:cs typeface="+mn-cs"/>
        </a:defRPr>
      </a:lvl2pPr>
      <a:lvl3pPr marL="1621845" eaLnBrk="1" hangingPunct="1">
        <a:defRPr>
          <a:latin typeface="+mn-lt"/>
          <a:ea typeface="+mn-ea"/>
          <a:cs typeface="+mn-cs"/>
        </a:defRPr>
      </a:lvl3pPr>
      <a:lvl4pPr marL="2432770" eaLnBrk="1" hangingPunct="1">
        <a:defRPr>
          <a:latin typeface="+mn-lt"/>
          <a:ea typeface="+mn-ea"/>
          <a:cs typeface="+mn-cs"/>
        </a:defRPr>
      </a:lvl4pPr>
      <a:lvl5pPr marL="3243694" eaLnBrk="1" hangingPunct="1">
        <a:defRPr>
          <a:latin typeface="+mn-lt"/>
          <a:ea typeface="+mn-ea"/>
          <a:cs typeface="+mn-cs"/>
        </a:defRPr>
      </a:lvl5pPr>
      <a:lvl6pPr marL="4054618" eaLnBrk="1" hangingPunct="1">
        <a:defRPr>
          <a:latin typeface="+mn-lt"/>
          <a:ea typeface="+mn-ea"/>
          <a:cs typeface="+mn-cs"/>
        </a:defRPr>
      </a:lvl6pPr>
      <a:lvl7pPr marL="4865543" eaLnBrk="1" hangingPunct="1">
        <a:defRPr>
          <a:latin typeface="+mn-lt"/>
          <a:ea typeface="+mn-ea"/>
          <a:cs typeface="+mn-cs"/>
        </a:defRPr>
      </a:lvl7pPr>
      <a:lvl8pPr marL="5676464" eaLnBrk="1" hangingPunct="1">
        <a:defRPr>
          <a:latin typeface="+mn-lt"/>
          <a:ea typeface="+mn-ea"/>
          <a:cs typeface="+mn-cs"/>
        </a:defRPr>
      </a:lvl8pPr>
      <a:lvl9pPr marL="648739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0924" eaLnBrk="1" hangingPunct="1">
        <a:defRPr>
          <a:latin typeface="+mn-lt"/>
          <a:ea typeface="+mn-ea"/>
          <a:cs typeface="+mn-cs"/>
        </a:defRPr>
      </a:lvl2pPr>
      <a:lvl3pPr marL="1621845" eaLnBrk="1" hangingPunct="1">
        <a:defRPr>
          <a:latin typeface="+mn-lt"/>
          <a:ea typeface="+mn-ea"/>
          <a:cs typeface="+mn-cs"/>
        </a:defRPr>
      </a:lvl3pPr>
      <a:lvl4pPr marL="2432770" eaLnBrk="1" hangingPunct="1">
        <a:defRPr>
          <a:latin typeface="+mn-lt"/>
          <a:ea typeface="+mn-ea"/>
          <a:cs typeface="+mn-cs"/>
        </a:defRPr>
      </a:lvl4pPr>
      <a:lvl5pPr marL="3243694" eaLnBrk="1" hangingPunct="1">
        <a:defRPr>
          <a:latin typeface="+mn-lt"/>
          <a:ea typeface="+mn-ea"/>
          <a:cs typeface="+mn-cs"/>
        </a:defRPr>
      </a:lvl5pPr>
      <a:lvl6pPr marL="4054618" eaLnBrk="1" hangingPunct="1">
        <a:defRPr>
          <a:latin typeface="+mn-lt"/>
          <a:ea typeface="+mn-ea"/>
          <a:cs typeface="+mn-cs"/>
        </a:defRPr>
      </a:lvl6pPr>
      <a:lvl7pPr marL="4865543" eaLnBrk="1" hangingPunct="1">
        <a:defRPr>
          <a:latin typeface="+mn-lt"/>
          <a:ea typeface="+mn-ea"/>
          <a:cs typeface="+mn-cs"/>
        </a:defRPr>
      </a:lvl7pPr>
      <a:lvl8pPr marL="5676464" eaLnBrk="1" hangingPunct="1">
        <a:defRPr>
          <a:latin typeface="+mn-lt"/>
          <a:ea typeface="+mn-ea"/>
          <a:cs typeface="+mn-cs"/>
        </a:defRPr>
      </a:lvl8pPr>
      <a:lvl9pPr marL="648739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9.png"/><Relationship Id="rId3" Type="http://schemas.openxmlformats.org/officeDocument/2006/relationships/image" Target="../media/image22.png"/><Relationship Id="rId12" Type="http://schemas.openxmlformats.org/officeDocument/2006/relationships/image" Target="../media/image2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5.png"/><Relationship Id="rId11" Type="http://schemas.openxmlformats.org/officeDocument/2006/relationships/image" Target="../media/image27.png"/><Relationship Id="rId5" Type="http://schemas.openxmlformats.org/officeDocument/2006/relationships/image" Target="../media/image24.png"/><Relationship Id="rId10" Type="http://schemas.openxmlformats.org/officeDocument/2006/relationships/image" Target="../media/image26.png"/><Relationship Id="rId4" Type="http://schemas.openxmlformats.org/officeDocument/2006/relationships/image" Target="../media/image23.png"/><Relationship Id="rId1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2.png"/><Relationship Id="rId7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3.png"/><Relationship Id="rId11" Type="http://schemas.openxmlformats.org/officeDocument/2006/relationships/image" Target="../media/image30.png"/><Relationship Id="rId5" Type="http://schemas.openxmlformats.org/officeDocument/2006/relationships/image" Target="../media/image34.png"/><Relationship Id="rId10" Type="http://schemas.openxmlformats.org/officeDocument/2006/relationships/image" Target="../media/image29.png"/><Relationship Id="rId4" Type="http://schemas.openxmlformats.org/officeDocument/2006/relationships/image" Target="../media/image33.png"/><Relationship Id="rId9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40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40.png"/><Relationship Id="rId7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39.png"/><Relationship Id="rId7" Type="http://schemas.openxmlformats.org/officeDocument/2006/relationships/image" Target="../media/image5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7.png"/><Relationship Id="rId5" Type="http://schemas.openxmlformats.org/officeDocument/2006/relationships/image" Target="../media/image51.png"/><Relationship Id="rId10" Type="http://schemas.openxmlformats.org/officeDocument/2006/relationships/image" Target="../media/image55.png"/><Relationship Id="rId4" Type="http://schemas.openxmlformats.org/officeDocument/2006/relationships/image" Target="../media/image50.png"/><Relationship Id="rId9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4.png"/><Relationship Id="rId3" Type="http://schemas.openxmlformats.org/officeDocument/2006/relationships/image" Target="../media/image39.png"/><Relationship Id="rId7" Type="http://schemas.openxmlformats.org/officeDocument/2006/relationships/image" Target="../media/image59.png"/><Relationship Id="rId12" Type="http://schemas.openxmlformats.org/officeDocument/2006/relationships/image" Target="../media/image6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8.png"/><Relationship Id="rId11" Type="http://schemas.openxmlformats.org/officeDocument/2006/relationships/image" Target="../media/image62.png"/><Relationship Id="rId5" Type="http://schemas.openxmlformats.org/officeDocument/2006/relationships/image" Target="../media/image57.png"/><Relationship Id="rId10" Type="http://schemas.openxmlformats.org/officeDocument/2006/relationships/image" Target="../media/image54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40.pn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0.png"/><Relationship Id="rId13" Type="http://schemas.openxmlformats.org/officeDocument/2006/relationships/image" Target="../media/image630.png"/><Relationship Id="rId3" Type="http://schemas.openxmlformats.org/officeDocument/2006/relationships/image" Target="../media/image40.png"/><Relationship Id="rId7" Type="http://schemas.openxmlformats.org/officeDocument/2006/relationships/image" Target="../media/image570.png"/><Relationship Id="rId12" Type="http://schemas.openxmlformats.org/officeDocument/2006/relationships/image" Target="../media/image62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60.png"/><Relationship Id="rId11" Type="http://schemas.openxmlformats.org/officeDocument/2006/relationships/image" Target="../media/image610.png"/><Relationship Id="rId5" Type="http://schemas.openxmlformats.org/officeDocument/2006/relationships/image" Target="../media/image550.png"/><Relationship Id="rId10" Type="http://schemas.openxmlformats.org/officeDocument/2006/relationships/image" Target="../media/image600.png"/><Relationship Id="rId4" Type="http://schemas.openxmlformats.org/officeDocument/2006/relationships/image" Target="../media/image540.png"/><Relationship Id="rId9" Type="http://schemas.openxmlformats.org/officeDocument/2006/relationships/image" Target="../media/image590.png"/><Relationship Id="rId14" Type="http://schemas.openxmlformats.org/officeDocument/2006/relationships/image" Target="../media/image6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347" y="3406"/>
            <a:ext cx="12763612" cy="22424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23532"/>
            <a:endParaRPr sz="19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18478" y="2808663"/>
            <a:ext cx="11092683" cy="3274761"/>
          </a:xfrm>
          <a:prstGeom prst="rect">
            <a:avLst/>
          </a:prstGeom>
        </p:spPr>
        <p:txBody>
          <a:bodyPr vert="horz" wrap="square" lIns="0" tIns="22370" rIns="0" bIns="0" rtlCol="0">
            <a:spAutoFit/>
          </a:bodyPr>
          <a:lstStyle/>
          <a:p>
            <a:pPr marL="29485" defTabSz="923532">
              <a:spcBef>
                <a:spcPts val="177"/>
              </a:spcBef>
            </a:pPr>
            <a:r>
              <a:rPr lang="ru-RU" sz="24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ru-RU" sz="2400" b="1" dirty="0" smtClean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ru-RU" sz="4400" b="1" dirty="0" smtClean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440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440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9485" defTabSz="923532">
              <a:spcBef>
                <a:spcPts val="177"/>
              </a:spcBef>
            </a:pPr>
            <a:endParaRPr lang="ru-RU" sz="440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9485" algn="ctr" defTabSz="923532">
              <a:spcBef>
                <a:spcPts val="177"/>
              </a:spcBef>
            </a:pPr>
            <a:r>
              <a:rPr lang="ru-RU" sz="6000" b="1" dirty="0">
                <a:latin typeface="Arial" pitchFamily="34" charset="0"/>
                <a:cs typeface="Arial" pitchFamily="34" charset="0"/>
              </a:rPr>
              <a:t>Скорость равнопеременного движения.</a:t>
            </a:r>
            <a:endParaRPr lang="en-US" sz="6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94710" y="2422062"/>
            <a:ext cx="762637" cy="14949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23532"/>
            <a:endParaRPr sz="19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0477229" y="466926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23532"/>
            <a:endParaRPr sz="19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0488144" y="495455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923532"/>
            <a:endParaRPr sz="19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892254" y="473242"/>
            <a:ext cx="807090" cy="948999"/>
          </a:xfrm>
          <a:prstGeom prst="rect">
            <a:avLst/>
          </a:prstGeom>
        </p:spPr>
        <p:txBody>
          <a:bodyPr vert="horz" wrap="square" lIns="0" tIns="25421" rIns="0" bIns="0" rtlCol="0">
            <a:spAutoFit/>
          </a:bodyPr>
          <a:lstStyle/>
          <a:p>
            <a:pPr defTabSz="923532">
              <a:spcBef>
                <a:spcPts val="200"/>
              </a:spcBef>
            </a:pPr>
            <a:r>
              <a:rPr lang="ru-RU" sz="6000" b="1" spc="1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6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739653" y="1386190"/>
            <a:ext cx="1610378" cy="327284"/>
          </a:xfrm>
          <a:prstGeom prst="rect">
            <a:avLst/>
          </a:prstGeom>
        </p:spPr>
        <p:txBody>
          <a:bodyPr vert="horz" wrap="square" lIns="0" tIns="19319" rIns="0" bIns="0" rtlCol="0">
            <a:spAutoFit/>
          </a:bodyPr>
          <a:lstStyle/>
          <a:p>
            <a:pPr defTabSz="923532">
              <a:spcBef>
                <a:spcPts val="152"/>
              </a:spcBef>
            </a:pPr>
            <a:r>
              <a:rPr lang="ru-RU" sz="2000" spc="-8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159583" y="495444"/>
            <a:ext cx="3929029" cy="870040"/>
          </a:xfrm>
          <a:prstGeom prst="rect">
            <a:avLst/>
          </a:prstGeom>
        </p:spPr>
        <p:txBody>
          <a:bodyPr vert="horz" wrap="square" lIns="0" tIns="2342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370" defTabSz="1466391">
              <a:spcBef>
                <a:spcPts val="185"/>
              </a:spcBef>
              <a:defRPr/>
            </a:pPr>
            <a:r>
              <a:rPr lang="ru-RU" sz="5500" kern="0" spc="8" dirty="0">
                <a:solidFill>
                  <a:sysClr val="window" lastClr="FFFFFF"/>
                </a:solidFill>
              </a:rPr>
              <a:t>Физика</a:t>
            </a:r>
            <a:endParaRPr lang="en-US" sz="5500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29" y="544605"/>
            <a:ext cx="955461" cy="997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479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Задача № 1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50791" y="1170886"/>
                <a:ext cx="12114663" cy="1634037"/>
              </a:xfrm>
            </p:spPr>
            <p:txBody>
              <a:bodyPr/>
              <a:lstStyle/>
              <a:p>
                <a:r>
                  <a:rPr lang="ru-RU" sz="3200" dirty="0" smtClean="0"/>
                  <a:t>   </a:t>
                </a:r>
                <a:r>
                  <a:rPr lang="ru-RU" sz="3200" dirty="0" smtClean="0">
                    <a:solidFill>
                      <a:schemeClr val="tx2"/>
                    </a:solidFill>
                  </a:rPr>
                  <a:t> Автомобиль трогаясь с места, движется с ускорением 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ru-RU" sz="3200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200" b="1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3200" b="1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3200" dirty="0" smtClean="0">
                    <a:solidFill>
                      <a:schemeClr val="tx2"/>
                    </a:solidFill>
                  </a:rPr>
                  <a:t>. Определите скорость автомобиля в конце 7-й с.</a:t>
                </a:r>
                <a:endParaRPr lang="ru-RU" sz="32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50791" y="1170886"/>
                <a:ext cx="12114663" cy="1634037"/>
              </a:xfrm>
              <a:blipFill rotWithShape="1">
                <a:blip r:embed="rId2"/>
                <a:stretch>
                  <a:fillRect l="-2013" t="-7463" b="-141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862529" y="2968318"/>
            <a:ext cx="13500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Дано:</a:t>
            </a:r>
            <a:endParaRPr lang="ru-RU" sz="3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01849" y="4499248"/>
            <a:ext cx="13099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t = </a:t>
            </a:r>
            <a:r>
              <a:rPr lang="ru-RU" sz="3600" dirty="0" smtClean="0"/>
              <a:t>7</a:t>
            </a:r>
            <a:r>
              <a:rPr lang="en-US" sz="3600" dirty="0" smtClean="0"/>
              <a:t> c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13434" y="5902629"/>
                <a:ext cx="109677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  <a:ea typeface="Cambria Math"/>
                      </a:rPr>
                      <m:t>𝓿</m:t>
                    </m:r>
                  </m:oMath>
                </a14:m>
                <a:r>
                  <a:rPr lang="en-US" sz="3600" dirty="0" smtClean="0"/>
                  <a:t> - </a:t>
                </a:r>
                <a:r>
                  <a:rPr lang="ru-RU" sz="3600" dirty="0"/>
                  <a:t>?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434" y="5902629"/>
                <a:ext cx="1096775" cy="646331"/>
              </a:xfrm>
              <a:prstGeom prst="rect">
                <a:avLst/>
              </a:prstGeom>
              <a:blipFill rotWithShape="1">
                <a:blip r:embed="rId3"/>
                <a:stretch>
                  <a:fillRect t="-14151" r="-16667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6682002" y="2915941"/>
            <a:ext cx="2110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Решение:</a:t>
            </a:r>
            <a:endParaRPr lang="ru-RU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427833" y="3739233"/>
                <a:ext cx="257788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  <a:ea typeface="Cambria Math"/>
                      </a:rPr>
                      <m:t>𝓿</m:t>
                    </m:r>
                  </m:oMath>
                </a14:m>
                <a:r>
                  <a:rPr lang="ru-RU" sz="3600" dirty="0" smtClean="0"/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𝓿</m:t>
                        </m:r>
                      </m:e>
                      <m:sub>
                        <m:r>
                          <a:rPr lang="ru-RU" sz="3600" i="1"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ru-RU" sz="3600" dirty="0" smtClean="0"/>
                  <a:t> + </a:t>
                </a:r>
                <a:r>
                  <a:rPr lang="en-US" sz="3600" dirty="0" smtClean="0"/>
                  <a:t>a*t</a:t>
                </a:r>
                <a:endParaRPr lang="ru-RU" sz="36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7833" y="3739233"/>
                <a:ext cx="2577885" cy="646331"/>
              </a:xfrm>
              <a:prstGeom prst="rect">
                <a:avLst/>
              </a:prstGeom>
              <a:blipFill rotWithShape="1">
                <a:blip r:embed="rId4"/>
                <a:stretch>
                  <a:fillRect t="-14151" r="-6383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096880" y="4737761"/>
                <a:ext cx="1595309" cy="8229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/>
                  <a:t>= 21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600" i="1">
                            <a:latin typeface="Cambria Math"/>
                            <a:ea typeface="Cambria Math"/>
                          </a:rPr>
                          <m:t>м</m:t>
                        </m:r>
                      </m:num>
                      <m:den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𝑐</m:t>
                        </m:r>
                      </m:den>
                    </m:f>
                  </m:oMath>
                </a14:m>
                <a:r>
                  <a:rPr lang="en-US" sz="3600" dirty="0" smtClean="0"/>
                  <a:t>)</a:t>
                </a:r>
                <a:endParaRPr lang="ru-RU" sz="36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6880" y="4737761"/>
                <a:ext cx="1595309" cy="822918"/>
              </a:xfrm>
              <a:prstGeom prst="rect">
                <a:avLst/>
              </a:prstGeom>
              <a:blipFill rotWithShape="1">
                <a:blip r:embed="rId5"/>
                <a:stretch>
                  <a:fillRect l="-11450" t="-3704" r="-11069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9126785" y="6083424"/>
                <a:ext cx="2706638" cy="8199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b="1" dirty="0" smtClean="0"/>
                  <a:t>Ответ: </a:t>
                </a:r>
                <a:r>
                  <a:rPr lang="en-US" sz="3600" dirty="0" smtClean="0"/>
                  <a:t>21 </a:t>
                </a:r>
                <a:r>
                  <a:rPr lang="en-US" sz="3600" dirty="0"/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600" i="1">
                            <a:latin typeface="Cambria Math"/>
                            <a:ea typeface="Cambria Math"/>
                          </a:rPr>
                          <m:t>м</m:t>
                        </m:r>
                      </m:num>
                      <m:den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𝑐</m:t>
                        </m:r>
                      </m:den>
                    </m:f>
                  </m:oMath>
                </a14:m>
                <a:r>
                  <a:rPr lang="en-US" sz="3600" dirty="0" smtClean="0"/>
                  <a:t>)</a:t>
                </a:r>
                <a:endParaRPr lang="ru-RU" sz="36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6785" y="6083424"/>
                <a:ext cx="2706638" cy="819968"/>
              </a:xfrm>
              <a:prstGeom prst="rect">
                <a:avLst/>
              </a:prstGeom>
              <a:blipFill rotWithShape="1">
                <a:blip r:embed="rId6"/>
                <a:stretch>
                  <a:fillRect l="-6757" t="-3731" r="-3153" b="-141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01849" y="5149061"/>
                <a:ext cx="144937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600" i="1" smtClean="0">
                            <a:latin typeface="Cambria Math"/>
                            <a:ea typeface="Cambria Math"/>
                          </a:rPr>
                          <m:t>𝓿</m:t>
                        </m:r>
                      </m:e>
                      <m:sub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600" dirty="0" smtClean="0">
                    <a:latin typeface="Cambria Math"/>
                    <a:ea typeface="Cambria Math"/>
                  </a:rPr>
                  <a:t>=</a:t>
                </a:r>
                <a:r>
                  <a:rPr lang="ru-RU" sz="3600" dirty="0" smtClean="0">
                    <a:latin typeface="Cambria Math"/>
                    <a:ea typeface="Cambria Math"/>
                  </a:rPr>
                  <a:t> 0</a:t>
                </a:r>
                <a:endParaRPr lang="ru-RU" sz="36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849" y="5149061"/>
                <a:ext cx="1449371" cy="646331"/>
              </a:xfrm>
              <a:prstGeom prst="rect">
                <a:avLst/>
              </a:prstGeom>
              <a:blipFill rotWithShape="1">
                <a:blip r:embed="rId10"/>
                <a:stretch>
                  <a:fillRect t="-16038" r="-12185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Прямая соединительная линия 19"/>
          <p:cNvCxnSpPr/>
          <p:nvPr/>
        </p:nvCxnSpPr>
        <p:spPr>
          <a:xfrm>
            <a:off x="3006105" y="3562273"/>
            <a:ext cx="1" cy="280831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449973" y="5859913"/>
            <a:ext cx="2556132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3388511" y="3614649"/>
            <a:ext cx="2857954" cy="95660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694053" y="3852917"/>
            <a:ext cx="8435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/>
              <a:t>а</a:t>
            </a:r>
            <a:r>
              <a:rPr lang="en-US" sz="3600" dirty="0" smtClean="0"/>
              <a:t> = 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421202" y="3748659"/>
                <a:ext cx="955262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/>
                  <a:t>3</a:t>
                </a:r>
                <a:r>
                  <a:rPr lang="ru-RU" sz="3600" dirty="0" smtClean="0"/>
                  <a:t> </a:t>
                </a:r>
                <a:r>
                  <a:rPr lang="en-US" sz="36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en-US" sz="36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b="0" i="1" smtClean="0">
                                <a:latin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36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1202" y="3748659"/>
                <a:ext cx="955262" cy="822597"/>
              </a:xfrm>
              <a:prstGeom prst="rect">
                <a:avLst/>
              </a:prstGeom>
              <a:blipFill rotWithShape="1">
                <a:blip r:embed="rId11"/>
                <a:stretch>
                  <a:fillRect l="-19108" t="-3704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427833" y="4825895"/>
                <a:ext cx="166904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  <a:ea typeface="Cambria Math"/>
                      </a:rPr>
                      <m:t>𝓿</m:t>
                    </m:r>
                  </m:oMath>
                </a14:m>
                <a:r>
                  <a:rPr lang="ru-RU" sz="3600" dirty="0" smtClean="0"/>
                  <a:t> = </a:t>
                </a:r>
                <a:r>
                  <a:rPr lang="en-US" sz="3600" dirty="0" smtClean="0"/>
                  <a:t>3*7</a:t>
                </a:r>
                <a:endParaRPr lang="ru-RU" sz="36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7833" y="4825895"/>
                <a:ext cx="1669047" cy="646331"/>
              </a:xfrm>
              <a:prstGeom prst="rect">
                <a:avLst/>
              </a:prstGeom>
              <a:blipFill rotWithShape="1">
                <a:blip r:embed="rId12"/>
                <a:stretch>
                  <a:fillRect t="-14151" r="-10219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3383757" y="5692875"/>
                <a:ext cx="2790700" cy="8225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dirty="0" smtClean="0">
                    <a:latin typeface="Cambria Math"/>
                    <a:ea typeface="Cambria Math"/>
                  </a:rPr>
                  <a:t>[</a:t>
                </a:r>
                <a:r>
                  <a:rPr lang="en-US" sz="3600" dirty="0" smtClean="0"/>
                  <a:t>𝓿</a:t>
                </a:r>
                <a:r>
                  <a:rPr lang="en-US" sz="3600" dirty="0" smtClean="0">
                    <a:latin typeface="Cambria Math"/>
                    <a:ea typeface="Cambria Math"/>
                  </a:rPr>
                  <a:t>] = [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en-US" sz="3600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ru-RU" sz="3600" b="0" i="1" smtClean="0">
                                <a:latin typeface="Cambria Math"/>
                                <a:ea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36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3600" b="0" i="0" smtClean="0">
                        <a:latin typeface="Cambria Math"/>
                        <a:ea typeface="Cambria Math"/>
                      </a:rPr>
                      <m:t>∗</m:t>
                    </m:r>
                  </m:oMath>
                </a14:m>
                <a:r>
                  <a:rPr lang="en-US" sz="3600" dirty="0" smtClean="0">
                    <a:latin typeface="Cambria Math"/>
                    <a:ea typeface="Cambria Math"/>
                  </a:rPr>
                  <a:t> c]</a:t>
                </a:r>
                <a:r>
                  <a:rPr lang="ru-RU" sz="3600" dirty="0" smtClean="0"/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3757" y="5692875"/>
                <a:ext cx="2790700" cy="822597"/>
              </a:xfrm>
              <a:prstGeom prst="rect">
                <a:avLst/>
              </a:prstGeom>
              <a:blipFill rotWithShape="1">
                <a:blip r:embed="rId13"/>
                <a:stretch>
                  <a:fillRect l="-6550" t="-5926" r="-1965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5886425" y="5692875"/>
                <a:ext cx="1284326" cy="8225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dirty="0" smtClean="0">
                    <a:latin typeface="Cambria Math"/>
                    <a:ea typeface="Cambria Math"/>
                  </a:rPr>
                  <a:t>= [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en-US" sz="3600" dirty="0" smtClean="0">
                    <a:latin typeface="Cambria Math"/>
                    <a:ea typeface="Cambria Math"/>
                  </a:rPr>
                  <a:t>]</a:t>
                </a:r>
                <a:r>
                  <a:rPr lang="ru-RU" sz="3600" dirty="0" smtClean="0"/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6425" y="5692875"/>
                <a:ext cx="1284326" cy="822597"/>
              </a:xfrm>
              <a:prstGeom prst="rect">
                <a:avLst/>
              </a:prstGeom>
              <a:blipFill rotWithShape="1">
                <a:blip r:embed="rId14"/>
                <a:stretch>
                  <a:fillRect l="-14762" t="-5926" r="-5238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Прямая соединительная линия 27"/>
          <p:cNvCxnSpPr/>
          <p:nvPr/>
        </p:nvCxnSpPr>
        <p:spPr>
          <a:xfrm flipV="1">
            <a:off x="5577932" y="5995590"/>
            <a:ext cx="288032" cy="17915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4950321" y="6174740"/>
            <a:ext cx="288032" cy="17915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460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9" grpId="0"/>
      <p:bldP spid="10" grpId="0"/>
      <p:bldP spid="12" grpId="0"/>
      <p:bldP spid="13" grpId="0"/>
      <p:bldP spid="17" grpId="0"/>
      <p:bldP spid="22" grpId="0" animBg="1"/>
      <p:bldP spid="23" grpId="0"/>
      <p:bldP spid="24" grpId="0"/>
      <p:bldP spid="25" grpId="0"/>
      <p:bldP spid="26" grpId="0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Задача № 2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69801" y="1258888"/>
                <a:ext cx="12114663" cy="1788438"/>
              </a:xfrm>
            </p:spPr>
            <p:txBody>
              <a:bodyPr/>
              <a:lstStyle/>
              <a:p>
                <a:r>
                  <a:rPr lang="ru-RU" sz="3600" dirty="0" smtClean="0"/>
                  <a:t>   </a:t>
                </a:r>
                <a:r>
                  <a:rPr lang="ru-RU" sz="3600" dirty="0" smtClean="0">
                    <a:solidFill>
                      <a:schemeClr val="tx2"/>
                    </a:solidFill>
                  </a:rPr>
                  <a:t> </a:t>
                </a:r>
                <a:r>
                  <a:rPr lang="ru-RU" sz="3200" dirty="0" smtClean="0">
                    <a:solidFill>
                      <a:schemeClr val="tx2"/>
                    </a:solidFill>
                  </a:rPr>
                  <a:t>Велосипедист движется под уклон с ускорением 0,3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en-US" sz="32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200" b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3200" b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3200" dirty="0" smtClean="0">
                    <a:solidFill>
                      <a:schemeClr val="tx2"/>
                    </a:solidFill>
                  </a:rPr>
                  <a:t>. Какую скорость приобретает велосипедист через 12 с, если его начальная скорость была 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2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3200" dirty="0" smtClean="0">
                    <a:solidFill>
                      <a:schemeClr val="tx2"/>
                    </a:solidFill>
                  </a:rPr>
                  <a:t>?</a:t>
                </a:r>
                <a:endParaRPr lang="ru-RU" sz="32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5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69801" y="1258888"/>
                <a:ext cx="12114663" cy="1788438"/>
              </a:xfrm>
              <a:blipFill rotWithShape="1">
                <a:blip r:embed="rId2"/>
                <a:stretch>
                  <a:fillRect l="-2012" t="-4778" r="-1660" b="-64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944670" y="3050785"/>
            <a:ext cx="13500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Дано:</a:t>
            </a:r>
            <a:endParaRPr lang="ru-RU" sz="36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688775" y="4384625"/>
            <a:ext cx="7857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Cambria Math"/>
                <a:ea typeface="Cambria Math"/>
              </a:rPr>
              <a:t>t</a:t>
            </a:r>
            <a:r>
              <a:rPr lang="ru-RU" sz="3600" dirty="0" smtClean="0">
                <a:latin typeface="Cambria Math"/>
                <a:ea typeface="Cambria Math"/>
              </a:rPr>
              <a:t> </a:t>
            </a:r>
            <a:r>
              <a:rPr lang="en-US" sz="3600" dirty="0">
                <a:latin typeface="Cambria Math"/>
                <a:ea typeface="Cambria Math"/>
              </a:rPr>
              <a:t>=</a:t>
            </a:r>
            <a:endParaRPr lang="ru-RU" sz="3600" dirty="0"/>
          </a:p>
        </p:txBody>
      </p:sp>
      <p:sp>
        <p:nvSpPr>
          <p:cNvPr id="18" name="TextBox 17"/>
          <p:cNvSpPr txBox="1"/>
          <p:nvPr/>
        </p:nvSpPr>
        <p:spPr>
          <a:xfrm>
            <a:off x="1465054" y="4384625"/>
            <a:ext cx="9525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12 c</a:t>
            </a:r>
            <a:endParaRPr lang="ru-RU" sz="3600" dirty="0"/>
          </a:p>
        </p:txBody>
      </p:sp>
      <p:sp>
        <p:nvSpPr>
          <p:cNvPr id="19" name="TextBox 18"/>
          <p:cNvSpPr txBox="1"/>
          <p:nvPr/>
        </p:nvSpPr>
        <p:spPr>
          <a:xfrm>
            <a:off x="659922" y="3729366"/>
            <a:ext cx="8435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/>
              <a:t>а</a:t>
            </a:r>
            <a:r>
              <a:rPr lang="en-US" sz="3600" dirty="0" smtClean="0"/>
              <a:t> = 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989881" y="6157173"/>
                <a:ext cx="109677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  <a:ea typeface="Cambria Math"/>
                      </a:rPr>
                      <m:t>𝓿</m:t>
                    </m:r>
                  </m:oMath>
                </a14:m>
                <a:r>
                  <a:rPr lang="en-US" sz="3600" dirty="0" smtClean="0"/>
                  <a:t> - </a:t>
                </a:r>
                <a:r>
                  <a:rPr lang="ru-RU" sz="3600" dirty="0"/>
                  <a:t>?</a:t>
                </a: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881" y="6157173"/>
                <a:ext cx="1096775" cy="646331"/>
              </a:xfrm>
              <a:prstGeom prst="rect">
                <a:avLst/>
              </a:prstGeom>
              <a:blipFill rotWithShape="1">
                <a:blip r:embed="rId3"/>
                <a:stretch>
                  <a:fillRect t="-14151" r="-16667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7902649" y="3079404"/>
            <a:ext cx="2110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Решение:</a:t>
            </a:r>
            <a:endParaRPr lang="ru-RU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387071" y="3625108"/>
                <a:ext cx="1304716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/>
                  <a:t>0,3 </a:t>
                </a:r>
                <a:r>
                  <a:rPr lang="en-US" sz="36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en-US" sz="36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b="0" i="1" smtClean="0">
                                <a:latin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36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7071" y="3625108"/>
                <a:ext cx="1304716" cy="822597"/>
              </a:xfrm>
              <a:prstGeom prst="rect">
                <a:avLst/>
              </a:prstGeom>
              <a:blipFill rotWithShape="1">
                <a:blip r:embed="rId4"/>
                <a:stretch>
                  <a:fillRect l="-14486" t="-3704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59922" y="5010902"/>
                <a:ext cx="1776384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600" i="1" smtClean="0">
                            <a:latin typeface="Cambria Math"/>
                            <a:ea typeface="Cambria Math"/>
                          </a:rPr>
                          <m:t>𝓿</m:t>
                        </m:r>
                      </m:e>
                      <m:sub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600" dirty="0" smtClean="0">
                    <a:latin typeface="Cambria Math"/>
                    <a:ea typeface="Cambria Math"/>
                  </a:rPr>
                  <a:t>=</a:t>
                </a:r>
                <a:r>
                  <a:rPr lang="ru-RU" sz="36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3600" dirty="0" smtClean="0">
                    <a:latin typeface="Cambria Math"/>
                    <a:ea typeface="Cambria Math"/>
                  </a:rPr>
                  <a:t>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922" y="5010902"/>
                <a:ext cx="1776384" cy="822597"/>
              </a:xfrm>
              <a:prstGeom prst="rect">
                <a:avLst/>
              </a:prstGeom>
              <a:blipFill rotWithShape="1">
                <a:blip r:embed="rId5"/>
                <a:stretch>
                  <a:fillRect t="-5926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единительная линия 26"/>
          <p:cNvCxnSpPr/>
          <p:nvPr/>
        </p:nvCxnSpPr>
        <p:spPr>
          <a:xfrm>
            <a:off x="3006105" y="3562273"/>
            <a:ext cx="0" cy="302346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449973" y="5986016"/>
            <a:ext cx="2556132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3427833" y="3739233"/>
                <a:ext cx="257788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  <a:ea typeface="Cambria Math"/>
                      </a:rPr>
                      <m:t>𝓿</m:t>
                    </m:r>
                  </m:oMath>
                </a14:m>
                <a:r>
                  <a:rPr lang="ru-RU" sz="3600" dirty="0" smtClean="0"/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𝓿</m:t>
                        </m:r>
                      </m:e>
                      <m:sub>
                        <m:r>
                          <a:rPr lang="ru-RU" sz="3600" i="1"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ru-RU" sz="3600" dirty="0" smtClean="0"/>
                  <a:t> + </a:t>
                </a:r>
                <a:r>
                  <a:rPr lang="en-US" sz="3600" dirty="0" smtClean="0"/>
                  <a:t>a*t</a:t>
                </a:r>
                <a:endParaRPr lang="ru-RU" sz="3600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7833" y="3739233"/>
                <a:ext cx="2577885" cy="646331"/>
              </a:xfrm>
              <a:prstGeom prst="rect">
                <a:avLst/>
              </a:prstGeom>
              <a:blipFill rotWithShape="1">
                <a:blip r:embed="rId6"/>
                <a:stretch>
                  <a:fillRect t="-14151" r="-6383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Прямоугольник 37"/>
          <p:cNvSpPr/>
          <p:nvPr/>
        </p:nvSpPr>
        <p:spPr>
          <a:xfrm>
            <a:off x="3388511" y="3614649"/>
            <a:ext cx="2857954" cy="95660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3421740" y="4750840"/>
                <a:ext cx="29241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  <a:ea typeface="Cambria Math"/>
                      </a:rPr>
                      <m:t>𝓿</m:t>
                    </m:r>
                  </m:oMath>
                </a14:m>
                <a:r>
                  <a:rPr lang="ru-RU" sz="3600" dirty="0" smtClean="0"/>
                  <a:t> = 4 + 0,3</a:t>
                </a:r>
                <a:r>
                  <a:rPr lang="en-US" sz="3600" dirty="0" smtClean="0"/>
                  <a:t>*</a:t>
                </a:r>
                <a:r>
                  <a:rPr lang="ru-RU" sz="3600" dirty="0" smtClean="0"/>
                  <a:t>12</a:t>
                </a:r>
                <a:endParaRPr lang="ru-RU" sz="3600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1740" y="4750840"/>
                <a:ext cx="2924198" cy="646331"/>
              </a:xfrm>
              <a:prstGeom prst="rect">
                <a:avLst/>
              </a:prstGeom>
              <a:blipFill rotWithShape="1">
                <a:blip r:embed="rId7"/>
                <a:stretch>
                  <a:fillRect t="-14151" r="-5417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6345938" y="4727466"/>
                <a:ext cx="1710725" cy="8229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/>
                  <a:t>= </a:t>
                </a:r>
                <a:r>
                  <a:rPr lang="ru-RU" sz="3600" dirty="0" smtClean="0"/>
                  <a:t>7,6</a:t>
                </a:r>
                <a:r>
                  <a:rPr lang="en-US" sz="3600" dirty="0" smtClean="0"/>
                  <a:t>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600" i="1">
                            <a:latin typeface="Cambria Math"/>
                            <a:ea typeface="Cambria Math"/>
                          </a:rPr>
                          <m:t>м</m:t>
                        </m:r>
                      </m:num>
                      <m:den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𝑐</m:t>
                        </m:r>
                      </m:den>
                    </m:f>
                  </m:oMath>
                </a14:m>
                <a:r>
                  <a:rPr lang="en-US" sz="3600" dirty="0" smtClean="0"/>
                  <a:t>)</a:t>
                </a:r>
                <a:endParaRPr lang="ru-RU" sz="36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5938" y="4727466"/>
                <a:ext cx="1710725" cy="822918"/>
              </a:xfrm>
              <a:prstGeom prst="rect">
                <a:avLst/>
              </a:prstGeom>
              <a:blipFill rotWithShape="1">
                <a:blip r:embed="rId8"/>
                <a:stretch>
                  <a:fillRect l="-10676" t="-3731" r="-9964" b="-141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9126785" y="6083424"/>
                <a:ext cx="2738698" cy="8229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b="1" dirty="0" smtClean="0"/>
                  <a:t>Ответ: </a:t>
                </a:r>
                <a:r>
                  <a:rPr lang="ru-RU" sz="3600" dirty="0" smtClean="0"/>
                  <a:t>7,6</a:t>
                </a:r>
                <a:r>
                  <a:rPr lang="en-US" sz="3600" dirty="0" smtClean="0"/>
                  <a:t> </a:t>
                </a:r>
                <a:r>
                  <a:rPr lang="en-US" sz="3600" dirty="0"/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600" i="1">
                            <a:latin typeface="Cambria Math"/>
                            <a:ea typeface="Cambria Math"/>
                          </a:rPr>
                          <m:t>м</m:t>
                        </m:r>
                      </m:num>
                      <m:den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𝑐</m:t>
                        </m:r>
                      </m:den>
                    </m:f>
                  </m:oMath>
                </a14:m>
                <a:r>
                  <a:rPr lang="en-US" sz="3600" dirty="0" smtClean="0"/>
                  <a:t>)</a:t>
                </a:r>
                <a:endParaRPr lang="ru-RU" sz="3600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6785" y="6083424"/>
                <a:ext cx="2738698" cy="822918"/>
              </a:xfrm>
              <a:prstGeom prst="rect">
                <a:avLst/>
              </a:prstGeom>
              <a:blipFill rotWithShape="1">
                <a:blip r:embed="rId9"/>
                <a:stretch>
                  <a:fillRect l="-6682" t="-3704" r="-6236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3383757" y="5692875"/>
                <a:ext cx="2790700" cy="8225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dirty="0" smtClean="0">
                    <a:latin typeface="Cambria Math"/>
                    <a:ea typeface="Cambria Math"/>
                  </a:rPr>
                  <a:t>[</a:t>
                </a:r>
                <a:r>
                  <a:rPr lang="en-US" sz="3600" dirty="0" smtClean="0"/>
                  <a:t>𝓿</a:t>
                </a:r>
                <a:r>
                  <a:rPr lang="en-US" sz="3600" dirty="0" smtClean="0">
                    <a:latin typeface="Cambria Math"/>
                    <a:ea typeface="Cambria Math"/>
                  </a:rPr>
                  <a:t>] = [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en-US" sz="3600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ru-RU" sz="3600" b="0" i="1" smtClean="0">
                                <a:latin typeface="Cambria Math"/>
                                <a:ea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36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3600" b="0" i="0" smtClean="0">
                        <a:latin typeface="Cambria Math"/>
                        <a:ea typeface="Cambria Math"/>
                      </a:rPr>
                      <m:t>∗</m:t>
                    </m:r>
                  </m:oMath>
                </a14:m>
                <a:r>
                  <a:rPr lang="en-US" sz="3600" dirty="0" smtClean="0">
                    <a:latin typeface="Cambria Math"/>
                    <a:ea typeface="Cambria Math"/>
                  </a:rPr>
                  <a:t> c]</a:t>
                </a:r>
                <a:r>
                  <a:rPr lang="ru-RU" sz="3600" dirty="0" smtClean="0"/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3757" y="5692875"/>
                <a:ext cx="2790700" cy="822597"/>
              </a:xfrm>
              <a:prstGeom prst="rect">
                <a:avLst/>
              </a:prstGeom>
              <a:blipFill rotWithShape="1">
                <a:blip r:embed="rId10"/>
                <a:stretch>
                  <a:fillRect l="-6550" t="-5926" r="-1965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5886425" y="5692875"/>
                <a:ext cx="1284326" cy="8225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dirty="0" smtClean="0">
                    <a:latin typeface="Cambria Math"/>
                    <a:ea typeface="Cambria Math"/>
                  </a:rPr>
                  <a:t>= [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en-US" sz="3600" dirty="0" smtClean="0">
                    <a:latin typeface="Cambria Math"/>
                    <a:ea typeface="Cambria Math"/>
                  </a:rPr>
                  <a:t>]</a:t>
                </a:r>
                <a:r>
                  <a:rPr lang="ru-RU" sz="3600" dirty="0" smtClean="0"/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6425" y="5692875"/>
                <a:ext cx="1284326" cy="822597"/>
              </a:xfrm>
              <a:prstGeom prst="rect">
                <a:avLst/>
              </a:prstGeom>
              <a:blipFill rotWithShape="1">
                <a:blip r:embed="rId11"/>
                <a:stretch>
                  <a:fillRect l="-14762" t="-5926" r="-5238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Прямая соединительная линия 43"/>
          <p:cNvCxnSpPr/>
          <p:nvPr/>
        </p:nvCxnSpPr>
        <p:spPr>
          <a:xfrm flipV="1">
            <a:off x="5577932" y="5995590"/>
            <a:ext cx="288032" cy="17915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V="1">
            <a:off x="4950321" y="6174740"/>
            <a:ext cx="288032" cy="17915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161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1" grpId="0"/>
      <p:bldP spid="26" grpId="0"/>
      <p:bldP spid="31" grpId="0"/>
      <p:bldP spid="37" grpId="0"/>
      <p:bldP spid="38" grpId="0" animBg="1"/>
      <p:bldP spid="39" grpId="0"/>
      <p:bldP spid="40" grpId="0"/>
      <p:bldP spid="41" grpId="0"/>
      <p:bldP spid="42" grpId="0"/>
      <p:bldP spid="4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Задача № 3</a:t>
            </a:r>
            <a:endParaRPr lang="ru-RU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441676" y="2407095"/>
                <a:ext cx="6696744" cy="3323987"/>
              </a:xfrm>
            </p:spPr>
            <p:txBody>
              <a:bodyPr/>
              <a:lstStyle/>
              <a:p>
                <a:r>
                  <a:rPr lang="ru-RU" sz="3600" dirty="0" smtClean="0">
                    <a:solidFill>
                      <a:schemeClr val="tx2"/>
                    </a:solidFill>
                  </a:rPr>
                  <a:t>     Пользуясь графиком зависимости проекции скорости от времени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36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l-GR" sz="3600" dirty="0">
                            <a:solidFill>
                              <a:schemeClr val="tx2"/>
                            </a:solidFill>
                          </a:rPr>
                          <m:t>ϑ</m:t>
                        </m:r>
                      </m:e>
                      <m:sub>
                        <m:r>
                          <a:rPr lang="ru-RU" sz="36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х</m:t>
                        </m:r>
                      </m:sub>
                    </m:sSub>
                  </m:oMath>
                </a14:m>
                <a:r>
                  <a:rPr lang="ru-RU" sz="3600" dirty="0" smtClean="0">
                    <a:solidFill>
                      <a:schemeClr val="tx2"/>
                    </a:solidFill>
                  </a:rPr>
                  <a:t> (</a:t>
                </a:r>
                <a:r>
                  <a:rPr lang="en-US" sz="3600" dirty="0" smtClean="0">
                    <a:solidFill>
                      <a:schemeClr val="tx2"/>
                    </a:solidFill>
                  </a:rPr>
                  <a:t>t</a:t>
                </a:r>
                <a:r>
                  <a:rPr lang="ru-RU" sz="3600" dirty="0" smtClean="0">
                    <a:solidFill>
                      <a:schemeClr val="tx2"/>
                    </a:solidFill>
                  </a:rPr>
                  <a:t>)</a:t>
                </a:r>
                <a:r>
                  <a:rPr lang="en-US" sz="3600" dirty="0" smtClean="0">
                    <a:solidFill>
                      <a:schemeClr val="tx2"/>
                    </a:solidFill>
                  </a:rPr>
                  <a:t>,</a:t>
                </a:r>
                <a:r>
                  <a:rPr lang="ru-RU" sz="3600" dirty="0" smtClean="0">
                    <a:solidFill>
                      <a:schemeClr val="tx2"/>
                    </a:solidFill>
                  </a:rPr>
                  <a:t> определите проекцию ускорения автобуса на </a:t>
                </a:r>
              </a:p>
              <a:p>
                <a:r>
                  <a:rPr lang="ru-RU" sz="3600" dirty="0" smtClean="0">
                    <a:solidFill>
                      <a:schemeClr val="tx2"/>
                    </a:solidFill>
                  </a:rPr>
                  <a:t>ось ОХ.</a:t>
                </a: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41676" y="2407095"/>
                <a:ext cx="6696744" cy="3323987"/>
              </a:xfrm>
              <a:blipFill rotWithShape="1">
                <a:blip r:embed="rId3"/>
                <a:stretch>
                  <a:fillRect l="-4095" t="-4220" r="-364" b="-73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4"/>
          <a:stretch/>
        </p:blipFill>
        <p:spPr bwMode="auto">
          <a:xfrm>
            <a:off x="7110561" y="1291354"/>
            <a:ext cx="5487193" cy="558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>
            <a:off x="7326585" y="5358369"/>
            <a:ext cx="4896544" cy="1706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V="1">
            <a:off x="8118673" y="1651620"/>
            <a:ext cx="0" cy="4875937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545936" y="5394456"/>
            <a:ext cx="426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O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838582" y="5517818"/>
            <a:ext cx="6655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</a:rPr>
              <a:t>t</a:t>
            </a:r>
            <a:r>
              <a:rPr lang="ru-RU" sz="3600" b="1" dirty="0" smtClean="0">
                <a:solidFill>
                  <a:prstClr val="black"/>
                </a:solidFill>
              </a:rPr>
              <a:t>;с</a:t>
            </a:r>
            <a:endParaRPr lang="ru-RU" sz="3600" b="1" dirty="0">
              <a:solidFill>
                <a:prstClr val="black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7972656" y="4787280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7972656" y="3647237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8725646" y="5269301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0525846" y="5269301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974657" y="4211216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7974657" y="3059088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7974657" y="2555032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9342809" y="5291336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9918873" y="5291336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1143009" y="5291336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389773" y="2267000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60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52498" y="2790220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48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94900" y="3385627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36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421640" y="3949606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24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98593" y="4552092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12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541942" y="551781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prstClr val="black"/>
                </a:solidFill>
              </a:rPr>
              <a:t>1</a:t>
            </a:r>
            <a:endParaRPr lang="ru-RU" sz="2800" b="1" dirty="0" smtClean="0">
              <a:solidFill>
                <a:prstClr val="black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087097" y="551781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735169" y="551781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342142" y="551781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950500" y="5469472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prstClr val="black"/>
                </a:solidFill>
              </a:rPr>
              <a:t>5</a:t>
            </a:r>
            <a:endParaRPr lang="ru-RU" sz="2800" b="1" dirty="0" smtClean="0">
              <a:solidFill>
                <a:prstClr val="black"/>
              </a:solidFill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flipH="1">
            <a:off x="8118673" y="4211216"/>
            <a:ext cx="2407173" cy="576064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6954411" y="1291353"/>
                <a:ext cx="1088696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l-GR" sz="3600" b="1" i="1" kern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l-GR" sz="3600" b="1" i="1" kern="0" dirty="0">
                            <a:solidFill>
                              <a:schemeClr val="tx1"/>
                            </a:solidFill>
                            <a:latin typeface="Arial"/>
                            <a:cs typeface="Arial"/>
                          </a:rPr>
                          <m:t>ϑ</m:t>
                        </m:r>
                      </m:e>
                      <m:sub>
                        <m:r>
                          <a:rPr lang="ru-RU" sz="3600" b="1" i="1" kern="0">
                            <a:solidFill>
                              <a:schemeClr val="tx1"/>
                            </a:solidFill>
                            <a:latin typeface="Cambria Math"/>
                          </a:rPr>
                          <m:t>х</m:t>
                        </m:r>
                      </m:sub>
                    </m:sSub>
                  </m:oMath>
                </a14:m>
                <a:r>
                  <a:rPr lang="ru-RU" sz="3600" b="1" dirty="0" smtClean="0">
                    <a:solidFill>
                      <a:prstClr val="black"/>
                    </a:solidFill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b="1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sz="3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411" y="1291353"/>
                <a:ext cx="1088696" cy="822597"/>
              </a:xfrm>
              <a:prstGeom prst="rect">
                <a:avLst/>
              </a:prstGeom>
              <a:blipFill rotWithShape="1">
                <a:blip r:embed="rId5"/>
                <a:stretch>
                  <a:fillRect t="-3704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65336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/>
          <p:cNvSpPr txBox="1"/>
          <p:nvPr/>
        </p:nvSpPr>
        <p:spPr>
          <a:xfrm>
            <a:off x="669532" y="1923642"/>
            <a:ext cx="15888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</a:rPr>
              <a:t>t = </a:t>
            </a:r>
            <a:r>
              <a:rPr lang="ru-RU" sz="3600" dirty="0" smtClean="0">
                <a:solidFill>
                  <a:prstClr val="black"/>
                </a:solidFill>
              </a:rPr>
              <a:t>4</a:t>
            </a:r>
            <a:r>
              <a:rPr lang="en-US" sz="3600" dirty="0" smtClean="0">
                <a:solidFill>
                  <a:prstClr val="black"/>
                </a:solidFill>
              </a:rPr>
              <a:t> (c)</a:t>
            </a:r>
            <a:endParaRPr lang="ru-RU" sz="3600" dirty="0">
              <a:solidFill>
                <a:prstClr val="black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69159" y="1363718"/>
            <a:ext cx="11272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Дано: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2862089" y="1451996"/>
            <a:ext cx="54613" cy="33617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H="1">
            <a:off x="388038" y="4434729"/>
            <a:ext cx="252866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1124822" y="4516565"/>
            <a:ext cx="10550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solidFill>
                  <a:prstClr val="black"/>
                </a:solidFill>
              </a:rPr>
              <a:t>а</a:t>
            </a:r>
            <a:r>
              <a:rPr lang="ru-RU" sz="4000" dirty="0" smtClean="0">
                <a:solidFill>
                  <a:prstClr val="black"/>
                </a:solidFill>
              </a:rPr>
              <a:t> - ?</a:t>
            </a:r>
            <a:endParaRPr lang="ru-RU" sz="4000" dirty="0">
              <a:solidFill>
                <a:prstClr val="black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870201" y="1330896"/>
            <a:ext cx="17959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Заголовок 3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Решение:</a:t>
            </a:r>
            <a:endParaRPr lang="ru-RU" sz="4800" dirty="0"/>
          </a:p>
        </p:txBody>
      </p:sp>
      <p:pic>
        <p:nvPicPr>
          <p:cNvPr id="9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4"/>
          <a:stretch/>
        </p:blipFill>
        <p:spPr bwMode="auto">
          <a:xfrm>
            <a:off x="7110561" y="1291354"/>
            <a:ext cx="5487193" cy="558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3" name="Прямая со стрелкой 92"/>
          <p:cNvCxnSpPr/>
          <p:nvPr/>
        </p:nvCxnSpPr>
        <p:spPr>
          <a:xfrm>
            <a:off x="7326585" y="5358369"/>
            <a:ext cx="4896544" cy="1706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 стрелкой 93"/>
          <p:cNvCxnSpPr/>
          <p:nvPr/>
        </p:nvCxnSpPr>
        <p:spPr>
          <a:xfrm flipV="1">
            <a:off x="8118673" y="1651620"/>
            <a:ext cx="0" cy="4875937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/>
          <p:cNvSpPr txBox="1"/>
          <p:nvPr/>
        </p:nvSpPr>
        <p:spPr>
          <a:xfrm>
            <a:off x="7545936" y="5394456"/>
            <a:ext cx="426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O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11838582" y="5517818"/>
            <a:ext cx="6655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</a:rPr>
              <a:t>t</a:t>
            </a:r>
            <a:r>
              <a:rPr lang="ru-RU" sz="3600" b="1" dirty="0" smtClean="0">
                <a:solidFill>
                  <a:prstClr val="black"/>
                </a:solidFill>
              </a:rPr>
              <a:t>;с</a:t>
            </a:r>
            <a:endParaRPr lang="ru-RU" sz="3600" b="1" dirty="0">
              <a:solidFill>
                <a:prstClr val="black"/>
              </a:solidFill>
            </a:endParaRPr>
          </a:p>
        </p:txBody>
      </p:sp>
      <p:cxnSp>
        <p:nvCxnSpPr>
          <p:cNvPr id="97" name="Прямая соединительная линия 96"/>
          <p:cNvCxnSpPr/>
          <p:nvPr/>
        </p:nvCxnSpPr>
        <p:spPr>
          <a:xfrm>
            <a:off x="7972656" y="4787280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>
            <a:off x="7972656" y="3647237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>
            <a:off x="8725646" y="5269301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/>
          <p:nvPr/>
        </p:nvCxnSpPr>
        <p:spPr>
          <a:xfrm>
            <a:off x="10525846" y="5269301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единительная линия 100"/>
          <p:cNvCxnSpPr/>
          <p:nvPr/>
        </p:nvCxnSpPr>
        <p:spPr>
          <a:xfrm>
            <a:off x="7974657" y="4211216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единительная линия 101"/>
          <p:cNvCxnSpPr/>
          <p:nvPr/>
        </p:nvCxnSpPr>
        <p:spPr>
          <a:xfrm>
            <a:off x="7974657" y="3059088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единительная линия 102"/>
          <p:cNvCxnSpPr/>
          <p:nvPr/>
        </p:nvCxnSpPr>
        <p:spPr>
          <a:xfrm>
            <a:off x="7974657" y="2555032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единительная линия 103"/>
          <p:cNvCxnSpPr/>
          <p:nvPr/>
        </p:nvCxnSpPr>
        <p:spPr>
          <a:xfrm>
            <a:off x="9342809" y="5291336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единительная линия 104"/>
          <p:cNvCxnSpPr/>
          <p:nvPr/>
        </p:nvCxnSpPr>
        <p:spPr>
          <a:xfrm>
            <a:off x="9918873" y="5291336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/>
          <p:cNvCxnSpPr/>
          <p:nvPr/>
        </p:nvCxnSpPr>
        <p:spPr>
          <a:xfrm>
            <a:off x="11143009" y="5291336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106"/>
          <p:cNvSpPr txBox="1"/>
          <p:nvPr/>
        </p:nvSpPr>
        <p:spPr>
          <a:xfrm>
            <a:off x="7389773" y="2267000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60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7352498" y="2790220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48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7394900" y="3385627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36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7421640" y="3949606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24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7398593" y="4552092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12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8541942" y="551781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prstClr val="black"/>
                </a:solidFill>
              </a:rPr>
              <a:t>1</a:t>
            </a:r>
            <a:endParaRPr lang="ru-RU" sz="2800" b="1" dirty="0" smtClean="0">
              <a:solidFill>
                <a:prstClr val="black"/>
              </a:solidFill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9087097" y="551781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9735169" y="551781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3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10342142" y="551781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10950500" y="5469472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prstClr val="black"/>
                </a:solidFill>
              </a:rPr>
              <a:t>5</a:t>
            </a:r>
            <a:endParaRPr lang="ru-RU" sz="2800" b="1" dirty="0" smtClean="0">
              <a:solidFill>
                <a:prstClr val="black"/>
              </a:solidFill>
            </a:endParaRPr>
          </a:p>
        </p:txBody>
      </p:sp>
      <p:cxnSp>
        <p:nvCxnSpPr>
          <p:cNvPr id="117" name="Прямая соединительная линия 116"/>
          <p:cNvCxnSpPr/>
          <p:nvPr/>
        </p:nvCxnSpPr>
        <p:spPr>
          <a:xfrm flipH="1">
            <a:off x="8118673" y="4215188"/>
            <a:ext cx="2413016" cy="572092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TextBox 117"/>
              <p:cNvSpPr txBox="1"/>
              <p:nvPr/>
            </p:nvSpPr>
            <p:spPr>
              <a:xfrm>
                <a:off x="6954411" y="1291353"/>
                <a:ext cx="1088696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l-GR" sz="3600" b="1" i="1" kern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l-GR" sz="3600" b="1" i="1" kern="0" dirty="0">
                            <a:solidFill>
                              <a:schemeClr val="tx1"/>
                            </a:solidFill>
                            <a:latin typeface="Arial"/>
                            <a:cs typeface="Arial"/>
                          </a:rPr>
                          <m:t>ϑ</m:t>
                        </m:r>
                      </m:e>
                      <m:sub>
                        <m:r>
                          <a:rPr lang="ru-RU" sz="3600" b="1" i="1" kern="0">
                            <a:solidFill>
                              <a:schemeClr val="tx1"/>
                            </a:solidFill>
                            <a:latin typeface="Cambria Math"/>
                          </a:rPr>
                          <m:t>х</m:t>
                        </m:r>
                      </m:sub>
                    </m:sSub>
                  </m:oMath>
                </a14:m>
                <a:r>
                  <a:rPr lang="ru-RU" sz="3600" b="1" dirty="0" smtClean="0">
                    <a:solidFill>
                      <a:prstClr val="black"/>
                    </a:solidFill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b="1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sz="3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8" name="TextBox 1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411" y="1291353"/>
                <a:ext cx="1088696" cy="822597"/>
              </a:xfrm>
              <a:prstGeom prst="rect">
                <a:avLst/>
              </a:prstGeom>
              <a:blipFill rotWithShape="1">
                <a:blip r:embed="rId3"/>
                <a:stretch>
                  <a:fillRect t="-3704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9" name="Прямая соединительная линия 118"/>
          <p:cNvCxnSpPr/>
          <p:nvPr/>
        </p:nvCxnSpPr>
        <p:spPr>
          <a:xfrm flipV="1">
            <a:off x="10526825" y="4211216"/>
            <a:ext cx="9728" cy="1152129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я соединительная линия 119"/>
          <p:cNvCxnSpPr/>
          <p:nvPr/>
        </p:nvCxnSpPr>
        <p:spPr>
          <a:xfrm flipH="1">
            <a:off x="8099124" y="4211216"/>
            <a:ext cx="2437429" cy="1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TextBox 120"/>
              <p:cNvSpPr txBox="1"/>
              <p:nvPr/>
            </p:nvSpPr>
            <p:spPr>
              <a:xfrm>
                <a:off x="586246" y="2596531"/>
                <a:ext cx="2132250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600" i="1" smtClean="0">
                            <a:latin typeface="Cambria Math"/>
                            <a:ea typeface="Cambria Math"/>
                          </a:rPr>
                          <m:t>𝓿</m:t>
                        </m:r>
                      </m:e>
                      <m:sub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ru-RU" sz="36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3600" dirty="0" smtClean="0">
                    <a:latin typeface="Cambria Math"/>
                    <a:ea typeface="Cambria Math"/>
                  </a:rPr>
                  <a:t>=</a:t>
                </a:r>
                <a:r>
                  <a:rPr lang="ru-RU" sz="3600" dirty="0" smtClean="0">
                    <a:latin typeface="Cambria Math"/>
                    <a:ea typeface="Cambria Math"/>
                  </a:rPr>
                  <a:t> 12</a:t>
                </a:r>
                <a:r>
                  <a:rPr lang="en-US" sz="3600" dirty="0" smtClean="0">
                    <a:latin typeface="Cambria Math"/>
                    <a:ea typeface="Cambria Math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21" name="TextBox 1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246" y="2596531"/>
                <a:ext cx="2132250" cy="822597"/>
              </a:xfrm>
              <a:prstGeom prst="rect">
                <a:avLst/>
              </a:prstGeom>
              <a:blipFill rotWithShape="1">
                <a:blip r:embed="rId4"/>
                <a:stretch>
                  <a:fillRect t="-5926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2" name="TextBox 121"/>
              <p:cNvSpPr txBox="1"/>
              <p:nvPr/>
            </p:nvSpPr>
            <p:spPr>
              <a:xfrm>
                <a:off x="669159" y="3348861"/>
                <a:ext cx="1874231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  <a:ea typeface="Cambria Math"/>
                      </a:rPr>
                      <m:t>𝓿</m:t>
                    </m:r>
                  </m:oMath>
                </a14:m>
                <a:r>
                  <a:rPr lang="en-US" sz="3600" dirty="0" smtClean="0"/>
                  <a:t> </a:t>
                </a:r>
                <a:r>
                  <a:rPr lang="ru-RU" sz="3600" dirty="0" smtClean="0"/>
                  <a:t>= 24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600" i="1">
                            <a:latin typeface="Cambria Math"/>
                            <a:ea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i="1">
                            <a:latin typeface="Cambria Math"/>
                            <a:ea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3600" dirty="0" smtClean="0"/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122" name="TextBox 1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159" y="3348861"/>
                <a:ext cx="1874231" cy="822597"/>
              </a:xfrm>
              <a:prstGeom prst="rect">
                <a:avLst/>
              </a:prstGeom>
              <a:blipFill rotWithShape="1">
                <a:blip r:embed="rId5"/>
                <a:stretch>
                  <a:fillRect t="-3704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3" name="TextBox 132"/>
              <p:cNvSpPr txBox="1"/>
              <p:nvPr/>
            </p:nvSpPr>
            <p:spPr>
              <a:xfrm>
                <a:off x="3739114" y="2139020"/>
                <a:ext cx="1925079" cy="8320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/>
                  <a:t>а </a:t>
                </a:r>
                <a:r>
                  <a:rPr lang="en-US" sz="36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i="1" smtClean="0">
                            <a:latin typeface="Cambria Math"/>
                            <a:ea typeface="Cambria Math"/>
                          </a:rPr>
                          <m:t>𝓿</m:t>
                        </m:r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 − </m:t>
                        </m:r>
                        <m:sSub>
                          <m:sSubPr>
                            <m:ctrlPr>
                              <a:rPr lang="en-US" sz="3600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/>
                                <a:ea typeface="Cambria Math"/>
                              </a:rPr>
                              <m:t>𝓿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/>
                                <a:ea typeface="Cambria Math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en-US" sz="3600" b="0" i="1" smtClean="0">
                            <a:latin typeface="Cambria Math"/>
                          </a:rPr>
                          <m:t>𝑡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33" name="TextBox 1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9114" y="2139020"/>
                <a:ext cx="1925079" cy="832023"/>
              </a:xfrm>
              <a:prstGeom prst="rect">
                <a:avLst/>
              </a:prstGeom>
              <a:blipFill rotWithShape="1">
                <a:blip r:embed="rId6"/>
                <a:stretch>
                  <a:fillRect l="-9494" t="-2206" b="-139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4" name="TextBox 133"/>
              <p:cNvSpPr txBox="1"/>
              <p:nvPr/>
            </p:nvSpPr>
            <p:spPr>
              <a:xfrm>
                <a:off x="3355158" y="3339435"/>
                <a:ext cx="1944763" cy="8757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/>
                  <a:t>а </a:t>
                </a:r>
                <a:r>
                  <a:rPr lang="en-US" sz="36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24</m:t>
                        </m:r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 −</m:t>
                        </m:r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12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4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34" name="TextBox 1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5158" y="3339435"/>
                <a:ext cx="1944763" cy="875753"/>
              </a:xfrm>
              <a:prstGeom prst="rect">
                <a:avLst/>
              </a:prstGeom>
              <a:blipFill rotWithShape="1">
                <a:blip r:embed="rId7"/>
                <a:stretch>
                  <a:fillRect l="-9404" b="-139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5" name="TextBox 134"/>
              <p:cNvSpPr txBox="1"/>
              <p:nvPr/>
            </p:nvSpPr>
            <p:spPr>
              <a:xfrm>
                <a:off x="5299921" y="3366012"/>
                <a:ext cx="1463414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/>
                  <a:t>= </a:t>
                </a:r>
                <a:r>
                  <a:rPr lang="ru-RU" sz="3600" dirty="0"/>
                  <a:t>3</a:t>
                </a:r>
                <a:r>
                  <a:rPr lang="ru-RU" sz="3600" dirty="0" smtClean="0"/>
                  <a:t> </a:t>
                </a:r>
                <a:r>
                  <a:rPr lang="en-US" sz="3600" dirty="0" smtClean="0"/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en-US" sz="36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b="0" i="1" smtClean="0">
                                <a:latin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36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 smtClean="0"/>
                  <a:t>)</a:t>
                </a:r>
                <a:endParaRPr lang="ru-RU" sz="3600" dirty="0"/>
              </a:p>
            </p:txBody>
          </p:sp>
        </mc:Choice>
        <mc:Fallback xmlns="">
          <p:sp>
            <p:nvSpPr>
              <p:cNvPr id="135" name="TextBox 1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9921" y="3366012"/>
                <a:ext cx="1463414" cy="822597"/>
              </a:xfrm>
              <a:prstGeom prst="rect">
                <a:avLst/>
              </a:prstGeom>
              <a:blipFill rotWithShape="1">
                <a:blip r:embed="rId8"/>
                <a:stretch>
                  <a:fillRect l="-12500" t="-3704" r="-12083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7" name="Прямая со стрелкой 136"/>
          <p:cNvCxnSpPr/>
          <p:nvPr/>
        </p:nvCxnSpPr>
        <p:spPr>
          <a:xfrm>
            <a:off x="988694" y="6394510"/>
            <a:ext cx="5113755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TextBox 137"/>
          <p:cNvSpPr txBox="1"/>
          <p:nvPr/>
        </p:nvSpPr>
        <p:spPr>
          <a:xfrm>
            <a:off x="740353" y="6438637"/>
            <a:ext cx="4635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О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447141" y="6496308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Х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1" name="Прямая со стрелкой 140"/>
          <p:cNvCxnSpPr/>
          <p:nvPr/>
        </p:nvCxnSpPr>
        <p:spPr>
          <a:xfrm>
            <a:off x="1463980" y="6155432"/>
            <a:ext cx="966061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Прямая со стрелкой 141"/>
          <p:cNvCxnSpPr/>
          <p:nvPr/>
        </p:nvCxnSpPr>
        <p:spPr>
          <a:xfrm>
            <a:off x="4416308" y="6155432"/>
            <a:ext cx="966061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3" name="TextBox 142"/>
              <p:cNvSpPr txBox="1"/>
              <p:nvPr/>
            </p:nvSpPr>
            <p:spPr>
              <a:xfrm>
                <a:off x="3799990" y="4315706"/>
                <a:ext cx="162987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40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40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 </m:t>
                      </m:r>
                      <m:r>
                        <a:rPr lang="ru-RU" sz="40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˃</m:t>
                      </m:r>
                      <m:r>
                        <a:rPr lang="en-US" sz="40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 0</m:t>
                      </m:r>
                    </m:oMath>
                  </m:oMathPara>
                </a14:m>
                <a:endParaRPr lang="ru-RU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3" name="TextBox 1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9990" y="4315706"/>
                <a:ext cx="1629870" cy="70788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5" name="TextBox 144"/>
              <p:cNvSpPr txBox="1"/>
              <p:nvPr/>
            </p:nvSpPr>
            <p:spPr>
              <a:xfrm>
                <a:off x="1473828" y="5560204"/>
                <a:ext cx="77880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𝓿</m:t>
                          </m:r>
                        </m:e>
                        <m:sub>
                          <m:r>
                            <a:rPr lang="ru-RU" sz="3200" i="1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45" name="TextBox 1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3828" y="5560204"/>
                <a:ext cx="778803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6" name="TextBox 145"/>
              <p:cNvSpPr txBox="1"/>
              <p:nvPr/>
            </p:nvSpPr>
            <p:spPr>
              <a:xfrm>
                <a:off x="4590281" y="5579368"/>
                <a:ext cx="58862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  <a:ea typeface="Cambria Math"/>
                        </a:rPr>
                        <m:t>𝓿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46" name="TextBox 1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0281" y="5579368"/>
                <a:ext cx="588623" cy="58477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7" name="Прямая со стрелкой 146"/>
          <p:cNvCxnSpPr/>
          <p:nvPr/>
        </p:nvCxnSpPr>
        <p:spPr>
          <a:xfrm>
            <a:off x="2932334" y="6143451"/>
            <a:ext cx="966061" cy="0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8" name="TextBox 147"/>
              <p:cNvSpPr txBox="1"/>
              <p:nvPr/>
            </p:nvSpPr>
            <p:spPr>
              <a:xfrm>
                <a:off x="3078113" y="5435352"/>
                <a:ext cx="61908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8" name="TextBox 1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8113" y="5435352"/>
                <a:ext cx="619080" cy="707886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0" name="Прямая со стрелкой 149"/>
          <p:cNvCxnSpPr/>
          <p:nvPr/>
        </p:nvCxnSpPr>
        <p:spPr>
          <a:xfrm>
            <a:off x="1652370" y="5656066"/>
            <a:ext cx="29464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Прямая со стрелкой 150"/>
          <p:cNvCxnSpPr/>
          <p:nvPr/>
        </p:nvCxnSpPr>
        <p:spPr>
          <a:xfrm>
            <a:off x="3287529" y="5579368"/>
            <a:ext cx="29464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Прямая со стрелкой 151"/>
          <p:cNvCxnSpPr/>
          <p:nvPr/>
        </p:nvCxnSpPr>
        <p:spPr>
          <a:xfrm>
            <a:off x="4737272" y="5679690"/>
            <a:ext cx="29464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0664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0" grpId="0"/>
      <p:bldP spid="45" grpId="0"/>
      <p:bldP spid="46" grpId="0"/>
      <p:bldP spid="121" grpId="0"/>
      <p:bldP spid="122" grpId="0"/>
      <p:bldP spid="133" grpId="0"/>
      <p:bldP spid="134" grpId="0"/>
      <p:bldP spid="135" grpId="0"/>
      <p:bldP spid="138" grpId="0"/>
      <p:bldP spid="139" grpId="0"/>
      <p:bldP spid="143" grpId="0"/>
      <p:bldP spid="145" grpId="0"/>
      <p:bldP spid="146" grpId="0"/>
      <p:bldP spid="14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Задача № 4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1676" y="1795457"/>
            <a:ext cx="6696744" cy="4431983"/>
          </a:xfrm>
        </p:spPr>
        <p:txBody>
          <a:bodyPr/>
          <a:lstStyle/>
          <a:p>
            <a:r>
              <a:rPr lang="ru-RU" sz="3600" dirty="0" smtClean="0">
                <a:solidFill>
                  <a:schemeClr val="tx2"/>
                </a:solidFill>
              </a:rPr>
              <a:t>     Автомобиль движется по прямой улице. На графике представлена зависимость проекции скорости автомобиля от времени. Определите проекцию максимального ускорения автомобиля.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4"/>
          <a:stretch/>
        </p:blipFill>
        <p:spPr bwMode="auto">
          <a:xfrm>
            <a:off x="7110561" y="1291354"/>
            <a:ext cx="5487193" cy="558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>
            <a:off x="7326585" y="5358369"/>
            <a:ext cx="5271169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V="1">
            <a:off x="8118673" y="1651620"/>
            <a:ext cx="0" cy="4875937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545936" y="5394456"/>
            <a:ext cx="426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O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066156" y="5396503"/>
            <a:ext cx="6655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</a:rPr>
              <a:t>t</a:t>
            </a:r>
            <a:r>
              <a:rPr lang="ru-RU" sz="3600" b="1" dirty="0" smtClean="0">
                <a:solidFill>
                  <a:prstClr val="black"/>
                </a:solidFill>
              </a:rPr>
              <a:t>;с</a:t>
            </a:r>
            <a:endParaRPr lang="ru-RU" sz="3600" b="1" dirty="0">
              <a:solidFill>
                <a:prstClr val="black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7972656" y="4787280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7972656" y="3647237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1791081" y="5269301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0525846" y="5269301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974657" y="4211216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7974657" y="3059088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7974657" y="2555032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9342809" y="5291336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389773" y="2267000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25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52498" y="2790220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20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94900" y="3385627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15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421640" y="3949606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10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98593" y="4552092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prstClr val="black"/>
                </a:solidFill>
              </a:rPr>
              <a:t>5</a:t>
            </a:r>
            <a:endParaRPr lang="ru-RU" sz="2800" b="1" dirty="0" smtClean="0">
              <a:solidFill>
                <a:prstClr val="black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087097" y="5517818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10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342142" y="5517818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20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516005" y="5488196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30</a:t>
            </a: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flipH="1">
            <a:off x="8125080" y="4813702"/>
            <a:ext cx="1217729" cy="53693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6954411" y="1291353"/>
                <a:ext cx="1088696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l-GR" sz="3600" b="1" i="1" kern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l-GR" sz="3600" b="1" i="1" kern="0" dirty="0">
                            <a:solidFill>
                              <a:prstClr val="black"/>
                            </a:solidFill>
                            <a:latin typeface="Arial"/>
                            <a:cs typeface="Arial"/>
                          </a:rPr>
                          <m:t>ϑ</m:t>
                        </m:r>
                      </m:e>
                      <m:sub>
                        <m:r>
                          <a:rPr lang="ru-RU" sz="3600" b="1" i="1" kern="0">
                            <a:solidFill>
                              <a:prstClr val="black"/>
                            </a:solidFill>
                            <a:latin typeface="Cambria Math"/>
                          </a:rPr>
                          <m:t>х</m:t>
                        </m:r>
                      </m:sub>
                    </m:sSub>
                  </m:oMath>
                </a14:m>
                <a:r>
                  <a:rPr lang="ru-RU" sz="3600" b="1" dirty="0" smtClean="0">
                    <a:solidFill>
                      <a:prstClr val="black"/>
                    </a:solidFill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b="1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sz="3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411" y="1291353"/>
                <a:ext cx="1088696" cy="822597"/>
              </a:xfrm>
              <a:prstGeom prst="rect">
                <a:avLst/>
              </a:prstGeom>
              <a:blipFill rotWithShape="1">
                <a:blip r:embed="rId4"/>
                <a:stretch>
                  <a:fillRect t="-3704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Прямая соединительная линия 32"/>
          <p:cNvCxnSpPr/>
          <p:nvPr/>
        </p:nvCxnSpPr>
        <p:spPr>
          <a:xfrm flipH="1">
            <a:off x="9342810" y="3059088"/>
            <a:ext cx="1217728" cy="1728192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10582450" y="3059088"/>
            <a:ext cx="1208631" cy="2291547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>
            <a:off x="11791082" y="4552092"/>
            <a:ext cx="806672" cy="74412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7161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Решение:</a:t>
            </a:r>
            <a:endParaRPr lang="ru-RU" sz="4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4"/>
          <a:stretch/>
        </p:blipFill>
        <p:spPr bwMode="auto">
          <a:xfrm>
            <a:off x="7110561" y="1291354"/>
            <a:ext cx="5487193" cy="558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7326585" y="5358369"/>
            <a:ext cx="5271169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V="1">
            <a:off x="8118673" y="1651620"/>
            <a:ext cx="0" cy="4875937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545936" y="5394456"/>
            <a:ext cx="426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O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066156" y="5396503"/>
            <a:ext cx="6655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</a:rPr>
              <a:t>t</a:t>
            </a:r>
            <a:r>
              <a:rPr lang="ru-RU" sz="3600" b="1" dirty="0" smtClean="0">
                <a:solidFill>
                  <a:prstClr val="black"/>
                </a:solidFill>
              </a:rPr>
              <a:t>;с</a:t>
            </a:r>
            <a:endParaRPr lang="ru-RU" sz="3600" b="1" dirty="0">
              <a:solidFill>
                <a:prstClr val="black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7972656" y="4787280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7972656" y="3647237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1791081" y="5269301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0525846" y="5269301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974657" y="4211216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974657" y="3059088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7974657" y="2555032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9342809" y="5291336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389773" y="2267000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25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52498" y="2790220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20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94900" y="3385627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421640" y="3949606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10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98593" y="4552092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prstClr val="black"/>
                </a:solidFill>
              </a:rPr>
              <a:t>5</a:t>
            </a:r>
            <a:endParaRPr lang="ru-RU" sz="2800" b="1" dirty="0" smtClean="0">
              <a:solidFill>
                <a:prstClr val="black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087097" y="5517818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342142" y="5517818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20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516005" y="5488196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30</a:t>
            </a: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flipH="1">
            <a:off x="8125080" y="4813702"/>
            <a:ext cx="1217729" cy="536933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954411" y="1291353"/>
                <a:ext cx="1088696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l-GR" sz="3600" b="1" i="1" kern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l-GR" sz="3600" b="1" i="1" kern="0" dirty="0">
                            <a:solidFill>
                              <a:prstClr val="black"/>
                            </a:solidFill>
                            <a:latin typeface="Arial"/>
                            <a:cs typeface="Arial"/>
                          </a:rPr>
                          <m:t>ϑ</m:t>
                        </m:r>
                      </m:e>
                      <m:sub>
                        <m:r>
                          <a:rPr lang="ru-RU" sz="3600" b="1" i="1" kern="0">
                            <a:solidFill>
                              <a:prstClr val="black"/>
                            </a:solidFill>
                            <a:latin typeface="Cambria Math"/>
                          </a:rPr>
                          <m:t>х</m:t>
                        </m:r>
                      </m:sub>
                    </m:sSub>
                  </m:oMath>
                </a14:m>
                <a:r>
                  <a:rPr lang="ru-RU" sz="3600" b="1" dirty="0" smtClean="0">
                    <a:solidFill>
                      <a:prstClr val="black"/>
                    </a:solidFill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b="1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sz="3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411" y="1291353"/>
                <a:ext cx="1088696" cy="822597"/>
              </a:xfrm>
              <a:prstGeom prst="rect">
                <a:avLst/>
              </a:prstGeom>
              <a:blipFill rotWithShape="1">
                <a:blip r:embed="rId3"/>
                <a:stretch>
                  <a:fillRect t="-3704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единительная линия 26"/>
          <p:cNvCxnSpPr/>
          <p:nvPr/>
        </p:nvCxnSpPr>
        <p:spPr>
          <a:xfrm flipH="1">
            <a:off x="9342810" y="3059088"/>
            <a:ext cx="1217728" cy="1728192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10582450" y="3059088"/>
            <a:ext cx="1208631" cy="2291547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>
            <a:off x="11791082" y="4552092"/>
            <a:ext cx="806672" cy="74412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699363" y="2762379"/>
            <a:ext cx="18229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</a:rPr>
              <a:t>t = </a:t>
            </a:r>
            <a:r>
              <a:rPr lang="ru-RU" sz="3600" dirty="0" smtClean="0">
                <a:solidFill>
                  <a:prstClr val="black"/>
                </a:solidFill>
              </a:rPr>
              <a:t>10</a:t>
            </a:r>
            <a:r>
              <a:rPr lang="en-US" sz="3600" dirty="0" smtClean="0">
                <a:solidFill>
                  <a:prstClr val="black"/>
                </a:solidFill>
              </a:rPr>
              <a:t> (c)</a:t>
            </a:r>
            <a:endParaRPr lang="ru-RU" sz="3600" dirty="0">
              <a:solidFill>
                <a:prstClr val="black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959050" y="2271625"/>
            <a:ext cx="11272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Дано: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2862089" y="2432267"/>
            <a:ext cx="54613" cy="333528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>
            <a:off x="388038" y="5147320"/>
            <a:ext cx="252866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108252" y="5221069"/>
            <a:ext cx="9685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prstClr val="black"/>
                </a:solidFill>
              </a:rPr>
              <a:t>а</a:t>
            </a:r>
            <a:r>
              <a:rPr lang="ru-RU" sz="3600" dirty="0" smtClean="0">
                <a:solidFill>
                  <a:prstClr val="black"/>
                </a:solidFill>
              </a:rPr>
              <a:t> - ?</a:t>
            </a:r>
            <a:endParaRPr lang="ru-RU" sz="3600" dirty="0">
              <a:solidFill>
                <a:prstClr val="black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798193" y="2239159"/>
            <a:ext cx="17959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614373" y="3432786"/>
                <a:ext cx="1877373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600" i="1" smtClean="0">
                            <a:latin typeface="Cambria Math"/>
                            <a:ea typeface="Cambria Math"/>
                          </a:rPr>
                          <m:t>𝓿</m:t>
                        </m:r>
                      </m:e>
                      <m:sub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ru-RU" sz="36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3600" dirty="0" smtClean="0">
                    <a:latin typeface="Cambria Math"/>
                    <a:ea typeface="Cambria Math"/>
                  </a:rPr>
                  <a:t>=</a:t>
                </a:r>
                <a:r>
                  <a:rPr lang="ru-RU" sz="3600" dirty="0" smtClean="0">
                    <a:latin typeface="Cambria Math"/>
                    <a:ea typeface="Cambria Math"/>
                  </a:rPr>
                  <a:t> </a:t>
                </a:r>
                <a:r>
                  <a:rPr lang="ru-RU" sz="3600" dirty="0">
                    <a:latin typeface="Cambria Math"/>
                    <a:ea typeface="Cambria Math"/>
                  </a:rPr>
                  <a:t>0</a:t>
                </a:r>
                <a:r>
                  <a:rPr lang="en-US" sz="3600" dirty="0" smtClean="0">
                    <a:latin typeface="Cambria Math"/>
                    <a:ea typeface="Cambria Math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373" y="3432786"/>
                <a:ext cx="1877373" cy="822597"/>
              </a:xfrm>
              <a:prstGeom prst="rect">
                <a:avLst/>
              </a:prstGeom>
              <a:blipFill rotWithShape="1">
                <a:blip r:embed="rId4"/>
                <a:stretch>
                  <a:fillRect t="-5926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699363" y="4239853"/>
                <a:ext cx="1640193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  <a:ea typeface="Cambria Math"/>
                      </a:rPr>
                      <m:t>𝓿</m:t>
                    </m:r>
                  </m:oMath>
                </a14:m>
                <a:r>
                  <a:rPr lang="en-US" sz="3600" dirty="0" smtClean="0"/>
                  <a:t> </a:t>
                </a:r>
                <a:r>
                  <a:rPr lang="ru-RU" sz="3600" dirty="0" smtClean="0"/>
                  <a:t>= </a:t>
                </a:r>
                <a:r>
                  <a:rPr lang="ru-RU" sz="3600" dirty="0"/>
                  <a:t>5</a:t>
                </a:r>
                <a:r>
                  <a:rPr lang="ru-RU" sz="36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600" i="1">
                            <a:latin typeface="Cambria Math"/>
                            <a:ea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i="1">
                            <a:latin typeface="Cambria Math"/>
                            <a:ea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3600" dirty="0" smtClean="0"/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363" y="4239853"/>
                <a:ext cx="1640193" cy="822597"/>
              </a:xfrm>
              <a:prstGeom prst="rect">
                <a:avLst/>
              </a:prstGeom>
              <a:blipFill rotWithShape="1">
                <a:blip r:embed="rId5"/>
                <a:stretch>
                  <a:fillRect t="-3731" b="-141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3768622" y="3228635"/>
                <a:ext cx="2117375" cy="9141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dirty="0" smtClean="0"/>
                  <a:t>а </a:t>
                </a:r>
                <a:r>
                  <a:rPr lang="en-US" sz="40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i="1" smtClean="0">
                            <a:latin typeface="Cambria Math"/>
                            <a:ea typeface="Cambria Math"/>
                          </a:rPr>
                          <m:t>𝓿</m:t>
                        </m:r>
                        <m:r>
                          <a:rPr lang="en-US" sz="4000" b="0" i="1" smtClean="0">
                            <a:latin typeface="Cambria Math"/>
                            <a:ea typeface="Cambria Math"/>
                          </a:rPr>
                          <m:t> − </m:t>
                        </m:r>
                        <m:sSub>
                          <m:sSubPr>
                            <m:ctrlPr>
                              <a:rPr lang="en-US" sz="4000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/>
                                <a:ea typeface="Cambria Math"/>
                              </a:rPr>
                              <m:t>𝓿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/>
                                <a:ea typeface="Cambria Math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en-US" sz="4000" b="0" i="1" smtClean="0">
                            <a:latin typeface="Cambria Math"/>
                          </a:rPr>
                          <m:t>𝑡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8622" y="3228635"/>
                <a:ext cx="2117375" cy="914161"/>
              </a:xfrm>
              <a:prstGeom prst="rect">
                <a:avLst/>
              </a:prstGeom>
              <a:blipFill rotWithShape="1">
                <a:blip r:embed="rId6"/>
                <a:stretch>
                  <a:fillRect l="-10057" t="-3333" b="-14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3218331" y="4444822"/>
                <a:ext cx="1443472" cy="8871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b="0" i="1" smtClean="0">
                            <a:latin typeface="Cambria Math"/>
                          </a:rPr>
                          <m:t>а</m:t>
                        </m:r>
                      </m:e>
                      <m:sub>
                        <m:r>
                          <a:rPr lang="ru-RU" sz="3600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3600" dirty="0" smtClean="0"/>
                  <a:t> </a:t>
                </a:r>
                <a:r>
                  <a:rPr lang="en-US" sz="36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5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10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8331" y="4444822"/>
                <a:ext cx="1443472" cy="887166"/>
              </a:xfrm>
              <a:prstGeom prst="rect">
                <a:avLst/>
              </a:prstGeom>
              <a:blipFill rotWithShape="1">
                <a:blip r:embed="rId7"/>
                <a:stretch>
                  <a:fillRect b="-123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4621017" y="4473615"/>
                <a:ext cx="1812869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/>
                  <a:t>= </a:t>
                </a:r>
                <a:r>
                  <a:rPr lang="ru-RU" sz="3600" dirty="0"/>
                  <a:t>0</a:t>
                </a:r>
                <a:r>
                  <a:rPr lang="ru-RU" sz="3600" dirty="0" smtClean="0"/>
                  <a:t>,5 </a:t>
                </a:r>
                <a:r>
                  <a:rPr lang="en-US" sz="3600" dirty="0" smtClean="0"/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en-US" sz="36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b="0" i="1" smtClean="0">
                                <a:latin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36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 smtClean="0"/>
                  <a:t>)</a:t>
                </a:r>
                <a:endParaRPr lang="ru-RU" sz="36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1017" y="4473615"/>
                <a:ext cx="1812869" cy="822597"/>
              </a:xfrm>
              <a:prstGeom prst="rect">
                <a:avLst/>
              </a:prstGeom>
              <a:blipFill rotWithShape="1">
                <a:blip r:embed="rId8"/>
                <a:stretch>
                  <a:fillRect l="-10101" t="-3704" r="-9764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Прямая соединительная линия 42"/>
          <p:cNvCxnSpPr/>
          <p:nvPr/>
        </p:nvCxnSpPr>
        <p:spPr>
          <a:xfrm>
            <a:off x="8223591" y="4787280"/>
            <a:ext cx="1119218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V="1">
            <a:off x="9362172" y="4813702"/>
            <a:ext cx="0" cy="536934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524051" y="1467619"/>
            <a:ext cx="6206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(I)</a:t>
            </a:r>
            <a:endParaRPr lang="ru-RU" sz="36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8423602" y="3985170"/>
            <a:ext cx="6206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(I)</a:t>
            </a:r>
            <a:endParaRPr lang="ru-RU" sz="36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3653750" y="5756979"/>
                <a:ext cx="2347117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b="0" i="1" smtClean="0">
                            <a:latin typeface="Cambria Math"/>
                          </a:rPr>
                          <m:t>а</m:t>
                        </m:r>
                      </m:e>
                      <m:sub>
                        <m:r>
                          <a:rPr lang="ru-RU" sz="3600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3600" dirty="0" smtClean="0"/>
                  <a:t> </a:t>
                </a:r>
                <a:r>
                  <a:rPr lang="en-US" sz="3600" dirty="0" smtClean="0"/>
                  <a:t>=</a:t>
                </a:r>
                <a:r>
                  <a:rPr lang="ru-RU" sz="3600" dirty="0" smtClean="0"/>
                  <a:t> 0,5 </a:t>
                </a:r>
                <a:r>
                  <a:rPr lang="en-US" sz="3600" dirty="0"/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i="1">
                            <a:latin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en-US" sz="36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i="1">
                                <a:latin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36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 smtClean="0"/>
                  <a:t>)</a:t>
                </a:r>
                <a:endParaRPr lang="ru-RU" sz="3600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3750" y="5756979"/>
                <a:ext cx="2347117" cy="822597"/>
              </a:xfrm>
              <a:prstGeom prst="rect">
                <a:avLst/>
              </a:prstGeom>
              <a:blipFill rotWithShape="1">
                <a:blip r:embed="rId9"/>
                <a:stretch>
                  <a:fillRect t="-3704" r="-7273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Прямоугольник 54"/>
          <p:cNvSpPr/>
          <p:nvPr/>
        </p:nvSpPr>
        <p:spPr>
          <a:xfrm>
            <a:off x="3398332" y="5656066"/>
            <a:ext cx="2857954" cy="95660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580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54" grpId="0"/>
      <p:bldP spid="5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66677" y="224945"/>
            <a:ext cx="11447615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eaLnBrk="1" hangingPunct="1">
              <a:defRPr sz="36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4800" smtClean="0"/>
              <a:t>Решение:</a:t>
            </a:r>
            <a:endParaRPr lang="ru-RU" sz="48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4"/>
          <a:stretch/>
        </p:blipFill>
        <p:spPr bwMode="auto">
          <a:xfrm>
            <a:off x="7107450" y="1293862"/>
            <a:ext cx="5487193" cy="558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>
            <a:off x="7326585" y="5358369"/>
            <a:ext cx="5271169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V="1">
            <a:off x="8118673" y="1651620"/>
            <a:ext cx="0" cy="4875937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545936" y="5394456"/>
            <a:ext cx="426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O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066156" y="5396503"/>
            <a:ext cx="6655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</a:rPr>
              <a:t>t</a:t>
            </a:r>
            <a:r>
              <a:rPr lang="ru-RU" sz="3600" b="1" dirty="0" smtClean="0">
                <a:solidFill>
                  <a:prstClr val="black"/>
                </a:solidFill>
              </a:rPr>
              <a:t>;с</a:t>
            </a:r>
            <a:endParaRPr lang="ru-RU" sz="3600" b="1" dirty="0">
              <a:solidFill>
                <a:prstClr val="black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7972656" y="4787280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7972656" y="3647237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1791081" y="5269301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0525846" y="5269301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974657" y="4211216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7974657" y="3059088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7974657" y="2555032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9342809" y="5291336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389773" y="2267000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25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52498" y="2790220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94900" y="3385627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15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21640" y="3949606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10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98593" y="4552092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prstClr val="black"/>
                </a:solidFill>
              </a:rPr>
              <a:t>5</a:t>
            </a:r>
            <a:endParaRPr lang="ru-RU" sz="2800" b="1" dirty="0" smtClean="0">
              <a:solidFill>
                <a:prstClr val="black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087097" y="5517818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10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342142" y="5517818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20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516005" y="5488196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30</a:t>
            </a: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flipH="1">
            <a:off x="8125080" y="4813702"/>
            <a:ext cx="1217729" cy="536933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954411" y="1291353"/>
                <a:ext cx="1088696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l-GR" sz="3600" b="1" i="1" kern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l-GR" sz="3600" b="1" i="1" kern="0" dirty="0">
                            <a:solidFill>
                              <a:prstClr val="black"/>
                            </a:solidFill>
                            <a:latin typeface="Arial"/>
                            <a:cs typeface="Arial"/>
                          </a:rPr>
                          <m:t>ϑ</m:t>
                        </m:r>
                      </m:e>
                      <m:sub>
                        <m:r>
                          <a:rPr lang="ru-RU" sz="3600" b="1" i="1" kern="0">
                            <a:solidFill>
                              <a:prstClr val="black"/>
                            </a:solidFill>
                            <a:latin typeface="Cambria Math"/>
                          </a:rPr>
                          <m:t>х</m:t>
                        </m:r>
                      </m:sub>
                    </m:sSub>
                  </m:oMath>
                </a14:m>
                <a:r>
                  <a:rPr lang="ru-RU" sz="3600" b="1" dirty="0" smtClean="0">
                    <a:solidFill>
                      <a:prstClr val="black"/>
                    </a:solidFill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b="1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sz="3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411" y="1291353"/>
                <a:ext cx="1088696" cy="822597"/>
              </a:xfrm>
              <a:prstGeom prst="rect">
                <a:avLst/>
              </a:prstGeom>
              <a:blipFill rotWithShape="1">
                <a:blip r:embed="rId3"/>
                <a:stretch>
                  <a:fillRect t="-3704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Прямая соединительная линия 27"/>
          <p:cNvCxnSpPr/>
          <p:nvPr/>
        </p:nvCxnSpPr>
        <p:spPr>
          <a:xfrm flipH="1">
            <a:off x="9342810" y="3059088"/>
            <a:ext cx="1217728" cy="172819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10582450" y="3059088"/>
            <a:ext cx="1208631" cy="2291547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11791082" y="4552092"/>
            <a:ext cx="806672" cy="74412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699363" y="2762379"/>
            <a:ext cx="18229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</a:rPr>
              <a:t>t = </a:t>
            </a:r>
            <a:r>
              <a:rPr lang="ru-RU" sz="3600" dirty="0" smtClean="0">
                <a:solidFill>
                  <a:prstClr val="black"/>
                </a:solidFill>
              </a:rPr>
              <a:t>10</a:t>
            </a:r>
            <a:r>
              <a:rPr lang="en-US" sz="3600" dirty="0" smtClean="0">
                <a:solidFill>
                  <a:prstClr val="black"/>
                </a:solidFill>
              </a:rPr>
              <a:t> (c)</a:t>
            </a:r>
            <a:endParaRPr lang="ru-RU" sz="3600" dirty="0">
              <a:solidFill>
                <a:prstClr val="black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59050" y="2271625"/>
            <a:ext cx="11272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Дано: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2862089" y="2432267"/>
            <a:ext cx="54613" cy="333528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>
            <a:off x="388038" y="5039377"/>
            <a:ext cx="252866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1108252" y="5221069"/>
            <a:ext cx="9685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prstClr val="black"/>
                </a:solidFill>
              </a:rPr>
              <a:t>а</a:t>
            </a:r>
            <a:r>
              <a:rPr lang="ru-RU" sz="3600" dirty="0" smtClean="0">
                <a:solidFill>
                  <a:prstClr val="black"/>
                </a:solidFill>
              </a:rPr>
              <a:t> - ?</a:t>
            </a:r>
            <a:endParaRPr lang="ru-RU" sz="3600" dirty="0">
              <a:solidFill>
                <a:prstClr val="black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798193" y="2239159"/>
            <a:ext cx="17959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614373" y="3432786"/>
                <a:ext cx="1877373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600" i="1" smtClean="0">
                            <a:latin typeface="Cambria Math"/>
                            <a:ea typeface="Cambria Math"/>
                          </a:rPr>
                          <m:t>𝓿</m:t>
                        </m:r>
                      </m:e>
                      <m:sub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ru-RU" sz="36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3600" dirty="0" smtClean="0">
                    <a:latin typeface="Cambria Math"/>
                    <a:ea typeface="Cambria Math"/>
                  </a:rPr>
                  <a:t>=</a:t>
                </a:r>
                <a:r>
                  <a:rPr lang="ru-RU" sz="3600" dirty="0" smtClean="0">
                    <a:latin typeface="Cambria Math"/>
                    <a:ea typeface="Cambria Math"/>
                  </a:rPr>
                  <a:t> 5</a:t>
                </a:r>
                <a:r>
                  <a:rPr lang="en-US" sz="3600" dirty="0" smtClean="0">
                    <a:latin typeface="Cambria Math"/>
                    <a:ea typeface="Cambria Math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373" y="3432786"/>
                <a:ext cx="1877373" cy="822597"/>
              </a:xfrm>
              <a:prstGeom prst="rect">
                <a:avLst/>
              </a:prstGeom>
              <a:blipFill rotWithShape="1">
                <a:blip r:embed="rId4"/>
                <a:stretch>
                  <a:fillRect t="-5926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699363" y="4239853"/>
                <a:ext cx="1874231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  <a:ea typeface="Cambria Math"/>
                      </a:rPr>
                      <m:t>𝓿</m:t>
                    </m:r>
                  </m:oMath>
                </a14:m>
                <a:r>
                  <a:rPr lang="en-US" sz="3600" dirty="0" smtClean="0"/>
                  <a:t> </a:t>
                </a:r>
                <a:r>
                  <a:rPr lang="ru-RU" sz="3600" dirty="0" smtClean="0"/>
                  <a:t>= 20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600" i="1">
                            <a:latin typeface="Cambria Math"/>
                            <a:ea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i="1">
                            <a:latin typeface="Cambria Math"/>
                            <a:ea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3600" dirty="0" smtClean="0"/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363" y="4239853"/>
                <a:ext cx="1874231" cy="822597"/>
              </a:xfrm>
              <a:prstGeom prst="rect">
                <a:avLst/>
              </a:prstGeom>
              <a:blipFill rotWithShape="1">
                <a:blip r:embed="rId5"/>
                <a:stretch>
                  <a:fillRect t="-3731" b="-141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3768622" y="3228635"/>
                <a:ext cx="2117375" cy="9141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dirty="0" smtClean="0"/>
                  <a:t>а </a:t>
                </a:r>
                <a:r>
                  <a:rPr lang="en-US" sz="40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i="1" smtClean="0">
                            <a:latin typeface="Cambria Math"/>
                            <a:ea typeface="Cambria Math"/>
                          </a:rPr>
                          <m:t>𝓿</m:t>
                        </m:r>
                        <m:r>
                          <a:rPr lang="en-US" sz="4000" b="0" i="1" smtClean="0">
                            <a:latin typeface="Cambria Math"/>
                            <a:ea typeface="Cambria Math"/>
                          </a:rPr>
                          <m:t> − </m:t>
                        </m:r>
                        <m:sSub>
                          <m:sSubPr>
                            <m:ctrlPr>
                              <a:rPr lang="en-US" sz="4000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/>
                                <a:ea typeface="Cambria Math"/>
                              </a:rPr>
                              <m:t>𝓿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/>
                                <a:ea typeface="Cambria Math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en-US" sz="4000" b="0" i="1" smtClean="0">
                            <a:latin typeface="Cambria Math"/>
                          </a:rPr>
                          <m:t>𝑡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8622" y="3228635"/>
                <a:ext cx="2117375" cy="914161"/>
              </a:xfrm>
              <a:prstGeom prst="rect">
                <a:avLst/>
              </a:prstGeom>
              <a:blipFill rotWithShape="1">
                <a:blip r:embed="rId6"/>
                <a:stretch>
                  <a:fillRect l="-10057" t="-3333" b="-14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3218331" y="4444822"/>
                <a:ext cx="1968744" cy="8871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b="0" i="1" smtClean="0">
                            <a:latin typeface="Cambria Math"/>
                          </a:rPr>
                          <m:t>а</m:t>
                        </m:r>
                      </m:e>
                      <m:sub>
                        <m:r>
                          <a:rPr lang="ru-RU" sz="3600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3600" dirty="0" smtClean="0"/>
                  <a:t> </a:t>
                </a:r>
                <a:r>
                  <a:rPr lang="en-US" sz="36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20</m:t>
                        </m:r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 −</m:t>
                        </m:r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5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10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8331" y="4444822"/>
                <a:ext cx="1968744" cy="887166"/>
              </a:xfrm>
              <a:prstGeom prst="rect">
                <a:avLst/>
              </a:prstGeom>
              <a:blipFill rotWithShape="1">
                <a:blip r:embed="rId7"/>
                <a:stretch>
                  <a:fillRect b="-123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5141542" y="4504493"/>
                <a:ext cx="1812869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/>
                  <a:t>= </a:t>
                </a:r>
                <a:r>
                  <a:rPr lang="ru-RU" sz="3600" dirty="0" smtClean="0"/>
                  <a:t>1,5 </a:t>
                </a:r>
                <a:r>
                  <a:rPr lang="en-US" sz="3600" dirty="0" smtClean="0"/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en-US" sz="36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b="0" i="1" smtClean="0">
                                <a:latin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36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 smtClean="0"/>
                  <a:t>)</a:t>
                </a:r>
                <a:endParaRPr lang="ru-RU" sz="3600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1542" y="4504493"/>
                <a:ext cx="1812869" cy="822597"/>
              </a:xfrm>
              <a:prstGeom prst="rect">
                <a:avLst/>
              </a:prstGeom>
              <a:blipFill rotWithShape="1">
                <a:blip r:embed="rId8"/>
                <a:stretch>
                  <a:fillRect l="-10067" t="-3704" r="-9396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TextBox 43"/>
          <p:cNvSpPr txBox="1"/>
          <p:nvPr/>
        </p:nvSpPr>
        <p:spPr>
          <a:xfrm>
            <a:off x="524051" y="1467619"/>
            <a:ext cx="7489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(II</a:t>
            </a:r>
            <a:r>
              <a:rPr lang="en-US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8207774" y="3045297"/>
            <a:ext cx="2374676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V="1">
            <a:off x="10525846" y="2960169"/>
            <a:ext cx="0" cy="2336043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8223591" y="4787280"/>
            <a:ext cx="1119218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V="1">
            <a:off x="9362172" y="4813702"/>
            <a:ext cx="0" cy="536934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10186076" y="2279129"/>
            <a:ext cx="7489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(II</a:t>
            </a:r>
            <a:r>
              <a:rPr lang="en-US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8292544" y="6002536"/>
                <a:ext cx="1893532" cy="6602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 smtClean="0">
                            <a:solidFill>
                              <a:srgbClr val="FFC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2800" b="1" i="1" smtClean="0">
                            <a:solidFill>
                              <a:srgbClr val="FFC000"/>
                            </a:solidFill>
                            <a:latin typeface="Cambria Math"/>
                          </a:rPr>
                          <m:t>а</m:t>
                        </m:r>
                      </m:e>
                      <m:sub>
                        <m:r>
                          <a:rPr lang="ru-RU" sz="2800" b="1" i="1" smtClean="0">
                            <a:solidFill>
                              <a:srgbClr val="FFC00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sz="2800" b="1" dirty="0" smtClean="0">
                    <a:solidFill>
                      <a:srgbClr val="FFC000"/>
                    </a:solidFill>
                  </a:rPr>
                  <a:t> </a:t>
                </a:r>
                <a:r>
                  <a:rPr lang="en-US" sz="2800" b="1" dirty="0" smtClean="0">
                    <a:solidFill>
                      <a:srgbClr val="FFC000"/>
                    </a:solidFill>
                  </a:rPr>
                  <a:t>=</a:t>
                </a:r>
                <a:r>
                  <a:rPr lang="ru-RU" sz="2800" b="1" dirty="0" smtClean="0">
                    <a:solidFill>
                      <a:srgbClr val="FFC000"/>
                    </a:solidFill>
                  </a:rPr>
                  <a:t> 0,5 </a:t>
                </a:r>
                <a:r>
                  <a:rPr lang="en-US" sz="2800" b="1" dirty="0">
                    <a:solidFill>
                      <a:srgbClr val="FFC000"/>
                    </a:solidFill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FFC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2800" b="1" i="1">
                            <a:solidFill>
                              <a:srgbClr val="FFC000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en-US" sz="2800" b="1" i="1">
                                <a:solidFill>
                                  <a:srgbClr val="FFC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2800" b="1" i="1">
                                <a:solidFill>
                                  <a:srgbClr val="FFC000"/>
                                </a:solidFill>
                                <a:latin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2800" b="1" i="1">
                                <a:solidFill>
                                  <a:srgbClr val="FFC000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2800" b="1" dirty="0" smtClean="0">
                    <a:solidFill>
                      <a:srgbClr val="FFC000"/>
                    </a:solidFill>
                  </a:rPr>
                  <a:t>)</a:t>
                </a:r>
                <a:endParaRPr lang="ru-RU" sz="2800" b="1" dirty="0"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2544" y="6002536"/>
                <a:ext cx="1893532" cy="660245"/>
              </a:xfrm>
              <a:prstGeom prst="rect">
                <a:avLst/>
              </a:prstGeom>
              <a:blipFill rotWithShape="1">
                <a:blip r:embed="rId9"/>
                <a:stretch>
                  <a:fillRect t="-926" r="-5145" b="-129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3653750" y="5756979"/>
                <a:ext cx="2357825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b="0" i="1" smtClean="0">
                            <a:latin typeface="Cambria Math"/>
                          </a:rPr>
                          <m:t>а</m:t>
                        </m:r>
                      </m:e>
                      <m:sub>
                        <m:r>
                          <a:rPr lang="ru-RU" sz="3600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3600" dirty="0" smtClean="0"/>
                  <a:t> </a:t>
                </a:r>
                <a:r>
                  <a:rPr lang="en-US" sz="3600" dirty="0" smtClean="0"/>
                  <a:t>=</a:t>
                </a:r>
                <a:r>
                  <a:rPr lang="ru-RU" sz="3600" dirty="0" smtClean="0"/>
                  <a:t> 1,5 </a:t>
                </a:r>
                <a:r>
                  <a:rPr lang="en-US" sz="3600" dirty="0"/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i="1">
                            <a:latin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en-US" sz="36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i="1">
                                <a:latin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36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 smtClean="0"/>
                  <a:t>)</a:t>
                </a:r>
                <a:endParaRPr lang="ru-RU" sz="3600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3750" y="5756979"/>
                <a:ext cx="2357825" cy="822597"/>
              </a:xfrm>
              <a:prstGeom prst="rect">
                <a:avLst/>
              </a:prstGeom>
              <a:blipFill rotWithShape="1">
                <a:blip r:embed="rId10"/>
                <a:stretch>
                  <a:fillRect t="-3704" r="-7235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Прямоугольник 55"/>
          <p:cNvSpPr/>
          <p:nvPr/>
        </p:nvSpPr>
        <p:spPr>
          <a:xfrm>
            <a:off x="3398332" y="5656066"/>
            <a:ext cx="2857954" cy="95660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104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55" grpId="0"/>
      <p:bldP spid="5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66677" y="224945"/>
            <a:ext cx="11447615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eaLnBrk="1" hangingPunct="1">
              <a:defRPr sz="36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4800" smtClean="0"/>
              <a:t>Решение:</a:t>
            </a:r>
            <a:endParaRPr lang="ru-RU" sz="48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4"/>
          <a:stretch/>
        </p:blipFill>
        <p:spPr bwMode="auto">
          <a:xfrm>
            <a:off x="7107450" y="1293862"/>
            <a:ext cx="5487193" cy="558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>
            <a:off x="7326585" y="5358369"/>
            <a:ext cx="5271169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V="1">
            <a:off x="8118673" y="1651620"/>
            <a:ext cx="0" cy="4875937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545936" y="5394456"/>
            <a:ext cx="426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O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066156" y="5396503"/>
            <a:ext cx="6655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</a:rPr>
              <a:t>t</a:t>
            </a:r>
            <a:r>
              <a:rPr lang="ru-RU" sz="3600" b="1" dirty="0" smtClean="0">
                <a:solidFill>
                  <a:prstClr val="black"/>
                </a:solidFill>
              </a:rPr>
              <a:t>;с</a:t>
            </a:r>
            <a:endParaRPr lang="ru-RU" sz="3600" b="1" dirty="0">
              <a:solidFill>
                <a:prstClr val="black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7972656" y="4787280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7972656" y="3647237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1791081" y="5269301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0525846" y="5269301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974657" y="4211216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7974657" y="3059088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7974657" y="2555032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9342809" y="5291336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389773" y="2267000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25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52498" y="2790220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94900" y="3385627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15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21640" y="3949606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10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98593" y="4552092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prstClr val="black"/>
                </a:solidFill>
              </a:rPr>
              <a:t>5</a:t>
            </a:r>
            <a:endParaRPr lang="ru-RU" sz="2800" b="1" dirty="0" smtClean="0">
              <a:solidFill>
                <a:prstClr val="black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087097" y="5517818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10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342142" y="5517818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20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516005" y="5488196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30</a:t>
            </a: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flipH="1">
            <a:off x="8125080" y="4813702"/>
            <a:ext cx="1217729" cy="536933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954411" y="1291353"/>
                <a:ext cx="1088696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l-GR" sz="3600" b="1" i="1" kern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l-GR" sz="3600" b="1" i="1" kern="0" dirty="0">
                            <a:solidFill>
                              <a:prstClr val="black"/>
                            </a:solidFill>
                            <a:latin typeface="Arial"/>
                            <a:cs typeface="Arial"/>
                          </a:rPr>
                          <m:t>ϑ</m:t>
                        </m:r>
                      </m:e>
                      <m:sub>
                        <m:r>
                          <a:rPr lang="ru-RU" sz="3600" b="1" i="1" kern="0">
                            <a:solidFill>
                              <a:prstClr val="black"/>
                            </a:solidFill>
                            <a:latin typeface="Cambria Math"/>
                          </a:rPr>
                          <m:t>х</m:t>
                        </m:r>
                      </m:sub>
                    </m:sSub>
                  </m:oMath>
                </a14:m>
                <a:r>
                  <a:rPr lang="ru-RU" sz="3600" b="1" dirty="0" smtClean="0">
                    <a:solidFill>
                      <a:prstClr val="black"/>
                    </a:solidFill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b="1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sz="3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411" y="1291353"/>
                <a:ext cx="1088696" cy="822597"/>
              </a:xfrm>
              <a:prstGeom prst="rect">
                <a:avLst/>
              </a:prstGeom>
              <a:blipFill rotWithShape="1">
                <a:blip r:embed="rId3"/>
                <a:stretch>
                  <a:fillRect t="-3704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Прямая соединительная линия 27"/>
          <p:cNvCxnSpPr/>
          <p:nvPr/>
        </p:nvCxnSpPr>
        <p:spPr>
          <a:xfrm flipH="1">
            <a:off x="9342810" y="3059088"/>
            <a:ext cx="1217728" cy="172819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10582450" y="3059088"/>
            <a:ext cx="1208631" cy="2291547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11791082" y="4552092"/>
            <a:ext cx="806672" cy="74412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699363" y="2474347"/>
            <a:ext cx="18229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prstClr val="black"/>
                </a:solidFill>
              </a:rPr>
              <a:t>t = </a:t>
            </a:r>
            <a:r>
              <a:rPr lang="ru-RU" sz="3600" dirty="0" smtClean="0">
                <a:solidFill>
                  <a:prstClr val="black"/>
                </a:solidFill>
              </a:rPr>
              <a:t>10</a:t>
            </a:r>
            <a:r>
              <a:rPr lang="en-US" sz="3600" dirty="0" smtClean="0">
                <a:solidFill>
                  <a:prstClr val="black"/>
                </a:solidFill>
              </a:rPr>
              <a:t> (c)</a:t>
            </a:r>
            <a:endParaRPr lang="ru-RU" sz="3600" dirty="0">
              <a:solidFill>
                <a:prstClr val="black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59050" y="1983593"/>
            <a:ext cx="11272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Дано: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2862089" y="2144235"/>
            <a:ext cx="54613" cy="333528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>
            <a:off x="388038" y="4751345"/>
            <a:ext cx="252866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1108252" y="4933037"/>
            <a:ext cx="9685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prstClr val="black"/>
                </a:solidFill>
              </a:rPr>
              <a:t>а</a:t>
            </a:r>
            <a:r>
              <a:rPr lang="ru-RU" sz="3600" dirty="0" smtClean="0">
                <a:solidFill>
                  <a:prstClr val="black"/>
                </a:solidFill>
              </a:rPr>
              <a:t> - ?</a:t>
            </a:r>
            <a:endParaRPr lang="ru-RU" sz="3600" dirty="0">
              <a:solidFill>
                <a:prstClr val="black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798193" y="1951127"/>
            <a:ext cx="17959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614373" y="3144754"/>
                <a:ext cx="2132250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600" i="1" smtClean="0">
                            <a:latin typeface="Cambria Math"/>
                            <a:ea typeface="Cambria Math"/>
                          </a:rPr>
                          <m:t>𝓿</m:t>
                        </m:r>
                      </m:e>
                      <m:sub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ru-RU" sz="36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3600" dirty="0" smtClean="0">
                    <a:latin typeface="Cambria Math"/>
                    <a:ea typeface="Cambria Math"/>
                  </a:rPr>
                  <a:t>=</a:t>
                </a:r>
                <a:r>
                  <a:rPr lang="ru-RU" sz="3600" dirty="0" smtClean="0">
                    <a:latin typeface="Cambria Math"/>
                    <a:ea typeface="Cambria Math"/>
                  </a:rPr>
                  <a:t> 20</a:t>
                </a:r>
                <a:r>
                  <a:rPr lang="en-US" sz="3600" dirty="0" smtClean="0">
                    <a:latin typeface="Cambria Math"/>
                    <a:ea typeface="Cambria Math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373" y="3144754"/>
                <a:ext cx="2132250" cy="822597"/>
              </a:xfrm>
              <a:prstGeom prst="rect">
                <a:avLst/>
              </a:prstGeom>
              <a:blipFill rotWithShape="1">
                <a:blip r:embed="rId4"/>
                <a:stretch>
                  <a:fillRect t="-5926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699363" y="3951821"/>
                <a:ext cx="1640193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  <a:ea typeface="Cambria Math"/>
                      </a:rPr>
                      <m:t>𝓿</m:t>
                    </m:r>
                  </m:oMath>
                </a14:m>
                <a:r>
                  <a:rPr lang="en-US" sz="3600" dirty="0" smtClean="0"/>
                  <a:t> </a:t>
                </a:r>
                <a:r>
                  <a:rPr lang="ru-RU" sz="3600" dirty="0" smtClean="0"/>
                  <a:t>= </a:t>
                </a:r>
                <a:r>
                  <a:rPr lang="ru-RU" sz="3600" dirty="0"/>
                  <a:t>0</a:t>
                </a:r>
                <a:r>
                  <a:rPr lang="ru-RU" sz="36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600" i="1">
                            <a:latin typeface="Cambria Math"/>
                            <a:ea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i="1">
                            <a:latin typeface="Cambria Math"/>
                            <a:ea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3600" dirty="0" smtClean="0"/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363" y="3951821"/>
                <a:ext cx="1640193" cy="822597"/>
              </a:xfrm>
              <a:prstGeom prst="rect">
                <a:avLst/>
              </a:prstGeom>
              <a:blipFill rotWithShape="1">
                <a:blip r:embed="rId5"/>
                <a:stretch>
                  <a:fillRect t="-3704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3853004" y="2558641"/>
                <a:ext cx="2117375" cy="9141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dirty="0" smtClean="0"/>
                  <a:t>а </a:t>
                </a:r>
                <a:r>
                  <a:rPr lang="en-US" sz="40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i="1" smtClean="0">
                            <a:latin typeface="Cambria Math"/>
                            <a:ea typeface="Cambria Math"/>
                          </a:rPr>
                          <m:t>𝓿</m:t>
                        </m:r>
                        <m:r>
                          <a:rPr lang="en-US" sz="4000" b="0" i="1" smtClean="0">
                            <a:latin typeface="Cambria Math"/>
                            <a:ea typeface="Cambria Math"/>
                          </a:rPr>
                          <m:t> − </m:t>
                        </m:r>
                        <m:sSub>
                          <m:sSubPr>
                            <m:ctrlPr>
                              <a:rPr lang="en-US" sz="4000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/>
                                <a:ea typeface="Cambria Math"/>
                              </a:rPr>
                              <m:t>𝓿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/>
                                <a:ea typeface="Cambria Math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en-US" sz="4000" b="0" i="1" smtClean="0">
                            <a:latin typeface="Cambria Math"/>
                          </a:rPr>
                          <m:t>𝑡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3004" y="2558641"/>
                <a:ext cx="2117375" cy="914161"/>
              </a:xfrm>
              <a:prstGeom prst="rect">
                <a:avLst/>
              </a:prstGeom>
              <a:blipFill rotWithShape="1">
                <a:blip r:embed="rId6"/>
                <a:stretch>
                  <a:fillRect l="-10086" t="-3333" b="-14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3192831" y="3535035"/>
                <a:ext cx="1968744" cy="8792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b="0" i="1" smtClean="0">
                            <a:latin typeface="Cambria Math"/>
                          </a:rPr>
                          <m:t>а</m:t>
                        </m:r>
                      </m:e>
                      <m:sub>
                        <m:r>
                          <a:rPr lang="ru-RU" sz="3600" b="0" i="1" smtClean="0"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r>
                  <a:rPr lang="ru-RU" sz="3600" dirty="0" smtClean="0"/>
                  <a:t> </a:t>
                </a:r>
                <a:r>
                  <a:rPr lang="en-US" sz="36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0</m:t>
                        </m:r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 −</m:t>
                        </m:r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20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  <a:ea typeface="Cambria Math"/>
                          </a:rPr>
                          <m:t>10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2831" y="3535035"/>
                <a:ext cx="1968744" cy="879215"/>
              </a:xfrm>
              <a:prstGeom prst="rect">
                <a:avLst/>
              </a:prstGeom>
              <a:blipFill rotWithShape="1">
                <a:blip r:embed="rId7"/>
                <a:stretch>
                  <a:fillRect b="-131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5116042" y="3594706"/>
                <a:ext cx="1708673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/>
                  <a:t>= </a:t>
                </a:r>
                <a:r>
                  <a:rPr lang="ru-RU" sz="3600" dirty="0" smtClean="0"/>
                  <a:t>- 2 </a:t>
                </a:r>
                <a:r>
                  <a:rPr lang="en-US" sz="3600" dirty="0" smtClean="0"/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en-US" sz="36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b="0" i="1" smtClean="0">
                                <a:latin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36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 smtClean="0"/>
                  <a:t>)</a:t>
                </a:r>
                <a:endParaRPr lang="ru-RU" sz="3600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6042" y="3594706"/>
                <a:ext cx="1708673" cy="822597"/>
              </a:xfrm>
              <a:prstGeom prst="rect">
                <a:avLst/>
              </a:prstGeom>
              <a:blipFill rotWithShape="1">
                <a:blip r:embed="rId8"/>
                <a:stretch>
                  <a:fillRect l="-10676" t="-3704" r="-9964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TextBox 41"/>
          <p:cNvSpPr txBox="1"/>
          <p:nvPr/>
        </p:nvSpPr>
        <p:spPr>
          <a:xfrm>
            <a:off x="524051" y="1179587"/>
            <a:ext cx="8771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(II</a:t>
            </a:r>
            <a:r>
              <a:rPr lang="en-US" sz="36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36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3600" b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>
            <a:off x="8207774" y="3045297"/>
            <a:ext cx="2374676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V="1">
            <a:off x="10525846" y="2960169"/>
            <a:ext cx="0" cy="2336043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8223591" y="4787280"/>
            <a:ext cx="1119218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V="1">
            <a:off x="9362172" y="4813702"/>
            <a:ext cx="0" cy="536934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11352500" y="3339510"/>
            <a:ext cx="8771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(II</a:t>
            </a:r>
            <a:r>
              <a:rPr lang="en-US" sz="36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36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3600" b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9586294" y="2198487"/>
                <a:ext cx="1879104" cy="6602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28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а</m:t>
                        </m:r>
                      </m:e>
                      <m:sub>
                        <m:r>
                          <a:rPr lang="ru-RU" sz="28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ru-RU" sz="28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800" b="1" dirty="0" smtClean="0">
                    <a:solidFill>
                      <a:srgbClr val="FF0000"/>
                    </a:solidFill>
                  </a:rPr>
                  <a:t>=</a:t>
                </a:r>
                <a:r>
                  <a:rPr lang="ru-RU" sz="2800" b="1" dirty="0" smtClean="0">
                    <a:solidFill>
                      <a:srgbClr val="FF0000"/>
                    </a:solidFill>
                  </a:rPr>
                  <a:t> 1,5 </a:t>
                </a:r>
                <a:r>
                  <a:rPr lang="en-US" sz="2800" b="1" dirty="0">
                    <a:solidFill>
                      <a:srgbClr val="FF0000"/>
                    </a:solidFill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28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en-US" sz="28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28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28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2800" b="1" dirty="0" smtClean="0">
                    <a:solidFill>
                      <a:srgbClr val="FF0000"/>
                    </a:solidFill>
                  </a:rPr>
                  <a:t>)</a:t>
                </a:r>
                <a:endParaRPr lang="ru-RU" sz="2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6294" y="2198487"/>
                <a:ext cx="1879104" cy="660245"/>
              </a:xfrm>
              <a:prstGeom prst="rect">
                <a:avLst/>
              </a:prstGeom>
              <a:blipFill rotWithShape="1">
                <a:blip r:embed="rId9"/>
                <a:stretch>
                  <a:fillRect t="-926" r="-5844" b="-129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8292544" y="6002536"/>
                <a:ext cx="1893532" cy="6602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 smtClean="0">
                            <a:solidFill>
                              <a:srgbClr val="FFC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2800" b="1" i="1" smtClean="0">
                            <a:solidFill>
                              <a:srgbClr val="FFC000"/>
                            </a:solidFill>
                            <a:latin typeface="Cambria Math"/>
                          </a:rPr>
                          <m:t>а</m:t>
                        </m:r>
                      </m:e>
                      <m:sub>
                        <m:r>
                          <a:rPr lang="ru-RU" sz="2800" b="1" i="1" smtClean="0">
                            <a:solidFill>
                              <a:srgbClr val="FFC00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sz="2800" b="1" dirty="0" smtClean="0">
                    <a:solidFill>
                      <a:srgbClr val="FFC000"/>
                    </a:solidFill>
                  </a:rPr>
                  <a:t> </a:t>
                </a:r>
                <a:r>
                  <a:rPr lang="en-US" sz="2800" b="1" dirty="0" smtClean="0">
                    <a:solidFill>
                      <a:srgbClr val="FFC000"/>
                    </a:solidFill>
                  </a:rPr>
                  <a:t>=</a:t>
                </a:r>
                <a:r>
                  <a:rPr lang="ru-RU" sz="2800" b="1" dirty="0" smtClean="0">
                    <a:solidFill>
                      <a:srgbClr val="FFC000"/>
                    </a:solidFill>
                  </a:rPr>
                  <a:t> 0,5 </a:t>
                </a:r>
                <a:r>
                  <a:rPr lang="en-US" sz="2800" b="1" dirty="0">
                    <a:solidFill>
                      <a:srgbClr val="FFC000"/>
                    </a:solidFill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FFC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2800" b="1" i="1">
                            <a:solidFill>
                              <a:srgbClr val="FFC000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en-US" sz="2800" b="1" i="1">
                                <a:solidFill>
                                  <a:srgbClr val="FFC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2800" b="1" i="1">
                                <a:solidFill>
                                  <a:srgbClr val="FFC000"/>
                                </a:solidFill>
                                <a:latin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2800" b="1" i="1">
                                <a:solidFill>
                                  <a:srgbClr val="FFC000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2800" b="1" dirty="0" smtClean="0">
                    <a:solidFill>
                      <a:srgbClr val="FFC000"/>
                    </a:solidFill>
                  </a:rPr>
                  <a:t>)</a:t>
                </a:r>
                <a:endParaRPr lang="ru-RU" sz="2800" b="1" dirty="0"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2544" y="6002536"/>
                <a:ext cx="1893532" cy="660245"/>
              </a:xfrm>
              <a:prstGeom prst="rect">
                <a:avLst/>
              </a:prstGeom>
              <a:blipFill rotWithShape="1">
                <a:blip r:embed="rId10"/>
                <a:stretch>
                  <a:fillRect t="-926" r="-5145" b="-129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3853004" y="4630904"/>
                <a:ext cx="2253630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sz="3600" b="0" i="1" smtClean="0">
                            <a:latin typeface="Cambria Math"/>
                          </a:rPr>
                          <m:t>а</m:t>
                        </m:r>
                      </m:e>
                      <m:sub>
                        <m:r>
                          <a:rPr lang="ru-RU" sz="3600" b="0" i="1" smtClean="0"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r>
                  <a:rPr lang="ru-RU" sz="3600" dirty="0" smtClean="0"/>
                  <a:t> </a:t>
                </a:r>
                <a:r>
                  <a:rPr lang="en-US" sz="3600" dirty="0" smtClean="0"/>
                  <a:t>=</a:t>
                </a:r>
                <a:r>
                  <a:rPr lang="ru-RU" sz="3600" dirty="0" smtClean="0"/>
                  <a:t> - 2 </a:t>
                </a:r>
                <a:r>
                  <a:rPr lang="en-US" sz="3600" dirty="0"/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i="1">
                            <a:latin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en-US" sz="36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i="1">
                                <a:latin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36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 smtClean="0"/>
                  <a:t>)</a:t>
                </a:r>
                <a:endParaRPr lang="ru-RU" sz="3600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3004" y="4630904"/>
                <a:ext cx="2253630" cy="822597"/>
              </a:xfrm>
              <a:prstGeom prst="rect">
                <a:avLst/>
              </a:prstGeom>
              <a:blipFill rotWithShape="1">
                <a:blip r:embed="rId11"/>
                <a:stretch>
                  <a:fillRect t="-3704" r="-7568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Прямоугольник 52"/>
          <p:cNvSpPr/>
          <p:nvPr/>
        </p:nvSpPr>
        <p:spPr>
          <a:xfrm>
            <a:off x="3597586" y="4529991"/>
            <a:ext cx="2857954" cy="95660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10914458" y="6002535"/>
                <a:ext cx="1798954" cy="6602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 smtClean="0">
                            <a:solidFill>
                              <a:srgbClr val="00B0F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ru-RU" sz="2800" b="1" i="1" smtClean="0">
                            <a:solidFill>
                              <a:srgbClr val="00B0F0"/>
                            </a:solidFill>
                            <a:latin typeface="Cambria Math"/>
                          </a:rPr>
                          <m:t>а</m:t>
                        </m:r>
                      </m:e>
                      <m:sub>
                        <m:r>
                          <a:rPr lang="ru-RU" sz="2800" b="1" i="1" smtClean="0">
                            <a:solidFill>
                              <a:srgbClr val="00B0F0"/>
                            </a:solidFill>
                            <a:latin typeface="Cambria Math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ru-RU" sz="2800" b="1" dirty="0" smtClean="0">
                    <a:solidFill>
                      <a:srgbClr val="00B0F0"/>
                    </a:solidFill>
                  </a:rPr>
                  <a:t> </a:t>
                </a:r>
                <a:r>
                  <a:rPr lang="en-US" sz="2800" b="1" dirty="0" smtClean="0">
                    <a:solidFill>
                      <a:srgbClr val="00B0F0"/>
                    </a:solidFill>
                  </a:rPr>
                  <a:t>=</a:t>
                </a:r>
                <a:r>
                  <a:rPr lang="ru-RU" sz="2800" b="1" dirty="0" smtClean="0">
                    <a:solidFill>
                      <a:srgbClr val="00B0F0"/>
                    </a:solidFill>
                  </a:rPr>
                  <a:t> - 2 </a:t>
                </a:r>
                <a:r>
                  <a:rPr lang="en-US" sz="2800" b="1" dirty="0">
                    <a:solidFill>
                      <a:srgbClr val="00B0F0"/>
                    </a:solidFill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28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en-US" sz="2800" b="1" i="1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2800" b="1" i="1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2800" b="1" i="1">
                                <a:solidFill>
                                  <a:srgbClr val="00B0F0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2800" b="1" dirty="0" smtClean="0">
                    <a:solidFill>
                      <a:srgbClr val="00B0F0"/>
                    </a:solidFill>
                  </a:rPr>
                  <a:t>)</a:t>
                </a:r>
                <a:endParaRPr lang="ru-RU" sz="28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14458" y="6002535"/>
                <a:ext cx="1798954" cy="660245"/>
              </a:xfrm>
              <a:prstGeom prst="rect">
                <a:avLst/>
              </a:prstGeom>
              <a:blipFill rotWithShape="1">
                <a:blip r:embed="rId12"/>
                <a:stretch>
                  <a:fillRect t="-926" r="-6081" b="-129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185006" y="5722824"/>
                <a:ext cx="6955573" cy="11526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/>
                  <a:t>Ответ: </a:t>
                </a:r>
                <a:r>
                  <a:rPr lang="ru-RU" sz="2800" dirty="0" smtClean="0">
                    <a:solidFill>
                      <a:schemeClr val="tx2"/>
                    </a:solidFill>
                  </a:rPr>
                  <a:t>максимальное ускорение автомобиля по модулю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ru-RU" sz="2800" i="1">
                            <a:latin typeface="Cambria Math"/>
                          </a:rPr>
                          <m:t>а</m:t>
                        </m:r>
                      </m:e>
                      <m:sub>
                        <m:r>
                          <a:rPr lang="ru-RU" sz="2800" i="1"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r>
                  <a:rPr lang="ru-RU" sz="2800" dirty="0"/>
                  <a:t> </a:t>
                </a:r>
                <a:r>
                  <a:rPr lang="en-US" sz="2800" dirty="0"/>
                  <a:t>=</a:t>
                </a:r>
                <a:r>
                  <a:rPr lang="ru-RU" sz="2800" dirty="0"/>
                  <a:t> </a:t>
                </a:r>
                <a:r>
                  <a:rPr lang="ru-RU" sz="2800" dirty="0" smtClean="0"/>
                  <a:t> </a:t>
                </a:r>
                <a:r>
                  <a:rPr lang="ru-RU" sz="2800" dirty="0"/>
                  <a:t>2 </a:t>
                </a:r>
                <a:r>
                  <a:rPr lang="en-US" sz="2800" dirty="0"/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2800" i="1">
                            <a:latin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2800" i="1">
                                <a:latin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28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2800" dirty="0" smtClean="0"/>
                  <a:t>)</a:t>
                </a:r>
                <a:endParaRPr lang="ru-RU" sz="2800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006" y="5722824"/>
                <a:ext cx="6955573" cy="1152688"/>
              </a:xfrm>
              <a:prstGeom prst="rect">
                <a:avLst/>
              </a:prstGeom>
              <a:blipFill rotWithShape="1">
                <a:blip r:embed="rId13"/>
                <a:stretch>
                  <a:fillRect l="-2191" t="-6878" b="-68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4956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52" grpId="0"/>
      <p:bldP spid="53" grpId="0" animBg="1"/>
      <p:bldP spid="54" grpId="0"/>
      <p:bldP spid="5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Задача № 5</a:t>
            </a:r>
            <a:endParaRPr lang="ru-RU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413817" y="2113950"/>
                <a:ext cx="6696744" cy="3877985"/>
              </a:xfrm>
            </p:spPr>
            <p:txBody>
              <a:bodyPr/>
              <a:lstStyle/>
              <a:p>
                <a:r>
                  <a:rPr lang="ru-RU" sz="3600" dirty="0" smtClean="0">
                    <a:solidFill>
                      <a:schemeClr val="tx2"/>
                    </a:solidFill>
                  </a:rPr>
                  <a:t>     Пользуясь графиком зависимости проекции скорости от времени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36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l-GR" sz="3600" dirty="0">
                            <a:solidFill>
                              <a:schemeClr val="tx2"/>
                            </a:solidFill>
                          </a:rPr>
                          <m:t>ϑ</m:t>
                        </m:r>
                      </m:e>
                      <m:sub>
                        <m:r>
                          <a:rPr lang="ru-RU" sz="3600">
                            <a:solidFill>
                              <a:schemeClr val="tx2"/>
                            </a:solidFill>
                            <a:latin typeface="Cambria Math"/>
                          </a:rPr>
                          <m:t>х</m:t>
                        </m:r>
                      </m:sub>
                    </m:sSub>
                  </m:oMath>
                </a14:m>
                <a:r>
                  <a:rPr lang="ru-RU" sz="3600" dirty="0">
                    <a:solidFill>
                      <a:schemeClr val="tx2"/>
                    </a:solidFill>
                  </a:rPr>
                  <a:t> (</a:t>
                </a:r>
                <a:r>
                  <a:rPr lang="en-US" sz="3600" dirty="0">
                    <a:solidFill>
                      <a:schemeClr val="tx2"/>
                    </a:solidFill>
                  </a:rPr>
                  <a:t>t</a:t>
                </a:r>
                <a:r>
                  <a:rPr lang="ru-RU" sz="3600" dirty="0">
                    <a:solidFill>
                      <a:schemeClr val="tx2"/>
                    </a:solidFill>
                  </a:rPr>
                  <a:t>)</a:t>
                </a:r>
                <a:r>
                  <a:rPr lang="ru-RU" sz="3600" dirty="0" smtClean="0">
                    <a:solidFill>
                      <a:schemeClr val="tx2"/>
                    </a:solidFill>
                  </a:rPr>
                  <a:t> для двух тел, определите, во сколько раз ускорение первого тела больше ускорения второго.</a:t>
                </a: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13817" y="2113950"/>
                <a:ext cx="6696744" cy="3877985"/>
              </a:xfrm>
              <a:blipFill rotWithShape="1">
                <a:blip r:embed="rId3"/>
                <a:stretch>
                  <a:fillRect l="-4189" t="-3616" r="-638" b="-61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4"/>
          <a:stretch/>
        </p:blipFill>
        <p:spPr bwMode="auto">
          <a:xfrm>
            <a:off x="7110561" y="1291354"/>
            <a:ext cx="5487193" cy="5581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>
            <a:off x="7326585" y="5358369"/>
            <a:ext cx="4896544" cy="1706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V="1">
            <a:off x="8118673" y="1651620"/>
            <a:ext cx="0" cy="4875937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545936" y="5394456"/>
            <a:ext cx="426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O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838582" y="5517818"/>
            <a:ext cx="6655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</a:rPr>
              <a:t>t</a:t>
            </a:r>
            <a:r>
              <a:rPr lang="ru-RU" sz="3600" b="1" dirty="0" smtClean="0">
                <a:solidFill>
                  <a:prstClr val="black"/>
                </a:solidFill>
              </a:rPr>
              <a:t>;с</a:t>
            </a:r>
            <a:endParaRPr lang="ru-RU" sz="3600" b="1" dirty="0">
              <a:solidFill>
                <a:prstClr val="black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7972656" y="4787280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7972656" y="3647237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8725646" y="5269301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0525846" y="5269301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974657" y="4211216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7974657" y="3059088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9342809" y="5291336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9918873" y="5291336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1143009" y="5291336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7352498" y="2790220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60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421640" y="3949606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30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541942" y="551781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prstClr val="black"/>
                </a:solidFill>
              </a:rPr>
              <a:t>1</a:t>
            </a:r>
            <a:endParaRPr lang="ru-RU" sz="2800" b="1" dirty="0" smtClean="0">
              <a:solidFill>
                <a:prstClr val="black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087097" y="551781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735169" y="551781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342142" y="551781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950500" y="5469472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prstClr val="black"/>
                </a:solidFill>
              </a:rPr>
              <a:t>5</a:t>
            </a:r>
            <a:endParaRPr lang="ru-RU" sz="2800" b="1" dirty="0" smtClean="0">
              <a:solidFill>
                <a:prstClr val="black"/>
              </a:solidFill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flipH="1">
            <a:off x="8118673" y="1978968"/>
            <a:ext cx="2736304" cy="3359225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6954411" y="1291353"/>
                <a:ext cx="1088696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l-GR" sz="3600" b="1" i="1" kern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l-GR" sz="3600" b="1" i="1" kern="0" dirty="0">
                            <a:solidFill>
                              <a:prstClr val="black"/>
                            </a:solidFill>
                            <a:latin typeface="Arial"/>
                            <a:cs typeface="Arial"/>
                          </a:rPr>
                          <m:t>ϑ</m:t>
                        </m:r>
                      </m:e>
                      <m:sub>
                        <m:r>
                          <a:rPr lang="ru-RU" sz="3600" b="1" i="1" kern="0">
                            <a:solidFill>
                              <a:prstClr val="black"/>
                            </a:solidFill>
                            <a:latin typeface="Cambria Math"/>
                          </a:rPr>
                          <m:t>х</m:t>
                        </m:r>
                      </m:sub>
                    </m:sSub>
                  </m:oMath>
                </a14:m>
                <a:r>
                  <a:rPr lang="ru-RU" sz="3600" b="1" dirty="0" smtClean="0">
                    <a:solidFill>
                      <a:prstClr val="black"/>
                    </a:solidFill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b="1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sz="3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411" y="1291353"/>
                <a:ext cx="1088696" cy="822597"/>
              </a:xfrm>
              <a:prstGeom prst="rect">
                <a:avLst/>
              </a:prstGeom>
              <a:blipFill rotWithShape="1">
                <a:blip r:embed="rId5"/>
                <a:stretch>
                  <a:fillRect t="-3704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Прямая соединительная линия 32"/>
          <p:cNvCxnSpPr/>
          <p:nvPr/>
        </p:nvCxnSpPr>
        <p:spPr>
          <a:xfrm flipH="1">
            <a:off x="8118673" y="1834952"/>
            <a:ext cx="1368152" cy="2376264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>
            <a:off x="8099124" y="3059088"/>
            <a:ext cx="1819749" cy="0"/>
          </a:xfrm>
          <a:prstGeom prst="line">
            <a:avLst/>
          </a:prstGeom>
          <a:ln w="5715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9918873" y="3059088"/>
            <a:ext cx="0" cy="2335368"/>
          </a:xfrm>
          <a:prstGeom prst="line">
            <a:avLst/>
          </a:prstGeom>
          <a:ln w="5715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8725646" y="3109685"/>
            <a:ext cx="0" cy="2335368"/>
          </a:xfrm>
          <a:prstGeom prst="line">
            <a:avLst/>
          </a:prstGeom>
          <a:ln w="5715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648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Решение:</a:t>
            </a:r>
            <a:endParaRPr lang="ru-RU" sz="4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4"/>
          <a:stretch/>
        </p:blipFill>
        <p:spPr bwMode="auto">
          <a:xfrm>
            <a:off x="7110561" y="1291354"/>
            <a:ext cx="5487193" cy="5581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7326585" y="5358369"/>
            <a:ext cx="4896544" cy="1706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V="1">
            <a:off x="8118673" y="1651620"/>
            <a:ext cx="0" cy="4875937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545936" y="5394456"/>
            <a:ext cx="426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O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838582" y="5517818"/>
            <a:ext cx="6655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</a:rPr>
              <a:t>t</a:t>
            </a:r>
            <a:r>
              <a:rPr lang="ru-RU" sz="3600" b="1" dirty="0" smtClean="0">
                <a:solidFill>
                  <a:prstClr val="black"/>
                </a:solidFill>
              </a:rPr>
              <a:t>;с</a:t>
            </a:r>
            <a:endParaRPr lang="ru-RU" sz="3600" b="1" dirty="0">
              <a:solidFill>
                <a:prstClr val="black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7972656" y="4787280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7972656" y="3647237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725646" y="5269301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0525846" y="5269301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974657" y="4211216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974657" y="3059088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9342809" y="5291336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9918873" y="5291336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1143009" y="5291336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352498" y="2790220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60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421640" y="3949606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541942" y="551781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prstClr val="black"/>
                </a:solidFill>
              </a:rPr>
              <a:t>1</a:t>
            </a:r>
            <a:endParaRPr lang="ru-RU" sz="2800" b="1" dirty="0" smtClean="0">
              <a:solidFill>
                <a:prstClr val="black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087097" y="551781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735169" y="551781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342142" y="551781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950500" y="5469472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prstClr val="black"/>
                </a:solidFill>
              </a:rPr>
              <a:t>5</a:t>
            </a:r>
            <a:endParaRPr lang="ru-RU" sz="2800" b="1" dirty="0" smtClean="0">
              <a:solidFill>
                <a:prstClr val="black"/>
              </a:solidFill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flipH="1">
            <a:off x="8118673" y="1978968"/>
            <a:ext cx="2736304" cy="3359225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954411" y="1291353"/>
                <a:ext cx="1088696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l-GR" sz="3600" b="1" i="1" kern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l-GR" sz="3600" b="1" i="1" kern="0" dirty="0">
                            <a:solidFill>
                              <a:prstClr val="black"/>
                            </a:solidFill>
                            <a:latin typeface="Arial"/>
                            <a:cs typeface="Arial"/>
                          </a:rPr>
                          <m:t>ϑ</m:t>
                        </m:r>
                      </m:e>
                      <m:sub>
                        <m:r>
                          <a:rPr lang="ru-RU" sz="3600" b="1" i="1" kern="0">
                            <a:solidFill>
                              <a:prstClr val="black"/>
                            </a:solidFill>
                            <a:latin typeface="Cambria Math"/>
                          </a:rPr>
                          <m:t>х</m:t>
                        </m:r>
                      </m:sub>
                    </m:sSub>
                  </m:oMath>
                </a14:m>
                <a:r>
                  <a:rPr lang="ru-RU" sz="3600" b="1" dirty="0" smtClean="0">
                    <a:solidFill>
                      <a:prstClr val="black"/>
                    </a:solidFill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b="1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sz="3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411" y="1291353"/>
                <a:ext cx="1088696" cy="822597"/>
              </a:xfrm>
              <a:prstGeom prst="rect">
                <a:avLst/>
              </a:prstGeom>
              <a:blipFill rotWithShape="1">
                <a:blip r:embed="rId3"/>
                <a:stretch>
                  <a:fillRect t="-3704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единительная линия 26"/>
          <p:cNvCxnSpPr/>
          <p:nvPr/>
        </p:nvCxnSpPr>
        <p:spPr>
          <a:xfrm flipH="1">
            <a:off x="8118673" y="1834952"/>
            <a:ext cx="1368152" cy="2376264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>
            <a:off x="8099124" y="3059088"/>
            <a:ext cx="1819749" cy="0"/>
          </a:xfrm>
          <a:prstGeom prst="line">
            <a:avLst/>
          </a:prstGeom>
          <a:ln w="5715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9918873" y="3059088"/>
            <a:ext cx="0" cy="2335368"/>
          </a:xfrm>
          <a:prstGeom prst="line">
            <a:avLst/>
          </a:prstGeom>
          <a:ln w="5715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8725646" y="3109685"/>
            <a:ext cx="0" cy="2335368"/>
          </a:xfrm>
          <a:prstGeom prst="line">
            <a:avLst/>
          </a:prstGeom>
          <a:ln w="5715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684688" y="1685502"/>
            <a:ext cx="14382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</a:rPr>
              <a:t>t = </a:t>
            </a:r>
            <a:r>
              <a:rPr lang="ru-RU" sz="3200" dirty="0" smtClean="0">
                <a:solidFill>
                  <a:prstClr val="black"/>
                </a:solidFill>
              </a:rPr>
              <a:t>1</a:t>
            </a:r>
            <a:r>
              <a:rPr lang="en-US" sz="3200" dirty="0" smtClean="0">
                <a:solidFill>
                  <a:prstClr val="black"/>
                </a:solidFill>
              </a:rPr>
              <a:t> (c)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158793" y="1186880"/>
            <a:ext cx="11272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Дано: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2862089" y="1451996"/>
            <a:ext cx="54613" cy="228475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>
            <a:off x="388038" y="3410235"/>
            <a:ext cx="252866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1238141" y="3420869"/>
            <a:ext cx="9685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prstClr val="black"/>
                </a:solidFill>
              </a:rPr>
              <a:t>а</a:t>
            </a:r>
            <a:r>
              <a:rPr lang="ru-RU" sz="3600" dirty="0" smtClean="0">
                <a:solidFill>
                  <a:prstClr val="black"/>
                </a:solidFill>
              </a:rPr>
              <a:t> - ?</a:t>
            </a:r>
            <a:endParaRPr lang="ru-RU" sz="3600" dirty="0">
              <a:solidFill>
                <a:prstClr val="black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870201" y="1167716"/>
            <a:ext cx="17959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587442" y="2113950"/>
                <a:ext cx="1918539" cy="7414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200" i="1" smtClean="0">
                            <a:latin typeface="Cambria Math"/>
                            <a:ea typeface="Cambria Math"/>
                          </a:rPr>
                          <m:t>𝓿</m:t>
                        </m:r>
                      </m:e>
                      <m:sub>
                        <m:r>
                          <a:rPr lang="ru-RU" sz="3200" b="0" i="1" smtClean="0"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ru-RU" sz="32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3200" dirty="0" smtClean="0">
                    <a:latin typeface="Cambria Math"/>
                    <a:ea typeface="Cambria Math"/>
                  </a:rPr>
                  <a:t>=</a:t>
                </a:r>
                <a:r>
                  <a:rPr lang="ru-RU" sz="3200" dirty="0" smtClean="0">
                    <a:latin typeface="Cambria Math"/>
                    <a:ea typeface="Cambria Math"/>
                  </a:rPr>
                  <a:t> 30</a:t>
                </a:r>
                <a:r>
                  <a:rPr lang="en-US" sz="3200" dirty="0" smtClean="0">
                    <a:latin typeface="Cambria Math"/>
                    <a:ea typeface="Cambria Math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200" b="0" i="1" smtClean="0">
                            <a:latin typeface="Cambria Math"/>
                            <a:ea typeface="Cambria Math"/>
                          </a:rPr>
                          <m:t>м</m:t>
                        </m:r>
                      </m:num>
                      <m:den>
                        <m:r>
                          <a:rPr lang="ru-RU" sz="3200" b="0" i="1" smtClean="0">
                            <a:latin typeface="Cambria Math"/>
                            <a:ea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442" y="2113950"/>
                <a:ext cx="1918539" cy="741485"/>
              </a:xfrm>
              <a:prstGeom prst="rect">
                <a:avLst/>
              </a:prstGeom>
              <a:blipFill rotWithShape="1">
                <a:blip r:embed="rId4"/>
                <a:stretch>
                  <a:fillRect t="-4959" b="-115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587442" y="2627040"/>
                <a:ext cx="1691489" cy="7414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  <a:ea typeface="Cambria Math"/>
                      </a:rPr>
                      <m:t>𝓿</m:t>
                    </m:r>
                  </m:oMath>
                </a14:m>
                <a:r>
                  <a:rPr lang="en-US" sz="3200" dirty="0" smtClean="0"/>
                  <a:t> </a:t>
                </a:r>
                <a:r>
                  <a:rPr lang="ru-RU" sz="3200" dirty="0" smtClean="0"/>
                  <a:t>= 60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200" i="1">
                            <a:latin typeface="Cambria Math"/>
                            <a:ea typeface="Cambria Math"/>
                          </a:rPr>
                          <m:t>м</m:t>
                        </m:r>
                      </m:num>
                      <m:den>
                        <m:r>
                          <a:rPr lang="ru-RU" sz="3200" i="1">
                            <a:latin typeface="Cambria Math"/>
                            <a:ea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3200" dirty="0" smtClean="0"/>
                  <a:t> </a:t>
                </a:r>
                <a:endParaRPr lang="ru-RU" sz="32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442" y="2627040"/>
                <a:ext cx="1691489" cy="741485"/>
              </a:xfrm>
              <a:prstGeom prst="rect">
                <a:avLst/>
              </a:prstGeom>
              <a:blipFill rotWithShape="1">
                <a:blip r:embed="rId5"/>
                <a:stretch>
                  <a:fillRect t="-2459" b="-13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3739114" y="1685502"/>
                <a:ext cx="1732782" cy="7498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/>
                  <a:t>а </a:t>
                </a:r>
                <a:r>
                  <a:rPr lang="en-US" sz="32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i="1" smtClean="0">
                            <a:latin typeface="Cambria Math"/>
                            <a:ea typeface="Cambria Math"/>
                          </a:rPr>
                          <m:t>𝓿</m:t>
                        </m:r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 − </m:t>
                        </m:r>
                        <m:sSub>
                          <m:sSubPr>
                            <m:ctrlPr>
                              <a:rPr lang="en-US" sz="3200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/>
                                <a:ea typeface="Cambria Math"/>
                              </a:rPr>
                              <m:t>𝓿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/>
                                <a:ea typeface="Cambria Math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𝑡</m:t>
                        </m:r>
                      </m:den>
                    </m:f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9114" y="1685502"/>
                <a:ext cx="1732782" cy="749821"/>
              </a:xfrm>
              <a:prstGeom prst="rect">
                <a:avLst/>
              </a:prstGeom>
              <a:blipFill rotWithShape="1">
                <a:blip r:embed="rId6"/>
                <a:stretch>
                  <a:fillRect l="-8772" t="-1626" b="-130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3150121" y="2461064"/>
                <a:ext cx="2027671" cy="7887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3200" dirty="0" smtClean="0"/>
                  <a:t> </a:t>
                </a:r>
                <a:r>
                  <a:rPr lang="en-US" sz="32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0" i="1" smtClean="0">
                            <a:latin typeface="Cambria Math"/>
                          </a:rPr>
                          <m:t>60</m:t>
                        </m:r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 −</m:t>
                        </m:r>
                        <m:r>
                          <a:rPr lang="ru-RU" sz="3200" b="0" i="1" smtClean="0">
                            <a:latin typeface="Cambria Math"/>
                            <a:ea typeface="Cambria Math"/>
                          </a:rPr>
                          <m:t> 30</m:t>
                        </m:r>
                      </m:num>
                      <m:den>
                        <m:r>
                          <a:rPr lang="ru-RU" sz="3200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den>
                    </m:f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0121" y="2461064"/>
                <a:ext cx="2027671" cy="788742"/>
              </a:xfrm>
              <a:prstGeom prst="rect">
                <a:avLst/>
              </a:prstGeom>
              <a:blipFill rotWithShape="1">
                <a:blip r:embed="rId7"/>
                <a:stretch>
                  <a:fillRect b="-131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5146106" y="2483024"/>
                <a:ext cx="1532407" cy="7414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smtClean="0"/>
                  <a:t>= </a:t>
                </a:r>
                <a:r>
                  <a:rPr lang="ru-RU" sz="3200" dirty="0" smtClean="0"/>
                  <a:t>30 </a:t>
                </a:r>
                <a:r>
                  <a:rPr lang="en-US" sz="3200" dirty="0" smtClean="0"/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0" i="1" smtClean="0">
                            <a:latin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en-US" sz="32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200" b="0" i="1" smtClean="0">
                                <a:latin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32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200" dirty="0" smtClean="0"/>
                  <a:t>)</a:t>
                </a:r>
                <a:endParaRPr lang="ru-RU" sz="3200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6106" y="2483024"/>
                <a:ext cx="1532407" cy="741485"/>
              </a:xfrm>
              <a:prstGeom prst="rect">
                <a:avLst/>
              </a:prstGeom>
              <a:blipFill rotWithShape="1">
                <a:blip r:embed="rId8"/>
                <a:stretch>
                  <a:fillRect l="-9921" t="-2459" r="-8730" b="-13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extBox 42"/>
          <p:cNvSpPr txBox="1"/>
          <p:nvPr/>
        </p:nvSpPr>
        <p:spPr>
          <a:xfrm>
            <a:off x="771985" y="4656994"/>
            <a:ext cx="14382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</a:rPr>
              <a:t>t = </a:t>
            </a:r>
            <a:r>
              <a:rPr lang="ru-RU" sz="3200" dirty="0" smtClean="0">
                <a:solidFill>
                  <a:prstClr val="black"/>
                </a:solidFill>
              </a:rPr>
              <a:t>3 </a:t>
            </a:r>
            <a:r>
              <a:rPr lang="en-US" sz="3200" dirty="0" smtClean="0">
                <a:solidFill>
                  <a:prstClr val="black"/>
                </a:solidFill>
              </a:rPr>
              <a:t>(c)</a:t>
            </a:r>
            <a:endParaRPr lang="ru-RU" sz="3200" dirty="0">
              <a:solidFill>
                <a:prstClr val="black"/>
              </a:solidFill>
            </a:endParaRP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>
            <a:off x="2949386" y="4423488"/>
            <a:ext cx="54613" cy="228475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>
            <a:off x="475335" y="6381727"/>
            <a:ext cx="252866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1325438" y="6392361"/>
            <a:ext cx="9685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prstClr val="black"/>
                </a:solidFill>
              </a:rPr>
              <a:t>а</a:t>
            </a:r>
            <a:r>
              <a:rPr lang="ru-RU" sz="3600" dirty="0" smtClean="0">
                <a:solidFill>
                  <a:prstClr val="black"/>
                </a:solidFill>
              </a:rPr>
              <a:t> - ?</a:t>
            </a:r>
            <a:endParaRPr lang="ru-RU" sz="3600" dirty="0">
              <a:solidFill>
                <a:prstClr val="black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957498" y="4139208"/>
            <a:ext cx="17959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674739" y="5085442"/>
                <a:ext cx="139916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200" i="1" smtClean="0">
                            <a:latin typeface="Cambria Math"/>
                            <a:ea typeface="Cambria Math"/>
                          </a:rPr>
                          <m:t>𝓿</m:t>
                        </m:r>
                      </m:e>
                      <m:sub>
                        <m:r>
                          <a:rPr lang="ru-RU" sz="3200" b="0" i="1" smtClean="0"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ru-RU" sz="32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3200" dirty="0" smtClean="0">
                    <a:latin typeface="Cambria Math"/>
                    <a:ea typeface="Cambria Math"/>
                  </a:rPr>
                  <a:t>=</a:t>
                </a:r>
                <a:r>
                  <a:rPr lang="ru-RU" sz="3200" dirty="0" smtClean="0">
                    <a:latin typeface="Cambria Math"/>
                    <a:ea typeface="Cambria Math"/>
                  </a:rPr>
                  <a:t> 0</a:t>
                </a:r>
                <a:endParaRPr lang="ru-RU" sz="3200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739" y="5085442"/>
                <a:ext cx="1399166" cy="584775"/>
              </a:xfrm>
              <a:prstGeom prst="rect">
                <a:avLst/>
              </a:prstGeom>
              <a:blipFill rotWithShape="1">
                <a:blip r:embed="rId9"/>
                <a:stretch>
                  <a:fillRect t="-15625" r="-10044" b="-31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674739" y="5598532"/>
                <a:ext cx="1691489" cy="7414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  <a:ea typeface="Cambria Math"/>
                      </a:rPr>
                      <m:t>𝓿</m:t>
                    </m:r>
                  </m:oMath>
                </a14:m>
                <a:r>
                  <a:rPr lang="en-US" sz="3200" dirty="0" smtClean="0"/>
                  <a:t> </a:t>
                </a:r>
                <a:r>
                  <a:rPr lang="ru-RU" sz="3200" dirty="0" smtClean="0"/>
                  <a:t>= 60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3200" i="1">
                            <a:latin typeface="Cambria Math"/>
                            <a:ea typeface="Cambria Math"/>
                          </a:rPr>
                          <m:t>м</m:t>
                        </m:r>
                      </m:num>
                      <m:den>
                        <m:r>
                          <a:rPr lang="ru-RU" sz="3200" i="1">
                            <a:latin typeface="Cambria Math"/>
                            <a:ea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3200" dirty="0" smtClean="0"/>
                  <a:t> </a:t>
                </a:r>
                <a:endParaRPr lang="ru-RU" sz="3200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739" y="5598532"/>
                <a:ext cx="1691489" cy="741485"/>
              </a:xfrm>
              <a:prstGeom prst="rect">
                <a:avLst/>
              </a:prstGeom>
              <a:blipFill rotWithShape="1">
                <a:blip r:embed="rId10"/>
                <a:stretch>
                  <a:fillRect t="-2459" b="-13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3826411" y="4656994"/>
                <a:ext cx="1732782" cy="7498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/>
                  <a:t>а </a:t>
                </a:r>
                <a:r>
                  <a:rPr lang="en-US" sz="32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i="1" smtClean="0">
                            <a:latin typeface="Cambria Math"/>
                            <a:ea typeface="Cambria Math"/>
                          </a:rPr>
                          <m:t>𝓿</m:t>
                        </m:r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 − </m:t>
                        </m:r>
                        <m:sSub>
                          <m:sSubPr>
                            <m:ctrlPr>
                              <a:rPr lang="en-US" sz="3200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/>
                                <a:ea typeface="Cambria Math"/>
                              </a:rPr>
                              <m:t>𝓿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/>
                                <a:ea typeface="Cambria Math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𝑡</m:t>
                        </m:r>
                      </m:den>
                    </m:f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6411" y="4656994"/>
                <a:ext cx="1732782" cy="749821"/>
              </a:xfrm>
              <a:prstGeom prst="rect">
                <a:avLst/>
              </a:prstGeom>
              <a:blipFill rotWithShape="1">
                <a:blip r:embed="rId11"/>
                <a:stretch>
                  <a:fillRect l="-9155" t="-1626" b="-130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3237418" y="5432556"/>
                <a:ext cx="1864036" cy="7912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3200" dirty="0" smtClean="0"/>
                  <a:t> </a:t>
                </a:r>
                <a:r>
                  <a:rPr lang="en-US" sz="32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0" i="1" smtClean="0">
                            <a:latin typeface="Cambria Math"/>
                          </a:rPr>
                          <m:t>60</m:t>
                        </m:r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 −</m:t>
                        </m:r>
                        <m:r>
                          <a:rPr lang="ru-RU" sz="3200" b="0" i="1" smtClean="0">
                            <a:latin typeface="Cambria Math"/>
                            <a:ea typeface="Cambria Math"/>
                          </a:rPr>
                          <m:t> 0</m:t>
                        </m:r>
                      </m:num>
                      <m:den>
                        <m:r>
                          <a:rPr lang="ru-RU" sz="3200" b="0" i="1" smtClean="0">
                            <a:latin typeface="Cambria Math"/>
                            <a:ea typeface="Cambria Math"/>
                          </a:rPr>
                          <m:t>3</m:t>
                        </m:r>
                      </m:den>
                    </m:f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7418" y="5432556"/>
                <a:ext cx="1864036" cy="791242"/>
              </a:xfrm>
              <a:prstGeom prst="rect">
                <a:avLst/>
              </a:prstGeom>
              <a:blipFill rotWithShape="1">
                <a:blip r:embed="rId12"/>
                <a:stretch>
                  <a:fillRect b="-12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5074098" y="5454516"/>
                <a:ext cx="1532407" cy="7414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smtClean="0"/>
                  <a:t>= </a:t>
                </a:r>
                <a:r>
                  <a:rPr lang="ru-RU" sz="3200" dirty="0"/>
                  <a:t>2</a:t>
                </a:r>
                <a:r>
                  <a:rPr lang="ru-RU" sz="3200" dirty="0" smtClean="0"/>
                  <a:t>0 </a:t>
                </a:r>
                <a:r>
                  <a:rPr lang="en-US" sz="3200" dirty="0" smtClean="0"/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0" i="1" smtClean="0">
                            <a:latin typeface="Cambria Math"/>
                          </a:rPr>
                          <m:t>м</m:t>
                        </m:r>
                      </m:num>
                      <m:den>
                        <m:sSup>
                          <m:sSupPr>
                            <m:ctrlPr>
                              <a:rPr lang="en-US" sz="32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200" b="0" i="1" smtClean="0">
                                <a:latin typeface="Cambria Math"/>
                              </a:rPr>
                              <m:t>с</m:t>
                            </m:r>
                          </m:e>
                          <m:sup>
                            <m:r>
                              <a:rPr lang="ru-RU" sz="32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200" dirty="0" smtClean="0"/>
                  <a:t>)</a:t>
                </a:r>
                <a:endParaRPr lang="ru-RU" sz="3200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4098" y="5454516"/>
                <a:ext cx="1532407" cy="741485"/>
              </a:xfrm>
              <a:prstGeom prst="rect">
                <a:avLst/>
              </a:prstGeom>
              <a:blipFill rotWithShape="1">
                <a:blip r:embed="rId13"/>
                <a:stretch>
                  <a:fillRect l="-9921" t="-2479" r="-8730" b="-140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TextBox 52"/>
          <p:cNvSpPr txBox="1"/>
          <p:nvPr/>
        </p:nvSpPr>
        <p:spPr>
          <a:xfrm>
            <a:off x="1433186" y="4161878"/>
            <a:ext cx="11272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Дано: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9515762" y="1362336"/>
            <a:ext cx="6206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(I)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0854977" y="2112157"/>
            <a:ext cx="7489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(II)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197793" y="1188621"/>
            <a:ext cx="6206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(I)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168950" y="4067200"/>
            <a:ext cx="7489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(II)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8" name="TextBox 67"/>
              <p:cNvSpPr txBox="1"/>
              <p:nvPr/>
            </p:nvSpPr>
            <p:spPr>
              <a:xfrm>
                <a:off x="4942523" y="6227440"/>
                <a:ext cx="159197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3600" b="1" i="1"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200" b="1" dirty="0" smtClean="0"/>
                  <a:t> ˃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3600" b="1" i="1" smtClean="0"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endParaRPr lang="ru-RU" sz="3200" b="1" dirty="0"/>
              </a:p>
            </p:txBody>
          </p:sp>
        </mc:Choice>
        <mc:Fallback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2523" y="6227440"/>
                <a:ext cx="1591974" cy="646331"/>
              </a:xfrm>
              <a:prstGeom prst="rect">
                <a:avLst/>
              </a:prstGeom>
              <a:blipFill rotWithShape="1">
                <a:blip r:embed="rId14"/>
                <a:stretch>
                  <a:fillRect t="-4717" b="-283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15688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3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66" grpId="0"/>
      <p:bldP spid="67" grpId="0"/>
      <p:bldP spid="6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m0-tub-com.yandex.net/i?id=c00a79ab490ca17d0c6cef8c20e1be25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80963" cy="712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1342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Задание: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89881" y="2627040"/>
            <a:ext cx="10945216" cy="1323439"/>
          </a:xfrm>
        </p:spPr>
        <p:txBody>
          <a:bodyPr/>
          <a:lstStyle/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Прочитать </a:t>
            </a:r>
            <a:r>
              <a:rPr lang="ru-RU" dirty="0" smtClean="0">
                <a:solidFill>
                  <a:schemeClr val="tx2"/>
                </a:solidFill>
              </a:rPr>
              <a:t>§ </a:t>
            </a:r>
            <a:r>
              <a:rPr lang="en-US" dirty="0" smtClean="0">
                <a:solidFill>
                  <a:schemeClr val="tx2"/>
                </a:solidFill>
              </a:rPr>
              <a:t>10</a:t>
            </a:r>
            <a:r>
              <a:rPr lang="ru-RU" dirty="0" smtClean="0">
                <a:solidFill>
                  <a:schemeClr val="tx2"/>
                </a:solidFill>
              </a:rPr>
              <a:t>.</a:t>
            </a:r>
          </a:p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Выполнить упражнение </a:t>
            </a:r>
            <a:r>
              <a:rPr lang="en-US" dirty="0" smtClean="0">
                <a:solidFill>
                  <a:schemeClr val="tx2"/>
                </a:solidFill>
              </a:rPr>
              <a:t>6</a:t>
            </a:r>
            <a:r>
              <a:rPr lang="ru-RU" dirty="0" smtClean="0">
                <a:solidFill>
                  <a:schemeClr val="tx2"/>
                </a:solidFill>
              </a:rPr>
              <a:t> (стр.4</a:t>
            </a:r>
            <a:r>
              <a:rPr lang="en-US" dirty="0" smtClean="0">
                <a:solidFill>
                  <a:schemeClr val="tx2"/>
                </a:solidFill>
              </a:rPr>
              <a:t>3</a:t>
            </a:r>
            <a:r>
              <a:rPr lang="ru-RU" dirty="0" smtClean="0">
                <a:solidFill>
                  <a:schemeClr val="tx2"/>
                </a:solidFill>
              </a:rPr>
              <a:t>).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27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AutoShape 2" descr="https://s1.slide-share.ru/s_slide/979acf3bdab5f4d2e0bdd75a14b602fc/19dbe12d-a122-48d1-bad9-f3bd472f5434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s1.slide-share.ru/s_slide/979acf3bdab5f4d2e0bdd75a14b602fc/19dbe12d-a122-48d1-bad9-f3bd472f5434.jpe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s1.slide-share.ru/s_slide/979acf3bdab5f4d2e0bdd75a14b602fc/19dbe12d-a122-48d1-bad9-f3bd472f5434.jpe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0" y="0"/>
            <a:ext cx="12782551" cy="713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4911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937" y="-6243"/>
            <a:ext cx="12782551" cy="7162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5574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780964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119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2880"/>
            <a:ext cx="12780962" cy="7103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328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80963" cy="713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873" y="466800"/>
            <a:ext cx="8096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6305" y="2987080"/>
            <a:ext cx="8096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617" y="519187"/>
            <a:ext cx="74295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8033" y="3039467"/>
            <a:ext cx="74295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211034" y="4643264"/>
            <a:ext cx="5256583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     противоположно </a:t>
            </a:r>
            <a:r>
              <a:rPr lang="ru-RU" sz="3600" b="1" dirty="0" smtClean="0">
                <a:solidFill>
                  <a:srgbClr val="C00000"/>
                </a:solidFill>
              </a:rPr>
              <a:t>направлен </a:t>
            </a:r>
            <a:r>
              <a:rPr lang="ru-RU" sz="3600" b="1" dirty="0" smtClean="0">
                <a:solidFill>
                  <a:srgbClr val="C00000"/>
                </a:solidFill>
              </a:rPr>
              <a:t>вектору скорости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352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801" y="322783"/>
            <a:ext cx="12385376" cy="553998"/>
          </a:xfrm>
        </p:spPr>
        <p:txBody>
          <a:bodyPr/>
          <a:lstStyle/>
          <a:p>
            <a:pPr algn="ctr"/>
            <a:r>
              <a:rPr lang="ru-RU" dirty="0" smtClean="0"/>
              <a:t>График зависимости модуля ускорения от времени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7946" y="1372032"/>
            <a:ext cx="6866911" cy="5493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0870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785" y="224945"/>
            <a:ext cx="12655178" cy="961935"/>
          </a:xfrm>
        </p:spPr>
        <p:txBody>
          <a:bodyPr/>
          <a:lstStyle/>
          <a:p>
            <a:pPr algn="ctr"/>
            <a:r>
              <a:rPr lang="ru-RU" sz="4400" dirty="0" smtClean="0"/>
              <a:t>Скорость при равнопеременном движении</a:t>
            </a:r>
            <a:endParaRPr lang="ru-RU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430041" y="1889096"/>
                <a:ext cx="3153876" cy="12540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/>
                        </a:rPr>
                        <m:t>𝒂</m:t>
                      </m:r>
                      <m:r>
                        <a:rPr lang="en-US" sz="4000" b="1" i="1" smtClean="0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l-GR" sz="4000" b="1" i="1" smtClean="0">
                              <a:latin typeface="Cambria Math"/>
                            </a:rPr>
                            <m:t>𝝑</m:t>
                          </m:r>
                          <m:r>
                            <a:rPr lang="en-US" sz="4000" b="1" i="1" smtClean="0">
                              <a:latin typeface="Cambria Math"/>
                            </a:rPr>
                            <m:t> − </m:t>
                          </m:r>
                          <m:sSub>
                            <m:sSubPr>
                              <m:ctrlPr>
                                <a:rPr lang="en-US" sz="40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4000" b="1" i="1" smtClean="0">
                                  <a:latin typeface="Cambria Math"/>
                                </a:rPr>
                                <m:t>𝝑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r>
                            <a:rPr lang="en-US" sz="4000" b="1" i="1" smtClean="0">
                              <a:latin typeface="Cambria Math"/>
                            </a:rPr>
                            <m:t>∆</m:t>
                          </m:r>
                          <m:r>
                            <a:rPr lang="en-US" sz="4000" b="1" i="1" smtClean="0">
                              <a:latin typeface="Cambria Math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0041" y="1889096"/>
                <a:ext cx="3153876" cy="125406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406705" y="2131405"/>
                <a:ext cx="3732240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l-GR" sz="4400" b="1" i="1">
                        <a:latin typeface="Cambria Math"/>
                      </a:rPr>
                      <m:t>𝝑</m:t>
                    </m:r>
                    <m:r>
                      <a:rPr lang="en-US" sz="4400" b="1" i="1">
                        <a:latin typeface="Cambria Math"/>
                      </a:rPr>
                      <m:t> − </m:t>
                    </m:r>
                    <m:sSub>
                      <m:sSubPr>
                        <m:ctrlPr>
                          <a:rPr lang="en-US" sz="44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sz="4400" b="1" i="1">
                            <a:latin typeface="Cambria Math"/>
                          </a:rPr>
                          <m:t>𝝑</m:t>
                        </m:r>
                      </m:e>
                      <m:sub>
                        <m:r>
                          <a:rPr lang="en-US" sz="4400" b="1" i="1">
                            <a:latin typeface="Cambria Math"/>
                          </a:rPr>
                          <m:t>𝟎</m:t>
                        </m:r>
                      </m:sub>
                    </m:sSub>
                    <m:r>
                      <a:rPr lang="en-US" sz="4400" b="1" i="1">
                        <a:latin typeface="Cambria Math"/>
                      </a:rPr>
                      <m:t> </m:t>
                    </m:r>
                  </m:oMath>
                </a14:m>
                <a:r>
                  <a:rPr lang="en-US" sz="4400" b="1" dirty="0" smtClean="0"/>
                  <a:t>= a*∆t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6705" y="2131405"/>
                <a:ext cx="3732240" cy="769441"/>
              </a:xfrm>
              <a:prstGeom prst="rect">
                <a:avLst/>
              </a:prstGeom>
              <a:blipFill rotWithShape="1">
                <a:blip r:embed="rId3"/>
                <a:stretch>
                  <a:fillRect t="-15873" r="-5719" b="-373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985430" y="4067200"/>
                <a:ext cx="3488199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l-GR" sz="4400" b="1" i="1" smtClean="0">
                        <a:latin typeface="Cambria Math"/>
                      </a:rPr>
                      <m:t>𝝑</m:t>
                    </m:r>
                  </m:oMath>
                </a14:m>
                <a:r>
                  <a:rPr lang="en-US" sz="4400" b="1" dirty="0" smtClean="0"/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sz="4400" b="1" i="1">
                            <a:latin typeface="Cambria Math"/>
                          </a:rPr>
                          <m:t>𝝑</m:t>
                        </m:r>
                      </m:e>
                      <m:sub>
                        <m:r>
                          <a:rPr lang="en-US" sz="4400" b="1" i="1">
                            <a:latin typeface="Cambria Math"/>
                          </a:rPr>
                          <m:t>𝟎</m:t>
                        </m:r>
                      </m:sub>
                    </m:sSub>
                    <m:r>
                      <a:rPr lang="en-US" sz="4400" b="1" i="0" smtClean="0">
                        <a:latin typeface="Cambria Math"/>
                      </a:rPr>
                      <m:t>+</m:t>
                    </m:r>
                  </m:oMath>
                </a14:m>
                <a:r>
                  <a:rPr lang="en-US" sz="4400" b="1" dirty="0" smtClean="0"/>
                  <a:t> a*∆t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5430" y="4067200"/>
                <a:ext cx="3488199" cy="769441"/>
              </a:xfrm>
              <a:prstGeom prst="rect">
                <a:avLst/>
              </a:prstGeom>
              <a:blipFill rotWithShape="1">
                <a:blip r:embed="rId4"/>
                <a:stretch>
                  <a:fillRect t="-15873" r="-6119" b="-373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 стрелкой 8"/>
          <p:cNvCxnSpPr/>
          <p:nvPr/>
        </p:nvCxnSpPr>
        <p:spPr>
          <a:xfrm>
            <a:off x="6030441" y="2516126"/>
            <a:ext cx="1656184" cy="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4734297" y="3923184"/>
            <a:ext cx="3888432" cy="1008112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090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10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1562</TotalTime>
  <Words>1179</Words>
  <Application>Microsoft Office PowerPoint</Application>
  <PresentationFormat>Произвольный</PresentationFormat>
  <Paragraphs>230</Paragraphs>
  <Slides>20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20</vt:i4>
      </vt:variant>
    </vt:vector>
  </HeadingPairs>
  <TitlesOfParts>
    <vt:vector size="23" baseType="lpstr">
      <vt:lpstr>Тема Office</vt:lpstr>
      <vt:lpstr>2_Тема Office</vt:lpstr>
      <vt:lpstr>4_Тема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График зависимости модуля ускорения от времени</vt:lpstr>
      <vt:lpstr>Скорость при равнопеременном движении</vt:lpstr>
      <vt:lpstr>Задача № 1</vt:lpstr>
      <vt:lpstr>Задача № 2</vt:lpstr>
      <vt:lpstr>Задача № 3</vt:lpstr>
      <vt:lpstr>Решение:</vt:lpstr>
      <vt:lpstr>Задача № 4</vt:lpstr>
      <vt:lpstr>Решение:</vt:lpstr>
      <vt:lpstr>Презентация PowerPoint</vt:lpstr>
      <vt:lpstr>Презентация PowerPoint</vt:lpstr>
      <vt:lpstr>Задача № 5</vt:lpstr>
      <vt:lpstr>Решение:</vt:lpstr>
      <vt:lpstr>Задание: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Liza</dc:creator>
  <cp:lastModifiedBy>Liza</cp:lastModifiedBy>
  <cp:revision>138</cp:revision>
  <dcterms:created xsi:type="dcterms:W3CDTF">2020-08-02T08:10:40Z</dcterms:created>
  <dcterms:modified xsi:type="dcterms:W3CDTF">2020-09-28T05:51:59Z</dcterms:modified>
</cp:coreProperties>
</file>