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6"/>
  </p:notesMasterIdLst>
  <p:sldIdLst>
    <p:sldId id="256" r:id="rId4"/>
    <p:sldId id="268" r:id="rId5"/>
    <p:sldId id="275" r:id="rId6"/>
    <p:sldId id="269" r:id="rId7"/>
    <p:sldId id="267" r:id="rId8"/>
    <p:sldId id="271" r:id="rId9"/>
    <p:sldId id="276" r:id="rId10"/>
    <p:sldId id="270" r:id="rId11"/>
    <p:sldId id="272" r:id="rId12"/>
    <p:sldId id="273" r:id="rId13"/>
    <p:sldId id="274" r:id="rId14"/>
    <p:sldId id="266" r:id="rId15"/>
  </p:sldIdLst>
  <p:sldSz cx="12780963" cy="7126288"/>
  <p:notesSz cx="6858000" cy="9144000"/>
  <p:defaultTextStyle>
    <a:defPPr>
      <a:defRPr lang="ru-RU"/>
    </a:defPPr>
    <a:lvl1pPr marL="0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035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067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106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141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176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8210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6247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4281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5812" autoAdjust="0"/>
  </p:normalViewPr>
  <p:slideViewPr>
    <p:cSldViewPr>
      <p:cViewPr>
        <p:scale>
          <a:sx n="66" d="100"/>
          <a:sy n="66" d="100"/>
        </p:scale>
        <p:origin x="-906" y="-174"/>
      </p:cViewPr>
      <p:guideLst>
        <p:guide orient="horz" pos="2245"/>
        <p:guide pos="40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E1931-D879-49B2-8141-FE062353E471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685800"/>
            <a:ext cx="6146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A5561-9F08-4C8B-933B-CCF8FF1F8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1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035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6067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4106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2141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0176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88210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36247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4281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3" y="2213775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5" y="4038230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199" y="285389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49" y="285389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4" y="2213819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6" y="4038230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1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65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78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9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81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7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17"/>
            <a:ext cx="10863818" cy="1415360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47"/>
            <a:ext cx="10863818" cy="1558875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2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89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19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65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78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910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040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90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9081" y="1662851"/>
            <a:ext cx="5644926" cy="47030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97033" y="1662851"/>
            <a:ext cx="5644926" cy="47030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92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88" y="1595167"/>
            <a:ext cx="5647143" cy="66479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990" indent="0">
              <a:buNone/>
              <a:defRPr sz="1900" b="1"/>
            </a:lvl2pPr>
            <a:lvl3pPr marL="826000" indent="0">
              <a:buNone/>
              <a:defRPr sz="1600" b="1"/>
            </a:lvl3pPr>
            <a:lvl4pPr marL="1238998" indent="0">
              <a:buNone/>
              <a:defRPr sz="1400" b="1"/>
            </a:lvl4pPr>
            <a:lvl5pPr marL="1651998" indent="0">
              <a:buNone/>
              <a:defRPr sz="1400" b="1"/>
            </a:lvl5pPr>
            <a:lvl6pPr marL="2065004" indent="0">
              <a:buNone/>
              <a:defRPr sz="1400" b="1"/>
            </a:lvl6pPr>
            <a:lvl7pPr marL="2478004" indent="0">
              <a:buNone/>
              <a:defRPr sz="1400" b="1"/>
            </a:lvl7pPr>
            <a:lvl8pPr marL="2891005" indent="0">
              <a:buNone/>
              <a:defRPr sz="1400" b="1"/>
            </a:lvl8pPr>
            <a:lvl9pPr marL="330400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088" y="2259964"/>
            <a:ext cx="5647143" cy="41058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990" indent="0">
              <a:buNone/>
              <a:defRPr sz="1900" b="1"/>
            </a:lvl2pPr>
            <a:lvl3pPr marL="826000" indent="0">
              <a:buNone/>
              <a:defRPr sz="1600" b="1"/>
            </a:lvl3pPr>
            <a:lvl4pPr marL="1238998" indent="0">
              <a:buNone/>
              <a:defRPr sz="1400" b="1"/>
            </a:lvl4pPr>
            <a:lvl5pPr marL="1651998" indent="0">
              <a:buNone/>
              <a:defRPr sz="1400" b="1"/>
            </a:lvl5pPr>
            <a:lvl6pPr marL="2065004" indent="0">
              <a:buNone/>
              <a:defRPr sz="1400" b="1"/>
            </a:lvl6pPr>
            <a:lvl7pPr marL="2478004" indent="0">
              <a:buNone/>
              <a:defRPr sz="1400" b="1"/>
            </a:lvl7pPr>
            <a:lvl8pPr marL="2891005" indent="0">
              <a:buNone/>
              <a:defRPr sz="1400" b="1"/>
            </a:lvl8pPr>
            <a:lvl9pPr marL="330400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92552" y="2259964"/>
            <a:ext cx="5649363" cy="41058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16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32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17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75" y="283731"/>
            <a:ext cx="4204851" cy="120751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7039" y="283778"/>
            <a:ext cx="7144915" cy="608208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75" y="1491291"/>
            <a:ext cx="4204851" cy="4874579"/>
          </a:xfrm>
        </p:spPr>
        <p:txBody>
          <a:bodyPr/>
          <a:lstStyle>
            <a:lvl1pPr marL="0" indent="0">
              <a:buNone/>
              <a:defRPr sz="1300"/>
            </a:lvl1pPr>
            <a:lvl2pPr marL="412990" indent="0">
              <a:buNone/>
              <a:defRPr sz="1100"/>
            </a:lvl2pPr>
            <a:lvl3pPr marL="826000" indent="0">
              <a:buNone/>
              <a:defRPr sz="800"/>
            </a:lvl3pPr>
            <a:lvl4pPr marL="1238998" indent="0">
              <a:buNone/>
              <a:defRPr sz="800"/>
            </a:lvl4pPr>
            <a:lvl5pPr marL="1651998" indent="0">
              <a:buNone/>
              <a:defRPr sz="800"/>
            </a:lvl5pPr>
            <a:lvl6pPr marL="2065004" indent="0">
              <a:buNone/>
              <a:defRPr sz="800"/>
            </a:lvl6pPr>
            <a:lvl7pPr marL="2478004" indent="0">
              <a:buNone/>
              <a:defRPr sz="800"/>
            </a:lvl7pPr>
            <a:lvl8pPr marL="2891005" indent="0">
              <a:buNone/>
              <a:defRPr sz="800"/>
            </a:lvl8pPr>
            <a:lvl9pPr marL="33040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1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72" y="4988420"/>
            <a:ext cx="7668578" cy="58890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72" y="636750"/>
            <a:ext cx="7668578" cy="4275773"/>
          </a:xfrm>
        </p:spPr>
        <p:txBody>
          <a:bodyPr/>
          <a:lstStyle>
            <a:lvl1pPr marL="0" indent="0">
              <a:buNone/>
              <a:defRPr sz="3000"/>
            </a:lvl1pPr>
            <a:lvl2pPr marL="412990" indent="0">
              <a:buNone/>
              <a:defRPr sz="2500"/>
            </a:lvl2pPr>
            <a:lvl3pPr marL="826000" indent="0">
              <a:buNone/>
              <a:defRPr sz="2200"/>
            </a:lvl3pPr>
            <a:lvl4pPr marL="1238998" indent="0">
              <a:buNone/>
              <a:defRPr sz="1900"/>
            </a:lvl4pPr>
            <a:lvl5pPr marL="1651998" indent="0">
              <a:buNone/>
              <a:defRPr sz="1900"/>
            </a:lvl5pPr>
            <a:lvl6pPr marL="2065004" indent="0">
              <a:buNone/>
              <a:defRPr sz="1900"/>
            </a:lvl6pPr>
            <a:lvl7pPr marL="2478004" indent="0">
              <a:buNone/>
              <a:defRPr sz="1900"/>
            </a:lvl7pPr>
            <a:lvl8pPr marL="2891005" indent="0">
              <a:buNone/>
              <a:defRPr sz="1900"/>
            </a:lvl8pPr>
            <a:lvl9pPr marL="3304001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72" y="5577324"/>
            <a:ext cx="7668578" cy="836349"/>
          </a:xfrm>
        </p:spPr>
        <p:txBody>
          <a:bodyPr/>
          <a:lstStyle>
            <a:lvl1pPr marL="0" indent="0">
              <a:buNone/>
              <a:defRPr sz="1300"/>
            </a:lvl1pPr>
            <a:lvl2pPr marL="412990" indent="0">
              <a:buNone/>
              <a:defRPr sz="1100"/>
            </a:lvl2pPr>
            <a:lvl3pPr marL="826000" indent="0">
              <a:buNone/>
              <a:defRPr sz="800"/>
            </a:lvl3pPr>
            <a:lvl4pPr marL="1238998" indent="0">
              <a:buNone/>
              <a:defRPr sz="800"/>
            </a:lvl4pPr>
            <a:lvl5pPr marL="1651998" indent="0">
              <a:buNone/>
              <a:defRPr sz="800"/>
            </a:lvl5pPr>
            <a:lvl6pPr marL="2065004" indent="0">
              <a:buNone/>
              <a:defRPr sz="800"/>
            </a:lvl6pPr>
            <a:lvl7pPr marL="2478004" indent="0">
              <a:buNone/>
              <a:defRPr sz="800"/>
            </a:lvl7pPr>
            <a:lvl8pPr marL="2891005" indent="0">
              <a:buNone/>
              <a:defRPr sz="800"/>
            </a:lvl8pPr>
            <a:lvl9pPr marL="33040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73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92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18" y="285432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60" y="285432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15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33" y="290951"/>
            <a:ext cx="10863820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8575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881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33187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8575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5881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33187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58633" y="969978"/>
            <a:ext cx="10863820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2064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78"/>
            <a:ext cx="10863818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45" y="3990721"/>
            <a:ext cx="8946675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9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496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8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9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66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04" y="350017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5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00"/>
            <a:ext cx="10863818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32"/>
            <a:ext cx="10863818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0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0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1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1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2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62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42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048" y="1662807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6990" y="1662807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49" y="1595167"/>
            <a:ext cx="564714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35" indent="0">
              <a:buNone/>
              <a:defRPr sz="2400" b="1"/>
            </a:lvl2pPr>
            <a:lvl3pPr marL="1096067" indent="0">
              <a:buNone/>
              <a:defRPr sz="2200" b="1"/>
            </a:lvl3pPr>
            <a:lvl4pPr marL="1644106" indent="0">
              <a:buNone/>
              <a:defRPr sz="1900" b="1"/>
            </a:lvl4pPr>
            <a:lvl5pPr marL="2192141" indent="0">
              <a:buNone/>
              <a:defRPr sz="1900" b="1"/>
            </a:lvl5pPr>
            <a:lvl6pPr marL="2740176" indent="0">
              <a:buNone/>
              <a:defRPr sz="1900" b="1"/>
            </a:lvl6pPr>
            <a:lvl7pPr marL="3288210" indent="0">
              <a:buNone/>
              <a:defRPr sz="1900" b="1"/>
            </a:lvl7pPr>
            <a:lvl8pPr marL="3836247" indent="0">
              <a:buNone/>
              <a:defRPr sz="1900" b="1"/>
            </a:lvl8pPr>
            <a:lvl9pPr marL="438428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049" y="2259957"/>
            <a:ext cx="564714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35" indent="0">
              <a:buNone/>
              <a:defRPr sz="2400" b="1"/>
            </a:lvl2pPr>
            <a:lvl3pPr marL="1096067" indent="0">
              <a:buNone/>
              <a:defRPr sz="2200" b="1"/>
            </a:lvl3pPr>
            <a:lvl4pPr marL="1644106" indent="0">
              <a:buNone/>
              <a:defRPr sz="1900" b="1"/>
            </a:lvl4pPr>
            <a:lvl5pPr marL="2192141" indent="0">
              <a:buNone/>
              <a:defRPr sz="1900" b="1"/>
            </a:lvl5pPr>
            <a:lvl6pPr marL="2740176" indent="0">
              <a:buNone/>
              <a:defRPr sz="1900" b="1"/>
            </a:lvl6pPr>
            <a:lvl7pPr marL="3288210" indent="0">
              <a:buNone/>
              <a:defRPr sz="1900" b="1"/>
            </a:lvl7pPr>
            <a:lvl8pPr marL="3836247" indent="0">
              <a:buNone/>
              <a:defRPr sz="1900" b="1"/>
            </a:lvl8pPr>
            <a:lvl9pPr marL="438428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92552" y="2259957"/>
            <a:ext cx="5649363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7" y="283732"/>
            <a:ext cx="4204848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004" y="283739"/>
            <a:ext cx="7144913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57" y="1491249"/>
            <a:ext cx="4204848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035" indent="0">
              <a:buNone/>
              <a:defRPr sz="1400"/>
            </a:lvl2pPr>
            <a:lvl3pPr marL="1096067" indent="0">
              <a:buNone/>
              <a:defRPr sz="1200"/>
            </a:lvl3pPr>
            <a:lvl4pPr marL="1644106" indent="0">
              <a:buNone/>
              <a:defRPr sz="1100"/>
            </a:lvl4pPr>
            <a:lvl5pPr marL="2192141" indent="0">
              <a:buNone/>
              <a:defRPr sz="1100"/>
            </a:lvl5pPr>
            <a:lvl6pPr marL="2740176" indent="0">
              <a:buNone/>
              <a:defRPr sz="1100"/>
            </a:lvl6pPr>
            <a:lvl7pPr marL="3288210" indent="0">
              <a:buNone/>
              <a:defRPr sz="1100"/>
            </a:lvl7pPr>
            <a:lvl8pPr marL="3836247" indent="0">
              <a:buNone/>
              <a:defRPr sz="1100"/>
            </a:lvl8pPr>
            <a:lvl9pPr marL="4384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59" y="4988408"/>
            <a:ext cx="766857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59" y="636750"/>
            <a:ext cx="7668578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035" indent="0">
              <a:buNone/>
              <a:defRPr sz="3400"/>
            </a:lvl2pPr>
            <a:lvl3pPr marL="1096067" indent="0">
              <a:buNone/>
              <a:defRPr sz="2900"/>
            </a:lvl3pPr>
            <a:lvl4pPr marL="1644106" indent="0">
              <a:buNone/>
              <a:defRPr sz="2400"/>
            </a:lvl4pPr>
            <a:lvl5pPr marL="2192141" indent="0">
              <a:buNone/>
              <a:defRPr sz="2400"/>
            </a:lvl5pPr>
            <a:lvl6pPr marL="2740176" indent="0">
              <a:buNone/>
              <a:defRPr sz="2400"/>
            </a:lvl6pPr>
            <a:lvl7pPr marL="3288210" indent="0">
              <a:buNone/>
              <a:defRPr sz="2400"/>
            </a:lvl7pPr>
            <a:lvl8pPr marL="3836247" indent="0">
              <a:buNone/>
              <a:defRPr sz="2400"/>
            </a:lvl8pPr>
            <a:lvl9pPr marL="4384281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59" y="5577311"/>
            <a:ext cx="766857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035" indent="0">
              <a:buNone/>
              <a:defRPr sz="1400"/>
            </a:lvl2pPr>
            <a:lvl3pPr marL="1096067" indent="0">
              <a:buNone/>
              <a:defRPr sz="1200"/>
            </a:lvl3pPr>
            <a:lvl4pPr marL="1644106" indent="0">
              <a:buNone/>
              <a:defRPr sz="1100"/>
            </a:lvl4pPr>
            <a:lvl5pPr marL="2192141" indent="0">
              <a:buNone/>
              <a:defRPr sz="1100"/>
            </a:lvl5pPr>
            <a:lvl6pPr marL="2740176" indent="0">
              <a:buNone/>
              <a:defRPr sz="1100"/>
            </a:lvl6pPr>
            <a:lvl7pPr marL="3288210" indent="0">
              <a:buNone/>
              <a:defRPr sz="1100"/>
            </a:lvl7pPr>
            <a:lvl8pPr marL="3836247" indent="0">
              <a:buNone/>
              <a:defRPr sz="1100"/>
            </a:lvl8pPr>
            <a:lvl9pPr marL="4384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49" y="285388"/>
            <a:ext cx="11502867" cy="1187715"/>
          </a:xfrm>
          <a:prstGeom prst="rect">
            <a:avLst/>
          </a:prstGeom>
        </p:spPr>
        <p:txBody>
          <a:bodyPr vert="horz" lIns="109609" tIns="54804" rIns="109609" bIns="5480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49" y="1662807"/>
            <a:ext cx="11502867" cy="4703021"/>
          </a:xfrm>
          <a:prstGeom prst="rect">
            <a:avLst/>
          </a:prstGeom>
        </p:spPr>
        <p:txBody>
          <a:bodyPr vert="horz" lIns="109609" tIns="54804" rIns="109609" bIns="5480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8" y="6605020"/>
            <a:ext cx="298222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0" y="6605020"/>
            <a:ext cx="404730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20"/>
            <a:ext cx="298222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6067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022" indent="-411022" algn="l" defTabSz="109606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557" indent="-342523" algn="l" defTabSz="1096067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087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122" indent="-274018" algn="l" defTabSz="109606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159" indent="-274018" algn="l" defTabSz="109606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194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230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0267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8300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35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067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106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141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176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210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247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281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0" y="285399"/>
            <a:ext cx="11502867" cy="1187716"/>
          </a:xfrm>
          <a:prstGeom prst="rect">
            <a:avLst/>
          </a:prstGeom>
        </p:spPr>
        <p:txBody>
          <a:bodyPr vert="horz" lIns="82596" tIns="41302" rIns="82596" bIns="413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0" y="1662851"/>
            <a:ext cx="11502867" cy="4703021"/>
          </a:xfrm>
          <a:prstGeom prst="rect">
            <a:avLst/>
          </a:prstGeom>
        </p:spPr>
        <p:txBody>
          <a:bodyPr vert="horz" lIns="82596" tIns="41302" rIns="82596" bIns="413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9" y="6605064"/>
            <a:ext cx="2982225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6000"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66" y="6605064"/>
            <a:ext cx="4047304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64"/>
            <a:ext cx="2982225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60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2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8260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9749" indent="-309749" algn="l" defTabSz="8260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1113" indent="-258128" algn="l" defTabSz="82600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507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5501" indent="-206498" algn="l" defTabSz="82600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8496" indent="-206498" algn="l" defTabSz="82600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499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84502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506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10513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99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600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8998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1998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5004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8004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1005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4001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77" y="1177530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63"/>
            <a:ext cx="11447615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2"/>
            <a:ext cx="10044182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1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099"/>
              <a:t>24.09.2020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099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0924" eaLnBrk="1" hangingPunct="1">
        <a:defRPr>
          <a:latin typeface="+mn-lt"/>
          <a:ea typeface="+mn-ea"/>
          <a:cs typeface="+mn-cs"/>
        </a:defRPr>
      </a:lvl2pPr>
      <a:lvl3pPr marL="1621845" eaLnBrk="1" hangingPunct="1">
        <a:defRPr>
          <a:latin typeface="+mn-lt"/>
          <a:ea typeface="+mn-ea"/>
          <a:cs typeface="+mn-cs"/>
        </a:defRPr>
      </a:lvl3pPr>
      <a:lvl4pPr marL="2432770" eaLnBrk="1" hangingPunct="1">
        <a:defRPr>
          <a:latin typeface="+mn-lt"/>
          <a:ea typeface="+mn-ea"/>
          <a:cs typeface="+mn-cs"/>
        </a:defRPr>
      </a:lvl4pPr>
      <a:lvl5pPr marL="3243694" eaLnBrk="1" hangingPunct="1">
        <a:defRPr>
          <a:latin typeface="+mn-lt"/>
          <a:ea typeface="+mn-ea"/>
          <a:cs typeface="+mn-cs"/>
        </a:defRPr>
      </a:lvl5pPr>
      <a:lvl6pPr marL="4054618" eaLnBrk="1" hangingPunct="1">
        <a:defRPr>
          <a:latin typeface="+mn-lt"/>
          <a:ea typeface="+mn-ea"/>
          <a:cs typeface="+mn-cs"/>
        </a:defRPr>
      </a:lvl6pPr>
      <a:lvl7pPr marL="4865543" eaLnBrk="1" hangingPunct="1">
        <a:defRPr>
          <a:latin typeface="+mn-lt"/>
          <a:ea typeface="+mn-ea"/>
          <a:cs typeface="+mn-cs"/>
        </a:defRPr>
      </a:lvl7pPr>
      <a:lvl8pPr marL="5676464" eaLnBrk="1" hangingPunct="1">
        <a:defRPr>
          <a:latin typeface="+mn-lt"/>
          <a:ea typeface="+mn-ea"/>
          <a:cs typeface="+mn-cs"/>
        </a:defRPr>
      </a:lvl8pPr>
      <a:lvl9pPr marL="648739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0924" eaLnBrk="1" hangingPunct="1">
        <a:defRPr>
          <a:latin typeface="+mn-lt"/>
          <a:ea typeface="+mn-ea"/>
          <a:cs typeface="+mn-cs"/>
        </a:defRPr>
      </a:lvl2pPr>
      <a:lvl3pPr marL="1621845" eaLnBrk="1" hangingPunct="1">
        <a:defRPr>
          <a:latin typeface="+mn-lt"/>
          <a:ea typeface="+mn-ea"/>
          <a:cs typeface="+mn-cs"/>
        </a:defRPr>
      </a:lvl3pPr>
      <a:lvl4pPr marL="2432770" eaLnBrk="1" hangingPunct="1">
        <a:defRPr>
          <a:latin typeface="+mn-lt"/>
          <a:ea typeface="+mn-ea"/>
          <a:cs typeface="+mn-cs"/>
        </a:defRPr>
      </a:lvl4pPr>
      <a:lvl5pPr marL="3243694" eaLnBrk="1" hangingPunct="1">
        <a:defRPr>
          <a:latin typeface="+mn-lt"/>
          <a:ea typeface="+mn-ea"/>
          <a:cs typeface="+mn-cs"/>
        </a:defRPr>
      </a:lvl5pPr>
      <a:lvl6pPr marL="4054618" eaLnBrk="1" hangingPunct="1">
        <a:defRPr>
          <a:latin typeface="+mn-lt"/>
          <a:ea typeface="+mn-ea"/>
          <a:cs typeface="+mn-cs"/>
        </a:defRPr>
      </a:lvl6pPr>
      <a:lvl7pPr marL="4865543" eaLnBrk="1" hangingPunct="1">
        <a:defRPr>
          <a:latin typeface="+mn-lt"/>
          <a:ea typeface="+mn-ea"/>
          <a:cs typeface="+mn-cs"/>
        </a:defRPr>
      </a:lvl7pPr>
      <a:lvl8pPr marL="5676464" eaLnBrk="1" hangingPunct="1">
        <a:defRPr>
          <a:latin typeface="+mn-lt"/>
          <a:ea typeface="+mn-ea"/>
          <a:cs typeface="+mn-cs"/>
        </a:defRPr>
      </a:lvl8pPr>
      <a:lvl9pPr marL="648739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51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00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347" y="3406"/>
            <a:ext cx="12763612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57348" y="2487044"/>
            <a:ext cx="11092683" cy="3274761"/>
          </a:xfrm>
          <a:prstGeom prst="rect">
            <a:avLst/>
          </a:prstGeom>
        </p:spPr>
        <p:txBody>
          <a:bodyPr vert="horz" wrap="square" lIns="0" tIns="22370" rIns="0" bIns="0" rtlCol="0">
            <a:spAutoFit/>
          </a:bodyPr>
          <a:lstStyle/>
          <a:p>
            <a:pPr marL="29485" defTabSz="923532">
              <a:spcBef>
                <a:spcPts val="177"/>
              </a:spcBef>
            </a:pPr>
            <a:r>
              <a:rPr lang="ru-RU" sz="24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44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44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485" defTabSz="923532">
              <a:spcBef>
                <a:spcPts val="177"/>
              </a:spcBef>
            </a:pPr>
            <a:endParaRPr lang="ru-RU" sz="44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485" algn="ctr" defTabSz="923532">
              <a:spcBef>
                <a:spcPts val="177"/>
              </a:spcBef>
            </a:pPr>
            <a:r>
              <a:rPr lang="ru-RU" sz="6000" b="1" dirty="0">
                <a:latin typeface="Arial" pitchFamily="34" charset="0"/>
                <a:cs typeface="Arial" pitchFamily="34" charset="0"/>
              </a:rPr>
              <a:t>Ускорение при равнопеременном </a:t>
            </a: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движении</a:t>
            </a:r>
            <a:endParaRPr lang="en-US" sz="6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94710" y="2422062"/>
            <a:ext cx="762637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0477229" y="466926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0488144" y="495455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892254" y="473242"/>
            <a:ext cx="807090" cy="948999"/>
          </a:xfrm>
          <a:prstGeom prst="rect">
            <a:avLst/>
          </a:prstGeom>
        </p:spPr>
        <p:txBody>
          <a:bodyPr vert="horz" wrap="square" lIns="0" tIns="25421" rIns="0" bIns="0" rtlCol="0">
            <a:spAutoFit/>
          </a:bodyPr>
          <a:lstStyle/>
          <a:p>
            <a:pPr defTabSz="923532">
              <a:spcBef>
                <a:spcPts val="200"/>
              </a:spcBef>
            </a:pPr>
            <a:r>
              <a:rPr lang="ru-RU" sz="6000" b="1" spc="1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739653" y="1386190"/>
            <a:ext cx="1610378" cy="327284"/>
          </a:xfrm>
          <a:prstGeom prst="rect">
            <a:avLst/>
          </a:prstGeom>
        </p:spPr>
        <p:txBody>
          <a:bodyPr vert="horz" wrap="square" lIns="0" tIns="19319" rIns="0" bIns="0" rtlCol="0">
            <a:spAutoFit/>
          </a:bodyPr>
          <a:lstStyle/>
          <a:p>
            <a:pPr defTabSz="923532">
              <a:spcBef>
                <a:spcPts val="152"/>
              </a:spcBef>
            </a:pPr>
            <a:r>
              <a:rPr lang="ru-RU" sz="20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159583" y="495444"/>
            <a:ext cx="3929029" cy="870040"/>
          </a:xfrm>
          <a:prstGeom prst="rect">
            <a:avLst/>
          </a:prstGeom>
        </p:spPr>
        <p:txBody>
          <a:bodyPr vert="horz" wrap="square" lIns="0" tIns="2342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370" defTabSz="1466391">
              <a:spcBef>
                <a:spcPts val="185"/>
              </a:spcBef>
              <a:defRPr/>
            </a:pPr>
            <a:r>
              <a:rPr lang="ru-RU" sz="5500" kern="0" spc="8" dirty="0">
                <a:solidFill>
                  <a:sysClr val="window" lastClr="FFFFFF"/>
                </a:solidFill>
              </a:rPr>
              <a:t>Физика</a:t>
            </a:r>
            <a:endParaRPr lang="en-US" sz="55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" y="544605"/>
            <a:ext cx="955461" cy="99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7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66677" y="265069"/>
            <a:ext cx="1144761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800" dirty="0" smtClean="0"/>
              <a:t>Задача № 3 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0791" y="1163495"/>
                <a:ext cx="12114663" cy="1838260"/>
              </a:xfrm>
            </p:spPr>
            <p:txBody>
              <a:bodyPr/>
              <a:lstStyle/>
              <a:p>
                <a:r>
                  <a:rPr lang="ru-RU" sz="3600" dirty="0" smtClean="0"/>
                  <a:t>   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 Мотоцикл, трогаясь с места, движется с ускорением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36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600" dirty="0" smtClean="0">
                    <a:solidFill>
                      <a:schemeClr val="tx2"/>
                    </a:solidFill>
                  </a:rPr>
                  <a:t>. Какую скорость приобретет мотоцикл через 4 с ?</a:t>
                </a:r>
                <a:endParaRPr lang="ru-RU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791" y="1163495"/>
                <a:ext cx="12114663" cy="1838260"/>
              </a:xfrm>
              <a:blipFill rotWithShape="1">
                <a:blip r:embed="rId2"/>
                <a:stretch>
                  <a:fillRect l="-2265" t="-7641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45865" y="3132837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Дано: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2439" y="6085165"/>
            <a:ext cx="108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ambria Math"/>
                <a:ea typeface="Cambria Math"/>
              </a:rPr>
              <a:t>𝓿 </a:t>
            </a:r>
            <a:r>
              <a:rPr lang="en-US" sz="3600" dirty="0" smtClean="0">
                <a:latin typeface="Cambria Math"/>
                <a:ea typeface="Cambria Math"/>
              </a:rPr>
              <a:t>- </a:t>
            </a:r>
            <a:r>
              <a:rPr lang="ru-RU" sz="3600" dirty="0">
                <a:latin typeface="Cambria Math"/>
                <a:ea typeface="Cambria Math"/>
              </a:rPr>
              <a:t>?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21150" y="3945459"/>
            <a:ext cx="84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а</a:t>
            </a:r>
            <a:r>
              <a:rPr lang="en-US" sz="3600" dirty="0" smtClean="0"/>
              <a:t> = 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45865" y="4645005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 = 4 c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90484" y="3132837"/>
            <a:ext cx="2110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Решение: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85282" y="3923184"/>
                <a:ext cx="1925079" cy="832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/>
                  <a:t>а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𝓿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𝓿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282" y="3923184"/>
                <a:ext cx="1925079" cy="832023"/>
              </a:xfrm>
              <a:prstGeom prst="rect">
                <a:avLst/>
              </a:prstGeom>
              <a:blipFill rotWithShape="1">
                <a:blip r:embed="rId3"/>
                <a:stretch>
                  <a:fillRect l="-9494" t="-2206" b="-13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18873" y="6083424"/>
                <a:ext cx="2603405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/>
                  <a:t>Ответ: </a:t>
                </a:r>
                <a:r>
                  <a:rPr lang="en-US" sz="3600" dirty="0"/>
                  <a:t>12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sz="3600" dirty="0" smtClean="0"/>
                  <a:t>)</a:t>
                </a:r>
                <a:endParaRPr lang="ru-RU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873" y="6083424"/>
                <a:ext cx="2603405" cy="822597"/>
              </a:xfrm>
              <a:prstGeom prst="rect">
                <a:avLst/>
              </a:prstGeom>
              <a:blipFill rotWithShape="1">
                <a:blip r:embed="rId4"/>
                <a:stretch>
                  <a:fillRect l="-7026" t="-3704" r="-7260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74779" y="3891597"/>
                <a:ext cx="955262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/>
                  <a:t>3</a:t>
                </a:r>
                <a:r>
                  <a:rPr lang="ru-RU" sz="3600" dirty="0" smtClean="0"/>
                  <a:t> 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79" y="3891597"/>
                <a:ext cx="955262" cy="822597"/>
              </a:xfrm>
              <a:prstGeom prst="rect">
                <a:avLst/>
              </a:prstGeom>
              <a:blipFill rotWithShape="1">
                <a:blip r:embed="rId5"/>
                <a:stretch>
                  <a:fillRect l="-19745"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038545" y="3996933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mbria Math"/>
                <a:ea typeface="Cambria Math"/>
              </a:rPr>
              <a:t>𝓿</a:t>
            </a:r>
            <a:r>
              <a:rPr lang="ru-RU" sz="3600" dirty="0" smtClean="0"/>
              <a:t> </a:t>
            </a:r>
            <a:r>
              <a:rPr lang="en-US" sz="3600" dirty="0" smtClean="0"/>
              <a:t>=</a:t>
            </a:r>
            <a:r>
              <a:rPr lang="ru-RU" sz="3600" dirty="0" smtClean="0"/>
              <a:t> </a:t>
            </a:r>
            <a:r>
              <a:rPr lang="en-US" sz="3600" dirty="0" smtClean="0"/>
              <a:t>t*</a:t>
            </a:r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3438153" y="4859288"/>
            <a:ext cx="200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mbria Math"/>
                <a:ea typeface="Cambria Math"/>
              </a:rPr>
              <a:t>𝓿</a:t>
            </a:r>
            <a:r>
              <a:rPr lang="ru-RU" sz="3600" dirty="0" smtClean="0"/>
              <a:t> </a:t>
            </a:r>
            <a:r>
              <a:rPr lang="en-US" sz="3600" dirty="0" smtClean="0"/>
              <a:t>=</a:t>
            </a:r>
            <a:r>
              <a:rPr lang="ru-RU" sz="3600" dirty="0" smtClean="0"/>
              <a:t> 4</a:t>
            </a:r>
            <a:r>
              <a:rPr lang="en-US" sz="3600" dirty="0" smtClean="0"/>
              <a:t>*3 =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10361" y="4787280"/>
                <a:ext cx="1261884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12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sz="3600" dirty="0" smtClean="0"/>
                  <a:t>)</a:t>
                </a:r>
                <a:endParaRPr lang="ru-RU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361" y="4787280"/>
                <a:ext cx="1261884" cy="822597"/>
              </a:xfrm>
              <a:prstGeom prst="rect">
                <a:avLst/>
              </a:prstGeom>
              <a:blipFill rotWithShape="1">
                <a:blip r:embed="rId6"/>
                <a:stretch>
                  <a:fillRect l="-14493" t="-3704" r="-14493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383757" y="5692875"/>
                <a:ext cx="2790700" cy="822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latin typeface="Cambria Math"/>
                    <a:ea typeface="Cambria Math"/>
                  </a:rPr>
                  <a:t>[</a:t>
                </a:r>
                <a:r>
                  <a:rPr lang="en-US" sz="3600" dirty="0" smtClean="0"/>
                  <a:t>𝓿</a:t>
                </a:r>
                <a:r>
                  <a:rPr lang="en-US" sz="3600" dirty="0" smtClean="0">
                    <a:latin typeface="Cambria Math"/>
                    <a:ea typeface="Cambria Math"/>
                  </a:rPr>
                  <a:t>] =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/>
                                <a:ea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b="0" i="0" smtClean="0">
                        <a:latin typeface="Cambria Math"/>
                        <a:ea typeface="Cambria Math"/>
                      </a:rPr>
                      <m:t>∗</m:t>
                    </m:r>
                  </m:oMath>
                </a14:m>
                <a:r>
                  <a:rPr lang="en-US" sz="3600" dirty="0" smtClean="0">
                    <a:latin typeface="Cambria Math"/>
                    <a:ea typeface="Cambria Math"/>
                  </a:rPr>
                  <a:t> c]</a:t>
                </a:r>
                <a:r>
                  <a:rPr lang="ru-RU" sz="3600" dirty="0" smtClean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757" y="5692875"/>
                <a:ext cx="2790700" cy="822597"/>
              </a:xfrm>
              <a:prstGeom prst="rect">
                <a:avLst/>
              </a:prstGeom>
              <a:blipFill rotWithShape="1">
                <a:blip r:embed="rId7"/>
                <a:stretch>
                  <a:fillRect l="-6550" t="-5926" r="-1965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886425" y="5692875"/>
                <a:ext cx="1284326" cy="822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latin typeface="Cambria Math"/>
                    <a:ea typeface="Cambria Math"/>
                  </a:rPr>
                  <a:t>=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Cambria Math"/>
                    <a:ea typeface="Cambria Math"/>
                  </a:rPr>
                  <a:t>]</a:t>
                </a:r>
                <a:r>
                  <a:rPr lang="ru-RU" sz="3600" dirty="0" smtClean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425" y="5692875"/>
                <a:ext cx="1284326" cy="822597"/>
              </a:xfrm>
              <a:prstGeom prst="rect">
                <a:avLst/>
              </a:prstGeom>
              <a:blipFill rotWithShape="1">
                <a:blip r:embed="rId8"/>
                <a:stretch>
                  <a:fillRect l="-14762" t="-5926" r="-5238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6654" y="5221069"/>
                <a:ext cx="14493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Cambria Math"/>
                    <a:ea typeface="Cambria Math"/>
                  </a:rPr>
                  <a:t>=</a:t>
                </a:r>
                <a:r>
                  <a:rPr lang="ru-RU" sz="3600" dirty="0" smtClean="0">
                    <a:latin typeface="Cambria Math"/>
                    <a:ea typeface="Cambria Math"/>
                  </a:rPr>
                  <a:t> 0</a:t>
                </a:r>
                <a:endParaRPr lang="ru-RU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54" y="5221069"/>
                <a:ext cx="1449371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15888" r="-12185" b="-317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>
            <a:off x="3006105" y="3275547"/>
            <a:ext cx="0" cy="345594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475546" y="6011416"/>
            <a:ext cx="25561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865964" y="3871814"/>
            <a:ext cx="1890289" cy="842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5577932" y="5995590"/>
            <a:ext cx="288032" cy="1791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950321" y="6174740"/>
            <a:ext cx="288032" cy="1791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29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66677" y="224945"/>
            <a:ext cx="1144761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800" dirty="0" smtClean="0"/>
              <a:t>Задача № 4 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2"/>
              <p:cNvSpPr txBox="1">
                <a:spLocks/>
              </p:cNvSpPr>
              <p:nvPr/>
            </p:nvSpPr>
            <p:spPr>
              <a:xfrm>
                <a:off x="250791" y="1292648"/>
                <a:ext cx="12332378" cy="212648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 eaLnBrk="1" hangingPunct="1">
                  <a:defRPr sz="4300" b="1" i="1">
                    <a:solidFill>
                      <a:srgbClr val="2365C7"/>
                    </a:solidFill>
                    <a:latin typeface="Arial"/>
                    <a:ea typeface="+mn-ea"/>
                    <a:cs typeface="Arial"/>
                  </a:defRPr>
                </a:lvl1pPr>
                <a:lvl2pPr marL="810924" eaLnBrk="1" hangingPunct="1">
                  <a:defRPr>
                    <a:latin typeface="+mn-lt"/>
                    <a:ea typeface="+mn-ea"/>
                    <a:cs typeface="+mn-cs"/>
                  </a:defRPr>
                </a:lvl2pPr>
                <a:lvl3pPr marL="1621845" eaLnBrk="1" hangingPunct="1">
                  <a:defRPr>
                    <a:latin typeface="+mn-lt"/>
                    <a:ea typeface="+mn-ea"/>
                    <a:cs typeface="+mn-cs"/>
                  </a:defRPr>
                </a:lvl3pPr>
                <a:lvl4pPr marL="2432770" eaLnBrk="1" hangingPunct="1">
                  <a:defRPr>
                    <a:latin typeface="+mn-lt"/>
                    <a:ea typeface="+mn-ea"/>
                    <a:cs typeface="+mn-cs"/>
                  </a:defRPr>
                </a:lvl4pPr>
                <a:lvl5pPr marL="3243694" eaLnBrk="1" hangingPunct="1">
                  <a:defRPr>
                    <a:latin typeface="+mn-lt"/>
                    <a:ea typeface="+mn-ea"/>
                    <a:cs typeface="+mn-cs"/>
                  </a:defRPr>
                </a:lvl5pPr>
                <a:lvl6pPr marL="4054618" eaLnBrk="1" hangingPunct="1">
                  <a:defRPr>
                    <a:latin typeface="+mn-lt"/>
                    <a:ea typeface="+mn-ea"/>
                    <a:cs typeface="+mn-cs"/>
                  </a:defRPr>
                </a:lvl6pPr>
                <a:lvl7pPr marL="4865543" eaLnBrk="1" hangingPunct="1">
                  <a:defRPr>
                    <a:latin typeface="+mn-lt"/>
                    <a:ea typeface="+mn-ea"/>
                    <a:cs typeface="+mn-cs"/>
                  </a:defRPr>
                </a:lvl7pPr>
                <a:lvl8pPr marL="5676464" eaLnBrk="1" hangingPunct="1">
                  <a:defRPr>
                    <a:latin typeface="+mn-lt"/>
                    <a:ea typeface="+mn-ea"/>
                    <a:cs typeface="+mn-cs"/>
                  </a:defRPr>
                </a:lvl8pPr>
                <a:lvl9pPr marL="6487390" eaLnBrk="1" hangingPunct="1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3200" dirty="0" smtClean="0"/>
                  <a:t>   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 Санки съехали с одной горки и въехали на другую. Во время подъема на горку скорость санок, двигавшихся прямолинейно и </a:t>
                </a:r>
                <a:r>
                  <a:rPr lang="ru-RU" sz="3200" dirty="0" err="1" smtClean="0">
                    <a:solidFill>
                      <a:schemeClr val="tx2"/>
                    </a:solidFill>
                  </a:rPr>
                  <a:t>равноускоренно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, за 4 с изменилась от </a:t>
                </a:r>
              </a:p>
              <a:p>
                <a:r>
                  <a:rPr lang="ru-RU" sz="3200" dirty="0" smtClean="0">
                    <a:solidFill>
                      <a:schemeClr val="tx2"/>
                    </a:solidFill>
                  </a:rPr>
                  <a:t>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 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tx2"/>
                    </a:solidFill>
                  </a:rPr>
                  <a:t> до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tx2"/>
                    </a:solidFill>
                  </a:rPr>
                  <a:t>. Определите ускорение движения.</a:t>
                </a:r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91" y="1292648"/>
                <a:ext cx="12332378" cy="2126480"/>
              </a:xfrm>
              <a:prstGeom prst="rect">
                <a:avLst/>
              </a:prstGeom>
              <a:blipFill rotWithShape="1">
                <a:blip r:embed="rId2"/>
                <a:stretch>
                  <a:fillRect l="-1977" t="-5731" b="-5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45865" y="3419128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Дано: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17873" y="6229181"/>
            <a:ext cx="96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ambria Math"/>
                <a:ea typeface="Cambria Math"/>
              </a:rPr>
              <a:t>а </a:t>
            </a:r>
            <a:r>
              <a:rPr lang="en-US" sz="3600" dirty="0" smtClean="0">
                <a:latin typeface="Cambria Math"/>
                <a:ea typeface="Cambria Math"/>
              </a:rPr>
              <a:t>- </a:t>
            </a:r>
            <a:r>
              <a:rPr lang="ru-RU" sz="3600" dirty="0">
                <a:latin typeface="Cambria Math"/>
                <a:ea typeface="Cambria Math"/>
              </a:rPr>
              <a:t>?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45865" y="5437093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 = 4 c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817285" y="3385858"/>
            <a:ext cx="2061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Решение: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16945" y="4067200"/>
                <a:ext cx="1925079" cy="832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/>
                  <a:t>а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𝓿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𝓿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45" y="4067200"/>
                <a:ext cx="1925079" cy="832023"/>
              </a:xfrm>
              <a:prstGeom prst="rect">
                <a:avLst/>
              </a:prstGeom>
              <a:blipFill rotWithShape="1">
                <a:blip r:embed="rId3"/>
                <a:stretch>
                  <a:fillRect l="-9494" t="-2190" b="-1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486825" y="6083424"/>
                <a:ext cx="3066224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/>
                  <a:t>Ответ: </a:t>
                </a:r>
                <a:r>
                  <a:rPr lang="en-US" sz="3600" dirty="0" smtClean="0"/>
                  <a:t>- </a:t>
                </a:r>
                <a:r>
                  <a:rPr lang="ru-RU" sz="3600" dirty="0" smtClean="0"/>
                  <a:t>2,5</a:t>
                </a:r>
                <a:r>
                  <a:rPr lang="en-US" sz="3600" dirty="0" smtClean="0"/>
                  <a:t> 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/>
                  <a:t>)</a:t>
                </a:r>
                <a:endParaRPr lang="ru-RU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825" y="6083424"/>
                <a:ext cx="3066224" cy="822597"/>
              </a:xfrm>
              <a:prstGeom prst="rect">
                <a:avLst/>
              </a:prstGeom>
              <a:blipFill rotWithShape="1">
                <a:blip r:embed="rId4"/>
                <a:stretch>
                  <a:fillRect l="-5964" t="-3704" r="-596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3857" y="4068941"/>
                <a:ext cx="10935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Cambria Math"/>
                    <a:ea typeface="Cambria Math"/>
                  </a:rPr>
                  <a:t>=</a:t>
                </a:r>
                <a:endParaRPr lang="ru-RU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57" y="4068941"/>
                <a:ext cx="1093504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5888" r="-16201" b="-317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35112" y="4036691"/>
                <a:ext cx="982961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/>
                  <a:t>12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112" y="4036691"/>
                <a:ext cx="982961" cy="822597"/>
              </a:xfrm>
              <a:prstGeom prst="rect">
                <a:avLst/>
              </a:prstGeom>
              <a:blipFill rotWithShape="1">
                <a:blip r:embed="rId6"/>
                <a:stretch>
                  <a:fillRect l="-19255"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07776" y="4789021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ambria Math"/>
                <a:ea typeface="Cambria Math"/>
              </a:rPr>
              <a:t>𝓿 </a:t>
            </a:r>
            <a:r>
              <a:rPr lang="en-US" sz="3600" dirty="0">
                <a:latin typeface="Cambria Math"/>
                <a:ea typeface="Cambria Math"/>
              </a:rPr>
              <a:t>=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53126" y="4787280"/>
                <a:ext cx="748923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/>
                  <a:t>2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126" y="4787280"/>
                <a:ext cx="748923" cy="822597"/>
              </a:xfrm>
              <a:prstGeom prst="rect">
                <a:avLst/>
              </a:prstGeom>
              <a:blipFill rotWithShape="1">
                <a:blip r:embed="rId7"/>
                <a:stretch>
                  <a:fillRect l="-25410"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43410" y="4919639"/>
                <a:ext cx="1822935" cy="875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/>
                  <a:t>а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2 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 12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410" y="4919639"/>
                <a:ext cx="1822935" cy="875753"/>
              </a:xfrm>
              <a:prstGeom prst="rect">
                <a:avLst/>
              </a:prstGeom>
              <a:blipFill rotWithShape="1">
                <a:blip r:embed="rId8"/>
                <a:stretch>
                  <a:fillRect l="-10033" b="-13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63990" y="4931296"/>
                <a:ext cx="1154483" cy="875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−10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990" y="4931296"/>
                <a:ext cx="1154483" cy="875753"/>
              </a:xfrm>
              <a:prstGeom prst="rect">
                <a:avLst/>
              </a:prstGeom>
              <a:blipFill rotWithShape="1">
                <a:blip r:embed="rId9"/>
                <a:stretch>
                  <a:fillRect l="-15873" b="-13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276569" y="4972795"/>
                <a:ext cx="2058128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= - 2</a:t>
                </a:r>
                <a:r>
                  <a:rPr lang="ru-RU" sz="3600" dirty="0" smtClean="0"/>
                  <a:t>,5 </a:t>
                </a:r>
                <a:r>
                  <a:rPr lang="en-US" sz="36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/>
                  <a:t>)</a:t>
                </a:r>
                <a:endParaRPr lang="ru-RU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569" y="4972795"/>
                <a:ext cx="2058128" cy="822597"/>
              </a:xfrm>
              <a:prstGeom prst="rect">
                <a:avLst/>
              </a:prstGeom>
              <a:blipFill rotWithShape="1">
                <a:blip r:embed="rId10"/>
                <a:stretch>
                  <a:fillRect l="-9199" t="-3704" r="-8309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597847" y="6085165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ambria Math"/>
                <a:ea typeface="Cambria Math"/>
              </a:rPr>
              <a:t>[а] </a:t>
            </a:r>
            <a:r>
              <a:rPr lang="en-US" sz="3600" dirty="0">
                <a:latin typeface="Cambria Math"/>
                <a:ea typeface="Cambria Math"/>
              </a:rPr>
              <a:t>=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33962" y="5805796"/>
                <a:ext cx="1186222" cy="1069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latin typeface="Cambria Math"/>
                    <a:ea typeface="Cambria Math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ru-RU" sz="36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3600" b="0" i="1" smtClean="0">
                                <a:latin typeface="Cambria Math"/>
                                <a:ea typeface="Cambria Math"/>
                              </a:rPr>
                              <m:t>м</m:t>
                            </m:r>
                          </m:num>
                          <m:den>
                            <m:r>
                              <a:rPr lang="ru-RU" sz="3600" b="0" i="1" smtClean="0">
                                <a:latin typeface="Cambria Math"/>
                                <a:ea typeface="Cambria Math"/>
                              </a:rPr>
                              <m:t>с</m:t>
                            </m:r>
                          </m:den>
                        </m:f>
                      </m:num>
                      <m:den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600" dirty="0" smtClean="0">
                    <a:latin typeface="Cambria Math"/>
                    <a:ea typeface="Cambria Math"/>
                  </a:rPr>
                  <a:t>] </a:t>
                </a:r>
                <a:r>
                  <a:rPr lang="en-US" sz="3600" dirty="0">
                    <a:latin typeface="Cambria Math"/>
                    <a:ea typeface="Cambria Math"/>
                  </a:rPr>
                  <a:t>=</a:t>
                </a:r>
                <a:endParaRPr lang="ru-RU" sz="3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962" y="5805796"/>
                <a:ext cx="1186222" cy="1069716"/>
              </a:xfrm>
              <a:prstGeom prst="rect">
                <a:avLst/>
              </a:prstGeom>
              <a:blipFill rotWithShape="1">
                <a:blip r:embed="rId11"/>
                <a:stretch>
                  <a:fillRect l="-15385" r="-14872" b="-8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86090" y="6052915"/>
                <a:ext cx="836639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latin typeface="Cambria Math"/>
                    <a:ea typeface="Cambria Math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36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/>
                                <a:ea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600" dirty="0" smtClean="0">
                    <a:latin typeface="Cambria Math"/>
                    <a:ea typeface="Cambria Math"/>
                  </a:rPr>
                  <a:t>]</a:t>
                </a:r>
                <a:endParaRPr lang="ru-RU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090" y="6052915"/>
                <a:ext cx="836639" cy="822597"/>
              </a:xfrm>
              <a:prstGeom prst="rect">
                <a:avLst/>
              </a:prstGeom>
              <a:blipFill rotWithShape="1">
                <a:blip r:embed="rId12"/>
                <a:stretch>
                  <a:fillRect l="-21898" t="-5926" r="-21168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>
            <a:off x="2993239" y="3502171"/>
            <a:ext cx="0" cy="345594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75546" y="6155432"/>
            <a:ext cx="25561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66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Задание: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9881" y="2627040"/>
            <a:ext cx="10945216" cy="1323439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Повторить § 9.</a:t>
            </a:r>
          </a:p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Выполнить упражнение 5 (стр.40).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82551" cy="711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com.yandex.net/i?id=c00a79ab490ca17d0c6cef8c20e1be25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80963" cy="712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3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s1.slide-share.ru/s_slide/979acf3bdab5f4d2e0bdd75a14b602fc/19dbe12d-a122-48d1-bad9-f3bd472f543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1.slide-share.ru/s_slide/979acf3bdab5f4d2e0bdd75a14b602fc/19dbe12d-a122-48d1-bad9-f3bd472f5434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s1.slide-share.ru/s_slide/979acf3bdab5f4d2e0bdd75a14b602fc/19dbe12d-a122-48d1-bad9-f3bd472f5434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0" y="0"/>
            <a:ext cx="12782551" cy="713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9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37" y="-6243"/>
            <a:ext cx="12782551" cy="7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5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Виды равнопеременного движения: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4706" y="1855001"/>
                <a:ext cx="2074542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 smtClean="0"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/>
                  <a:t> 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600" dirty="0" smtClean="0"/>
                  <a:t> , </a:t>
                </a:r>
                <a:endParaRPr lang="ru-RU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06" y="1855001"/>
                <a:ext cx="2074542" cy="822597"/>
              </a:xfrm>
              <a:prstGeom prst="rect">
                <a:avLst/>
              </a:prstGeom>
              <a:blipFill rotWithShape="1">
                <a:blip r:embed="rId2"/>
                <a:stretch>
                  <a:fillRect t="-3704" r="-8235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49248" y="1878192"/>
                <a:ext cx="1882247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latin typeface="Cambria Math"/>
                    <a:ea typeface="Cambria Math"/>
                  </a:rPr>
                  <a:t>𝓿 =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sz="3600" dirty="0" smtClean="0"/>
                  <a:t> ,</a:t>
                </a:r>
                <a:endParaRPr lang="ru-RU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248" y="1878192"/>
                <a:ext cx="1882247" cy="822597"/>
              </a:xfrm>
              <a:prstGeom prst="rect">
                <a:avLst/>
              </a:prstGeom>
              <a:blipFill rotWithShape="1">
                <a:blip r:embed="rId3"/>
                <a:stretch>
                  <a:fillRect l="-9709" t="-5926" r="-9061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04443" y="1929170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 = 3 c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30589" y="2988775"/>
                <a:ext cx="2117375" cy="914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/>
                  <a:t>а </a:t>
                </a:r>
                <a:r>
                  <a:rPr lang="en-US" sz="4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smtClean="0">
                            <a:latin typeface="Cambria Math"/>
                            <a:ea typeface="Cambria Math"/>
                          </a:rPr>
                          <m:t>𝓿</m:t>
                        </m:r>
                        <m:r>
                          <a:rPr lang="en-US" sz="4000" b="0" i="1" smtClean="0">
                            <a:latin typeface="Cambria Math"/>
                            <a:ea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  <a:ea typeface="Cambria Math"/>
                              </a:rPr>
                              <m:t>𝓿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589" y="2988775"/>
                <a:ext cx="2117375" cy="914161"/>
              </a:xfrm>
              <a:prstGeom prst="rect">
                <a:avLst/>
              </a:prstGeom>
              <a:blipFill rotWithShape="1">
                <a:blip r:embed="rId4"/>
                <a:stretch>
                  <a:fillRect l="-10057" t="-3333" b="-1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7121" y="4212957"/>
                <a:ext cx="1887055" cy="886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/>
                  <a:t>а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 −2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 smtClean="0"/>
                  <a:t> =</a:t>
                </a:r>
                <a:endParaRPr lang="ru-RU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121" y="4212957"/>
                <a:ext cx="1887055" cy="886525"/>
              </a:xfrm>
              <a:prstGeom prst="rect">
                <a:avLst/>
              </a:prstGeom>
              <a:blipFill rotWithShape="1">
                <a:blip r:embed="rId5"/>
                <a:stretch>
                  <a:fillRect l="-10032" r="-8738" b="-12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65197" y="4285546"/>
                <a:ext cx="1129989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1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/>
                  <a:t>)</a:t>
                </a:r>
                <a:endParaRPr lang="ru-RU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197" y="4285546"/>
                <a:ext cx="1129989" cy="822597"/>
              </a:xfrm>
              <a:prstGeom prst="rect">
                <a:avLst/>
              </a:prstGeom>
              <a:blipFill rotWithShape="1">
                <a:blip r:embed="rId6"/>
                <a:stretch>
                  <a:fillRect l="-16129" t="-3704" r="-15591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flipH="1">
                <a:off x="2330589" y="5629459"/>
                <a:ext cx="19530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4400" b="1" i="1" smtClean="0"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4400" b="1" i="1" smtClean="0"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4400" b="1" dirty="0" smtClean="0"/>
                  <a:t> </a:t>
                </a:r>
                <a:r>
                  <a:rPr lang="ru-RU" sz="4400" b="1" dirty="0" smtClean="0">
                    <a:latin typeface="Cambria Math"/>
                    <a:ea typeface="Cambria Math"/>
                  </a:rPr>
                  <a:t>˃ 0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30589" y="5629459"/>
                <a:ext cx="1953017" cy="769441"/>
              </a:xfrm>
              <a:prstGeom prst="rect">
                <a:avLst/>
              </a:prstGeom>
              <a:blipFill rotWithShape="1">
                <a:blip r:embed="rId7"/>
                <a:stretch>
                  <a:fillRect t="-17323" b="-34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62737" y="1906960"/>
                <a:ext cx="2074542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 smtClean="0"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/>
                  <a:t> =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600" dirty="0" smtClean="0"/>
                  <a:t> , </a:t>
                </a:r>
                <a:endParaRPr lang="ru-RU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37" y="1906960"/>
                <a:ext cx="2074542" cy="822597"/>
              </a:xfrm>
              <a:prstGeom prst="rect">
                <a:avLst/>
              </a:prstGeom>
              <a:blipFill rotWithShape="1">
                <a:blip r:embed="rId8"/>
                <a:stretch>
                  <a:fillRect t="-3704" r="-8211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778676" y="1910277"/>
                <a:ext cx="1882247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latin typeface="Cambria Math"/>
                    <a:ea typeface="Cambria Math"/>
                  </a:rPr>
                  <a:t>𝓿 = </a:t>
                </a:r>
                <a:r>
                  <a:rPr lang="en-US" sz="3600" dirty="0" smtClean="0">
                    <a:latin typeface="Cambria Math"/>
                    <a:ea typeface="Cambria Math"/>
                  </a:rPr>
                  <a:t>2</a:t>
                </a:r>
                <a:r>
                  <a:rPr lang="ru-RU" sz="3600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sz="3600" dirty="0" smtClean="0"/>
                  <a:t> ,</a:t>
                </a:r>
                <a:endParaRPr lang="ru-RU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676" y="1910277"/>
                <a:ext cx="1882247" cy="822597"/>
              </a:xfrm>
              <a:prstGeom prst="rect">
                <a:avLst/>
              </a:prstGeom>
              <a:blipFill rotWithShape="1">
                <a:blip r:embed="rId9"/>
                <a:stretch>
                  <a:fillRect l="-9709" t="-5926" r="-9061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0841147" y="1961620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 = 3 c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61111" y="2984070"/>
                <a:ext cx="2117375" cy="914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/>
                  <a:t>а </a:t>
                </a:r>
                <a:r>
                  <a:rPr lang="en-US" sz="4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smtClean="0">
                            <a:latin typeface="Cambria Math"/>
                            <a:ea typeface="Cambria Math"/>
                          </a:rPr>
                          <m:t>𝓿</m:t>
                        </m:r>
                        <m:r>
                          <a:rPr lang="en-US" sz="4000" b="0" i="1" smtClean="0">
                            <a:latin typeface="Cambria Math"/>
                            <a:ea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  <a:ea typeface="Cambria Math"/>
                              </a:rPr>
                              <m:t>𝓿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111" y="2984070"/>
                <a:ext cx="2117375" cy="914161"/>
              </a:xfrm>
              <a:prstGeom prst="rect">
                <a:avLst/>
              </a:prstGeom>
              <a:blipFill rotWithShape="1">
                <a:blip r:embed="rId10"/>
                <a:stretch>
                  <a:fillRect l="-10375" t="-3356" b="-14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36798" y="4135662"/>
                <a:ext cx="1887055" cy="886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/>
                  <a:t>а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 −5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 smtClean="0"/>
                  <a:t> =</a:t>
                </a:r>
                <a:endParaRPr lang="ru-RU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798" y="4135662"/>
                <a:ext cx="1887055" cy="886525"/>
              </a:xfrm>
              <a:prstGeom prst="rect">
                <a:avLst/>
              </a:prstGeom>
              <a:blipFill rotWithShape="1">
                <a:blip r:embed="rId11"/>
                <a:stretch>
                  <a:fillRect l="-9677" r="-8710" b="-12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871862" y="4208253"/>
                <a:ext cx="1375248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- 1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/>
                  <a:t>)</a:t>
                </a:r>
                <a:endParaRPr lang="ru-RU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862" y="4208253"/>
                <a:ext cx="1375248" cy="822597"/>
              </a:xfrm>
              <a:prstGeom prst="rect">
                <a:avLst/>
              </a:prstGeom>
              <a:blipFill rotWithShape="1">
                <a:blip r:embed="rId12"/>
                <a:stretch>
                  <a:fillRect l="-13274" t="-3704" r="-12832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flipH="1">
                <a:off x="8766745" y="5674023"/>
                <a:ext cx="19046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4400" b="1" i="1" smtClean="0"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4400" b="1" i="1" smtClean="0"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4400" b="1" dirty="0" smtClean="0"/>
                  <a:t> </a:t>
                </a:r>
                <a:r>
                  <a:rPr lang="ru-RU" sz="4400" b="1" dirty="0">
                    <a:latin typeface="Cambria Math"/>
                    <a:ea typeface="Cambria Math"/>
                  </a:rPr>
                  <a:t>˂</a:t>
                </a:r>
                <a:r>
                  <a:rPr lang="en-US" sz="4400" b="1" dirty="0" smtClean="0">
                    <a:latin typeface="Cambria Math"/>
                    <a:ea typeface="Cambria Math"/>
                  </a:rPr>
                  <a:t> </a:t>
                </a:r>
                <a:r>
                  <a:rPr lang="ru-RU" sz="4400" b="1" dirty="0" smtClean="0">
                    <a:latin typeface="Cambria Math"/>
                    <a:ea typeface="Cambria Math"/>
                  </a:rPr>
                  <a:t>0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66745" y="5674023"/>
                <a:ext cx="1904663" cy="769441"/>
              </a:xfrm>
              <a:prstGeom prst="rect">
                <a:avLst/>
              </a:prstGeom>
              <a:blipFill rotWithShape="1">
                <a:blip r:embed="rId13"/>
                <a:stretch>
                  <a:fillRect t="-17460" b="-3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6318473" y="1258888"/>
            <a:ext cx="72008" cy="55446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2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780964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1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Задача № 1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0791" y="1170886"/>
                <a:ext cx="12114663" cy="2126480"/>
              </a:xfrm>
            </p:spPr>
            <p:txBody>
              <a:bodyPr/>
              <a:lstStyle/>
              <a:p>
                <a:r>
                  <a:rPr lang="ru-RU" sz="3200" dirty="0" smtClean="0"/>
                  <a:t>   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 Санки </a:t>
                </a:r>
                <a:r>
                  <a:rPr lang="ru-RU" sz="3200" dirty="0" err="1" smtClean="0">
                    <a:solidFill>
                      <a:schemeClr val="tx2"/>
                    </a:solidFill>
                  </a:rPr>
                  <a:t>равноускоренно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 съехали со снежной горки. Их скорость в конце спуска </a:t>
                </a:r>
                <a:r>
                  <a:rPr lang="en-US" sz="3200" dirty="0" smtClean="0">
                    <a:solidFill>
                      <a:schemeClr val="tx2"/>
                    </a:solidFill>
                  </a:rPr>
                  <a:t>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tx2"/>
                    </a:solidFill>
                  </a:rPr>
                  <a:t>. Время спуска 6 с. С каким ускорением происходило движение, если спуск начинался из состояния покоя?</a:t>
                </a:r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791" y="1170886"/>
                <a:ext cx="12114663" cy="2126480"/>
              </a:xfrm>
              <a:blipFill rotWithShape="1">
                <a:blip r:embed="rId2"/>
                <a:stretch>
                  <a:fillRect l="-2013" t="-5731" r="-1862" b="-106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45865" y="3347119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Дано: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73857" y="3995192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ambria Math"/>
                <a:ea typeface="Cambria Math"/>
              </a:rPr>
              <a:t>𝓿 </a:t>
            </a:r>
            <a:r>
              <a:rPr lang="en-US" sz="3600" dirty="0">
                <a:latin typeface="Cambria Math"/>
                <a:ea typeface="Cambria Math"/>
              </a:rPr>
              <a:t>=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35112" y="3923184"/>
                <a:ext cx="982961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112" y="3923184"/>
                <a:ext cx="982961" cy="822597"/>
              </a:xfrm>
              <a:prstGeom prst="rect">
                <a:avLst/>
              </a:prstGeom>
              <a:blipFill rotWithShape="1">
                <a:blip r:embed="rId3"/>
                <a:stretch>
                  <a:fillRect l="-19255"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73857" y="4571256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 = 6 c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13434" y="5902629"/>
            <a:ext cx="968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 - </a:t>
            </a:r>
            <a:r>
              <a:rPr lang="ru-RU" sz="36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6103" y="3347120"/>
            <a:ext cx="2110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Решение: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27833" y="3739233"/>
                <a:ext cx="1925079" cy="832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/>
                  <a:t>а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𝓿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𝓿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833" y="3739233"/>
                <a:ext cx="1925079" cy="832023"/>
              </a:xfrm>
              <a:prstGeom prst="rect">
                <a:avLst/>
              </a:prstGeom>
              <a:blipFill rotWithShape="1">
                <a:blip r:embed="rId4"/>
                <a:stretch>
                  <a:fillRect l="-9494" t="-2190" b="-1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82263" y="4700153"/>
                <a:ext cx="1568058" cy="87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/>
                  <a:t>а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3600" dirty="0" smtClean="0"/>
                  <a:t> </a:t>
                </a:r>
                <a:r>
                  <a:rPr lang="en-US" sz="3600" dirty="0" smtClean="0"/>
                  <a:t>=</a:t>
                </a:r>
                <a:endParaRPr lang="ru-RU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263" y="4700153"/>
                <a:ext cx="1568058" cy="879215"/>
              </a:xfrm>
              <a:prstGeom prst="rect">
                <a:avLst/>
              </a:prstGeom>
              <a:blipFill rotWithShape="1">
                <a:blip r:embed="rId5"/>
                <a:stretch>
                  <a:fillRect l="-12062" r="-10895" b="-13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878313" y="4787280"/>
                <a:ext cx="1129989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2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36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  <a:ea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/>
                  <a:t>)</a:t>
                </a:r>
                <a:endParaRPr lang="ru-RU" sz="36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313" y="4787280"/>
                <a:ext cx="1129989" cy="822597"/>
              </a:xfrm>
              <a:prstGeom prst="rect">
                <a:avLst/>
              </a:prstGeom>
              <a:blipFill rotWithShape="1">
                <a:blip r:embed="rId6"/>
                <a:stretch>
                  <a:fillRect l="-16129" t="-3704" r="-15591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126785" y="6083424"/>
                <a:ext cx="2491388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/>
                  <a:t>Ответ: </a:t>
                </a:r>
                <a:r>
                  <a:rPr lang="en-US" sz="3600" dirty="0"/>
                  <a:t>2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36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  <a:ea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/>
                  <a:t>)</a:t>
                </a:r>
                <a:endParaRPr lang="ru-RU" sz="36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785" y="6083424"/>
                <a:ext cx="2491388" cy="822597"/>
              </a:xfrm>
              <a:prstGeom prst="rect">
                <a:avLst/>
              </a:prstGeom>
              <a:blipFill rotWithShape="1">
                <a:blip r:embed="rId7"/>
                <a:stretch>
                  <a:fillRect l="-7335" t="-3704" r="-6601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338142" y="5869141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ambria Math"/>
                <a:ea typeface="Cambria Math"/>
              </a:rPr>
              <a:t>[а] </a:t>
            </a:r>
            <a:r>
              <a:rPr lang="en-US" sz="3600" dirty="0">
                <a:latin typeface="Cambria Math"/>
                <a:ea typeface="Cambria Math"/>
              </a:rPr>
              <a:t>=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12171" y="5579368"/>
                <a:ext cx="1186222" cy="1069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latin typeface="Cambria Math"/>
                    <a:ea typeface="Cambria Math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ru-RU" sz="36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3600" b="0" i="1" smtClean="0">
                                <a:latin typeface="Cambria Math"/>
                                <a:ea typeface="Cambria Math"/>
                              </a:rPr>
                              <m:t>м</m:t>
                            </m:r>
                          </m:num>
                          <m:den>
                            <m:r>
                              <a:rPr lang="ru-RU" sz="3600" b="0" i="1" smtClean="0">
                                <a:latin typeface="Cambria Math"/>
                                <a:ea typeface="Cambria Math"/>
                              </a:rPr>
                              <m:t>с</m:t>
                            </m:r>
                          </m:den>
                        </m:f>
                      </m:num>
                      <m:den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600" dirty="0" smtClean="0">
                    <a:latin typeface="Cambria Math"/>
                    <a:ea typeface="Cambria Math"/>
                  </a:rPr>
                  <a:t>] </a:t>
                </a:r>
                <a:r>
                  <a:rPr lang="en-US" sz="3600" dirty="0">
                    <a:latin typeface="Cambria Math"/>
                    <a:ea typeface="Cambria Math"/>
                  </a:rPr>
                  <a:t>=</a:t>
                </a:r>
                <a:endParaRPr lang="ru-RU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171" y="5579368"/>
                <a:ext cx="1186222" cy="1069716"/>
              </a:xfrm>
              <a:prstGeom prst="rect">
                <a:avLst/>
              </a:prstGeom>
              <a:blipFill rotWithShape="1">
                <a:blip r:embed="rId8"/>
                <a:stretch>
                  <a:fillRect l="-15979" r="-14948" b="-8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09826" y="5836891"/>
                <a:ext cx="836639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latin typeface="Cambria Math"/>
                    <a:ea typeface="Cambria Math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36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/>
                                <a:ea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600" dirty="0" smtClean="0">
                    <a:latin typeface="Cambria Math"/>
                    <a:ea typeface="Cambria Math"/>
                  </a:rPr>
                  <a:t>]</a:t>
                </a:r>
                <a:endParaRPr lang="ru-RU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826" y="5836891"/>
                <a:ext cx="836639" cy="822597"/>
              </a:xfrm>
              <a:prstGeom prst="rect">
                <a:avLst/>
              </a:prstGeom>
              <a:blipFill rotWithShape="1">
                <a:blip r:embed="rId9"/>
                <a:stretch>
                  <a:fillRect l="-21739" t="-5926" r="-20290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1849" y="5149061"/>
                <a:ext cx="14493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Cambria Math"/>
                    <a:ea typeface="Cambria Math"/>
                  </a:rPr>
                  <a:t>=</a:t>
                </a:r>
                <a:r>
                  <a:rPr lang="ru-RU" sz="3600" dirty="0" smtClean="0">
                    <a:latin typeface="Cambria Math"/>
                    <a:ea typeface="Cambria Math"/>
                  </a:rPr>
                  <a:t> 0</a:t>
                </a:r>
                <a:endParaRPr lang="ru-RU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49" y="5149061"/>
                <a:ext cx="1449371" cy="646331"/>
              </a:xfrm>
              <a:prstGeom prst="rect">
                <a:avLst/>
              </a:prstGeom>
              <a:blipFill rotWithShape="1">
                <a:blip r:embed="rId10"/>
                <a:stretch>
                  <a:fillRect t="-16038" r="-12185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/>
          <p:nvPr/>
        </p:nvCxnSpPr>
        <p:spPr>
          <a:xfrm>
            <a:off x="3006105" y="3562273"/>
            <a:ext cx="1" cy="28083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49973" y="5859913"/>
            <a:ext cx="25561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388511" y="3604465"/>
            <a:ext cx="2003724" cy="1064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Задача № 2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0791" y="1123371"/>
                <a:ext cx="12114663" cy="2188035"/>
              </a:xfrm>
            </p:spPr>
            <p:txBody>
              <a:bodyPr/>
              <a:lstStyle/>
              <a:p>
                <a:r>
                  <a:rPr lang="ru-RU" sz="3600" dirty="0" smtClean="0"/>
                  <a:t>   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Лыжник скатывается с горки, двигаясь прямолинейно и </a:t>
                </a:r>
                <a:r>
                  <a:rPr lang="ru-RU" sz="3200" dirty="0" err="1" smtClean="0">
                    <a:solidFill>
                      <a:schemeClr val="tx2"/>
                    </a:solidFill>
                  </a:rPr>
                  <a:t>равноускоренно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. За время спуска скорость лыжника увеличилась на 7,5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tx2"/>
                    </a:solidFill>
                  </a:rPr>
                  <a:t>. Ускорение лыжника 0,5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32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2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tx2"/>
                    </a:solidFill>
                  </a:rPr>
                  <a:t>. Сколько времени длится спуск ?</a:t>
                </a:r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791" y="1123371"/>
                <a:ext cx="12114663" cy="2188035"/>
              </a:xfrm>
              <a:blipFill rotWithShape="1">
                <a:blip r:embed="rId2"/>
                <a:stretch>
                  <a:fillRect l="-2013" t="-3343" r="-1912" b="-103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90920" y="3348861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Дано: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3857" y="3995192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ambria Math"/>
                <a:ea typeface="Cambria Math"/>
              </a:rPr>
              <a:t>𝓿 </a:t>
            </a:r>
            <a:r>
              <a:rPr lang="en-US" sz="3600" dirty="0">
                <a:latin typeface="Cambria Math"/>
                <a:ea typeface="Cambria Math"/>
              </a:rPr>
              <a:t>=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19695" y="3923184"/>
                <a:ext cx="1098378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/>
                  <a:t>7,5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95" y="3923184"/>
                <a:ext cx="1098378" cy="822597"/>
              </a:xfrm>
              <a:prstGeom prst="rect">
                <a:avLst/>
              </a:prstGeom>
              <a:blipFill rotWithShape="1">
                <a:blip r:embed="rId3"/>
                <a:stretch>
                  <a:fillRect l="-17222"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22444" y="4789021"/>
            <a:ext cx="84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а</a:t>
            </a:r>
            <a:r>
              <a:rPr lang="en-US" sz="3600" dirty="0" smtClean="0"/>
              <a:t> = 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989881" y="6157173"/>
            <a:ext cx="9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 - </a:t>
            </a:r>
            <a:r>
              <a:rPr lang="ru-RU" sz="3600" dirty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71464" y="3239107"/>
            <a:ext cx="2110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Решение: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16945" y="3923184"/>
                <a:ext cx="1925079" cy="832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/>
                  <a:t>а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𝓿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𝓿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45" y="3923184"/>
                <a:ext cx="1925079" cy="832023"/>
              </a:xfrm>
              <a:prstGeom prst="rect">
                <a:avLst/>
              </a:prstGeom>
              <a:blipFill rotWithShape="1">
                <a:blip r:embed="rId4"/>
                <a:stretch>
                  <a:fillRect l="-9494" t="-2206" b="-13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80661" y="4794219"/>
                <a:ext cx="1569660" cy="929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t</a:t>
                </a:r>
                <a:r>
                  <a:rPr lang="ru-RU" sz="3600" dirty="0" smtClean="0"/>
                  <a:t>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7,5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0,5</m:t>
                        </m:r>
                      </m:den>
                    </m:f>
                  </m:oMath>
                </a14:m>
                <a:r>
                  <a:rPr lang="ru-RU" sz="3600" dirty="0" smtClean="0"/>
                  <a:t> </a:t>
                </a:r>
                <a:r>
                  <a:rPr lang="en-US" sz="3600" dirty="0" smtClean="0"/>
                  <a:t>=</a:t>
                </a:r>
                <a:endParaRPr lang="ru-RU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661" y="4794219"/>
                <a:ext cx="1569660" cy="929165"/>
              </a:xfrm>
              <a:prstGeom prst="rect">
                <a:avLst/>
              </a:prstGeom>
              <a:blipFill rotWithShape="1">
                <a:blip r:embed="rId5"/>
                <a:stretch>
                  <a:fillRect l="-12062" r="-10895" b="-7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871022" y="4933037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15 </a:t>
            </a:r>
            <a:r>
              <a:rPr lang="en-US" sz="3600" dirty="0" smtClean="0"/>
              <a:t>(c)</a:t>
            </a:r>
            <a:endParaRPr lang="ru-RU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9126785" y="6155432"/>
            <a:ext cx="229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Ответ: </a:t>
            </a:r>
            <a:r>
              <a:rPr lang="en-US" sz="3600" dirty="0" smtClean="0"/>
              <a:t>15 c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49593" y="4684763"/>
                <a:ext cx="1304716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/>
                  <a:t>0,5 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593" y="4684763"/>
                <a:ext cx="1304716" cy="822597"/>
              </a:xfrm>
              <a:prstGeom prst="rect">
                <a:avLst/>
              </a:prstGeom>
              <a:blipFill rotWithShape="1">
                <a:blip r:embed="rId6"/>
                <a:stretch>
                  <a:fillRect l="-14486"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28872" y="3923184"/>
                <a:ext cx="1857753" cy="831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t</a:t>
                </a:r>
                <a:r>
                  <a:rPr lang="ru-RU" sz="3600" dirty="0" smtClean="0"/>
                  <a:t>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𝓿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𝓿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а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872" y="3923184"/>
                <a:ext cx="1857753" cy="831703"/>
              </a:xfrm>
              <a:prstGeom prst="rect">
                <a:avLst/>
              </a:prstGeom>
              <a:blipFill rotWithShape="1">
                <a:blip r:embed="rId7"/>
                <a:stretch>
                  <a:fillRect l="-9836" t="-2206" b="-13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12021" y="5653724"/>
                <a:ext cx="1970348" cy="1264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Cambria Math"/>
                    <a:ea typeface="Cambria Math"/>
                  </a:rPr>
                  <a:t>[</a:t>
                </a:r>
                <a:r>
                  <a:rPr lang="en-US" sz="3600" dirty="0" smtClean="0"/>
                  <a:t>t</a:t>
                </a:r>
                <a:r>
                  <a:rPr lang="en-US" sz="3600" dirty="0">
                    <a:latin typeface="Cambria Math"/>
                    <a:ea typeface="Cambria Math"/>
                  </a:rPr>
                  <a:t>]</a:t>
                </a:r>
                <a:r>
                  <a:rPr lang="ru-RU" sz="3600" dirty="0" smtClean="0"/>
                  <a:t> </a:t>
                </a:r>
                <a:r>
                  <a:rPr lang="en-US" sz="3600" dirty="0" smtClean="0"/>
                  <a:t>= </a:t>
                </a:r>
                <a:r>
                  <a:rPr lang="en-US" sz="3600" dirty="0">
                    <a:latin typeface="Cambria Math"/>
                    <a:ea typeface="Cambria Math"/>
                  </a:rPr>
                  <a:t>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3600" b="0" i="1" smtClean="0">
                                <a:latin typeface="Cambria Math"/>
                              </a:rPr>
                              <m:t>м</m:t>
                            </m:r>
                          </m:num>
                          <m:den>
                            <m:r>
                              <a:rPr lang="ru-RU" sz="3600" b="0" i="1" smtClean="0">
                                <a:latin typeface="Cambria Math"/>
                              </a:rPr>
                              <m:t>с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3600" b="0" i="1" smtClean="0">
                                <a:latin typeface="Cambria Math"/>
                              </a:rPr>
                              <m:t>м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3600" b="0" i="1" smtClean="0">
                                    <a:latin typeface="Cambria Math"/>
                                  </a:rPr>
                                  <m:t>с</m:t>
                                </m:r>
                              </m:e>
                              <m:sup>
                                <m:r>
                                  <a:rPr lang="ru-RU" sz="3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r>
                  <a:rPr lang="ru-RU" sz="36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3600" dirty="0">
                    <a:latin typeface="Cambria Math"/>
                    <a:ea typeface="Cambria Math"/>
                  </a:rPr>
                  <a:t>]</a:t>
                </a:r>
                <a:endParaRPr lang="ru-RU" sz="3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021" y="5653724"/>
                <a:ext cx="1970348" cy="1264000"/>
              </a:xfrm>
              <a:prstGeom prst="rect">
                <a:avLst/>
              </a:prstGeom>
              <a:blipFill rotWithShape="1">
                <a:blip r:embed="rId8"/>
                <a:stretch>
                  <a:fillRect l="-9598" r="-83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320830" y="5939408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dirty="0" smtClean="0">
                <a:latin typeface="Cambria Math"/>
                <a:ea typeface="Cambria Math"/>
              </a:rPr>
              <a:t>[</a:t>
            </a:r>
            <a:r>
              <a:rPr lang="en-US" sz="3600" dirty="0" smtClean="0"/>
              <a:t>c</a:t>
            </a:r>
            <a:r>
              <a:rPr lang="en-US" sz="3600" dirty="0" smtClean="0">
                <a:latin typeface="Cambria Math"/>
                <a:ea typeface="Cambria Math"/>
              </a:rPr>
              <a:t>]</a:t>
            </a:r>
            <a:r>
              <a:rPr lang="ru-RU" sz="3600" dirty="0" smtClean="0"/>
              <a:t> 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1849" y="5437093"/>
                <a:ext cx="14493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Cambria Math"/>
                    <a:ea typeface="Cambria Math"/>
                  </a:rPr>
                  <a:t>=</a:t>
                </a:r>
                <a:r>
                  <a:rPr lang="ru-RU" sz="3600" dirty="0" smtClean="0">
                    <a:latin typeface="Cambria Math"/>
                    <a:ea typeface="Cambria Math"/>
                  </a:rPr>
                  <a:t> 0</a:t>
                </a:r>
                <a:endParaRPr lang="ru-RU" sz="3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49" y="5437093"/>
                <a:ext cx="1449371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16038" r="-12185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>
            <a:off x="3006105" y="3562273"/>
            <a:ext cx="0" cy="30234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75546" y="6159111"/>
            <a:ext cx="25561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796336" y="3723314"/>
            <a:ext cx="1890289" cy="1064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4662289" y="5760258"/>
            <a:ext cx="288032" cy="1791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4727006" y="6309021"/>
            <a:ext cx="288032" cy="1791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4727006" y="6083424"/>
            <a:ext cx="288032" cy="17915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813914" y="6585739"/>
            <a:ext cx="144016" cy="17915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691</Words>
  <Application>Microsoft Office PowerPoint</Application>
  <PresentationFormat>Произвольный</PresentationFormat>
  <Paragraphs>92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2_Тема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равнопеременного движения:</vt:lpstr>
      <vt:lpstr>Презентация PowerPoint</vt:lpstr>
      <vt:lpstr>Задача № 1</vt:lpstr>
      <vt:lpstr>Задача № 2</vt:lpstr>
      <vt:lpstr>Презентация PowerPoint</vt:lpstr>
      <vt:lpstr>Презентация PowerPoint</vt:lpstr>
      <vt:lpstr>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113</cp:revision>
  <dcterms:created xsi:type="dcterms:W3CDTF">2020-08-02T08:10:40Z</dcterms:created>
  <dcterms:modified xsi:type="dcterms:W3CDTF">2020-09-23T19:37:29Z</dcterms:modified>
</cp:coreProperties>
</file>