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6"/>
  </p:notesMasterIdLst>
  <p:sldIdLst>
    <p:sldId id="256" r:id="rId4"/>
    <p:sldId id="268" r:id="rId5"/>
    <p:sldId id="275" r:id="rId6"/>
    <p:sldId id="269" r:id="rId7"/>
    <p:sldId id="267" r:id="rId8"/>
    <p:sldId id="271" r:id="rId9"/>
    <p:sldId id="276" r:id="rId10"/>
    <p:sldId id="270" r:id="rId11"/>
    <p:sldId id="272" r:id="rId12"/>
    <p:sldId id="273" r:id="rId13"/>
    <p:sldId id="274" r:id="rId14"/>
    <p:sldId id="266" r:id="rId15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5812" autoAdjust="0"/>
  </p:normalViewPr>
  <p:slideViewPr>
    <p:cSldViewPr>
      <p:cViewPr>
        <p:scale>
          <a:sx n="66" d="100"/>
          <a:sy n="66" d="100"/>
        </p:scale>
        <p:origin x="-906" y="-174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81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92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1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3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17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1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73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92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1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2064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24.09.2020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0" Type="http://schemas.openxmlformats.org/officeDocument/2006/relationships/image" Target="../media/image51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00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7348" y="2487044"/>
            <a:ext cx="11092683" cy="3274761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485" defTabSz="923532">
              <a:spcBef>
                <a:spcPts val="177"/>
              </a:spcBef>
            </a:pP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485" algn="ctr" defTabSz="923532">
              <a:spcBef>
                <a:spcPts val="177"/>
              </a:spcBef>
            </a:pPr>
            <a:r>
              <a:rPr lang="ru-RU" sz="6000" b="1" dirty="0">
                <a:latin typeface="Arial" pitchFamily="34" charset="0"/>
                <a:cs typeface="Arial" pitchFamily="34" charset="0"/>
              </a:rPr>
              <a:t>Ускорение при равнопеременном 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движении</a:t>
            </a:r>
            <a:endParaRPr lang="en-US" sz="6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4710" y="242206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53" y="1386190"/>
            <a:ext cx="1610378" cy="327284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defTabSz="923532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495444"/>
            <a:ext cx="3929029" cy="87004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" y="544605"/>
            <a:ext cx="955461" cy="99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66677" y="265069"/>
            <a:ext cx="114476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dirty="0" smtClean="0"/>
              <a:t>Задача № 3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0791" y="1163495"/>
                <a:ext cx="12114663" cy="1838260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Мотоцикл, трогаясь с места, движется с ускорением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. Какую скорость приобретет мотоцикл через 4 с ?</a:t>
                </a:r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0791" y="1163495"/>
                <a:ext cx="12114663" cy="1838260"/>
              </a:xfrm>
              <a:blipFill rotWithShape="1">
                <a:blip r:embed="rId2"/>
                <a:stretch>
                  <a:fillRect l="-2265" t="-7641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45865" y="3132837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12439" y="6085165"/>
            <a:ext cx="1085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𝓿 </a:t>
            </a:r>
            <a:r>
              <a:rPr lang="en-US" sz="3600" dirty="0" smtClean="0">
                <a:latin typeface="Cambria Math"/>
                <a:ea typeface="Cambria Math"/>
              </a:rPr>
              <a:t>- </a:t>
            </a:r>
            <a:r>
              <a:rPr lang="ru-RU" sz="3600" dirty="0">
                <a:latin typeface="Cambria Math"/>
                <a:ea typeface="Cambria Math"/>
              </a:rPr>
              <a:t>?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821150" y="3945459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а</a:t>
            </a:r>
            <a:r>
              <a:rPr lang="en-US" sz="3600" dirty="0" smtClean="0"/>
              <a:t> = 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845865" y="4645005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= 4 c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6390484" y="3132837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85282" y="3923184"/>
                <a:ext cx="1925079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5282" y="3923184"/>
                <a:ext cx="1925079" cy="832023"/>
              </a:xfrm>
              <a:prstGeom prst="rect">
                <a:avLst/>
              </a:prstGeom>
              <a:blipFill rotWithShape="1">
                <a:blip r:embed="rId3"/>
                <a:stretch>
                  <a:fillRect l="-9494" t="-2206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918873" y="6083424"/>
                <a:ext cx="2603405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Ответ: </a:t>
                </a:r>
                <a:r>
                  <a:rPr lang="en-US" sz="3600" dirty="0"/>
                  <a:t>12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873" y="6083424"/>
                <a:ext cx="2603405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7026" t="-3704" r="-7260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74779" y="3891597"/>
                <a:ext cx="955262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/>
                  <a:t>3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779" y="3891597"/>
                <a:ext cx="955262" cy="822597"/>
              </a:xfrm>
              <a:prstGeom prst="rect">
                <a:avLst/>
              </a:prstGeom>
              <a:blipFill rotWithShape="1">
                <a:blip r:embed="rId5"/>
                <a:stretch>
                  <a:fillRect l="-19745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038545" y="3996933"/>
            <a:ext cx="1576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mbria Math"/>
                <a:ea typeface="Cambria Math"/>
              </a:rPr>
              <a:t>𝓿</a:t>
            </a:r>
            <a:r>
              <a:rPr lang="ru-RU" sz="3600" dirty="0" smtClean="0"/>
              <a:t> </a:t>
            </a:r>
            <a:r>
              <a:rPr lang="en-US" sz="3600" dirty="0" smtClean="0"/>
              <a:t>=</a:t>
            </a:r>
            <a:r>
              <a:rPr lang="ru-RU" sz="3600" dirty="0" smtClean="0"/>
              <a:t> </a:t>
            </a:r>
            <a:r>
              <a:rPr lang="en-US" sz="3600" dirty="0" smtClean="0"/>
              <a:t>t*</a:t>
            </a:r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3438153" y="4859288"/>
            <a:ext cx="2002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mbria Math"/>
                <a:ea typeface="Cambria Math"/>
              </a:rPr>
              <a:t>𝓿</a:t>
            </a:r>
            <a:r>
              <a:rPr lang="ru-RU" sz="3600" dirty="0" smtClean="0"/>
              <a:t> </a:t>
            </a:r>
            <a:r>
              <a:rPr lang="en-US" sz="3600" dirty="0" smtClean="0"/>
              <a:t>=</a:t>
            </a:r>
            <a:r>
              <a:rPr lang="ru-RU" sz="3600" dirty="0" smtClean="0"/>
              <a:t> 4</a:t>
            </a:r>
            <a:r>
              <a:rPr lang="en-US" sz="3600" dirty="0" smtClean="0"/>
              <a:t>*3 =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10361" y="4787280"/>
                <a:ext cx="1261884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12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361" y="4787280"/>
                <a:ext cx="1261884" cy="822597"/>
              </a:xfrm>
              <a:prstGeom prst="rect">
                <a:avLst/>
              </a:prstGeom>
              <a:blipFill rotWithShape="1">
                <a:blip r:embed="rId6"/>
                <a:stretch>
                  <a:fillRect l="-14493" t="-3704" r="-14493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383757" y="5692875"/>
                <a:ext cx="2790700" cy="8225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/>
                  <a:t>𝓿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]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/>
                        <a:ea typeface="Cambria Math"/>
                      </a:rPr>
                      <m:t>∗</m:t>
                    </m:r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 c]</a:t>
                </a:r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757" y="5692875"/>
                <a:ext cx="2790700" cy="822597"/>
              </a:xfrm>
              <a:prstGeom prst="rect">
                <a:avLst/>
              </a:prstGeom>
              <a:blipFill rotWithShape="1">
                <a:blip r:embed="rId7"/>
                <a:stretch>
                  <a:fillRect l="-6550" t="-5926" r="-196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886425" y="5692875"/>
                <a:ext cx="1284326" cy="8225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25" y="5692875"/>
                <a:ext cx="1284326" cy="822597"/>
              </a:xfrm>
              <a:prstGeom prst="rect">
                <a:avLst/>
              </a:prstGeom>
              <a:blipFill rotWithShape="1">
                <a:blip r:embed="rId8"/>
                <a:stretch>
                  <a:fillRect l="-14762" t="-5926" r="-5238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36654" y="5221069"/>
                <a:ext cx="14493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0</a:t>
                </a:r>
                <a:endParaRPr lang="ru-RU" sz="3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54" y="5221069"/>
                <a:ext cx="1449371" cy="646331"/>
              </a:xfrm>
              <a:prstGeom prst="rect">
                <a:avLst/>
              </a:prstGeom>
              <a:blipFill rotWithShape="1">
                <a:blip r:embed="rId9"/>
                <a:stretch>
                  <a:fillRect t="-15888" r="-12185" b="-31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>
            <a:off x="3006105" y="3275547"/>
            <a:ext cx="0" cy="34559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475546" y="6011416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865964" y="3871814"/>
            <a:ext cx="1890289" cy="8423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5577932" y="5995590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4950321" y="6174740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29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66677" y="224945"/>
            <a:ext cx="114476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dirty="0" smtClean="0"/>
              <a:t>Задача № 4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2"/>
              <p:cNvSpPr txBox="1">
                <a:spLocks/>
              </p:cNvSpPr>
              <p:nvPr/>
            </p:nvSpPr>
            <p:spPr>
              <a:xfrm>
                <a:off x="250791" y="1292648"/>
                <a:ext cx="12332378" cy="212648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3200" dirty="0" smtClean="0"/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Санки съехали с одной горки и въехали на другую. Во время подъема на горку скорость санок, двигавшихся прямолинейно и </a:t>
                </a:r>
                <a:r>
                  <a:rPr lang="ru-RU" sz="3200" dirty="0" err="1" smtClean="0">
                    <a:solidFill>
                      <a:schemeClr val="tx2"/>
                    </a:solidFill>
                  </a:rPr>
                  <a:t>равноускоренно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, за 4 с изменилась от </a:t>
                </a:r>
              </a:p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 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до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Определите ускорение движения.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91" y="1292648"/>
                <a:ext cx="12332378" cy="2126480"/>
              </a:xfrm>
              <a:prstGeom prst="rect">
                <a:avLst/>
              </a:prstGeom>
              <a:blipFill rotWithShape="1">
                <a:blip r:embed="rId2"/>
                <a:stretch>
                  <a:fillRect l="-1977" t="-5731" b="-5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45865" y="3419128"/>
            <a:ext cx="131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Дано: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917873" y="6229181"/>
            <a:ext cx="962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а </a:t>
            </a:r>
            <a:r>
              <a:rPr lang="en-US" sz="3600" dirty="0" smtClean="0">
                <a:latin typeface="Cambria Math"/>
                <a:ea typeface="Cambria Math"/>
              </a:rPr>
              <a:t>- </a:t>
            </a:r>
            <a:r>
              <a:rPr lang="ru-RU" sz="3600" dirty="0">
                <a:latin typeface="Cambria Math"/>
                <a:ea typeface="Cambria Math"/>
              </a:rPr>
              <a:t>?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845865" y="5437093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= 4 c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817285" y="3385858"/>
            <a:ext cx="2061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Решение: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16945" y="4067200"/>
                <a:ext cx="1925079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45" y="4067200"/>
                <a:ext cx="1925079" cy="832023"/>
              </a:xfrm>
              <a:prstGeom prst="rect">
                <a:avLst/>
              </a:prstGeom>
              <a:blipFill rotWithShape="1">
                <a:blip r:embed="rId3"/>
                <a:stretch>
                  <a:fillRect l="-9494" t="-219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486825" y="6083424"/>
                <a:ext cx="3066224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Ответ: </a:t>
                </a:r>
                <a:r>
                  <a:rPr lang="en-US" sz="3600" dirty="0" smtClean="0"/>
                  <a:t>- </a:t>
                </a:r>
                <a:r>
                  <a:rPr lang="ru-RU" sz="3600" dirty="0" smtClean="0"/>
                  <a:t>2,5</a:t>
                </a:r>
                <a:r>
                  <a:rPr lang="en-US" sz="3600" dirty="0" smtClean="0"/>
                  <a:t> </a:t>
                </a:r>
                <a:r>
                  <a:rPr lang="en-US" sz="36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825" y="6083424"/>
                <a:ext cx="3066224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5964" t="-3704" r="-596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73857" y="4068941"/>
                <a:ext cx="10935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57" y="4068941"/>
                <a:ext cx="1093504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5888" r="-16201" b="-31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35112" y="4036691"/>
                <a:ext cx="982961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12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112" y="4036691"/>
                <a:ext cx="982961" cy="822597"/>
              </a:xfrm>
              <a:prstGeom prst="rect">
                <a:avLst/>
              </a:prstGeom>
              <a:blipFill rotWithShape="1">
                <a:blip r:embed="rId6"/>
                <a:stretch>
                  <a:fillRect l="-19255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07776" y="4789021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𝓿 </a:t>
            </a:r>
            <a:r>
              <a:rPr lang="en-US" sz="3600" dirty="0">
                <a:latin typeface="Cambria Math"/>
                <a:ea typeface="Cambria Math"/>
              </a:rPr>
              <a:t>=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53126" y="4787280"/>
                <a:ext cx="74892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2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126" y="4787280"/>
                <a:ext cx="748923" cy="822597"/>
              </a:xfrm>
              <a:prstGeom prst="rect">
                <a:avLst/>
              </a:prstGeom>
              <a:blipFill rotWithShape="1">
                <a:blip r:embed="rId7"/>
                <a:stretch>
                  <a:fillRect l="-25410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43410" y="4919639"/>
                <a:ext cx="1822935" cy="875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2 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 12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410" y="4919639"/>
                <a:ext cx="1822935" cy="875753"/>
              </a:xfrm>
              <a:prstGeom prst="rect">
                <a:avLst/>
              </a:prstGeom>
              <a:blipFill rotWithShape="1">
                <a:blip r:embed="rId8"/>
                <a:stretch>
                  <a:fillRect l="-10033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163990" y="4931296"/>
                <a:ext cx="1154483" cy="875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−10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990" y="4931296"/>
                <a:ext cx="1154483" cy="875753"/>
              </a:xfrm>
              <a:prstGeom prst="rect">
                <a:avLst/>
              </a:prstGeom>
              <a:blipFill rotWithShape="1">
                <a:blip r:embed="rId9"/>
                <a:stretch>
                  <a:fillRect l="-15873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76569" y="4972795"/>
                <a:ext cx="2058128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- 2</a:t>
                </a:r>
                <a:r>
                  <a:rPr lang="ru-RU" sz="3600" dirty="0" smtClean="0"/>
                  <a:t>,5 </a:t>
                </a: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569" y="4972795"/>
                <a:ext cx="2058128" cy="822597"/>
              </a:xfrm>
              <a:prstGeom prst="rect">
                <a:avLst/>
              </a:prstGeom>
              <a:blipFill rotWithShape="1">
                <a:blip r:embed="rId10"/>
                <a:stretch>
                  <a:fillRect l="-9199" t="-3704" r="-8309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5597847" y="6085165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[а] </a:t>
            </a:r>
            <a:r>
              <a:rPr lang="en-US" sz="3600" dirty="0">
                <a:latin typeface="Cambria Math"/>
                <a:ea typeface="Cambria Math"/>
              </a:rPr>
              <a:t>=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633962" y="5805796"/>
                <a:ext cx="1186222" cy="1069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ru-RU" sz="360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м</m:t>
                            </m:r>
                          </m:num>
                          <m:den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den>
                        </m:f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] </a:t>
                </a:r>
                <a:r>
                  <a:rPr lang="en-US" sz="3600" dirty="0">
                    <a:latin typeface="Cambria Math"/>
                    <a:ea typeface="Cambria Math"/>
                  </a:rPr>
                  <a:t>=</a:t>
                </a:r>
                <a:endParaRPr lang="ru-RU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3962" y="5805796"/>
                <a:ext cx="1186222" cy="1069716"/>
              </a:xfrm>
              <a:prstGeom prst="rect">
                <a:avLst/>
              </a:prstGeom>
              <a:blipFill rotWithShape="1">
                <a:blip r:embed="rId11"/>
                <a:stretch>
                  <a:fillRect l="-15385" r="-14872" b="-8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86090" y="6052915"/>
                <a:ext cx="836639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6090" y="6052915"/>
                <a:ext cx="836639" cy="822597"/>
              </a:xfrm>
              <a:prstGeom prst="rect">
                <a:avLst/>
              </a:prstGeom>
              <a:blipFill rotWithShape="1">
                <a:blip r:embed="rId12"/>
                <a:stretch>
                  <a:fillRect l="-21898" t="-5926" r="-21168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2993239" y="3502171"/>
            <a:ext cx="0" cy="34559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75546" y="6155432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66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2627040"/>
            <a:ext cx="10945216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Повторить § 9.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5 (стр.40).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2551" cy="711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27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com.yandex.net/i?id=c00a79ab490ca17d0c6cef8c20e1be25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34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s://s1.slide-share.ru/s_slide/979acf3bdab5f4d2e0bdd75a14b602fc/19dbe12d-a122-48d1-bad9-f3bd472f543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s1.slide-share.ru/s_slide/979acf3bdab5f4d2e0bdd75a14b602fc/19dbe12d-a122-48d1-bad9-f3bd472f5434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s1.slide-share.ru/s_slide/979acf3bdab5f4d2e0bdd75a14b602fc/19dbe12d-a122-48d1-bad9-f3bd472f5434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0" y="0"/>
            <a:ext cx="12782551" cy="713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91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37" y="-6243"/>
            <a:ext cx="12782551" cy="716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57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Виды равнопеременного движения: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4706" y="1855001"/>
                <a:ext cx="2074542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/>
                  <a:t> =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, 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06" y="1855001"/>
                <a:ext cx="2074542" cy="822597"/>
              </a:xfrm>
              <a:prstGeom prst="rect">
                <a:avLst/>
              </a:prstGeom>
              <a:blipFill rotWithShape="1">
                <a:blip r:embed="rId2"/>
                <a:stretch>
                  <a:fillRect t="-3704" r="-8235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49248" y="1878192"/>
                <a:ext cx="188224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𝓿 =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/>
                  <a:t> ,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248" y="1878192"/>
                <a:ext cx="1882247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9709" t="-5926" r="-9061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504443" y="1929170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= 3 c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30589" y="2988775"/>
                <a:ext cx="2117375" cy="914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 </a:t>
                </a:r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40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589" y="2988775"/>
                <a:ext cx="2117375" cy="914161"/>
              </a:xfrm>
              <a:prstGeom prst="rect">
                <a:avLst/>
              </a:prstGeom>
              <a:blipFill rotWithShape="1">
                <a:blip r:embed="rId4"/>
                <a:stretch>
                  <a:fillRect l="-10057"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7121" y="4212957"/>
                <a:ext cx="1887055" cy="886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5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−2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121" y="4212957"/>
                <a:ext cx="1887055" cy="886525"/>
              </a:xfrm>
              <a:prstGeom prst="rect">
                <a:avLst/>
              </a:prstGeom>
              <a:blipFill rotWithShape="1">
                <a:blip r:embed="rId5"/>
                <a:stretch>
                  <a:fillRect l="-10032" r="-8738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65197" y="4285546"/>
                <a:ext cx="1129989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1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197" y="4285546"/>
                <a:ext cx="1129989" cy="822597"/>
              </a:xfrm>
              <a:prstGeom prst="rect">
                <a:avLst/>
              </a:prstGeom>
              <a:blipFill rotWithShape="1">
                <a:blip r:embed="rId6"/>
                <a:stretch>
                  <a:fillRect l="-16129" t="-3704" r="-15591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flipH="1">
                <a:off x="2330589" y="5629459"/>
                <a:ext cx="195301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4400" b="1" i="1" smtClean="0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4400" b="1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4400" b="1" dirty="0" smtClean="0"/>
                  <a:t> </a:t>
                </a:r>
                <a:r>
                  <a:rPr lang="ru-RU" sz="4400" b="1" dirty="0" smtClean="0">
                    <a:latin typeface="Cambria Math"/>
                    <a:ea typeface="Cambria Math"/>
                  </a:rPr>
                  <a:t>˃ 0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330589" y="5629459"/>
                <a:ext cx="1953017" cy="769441"/>
              </a:xfrm>
              <a:prstGeom prst="rect">
                <a:avLst/>
              </a:prstGeom>
              <a:blipFill rotWithShape="1">
                <a:blip r:embed="rId7"/>
                <a:stretch>
                  <a:fillRect t="-17323" b="-34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762737" y="1906960"/>
                <a:ext cx="2074542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/>
                  <a:t> =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, </a:t>
                </a:r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737" y="1906960"/>
                <a:ext cx="2074542" cy="822597"/>
              </a:xfrm>
              <a:prstGeom prst="rect">
                <a:avLst/>
              </a:prstGeom>
              <a:blipFill rotWithShape="1">
                <a:blip r:embed="rId8"/>
                <a:stretch>
                  <a:fillRect t="-3704" r="-8211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78676" y="1910277"/>
                <a:ext cx="188224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𝓿 = 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2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/>
                  <a:t> ,</a:t>
                </a:r>
                <a:endParaRPr lang="ru-RU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676" y="1910277"/>
                <a:ext cx="1882247" cy="822597"/>
              </a:xfrm>
              <a:prstGeom prst="rect">
                <a:avLst/>
              </a:prstGeom>
              <a:blipFill rotWithShape="1">
                <a:blip r:embed="rId9"/>
                <a:stretch>
                  <a:fillRect l="-9709" t="-5926" r="-9061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0841147" y="1961620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= 3 c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661111" y="2984070"/>
                <a:ext cx="2117375" cy="914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 </a:t>
                </a:r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40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1111" y="2984070"/>
                <a:ext cx="2117375" cy="914161"/>
              </a:xfrm>
              <a:prstGeom prst="rect">
                <a:avLst/>
              </a:prstGeom>
              <a:blipFill rotWithShape="1">
                <a:blip r:embed="rId10"/>
                <a:stretch>
                  <a:fillRect l="-10375" t="-3356" b="-14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036798" y="4135662"/>
                <a:ext cx="1887055" cy="886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−5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798" y="4135662"/>
                <a:ext cx="1887055" cy="886525"/>
              </a:xfrm>
              <a:prstGeom prst="rect">
                <a:avLst/>
              </a:prstGeom>
              <a:blipFill rotWithShape="1">
                <a:blip r:embed="rId11"/>
                <a:stretch>
                  <a:fillRect l="-9677" r="-8710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871862" y="4208253"/>
                <a:ext cx="1375248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- 1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1862" y="4208253"/>
                <a:ext cx="1375248" cy="822597"/>
              </a:xfrm>
              <a:prstGeom prst="rect">
                <a:avLst/>
              </a:prstGeom>
              <a:blipFill rotWithShape="1">
                <a:blip r:embed="rId12"/>
                <a:stretch>
                  <a:fillRect l="-13274" t="-3704" r="-12832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 flipH="1">
                <a:off x="8766745" y="5674023"/>
                <a:ext cx="19046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4400" b="1" i="1" smtClean="0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4400" b="1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4400" b="1" dirty="0" smtClean="0"/>
                  <a:t> </a:t>
                </a:r>
                <a:r>
                  <a:rPr lang="ru-RU" sz="4400" b="1" dirty="0">
                    <a:latin typeface="Cambria Math"/>
                    <a:ea typeface="Cambria Math"/>
                  </a:rPr>
                  <a:t>˂</a:t>
                </a:r>
                <a:r>
                  <a:rPr lang="en-US" sz="4400" b="1" dirty="0" smtClean="0">
                    <a:latin typeface="Cambria Math"/>
                    <a:ea typeface="Cambria Math"/>
                  </a:rPr>
                  <a:t> </a:t>
                </a:r>
                <a:r>
                  <a:rPr lang="ru-RU" sz="4400" b="1" dirty="0" smtClean="0">
                    <a:latin typeface="Cambria Math"/>
                    <a:ea typeface="Cambria Math"/>
                  </a:rPr>
                  <a:t>0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766745" y="5674023"/>
                <a:ext cx="1904663" cy="769441"/>
              </a:xfrm>
              <a:prstGeom prst="rect">
                <a:avLst/>
              </a:prstGeom>
              <a:blipFill rotWithShape="1">
                <a:blip r:embed="rId13"/>
                <a:stretch>
                  <a:fillRect t="-17460" b="-3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6318473" y="1258888"/>
            <a:ext cx="72008" cy="554461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2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19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1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0791" y="1170886"/>
                <a:ext cx="12114663" cy="2126480"/>
              </a:xfrm>
            </p:spPr>
            <p:txBody>
              <a:bodyPr/>
              <a:lstStyle/>
              <a:p>
                <a:r>
                  <a:rPr lang="ru-RU" sz="3200" dirty="0" smtClean="0"/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Санки </a:t>
                </a:r>
                <a:r>
                  <a:rPr lang="ru-RU" sz="3200" dirty="0" err="1" smtClean="0">
                    <a:solidFill>
                      <a:schemeClr val="tx2"/>
                    </a:solidFill>
                  </a:rPr>
                  <a:t>равноускоренно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съехали со снежной горки. Их скорость в конце спуска </a:t>
                </a:r>
                <a:r>
                  <a:rPr lang="en-US" sz="3200" dirty="0" smtClean="0">
                    <a:solidFill>
                      <a:schemeClr val="tx2"/>
                    </a:solidFill>
                  </a:rPr>
                  <a:t>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Время спуска 6 с. С каким ускорением происходило движение, если спуск начинался из состояния покоя?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0791" y="1170886"/>
                <a:ext cx="12114663" cy="2126480"/>
              </a:xfrm>
              <a:blipFill rotWithShape="1">
                <a:blip r:embed="rId2"/>
                <a:stretch>
                  <a:fillRect l="-2013" t="-5731" r="-1862" b="-10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45865" y="3347119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73857" y="3995192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𝓿 </a:t>
            </a:r>
            <a:r>
              <a:rPr lang="en-US" sz="3600" dirty="0">
                <a:latin typeface="Cambria Math"/>
                <a:ea typeface="Cambria Math"/>
              </a:rPr>
              <a:t>=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35112" y="3923184"/>
                <a:ext cx="982961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112" y="3923184"/>
                <a:ext cx="982961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19255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73857" y="4571256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= 6 c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813434" y="5902629"/>
            <a:ext cx="96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 - </a:t>
            </a:r>
            <a:r>
              <a:rPr lang="ru-RU" sz="3600" dirty="0"/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56103" y="3347120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27833" y="3739233"/>
                <a:ext cx="1925079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833" y="3739233"/>
                <a:ext cx="1925079" cy="832023"/>
              </a:xfrm>
              <a:prstGeom prst="rect">
                <a:avLst/>
              </a:prstGeom>
              <a:blipFill rotWithShape="1">
                <a:blip r:embed="rId4"/>
                <a:stretch>
                  <a:fillRect l="-9494" t="-219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82263" y="4700153"/>
                <a:ext cx="1568058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2263" y="4700153"/>
                <a:ext cx="1568058" cy="879215"/>
              </a:xfrm>
              <a:prstGeom prst="rect">
                <a:avLst/>
              </a:prstGeom>
              <a:blipFill rotWithShape="1">
                <a:blip r:embed="rId5"/>
                <a:stretch>
                  <a:fillRect l="-12062" r="-10895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878313" y="4787280"/>
                <a:ext cx="1129989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2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313" y="4787280"/>
                <a:ext cx="1129989" cy="822597"/>
              </a:xfrm>
              <a:prstGeom prst="rect">
                <a:avLst/>
              </a:prstGeom>
              <a:blipFill rotWithShape="1">
                <a:blip r:embed="rId6"/>
                <a:stretch>
                  <a:fillRect l="-16129" t="-3704" r="-15591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9126785" y="6083424"/>
                <a:ext cx="2491388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Ответ: </a:t>
                </a:r>
                <a:r>
                  <a:rPr lang="en-US" sz="3600" dirty="0"/>
                  <a:t>2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785" y="6083424"/>
                <a:ext cx="2491388" cy="822597"/>
              </a:xfrm>
              <a:prstGeom prst="rect">
                <a:avLst/>
              </a:prstGeom>
              <a:blipFill rotWithShape="1">
                <a:blip r:embed="rId7"/>
                <a:stretch>
                  <a:fillRect l="-7335" t="-3704" r="-6601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338142" y="5869141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[а] </a:t>
            </a:r>
            <a:r>
              <a:rPr lang="en-US" sz="3600" dirty="0">
                <a:latin typeface="Cambria Math"/>
                <a:ea typeface="Cambria Math"/>
              </a:rPr>
              <a:t>=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412171" y="5579368"/>
                <a:ext cx="1186222" cy="1069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ru-RU" sz="360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м</m:t>
                            </m:r>
                          </m:num>
                          <m:den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den>
                        </m:f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] </a:t>
                </a:r>
                <a:r>
                  <a:rPr lang="en-US" sz="3600" dirty="0">
                    <a:latin typeface="Cambria Math"/>
                    <a:ea typeface="Cambria Math"/>
                  </a:rPr>
                  <a:t>=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171" y="5579368"/>
                <a:ext cx="1186222" cy="1069716"/>
              </a:xfrm>
              <a:prstGeom prst="rect">
                <a:avLst/>
              </a:prstGeom>
              <a:blipFill rotWithShape="1">
                <a:blip r:embed="rId8"/>
                <a:stretch>
                  <a:fillRect l="-15979" r="-14948" b="-8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409826" y="5836891"/>
                <a:ext cx="836639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826" y="5836891"/>
                <a:ext cx="836639" cy="822597"/>
              </a:xfrm>
              <a:prstGeom prst="rect">
                <a:avLst/>
              </a:prstGeom>
              <a:blipFill rotWithShape="1">
                <a:blip r:embed="rId9"/>
                <a:stretch>
                  <a:fillRect l="-21739" t="-5926" r="-20290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1849" y="5149061"/>
                <a:ext cx="14493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0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5149061"/>
                <a:ext cx="1449371" cy="646331"/>
              </a:xfrm>
              <a:prstGeom prst="rect">
                <a:avLst/>
              </a:prstGeom>
              <a:blipFill rotWithShape="1">
                <a:blip r:embed="rId10"/>
                <a:stretch>
                  <a:fillRect t="-16038" r="-12185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3006105" y="3562273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49973" y="5859913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388511" y="3604465"/>
            <a:ext cx="2003724" cy="10645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6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2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0791" y="1123371"/>
                <a:ext cx="12114663" cy="2188035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Лыжник скатывается с горки, двигаясь прямолинейно и </a:t>
                </a:r>
                <a:r>
                  <a:rPr lang="ru-RU" sz="3200" dirty="0" err="1" smtClean="0">
                    <a:solidFill>
                      <a:schemeClr val="tx2"/>
                    </a:solidFill>
                  </a:rPr>
                  <a:t>равноускоренно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. За время спуска скорость лыжника увеличилась на 7,5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Ускорение лыжника 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Сколько времени длится спуск 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0791" y="1123371"/>
                <a:ext cx="12114663" cy="2188035"/>
              </a:xfrm>
              <a:blipFill rotWithShape="1">
                <a:blip r:embed="rId2"/>
                <a:stretch>
                  <a:fillRect l="-2013" t="-3343" r="-1912" b="-10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890920" y="3348861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73857" y="3995192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𝓿 </a:t>
            </a:r>
            <a:r>
              <a:rPr lang="en-US" sz="3600" dirty="0">
                <a:latin typeface="Cambria Math"/>
                <a:ea typeface="Cambria Math"/>
              </a:rPr>
              <a:t>=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19695" y="3923184"/>
                <a:ext cx="1098378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7,5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95" y="3923184"/>
                <a:ext cx="1098378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17222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22444" y="4789021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а</a:t>
            </a:r>
            <a:r>
              <a:rPr lang="en-US" sz="3600" dirty="0" smtClean="0"/>
              <a:t> = </a:t>
            </a:r>
            <a:endParaRPr lang="ru-RU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989881" y="6157173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- </a:t>
            </a:r>
            <a:r>
              <a:rPr lang="ru-RU" sz="3600" dirty="0"/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71464" y="3239107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16945" y="3923184"/>
                <a:ext cx="1925079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45" y="3923184"/>
                <a:ext cx="1925079" cy="832023"/>
              </a:xfrm>
              <a:prstGeom prst="rect">
                <a:avLst/>
              </a:prstGeom>
              <a:blipFill rotWithShape="1">
                <a:blip r:embed="rId4"/>
                <a:stretch>
                  <a:fillRect l="-9494" t="-2206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80661" y="4794219"/>
                <a:ext cx="1569660" cy="929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t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7,5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0,5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</a:t>
                </a:r>
                <a:endParaRPr lang="ru-RU" sz="3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661" y="4794219"/>
                <a:ext cx="1569660" cy="929165"/>
              </a:xfrm>
              <a:prstGeom prst="rect">
                <a:avLst/>
              </a:prstGeom>
              <a:blipFill rotWithShape="1">
                <a:blip r:embed="rId5"/>
                <a:stretch>
                  <a:fillRect l="-12062" r="-10895" b="-7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4871022" y="4933037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15 </a:t>
            </a:r>
            <a:r>
              <a:rPr lang="en-US" sz="3600" dirty="0" smtClean="0"/>
              <a:t>(c)</a:t>
            </a:r>
            <a:endParaRPr lang="ru-RU" sz="3600" dirty="0"/>
          </a:p>
        </p:txBody>
      </p:sp>
      <p:sp>
        <p:nvSpPr>
          <p:cNvPr id="25" name="TextBox 24"/>
          <p:cNvSpPr txBox="1"/>
          <p:nvPr/>
        </p:nvSpPr>
        <p:spPr>
          <a:xfrm>
            <a:off x="9126785" y="6155432"/>
            <a:ext cx="2294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Ответ: </a:t>
            </a:r>
            <a:r>
              <a:rPr lang="en-US" sz="3600" dirty="0" smtClean="0"/>
              <a:t>15 c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49593" y="4684763"/>
                <a:ext cx="130471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0,5 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593" y="4684763"/>
                <a:ext cx="1304716" cy="822597"/>
              </a:xfrm>
              <a:prstGeom prst="rect">
                <a:avLst/>
              </a:prstGeom>
              <a:blipFill rotWithShape="1">
                <a:blip r:embed="rId6"/>
                <a:stretch>
                  <a:fillRect l="-1448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828872" y="3923184"/>
                <a:ext cx="1857753" cy="8317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t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а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872" y="3923184"/>
                <a:ext cx="1857753" cy="831703"/>
              </a:xfrm>
              <a:prstGeom prst="rect">
                <a:avLst/>
              </a:prstGeom>
              <a:blipFill rotWithShape="1">
                <a:blip r:embed="rId7"/>
                <a:stretch>
                  <a:fillRect l="-9836" t="-2206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12021" y="5653724"/>
                <a:ext cx="1970348" cy="1264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/>
                  <a:t>t</a:t>
                </a:r>
                <a:r>
                  <a:rPr lang="en-US" sz="3600" dirty="0"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= </a:t>
                </a:r>
                <a:r>
                  <a:rPr lang="en-US" sz="3600" dirty="0">
                    <a:latin typeface="Cambria Math"/>
                    <a:ea typeface="Cambria Math"/>
                  </a:rPr>
                  <a:t>[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latin typeface="Cambria Math"/>
                              </a:rPr>
                              <m:t>м</m:t>
                            </m:r>
                          </m:num>
                          <m:den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latin typeface="Cambria Math"/>
                              </a:rPr>
                              <m:t>м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ru-RU" sz="3600" b="0" i="1" smtClean="0">
                                    <a:latin typeface="Cambria Math"/>
                                  </a:rPr>
                                  <m:t>с</m:t>
                                </m:r>
                              </m:e>
                              <m:sup>
                                <m:r>
                                  <a:rPr lang="ru-RU" sz="36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600" dirty="0">
                    <a:latin typeface="Cambria Math"/>
                    <a:ea typeface="Cambria Math"/>
                  </a:rPr>
                  <a:t>]</a:t>
                </a:r>
                <a:endParaRPr lang="ru-RU" sz="3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021" y="5653724"/>
                <a:ext cx="1970348" cy="1264000"/>
              </a:xfrm>
              <a:prstGeom prst="rect">
                <a:avLst/>
              </a:prstGeom>
              <a:blipFill rotWithShape="1">
                <a:blip r:embed="rId8"/>
                <a:stretch>
                  <a:fillRect l="-9598" r="-8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5320830" y="5939408"/>
            <a:ext cx="1141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 </a:t>
            </a:r>
            <a:r>
              <a:rPr lang="en-US" sz="3600" dirty="0" smtClean="0">
                <a:latin typeface="Cambria Math"/>
                <a:ea typeface="Cambria Math"/>
              </a:rPr>
              <a:t>[</a:t>
            </a:r>
            <a:r>
              <a:rPr lang="en-US" sz="3600" dirty="0" smtClean="0"/>
              <a:t>c</a:t>
            </a:r>
            <a:r>
              <a:rPr lang="en-US" sz="3600" dirty="0" smtClean="0">
                <a:latin typeface="Cambria Math"/>
                <a:ea typeface="Cambria Math"/>
              </a:rPr>
              <a:t>]</a:t>
            </a:r>
            <a:r>
              <a:rPr lang="ru-RU" sz="3600" dirty="0" smtClean="0"/>
              <a:t>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01849" y="5437093"/>
                <a:ext cx="14493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0</a:t>
                </a:r>
                <a:endParaRPr lang="ru-RU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5437093"/>
                <a:ext cx="1449371" cy="646331"/>
              </a:xfrm>
              <a:prstGeom prst="rect">
                <a:avLst/>
              </a:prstGeom>
              <a:blipFill rotWithShape="1">
                <a:blip r:embed="rId9"/>
                <a:stretch>
                  <a:fillRect t="-16038" r="-12185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3006105" y="3562273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75546" y="6159111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796336" y="3723314"/>
            <a:ext cx="1890289" cy="10645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662289" y="5760258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4727006" y="6309021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727006" y="6083424"/>
            <a:ext cx="288032" cy="1791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4813914" y="6585739"/>
            <a:ext cx="144016" cy="1791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6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691</Words>
  <Application>Microsoft Office PowerPoint</Application>
  <PresentationFormat>Произвольный</PresentationFormat>
  <Paragraphs>92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2_Тема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равнопеременного движения:</vt:lpstr>
      <vt:lpstr>Презентация PowerPoint</vt:lpstr>
      <vt:lpstr>Задача № 1</vt:lpstr>
      <vt:lpstr>Задача № 2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113</cp:revision>
  <dcterms:created xsi:type="dcterms:W3CDTF">2020-08-02T08:10:40Z</dcterms:created>
  <dcterms:modified xsi:type="dcterms:W3CDTF">2020-09-23T19:37:29Z</dcterms:modified>
</cp:coreProperties>
</file>