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4"/>
  </p:notesMasterIdLst>
  <p:sldIdLst>
    <p:sldId id="256" r:id="rId4"/>
    <p:sldId id="269" r:id="rId5"/>
    <p:sldId id="267" r:id="rId6"/>
    <p:sldId id="268" r:id="rId7"/>
    <p:sldId id="273" r:id="rId8"/>
    <p:sldId id="270" r:id="rId9"/>
    <p:sldId id="271" r:id="rId10"/>
    <p:sldId id="274" r:id="rId11"/>
    <p:sldId id="275" r:id="rId12"/>
    <p:sldId id="266" r:id="rId13"/>
  </p:sldIdLst>
  <p:sldSz cx="12780963" cy="7126288"/>
  <p:notesSz cx="6858000" cy="9144000"/>
  <p:defaultTextStyle>
    <a:defPPr>
      <a:defRPr lang="ru-RU"/>
    </a:defPPr>
    <a:lvl1pPr marL="0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035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067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106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2141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0176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8210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6247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4281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8" autoAdjust="0"/>
    <p:restoredTop sz="95812" autoAdjust="0"/>
  </p:normalViewPr>
  <p:slideViewPr>
    <p:cSldViewPr>
      <p:cViewPr>
        <p:scale>
          <a:sx n="66" d="100"/>
          <a:sy n="66" d="100"/>
        </p:scale>
        <p:origin x="-906" y="-174"/>
      </p:cViewPr>
      <p:guideLst>
        <p:guide orient="horz" pos="2245"/>
        <p:guide pos="40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E1931-D879-49B2-8141-FE062353E471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685800"/>
            <a:ext cx="6146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A5561-9F08-4C8B-933B-CCF8FF1F8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71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035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6067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4106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2141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0176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88210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36247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4281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3" y="2213775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45" y="4038230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2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8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199" y="285389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49" y="285389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4" y="2213819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46" y="4038230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1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65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78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91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0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81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7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09" y="4579317"/>
            <a:ext cx="10863818" cy="1415360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09" y="3020447"/>
            <a:ext cx="10863818" cy="1558875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12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389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19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650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780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910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040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90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9081" y="1662851"/>
            <a:ext cx="5644926" cy="470302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97033" y="1662851"/>
            <a:ext cx="5644926" cy="470302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92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88" y="1595167"/>
            <a:ext cx="5647143" cy="66479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990" indent="0">
              <a:buNone/>
              <a:defRPr sz="1900" b="1"/>
            </a:lvl2pPr>
            <a:lvl3pPr marL="826000" indent="0">
              <a:buNone/>
              <a:defRPr sz="1600" b="1"/>
            </a:lvl3pPr>
            <a:lvl4pPr marL="1238998" indent="0">
              <a:buNone/>
              <a:defRPr sz="1400" b="1"/>
            </a:lvl4pPr>
            <a:lvl5pPr marL="1651998" indent="0">
              <a:buNone/>
              <a:defRPr sz="1400" b="1"/>
            </a:lvl5pPr>
            <a:lvl6pPr marL="2065004" indent="0">
              <a:buNone/>
              <a:defRPr sz="1400" b="1"/>
            </a:lvl6pPr>
            <a:lvl7pPr marL="2478004" indent="0">
              <a:buNone/>
              <a:defRPr sz="1400" b="1"/>
            </a:lvl7pPr>
            <a:lvl8pPr marL="2891005" indent="0">
              <a:buNone/>
              <a:defRPr sz="1400" b="1"/>
            </a:lvl8pPr>
            <a:lvl9pPr marL="330400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9088" y="2259964"/>
            <a:ext cx="5647143" cy="4105864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990" indent="0">
              <a:buNone/>
              <a:defRPr sz="1900" b="1"/>
            </a:lvl2pPr>
            <a:lvl3pPr marL="826000" indent="0">
              <a:buNone/>
              <a:defRPr sz="1600" b="1"/>
            </a:lvl3pPr>
            <a:lvl4pPr marL="1238998" indent="0">
              <a:buNone/>
              <a:defRPr sz="1400" b="1"/>
            </a:lvl4pPr>
            <a:lvl5pPr marL="1651998" indent="0">
              <a:buNone/>
              <a:defRPr sz="1400" b="1"/>
            </a:lvl5pPr>
            <a:lvl6pPr marL="2065004" indent="0">
              <a:buNone/>
              <a:defRPr sz="1400" b="1"/>
            </a:lvl6pPr>
            <a:lvl7pPr marL="2478004" indent="0">
              <a:buNone/>
              <a:defRPr sz="1400" b="1"/>
            </a:lvl7pPr>
            <a:lvl8pPr marL="2891005" indent="0">
              <a:buNone/>
              <a:defRPr sz="1400" b="1"/>
            </a:lvl8pPr>
            <a:lvl9pPr marL="330400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92552" y="2259964"/>
            <a:ext cx="5649363" cy="4105864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16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32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17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75" y="283731"/>
            <a:ext cx="4204851" cy="120751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7039" y="283778"/>
            <a:ext cx="7144915" cy="608208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075" y="1491291"/>
            <a:ext cx="4204851" cy="4874579"/>
          </a:xfrm>
        </p:spPr>
        <p:txBody>
          <a:bodyPr/>
          <a:lstStyle>
            <a:lvl1pPr marL="0" indent="0">
              <a:buNone/>
              <a:defRPr sz="1300"/>
            </a:lvl1pPr>
            <a:lvl2pPr marL="412990" indent="0">
              <a:buNone/>
              <a:defRPr sz="1100"/>
            </a:lvl2pPr>
            <a:lvl3pPr marL="826000" indent="0">
              <a:buNone/>
              <a:defRPr sz="800"/>
            </a:lvl3pPr>
            <a:lvl4pPr marL="1238998" indent="0">
              <a:buNone/>
              <a:defRPr sz="800"/>
            </a:lvl4pPr>
            <a:lvl5pPr marL="1651998" indent="0">
              <a:buNone/>
              <a:defRPr sz="800"/>
            </a:lvl5pPr>
            <a:lvl6pPr marL="2065004" indent="0">
              <a:buNone/>
              <a:defRPr sz="800"/>
            </a:lvl6pPr>
            <a:lvl7pPr marL="2478004" indent="0">
              <a:buNone/>
              <a:defRPr sz="800"/>
            </a:lvl7pPr>
            <a:lvl8pPr marL="2891005" indent="0">
              <a:buNone/>
              <a:defRPr sz="800"/>
            </a:lvl8pPr>
            <a:lvl9pPr marL="330400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1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72" y="4988420"/>
            <a:ext cx="7668578" cy="58890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72" y="636750"/>
            <a:ext cx="7668578" cy="4275773"/>
          </a:xfrm>
        </p:spPr>
        <p:txBody>
          <a:bodyPr/>
          <a:lstStyle>
            <a:lvl1pPr marL="0" indent="0">
              <a:buNone/>
              <a:defRPr sz="3000"/>
            </a:lvl1pPr>
            <a:lvl2pPr marL="412990" indent="0">
              <a:buNone/>
              <a:defRPr sz="2500"/>
            </a:lvl2pPr>
            <a:lvl3pPr marL="826000" indent="0">
              <a:buNone/>
              <a:defRPr sz="2200"/>
            </a:lvl3pPr>
            <a:lvl4pPr marL="1238998" indent="0">
              <a:buNone/>
              <a:defRPr sz="1900"/>
            </a:lvl4pPr>
            <a:lvl5pPr marL="1651998" indent="0">
              <a:buNone/>
              <a:defRPr sz="1900"/>
            </a:lvl5pPr>
            <a:lvl6pPr marL="2065004" indent="0">
              <a:buNone/>
              <a:defRPr sz="1900"/>
            </a:lvl6pPr>
            <a:lvl7pPr marL="2478004" indent="0">
              <a:buNone/>
              <a:defRPr sz="1900"/>
            </a:lvl7pPr>
            <a:lvl8pPr marL="2891005" indent="0">
              <a:buNone/>
              <a:defRPr sz="1900"/>
            </a:lvl8pPr>
            <a:lvl9pPr marL="3304001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72" y="5577324"/>
            <a:ext cx="7668578" cy="836349"/>
          </a:xfrm>
        </p:spPr>
        <p:txBody>
          <a:bodyPr/>
          <a:lstStyle>
            <a:lvl1pPr marL="0" indent="0">
              <a:buNone/>
              <a:defRPr sz="1300"/>
            </a:lvl1pPr>
            <a:lvl2pPr marL="412990" indent="0">
              <a:buNone/>
              <a:defRPr sz="1100"/>
            </a:lvl2pPr>
            <a:lvl3pPr marL="826000" indent="0">
              <a:buNone/>
              <a:defRPr sz="800"/>
            </a:lvl3pPr>
            <a:lvl4pPr marL="1238998" indent="0">
              <a:buNone/>
              <a:defRPr sz="800"/>
            </a:lvl4pPr>
            <a:lvl5pPr marL="1651998" indent="0">
              <a:buNone/>
              <a:defRPr sz="800"/>
            </a:lvl5pPr>
            <a:lvl6pPr marL="2065004" indent="0">
              <a:buNone/>
              <a:defRPr sz="800"/>
            </a:lvl6pPr>
            <a:lvl7pPr marL="2478004" indent="0">
              <a:buNone/>
              <a:defRPr sz="800"/>
            </a:lvl7pPr>
            <a:lvl8pPr marL="2891005" indent="0">
              <a:buNone/>
              <a:defRPr sz="800"/>
            </a:lvl8pPr>
            <a:lvl9pPr marL="330400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73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92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218" y="285432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60" y="285432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15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633" y="290951"/>
            <a:ext cx="10863820" cy="8495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8575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881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33187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8575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5626" indent="-115626">
              <a:buFont typeface="Arial" panose="020B0604020202020204" pitchFamily="34" charset="0"/>
              <a:buChar char="•"/>
              <a:defRPr sz="1100"/>
            </a:lvl2pPr>
            <a:lvl3pPr marL="231252" indent="-115626">
              <a:defRPr sz="1100"/>
            </a:lvl3pPr>
            <a:lvl4pPr marL="404696" indent="-173443">
              <a:defRPr sz="1100"/>
            </a:lvl4pPr>
            <a:lvl5pPr marL="578135" indent="-17344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5881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5626" indent="-115626">
              <a:buFont typeface="Arial" panose="020B0604020202020204" pitchFamily="34" charset="0"/>
              <a:buChar char="•"/>
              <a:defRPr sz="1100"/>
            </a:lvl2pPr>
            <a:lvl3pPr marL="231252" indent="-115626">
              <a:defRPr sz="1100"/>
            </a:lvl3pPr>
            <a:lvl4pPr marL="404696" indent="-173443">
              <a:defRPr sz="1100"/>
            </a:lvl4pPr>
            <a:lvl5pPr marL="578135" indent="-17344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33187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5626" indent="-115626">
              <a:buFont typeface="Arial" panose="020B0604020202020204" pitchFamily="34" charset="0"/>
              <a:buChar char="•"/>
              <a:defRPr sz="1100"/>
            </a:lvl2pPr>
            <a:lvl3pPr marL="231252" indent="-115626">
              <a:defRPr sz="1100"/>
            </a:lvl3pPr>
            <a:lvl4pPr marL="404696" indent="-173443">
              <a:defRPr sz="1100"/>
            </a:lvl4pPr>
            <a:lvl5pPr marL="578135" indent="-17344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58633" y="969978"/>
            <a:ext cx="10863820" cy="4222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2064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8574" y="2209178"/>
            <a:ext cx="10863818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17145" y="3990721"/>
            <a:ext cx="8946675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9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496"/>
            <a:ext cx="10044182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8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050" y="1639047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2197" y="1639047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9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66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653504" y="350017"/>
            <a:ext cx="560221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53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09" y="4579300"/>
            <a:ext cx="10863818" cy="141536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09" y="3020432"/>
            <a:ext cx="10863818" cy="155887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0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0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1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2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01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82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62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428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9048" y="1662807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6990" y="1662807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49" y="1595167"/>
            <a:ext cx="5647145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035" indent="0">
              <a:buNone/>
              <a:defRPr sz="2400" b="1"/>
            </a:lvl2pPr>
            <a:lvl3pPr marL="1096067" indent="0">
              <a:buNone/>
              <a:defRPr sz="2200" b="1"/>
            </a:lvl3pPr>
            <a:lvl4pPr marL="1644106" indent="0">
              <a:buNone/>
              <a:defRPr sz="1900" b="1"/>
            </a:lvl4pPr>
            <a:lvl5pPr marL="2192141" indent="0">
              <a:buNone/>
              <a:defRPr sz="1900" b="1"/>
            </a:lvl5pPr>
            <a:lvl6pPr marL="2740176" indent="0">
              <a:buNone/>
              <a:defRPr sz="1900" b="1"/>
            </a:lvl6pPr>
            <a:lvl7pPr marL="3288210" indent="0">
              <a:buNone/>
              <a:defRPr sz="1900" b="1"/>
            </a:lvl7pPr>
            <a:lvl8pPr marL="3836247" indent="0">
              <a:buNone/>
              <a:defRPr sz="1900" b="1"/>
            </a:lvl8pPr>
            <a:lvl9pPr marL="438428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049" y="2259957"/>
            <a:ext cx="5647145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035" indent="0">
              <a:buNone/>
              <a:defRPr sz="2400" b="1"/>
            </a:lvl2pPr>
            <a:lvl3pPr marL="1096067" indent="0">
              <a:buNone/>
              <a:defRPr sz="2200" b="1"/>
            </a:lvl3pPr>
            <a:lvl4pPr marL="1644106" indent="0">
              <a:buNone/>
              <a:defRPr sz="1900" b="1"/>
            </a:lvl4pPr>
            <a:lvl5pPr marL="2192141" indent="0">
              <a:buNone/>
              <a:defRPr sz="1900" b="1"/>
            </a:lvl5pPr>
            <a:lvl6pPr marL="2740176" indent="0">
              <a:buNone/>
              <a:defRPr sz="1900" b="1"/>
            </a:lvl6pPr>
            <a:lvl7pPr marL="3288210" indent="0">
              <a:buNone/>
              <a:defRPr sz="1900" b="1"/>
            </a:lvl7pPr>
            <a:lvl8pPr marL="3836247" indent="0">
              <a:buNone/>
              <a:defRPr sz="1900" b="1"/>
            </a:lvl8pPr>
            <a:lvl9pPr marL="438428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92552" y="2259957"/>
            <a:ext cx="5649363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7" y="283732"/>
            <a:ext cx="4204848" cy="12075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7004" y="283739"/>
            <a:ext cx="7144913" cy="6082089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057" y="1491249"/>
            <a:ext cx="4204848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48035" indent="0">
              <a:buNone/>
              <a:defRPr sz="1400"/>
            </a:lvl2pPr>
            <a:lvl3pPr marL="1096067" indent="0">
              <a:buNone/>
              <a:defRPr sz="1200"/>
            </a:lvl3pPr>
            <a:lvl4pPr marL="1644106" indent="0">
              <a:buNone/>
              <a:defRPr sz="1100"/>
            </a:lvl4pPr>
            <a:lvl5pPr marL="2192141" indent="0">
              <a:buNone/>
              <a:defRPr sz="1100"/>
            </a:lvl5pPr>
            <a:lvl6pPr marL="2740176" indent="0">
              <a:buNone/>
              <a:defRPr sz="1100"/>
            </a:lvl6pPr>
            <a:lvl7pPr marL="3288210" indent="0">
              <a:buNone/>
              <a:defRPr sz="1100"/>
            </a:lvl7pPr>
            <a:lvl8pPr marL="3836247" indent="0">
              <a:buNone/>
              <a:defRPr sz="1100"/>
            </a:lvl8pPr>
            <a:lvl9pPr marL="4384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59" y="4988408"/>
            <a:ext cx="7668578" cy="58890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59" y="636750"/>
            <a:ext cx="7668578" cy="4275773"/>
          </a:xfrm>
        </p:spPr>
        <p:txBody>
          <a:bodyPr/>
          <a:lstStyle>
            <a:lvl1pPr marL="0" indent="0">
              <a:buNone/>
              <a:defRPr sz="3800"/>
            </a:lvl1pPr>
            <a:lvl2pPr marL="548035" indent="0">
              <a:buNone/>
              <a:defRPr sz="3400"/>
            </a:lvl2pPr>
            <a:lvl3pPr marL="1096067" indent="0">
              <a:buNone/>
              <a:defRPr sz="2900"/>
            </a:lvl3pPr>
            <a:lvl4pPr marL="1644106" indent="0">
              <a:buNone/>
              <a:defRPr sz="2400"/>
            </a:lvl4pPr>
            <a:lvl5pPr marL="2192141" indent="0">
              <a:buNone/>
              <a:defRPr sz="2400"/>
            </a:lvl5pPr>
            <a:lvl6pPr marL="2740176" indent="0">
              <a:buNone/>
              <a:defRPr sz="2400"/>
            </a:lvl6pPr>
            <a:lvl7pPr marL="3288210" indent="0">
              <a:buNone/>
              <a:defRPr sz="2400"/>
            </a:lvl7pPr>
            <a:lvl8pPr marL="3836247" indent="0">
              <a:buNone/>
              <a:defRPr sz="2400"/>
            </a:lvl8pPr>
            <a:lvl9pPr marL="4384281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59" y="5577311"/>
            <a:ext cx="7668578" cy="836349"/>
          </a:xfrm>
        </p:spPr>
        <p:txBody>
          <a:bodyPr/>
          <a:lstStyle>
            <a:lvl1pPr marL="0" indent="0">
              <a:buNone/>
              <a:defRPr sz="1700"/>
            </a:lvl1pPr>
            <a:lvl2pPr marL="548035" indent="0">
              <a:buNone/>
              <a:defRPr sz="1400"/>
            </a:lvl2pPr>
            <a:lvl3pPr marL="1096067" indent="0">
              <a:buNone/>
              <a:defRPr sz="1200"/>
            </a:lvl3pPr>
            <a:lvl4pPr marL="1644106" indent="0">
              <a:buNone/>
              <a:defRPr sz="1100"/>
            </a:lvl4pPr>
            <a:lvl5pPr marL="2192141" indent="0">
              <a:buNone/>
              <a:defRPr sz="1100"/>
            </a:lvl5pPr>
            <a:lvl6pPr marL="2740176" indent="0">
              <a:buNone/>
              <a:defRPr sz="1100"/>
            </a:lvl6pPr>
            <a:lvl7pPr marL="3288210" indent="0">
              <a:buNone/>
              <a:defRPr sz="1100"/>
            </a:lvl7pPr>
            <a:lvl8pPr marL="3836247" indent="0">
              <a:buNone/>
              <a:defRPr sz="1100"/>
            </a:lvl8pPr>
            <a:lvl9pPr marL="4384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49" y="285388"/>
            <a:ext cx="11502867" cy="1187715"/>
          </a:xfrm>
          <a:prstGeom prst="rect">
            <a:avLst/>
          </a:prstGeom>
        </p:spPr>
        <p:txBody>
          <a:bodyPr vert="horz" lIns="109609" tIns="54804" rIns="109609" bIns="5480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49" y="1662807"/>
            <a:ext cx="11502867" cy="4703021"/>
          </a:xfrm>
          <a:prstGeom prst="rect">
            <a:avLst/>
          </a:prstGeom>
        </p:spPr>
        <p:txBody>
          <a:bodyPr vert="horz" lIns="109609" tIns="54804" rIns="109609" bIns="5480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48" y="6605020"/>
            <a:ext cx="2982225" cy="379409"/>
          </a:xfrm>
          <a:prstGeom prst="rect">
            <a:avLst/>
          </a:prstGeom>
        </p:spPr>
        <p:txBody>
          <a:bodyPr vert="horz" lIns="109609" tIns="54804" rIns="109609" bIns="5480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30" y="6605020"/>
            <a:ext cx="4047305" cy="379409"/>
          </a:xfrm>
          <a:prstGeom prst="rect">
            <a:avLst/>
          </a:prstGeom>
        </p:spPr>
        <p:txBody>
          <a:bodyPr vert="horz" lIns="109609" tIns="54804" rIns="109609" bIns="5480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20"/>
            <a:ext cx="2982225" cy="379409"/>
          </a:xfrm>
          <a:prstGeom prst="rect">
            <a:avLst/>
          </a:prstGeom>
        </p:spPr>
        <p:txBody>
          <a:bodyPr vert="horz" lIns="109609" tIns="54804" rIns="109609" bIns="548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6067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022" indent="-411022" algn="l" defTabSz="109606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557" indent="-342523" algn="l" defTabSz="1096067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087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122" indent="-274018" algn="l" defTabSz="109606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6159" indent="-274018" algn="l" defTabSz="1096067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4194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230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0267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8300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035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067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106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141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176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210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6247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281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0" y="285399"/>
            <a:ext cx="11502867" cy="1187716"/>
          </a:xfrm>
          <a:prstGeom prst="rect">
            <a:avLst/>
          </a:prstGeom>
        </p:spPr>
        <p:txBody>
          <a:bodyPr vert="horz" lIns="82596" tIns="41302" rIns="82596" bIns="4130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50" y="1662851"/>
            <a:ext cx="11502867" cy="4703021"/>
          </a:xfrm>
          <a:prstGeom prst="rect">
            <a:avLst/>
          </a:prstGeom>
        </p:spPr>
        <p:txBody>
          <a:bodyPr vert="horz" lIns="82596" tIns="41302" rIns="82596" bIns="4130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49" y="6605064"/>
            <a:ext cx="2982225" cy="379409"/>
          </a:xfrm>
          <a:prstGeom prst="rect">
            <a:avLst/>
          </a:prstGeom>
        </p:spPr>
        <p:txBody>
          <a:bodyPr vert="horz" lIns="82596" tIns="41302" rIns="82596" bIns="4130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6000"/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26000"/>
              <a:t>21.09.2020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66" y="6605064"/>
            <a:ext cx="4047304" cy="379409"/>
          </a:xfrm>
          <a:prstGeom prst="rect">
            <a:avLst/>
          </a:prstGeom>
        </p:spPr>
        <p:txBody>
          <a:bodyPr vert="horz" lIns="82596" tIns="41302" rIns="82596" bIns="41302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60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64"/>
            <a:ext cx="2982225" cy="379409"/>
          </a:xfrm>
          <a:prstGeom prst="rect">
            <a:avLst/>
          </a:prstGeom>
        </p:spPr>
        <p:txBody>
          <a:bodyPr vert="horz" lIns="82596" tIns="41302" rIns="82596" bIns="4130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6000"/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260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2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8260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9749" indent="-309749" algn="l" defTabSz="8260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71113" indent="-258128" algn="l" defTabSz="82600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507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5501" indent="-206498" algn="l" defTabSz="82600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58496" indent="-206498" algn="l" defTabSz="82600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499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84502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97506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10513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990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6000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8998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1998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5004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8004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1005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4001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77" y="1177530"/>
            <a:ext cx="12526188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63"/>
            <a:ext cx="11447615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02"/>
            <a:ext cx="10044182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1"/>
            <a:ext cx="40899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99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1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99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099"/>
              <a:t>21.09.2020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1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99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099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5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0924" eaLnBrk="1" hangingPunct="1">
        <a:defRPr>
          <a:latin typeface="+mn-lt"/>
          <a:ea typeface="+mn-ea"/>
          <a:cs typeface="+mn-cs"/>
        </a:defRPr>
      </a:lvl2pPr>
      <a:lvl3pPr marL="1621845" eaLnBrk="1" hangingPunct="1">
        <a:defRPr>
          <a:latin typeface="+mn-lt"/>
          <a:ea typeface="+mn-ea"/>
          <a:cs typeface="+mn-cs"/>
        </a:defRPr>
      </a:lvl3pPr>
      <a:lvl4pPr marL="2432770" eaLnBrk="1" hangingPunct="1">
        <a:defRPr>
          <a:latin typeface="+mn-lt"/>
          <a:ea typeface="+mn-ea"/>
          <a:cs typeface="+mn-cs"/>
        </a:defRPr>
      </a:lvl4pPr>
      <a:lvl5pPr marL="3243694" eaLnBrk="1" hangingPunct="1">
        <a:defRPr>
          <a:latin typeface="+mn-lt"/>
          <a:ea typeface="+mn-ea"/>
          <a:cs typeface="+mn-cs"/>
        </a:defRPr>
      </a:lvl5pPr>
      <a:lvl6pPr marL="4054618" eaLnBrk="1" hangingPunct="1">
        <a:defRPr>
          <a:latin typeface="+mn-lt"/>
          <a:ea typeface="+mn-ea"/>
          <a:cs typeface="+mn-cs"/>
        </a:defRPr>
      </a:lvl6pPr>
      <a:lvl7pPr marL="4865543" eaLnBrk="1" hangingPunct="1">
        <a:defRPr>
          <a:latin typeface="+mn-lt"/>
          <a:ea typeface="+mn-ea"/>
          <a:cs typeface="+mn-cs"/>
        </a:defRPr>
      </a:lvl7pPr>
      <a:lvl8pPr marL="5676464" eaLnBrk="1" hangingPunct="1">
        <a:defRPr>
          <a:latin typeface="+mn-lt"/>
          <a:ea typeface="+mn-ea"/>
          <a:cs typeface="+mn-cs"/>
        </a:defRPr>
      </a:lvl8pPr>
      <a:lvl9pPr marL="648739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0924" eaLnBrk="1" hangingPunct="1">
        <a:defRPr>
          <a:latin typeface="+mn-lt"/>
          <a:ea typeface="+mn-ea"/>
          <a:cs typeface="+mn-cs"/>
        </a:defRPr>
      </a:lvl2pPr>
      <a:lvl3pPr marL="1621845" eaLnBrk="1" hangingPunct="1">
        <a:defRPr>
          <a:latin typeface="+mn-lt"/>
          <a:ea typeface="+mn-ea"/>
          <a:cs typeface="+mn-cs"/>
        </a:defRPr>
      </a:lvl3pPr>
      <a:lvl4pPr marL="2432770" eaLnBrk="1" hangingPunct="1">
        <a:defRPr>
          <a:latin typeface="+mn-lt"/>
          <a:ea typeface="+mn-ea"/>
          <a:cs typeface="+mn-cs"/>
        </a:defRPr>
      </a:lvl4pPr>
      <a:lvl5pPr marL="3243694" eaLnBrk="1" hangingPunct="1">
        <a:defRPr>
          <a:latin typeface="+mn-lt"/>
          <a:ea typeface="+mn-ea"/>
          <a:cs typeface="+mn-cs"/>
        </a:defRPr>
      </a:lvl5pPr>
      <a:lvl6pPr marL="4054618" eaLnBrk="1" hangingPunct="1">
        <a:defRPr>
          <a:latin typeface="+mn-lt"/>
          <a:ea typeface="+mn-ea"/>
          <a:cs typeface="+mn-cs"/>
        </a:defRPr>
      </a:lvl6pPr>
      <a:lvl7pPr marL="4865543" eaLnBrk="1" hangingPunct="1">
        <a:defRPr>
          <a:latin typeface="+mn-lt"/>
          <a:ea typeface="+mn-ea"/>
          <a:cs typeface="+mn-cs"/>
        </a:defRPr>
      </a:lvl7pPr>
      <a:lvl8pPr marL="5676464" eaLnBrk="1" hangingPunct="1">
        <a:defRPr>
          <a:latin typeface="+mn-lt"/>
          <a:ea typeface="+mn-ea"/>
          <a:cs typeface="+mn-cs"/>
        </a:defRPr>
      </a:lvl8pPr>
      <a:lvl9pPr marL="648739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1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7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0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7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7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347" y="3406"/>
            <a:ext cx="12763612" cy="22424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257348" y="2487044"/>
            <a:ext cx="11092683" cy="3274761"/>
          </a:xfrm>
          <a:prstGeom prst="rect">
            <a:avLst/>
          </a:prstGeom>
        </p:spPr>
        <p:txBody>
          <a:bodyPr vert="horz" wrap="square" lIns="0" tIns="22370" rIns="0" bIns="0" rtlCol="0">
            <a:spAutoFit/>
          </a:bodyPr>
          <a:lstStyle/>
          <a:p>
            <a:pPr marL="29485" defTabSz="923532">
              <a:spcBef>
                <a:spcPts val="177"/>
              </a:spcBef>
            </a:pPr>
            <a:r>
              <a:rPr lang="ru-RU" sz="24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ru-RU" sz="4400" b="1" dirty="0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44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440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485" defTabSz="923532">
              <a:spcBef>
                <a:spcPts val="177"/>
              </a:spcBef>
            </a:pPr>
            <a:endParaRPr lang="ru-RU" sz="440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485" algn="ctr" defTabSz="923532">
              <a:spcBef>
                <a:spcPts val="177"/>
              </a:spcBef>
            </a:pPr>
            <a:r>
              <a:rPr lang="ru-RU" sz="6000" b="1" dirty="0">
                <a:latin typeface="Arial" pitchFamily="34" charset="0"/>
                <a:cs typeface="Arial" pitchFamily="34" charset="0"/>
              </a:rPr>
              <a:t>Скорость при неравномерном движении.</a:t>
            </a:r>
            <a:endParaRPr lang="en-US" sz="6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94710" y="2422062"/>
            <a:ext cx="762637" cy="14949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10477229" y="466926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10488144" y="495455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892254" y="473242"/>
            <a:ext cx="807090" cy="948999"/>
          </a:xfrm>
          <a:prstGeom prst="rect">
            <a:avLst/>
          </a:prstGeom>
        </p:spPr>
        <p:txBody>
          <a:bodyPr vert="horz" wrap="square" lIns="0" tIns="25421" rIns="0" bIns="0" rtlCol="0">
            <a:spAutoFit/>
          </a:bodyPr>
          <a:lstStyle/>
          <a:p>
            <a:pPr defTabSz="923532">
              <a:spcBef>
                <a:spcPts val="200"/>
              </a:spcBef>
            </a:pPr>
            <a:r>
              <a:rPr lang="ru-RU" sz="6000" b="1" spc="1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6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739653" y="1386190"/>
            <a:ext cx="1610378" cy="327284"/>
          </a:xfrm>
          <a:prstGeom prst="rect">
            <a:avLst/>
          </a:prstGeom>
        </p:spPr>
        <p:txBody>
          <a:bodyPr vert="horz" wrap="square" lIns="0" tIns="19319" rIns="0" bIns="0" rtlCol="0">
            <a:spAutoFit/>
          </a:bodyPr>
          <a:lstStyle/>
          <a:p>
            <a:pPr defTabSz="923532">
              <a:spcBef>
                <a:spcPts val="152"/>
              </a:spcBef>
            </a:pPr>
            <a:r>
              <a:rPr lang="ru-RU" sz="2000" spc="-8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159583" y="495444"/>
            <a:ext cx="3929029" cy="870040"/>
          </a:xfrm>
          <a:prstGeom prst="rect">
            <a:avLst/>
          </a:prstGeom>
        </p:spPr>
        <p:txBody>
          <a:bodyPr vert="horz" wrap="square" lIns="0" tIns="2342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370" defTabSz="1466391">
              <a:spcBef>
                <a:spcPts val="185"/>
              </a:spcBef>
              <a:defRPr/>
            </a:pPr>
            <a:r>
              <a:rPr lang="ru-RU" sz="5500" kern="0" spc="8" dirty="0">
                <a:solidFill>
                  <a:sysClr val="window" lastClr="FFFFFF"/>
                </a:solidFill>
              </a:rPr>
              <a:t>Физика</a:t>
            </a:r>
            <a:endParaRPr lang="en-US" sz="5500" kern="0" spc="8" dirty="0">
              <a:solidFill>
                <a:sysClr val="window" lastClr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" y="544605"/>
            <a:ext cx="955461" cy="99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7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Задание: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9881" y="2627040"/>
            <a:ext cx="10945216" cy="1323439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Повторить § 8</a:t>
            </a:r>
          </a:p>
          <a:p>
            <a:pPr marL="742950" indent="-7429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Выполнить упражнение 4 (стр.37)</a:t>
            </a:r>
          </a:p>
        </p:txBody>
      </p:sp>
    </p:spTree>
    <p:extLst>
      <p:ext uri="{BB962C8B-B14F-4D97-AF65-F5344CB8AC3E}">
        <p14:creationId xmlns:p14="http://schemas.microsoft.com/office/powerpoint/2010/main" val="167527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Неравномерное движение: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4345" y="1330896"/>
            <a:ext cx="11665296" cy="4632037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    Характеристики движения </a:t>
            </a:r>
          </a:p>
          <a:p>
            <a:r>
              <a:rPr lang="ru-RU" dirty="0">
                <a:solidFill>
                  <a:schemeClr val="tx2"/>
                </a:solidFill>
              </a:rPr>
              <a:t>а</a:t>
            </a:r>
            <a:r>
              <a:rPr lang="ru-RU" dirty="0" smtClean="0">
                <a:solidFill>
                  <a:schemeClr val="tx2"/>
                </a:solidFill>
              </a:rPr>
              <a:t>) Средняя скорость ( весь путь разделить на время) 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б) мгновенная скорость – скорость в данной точке траектории (радар, спидометр)</a:t>
            </a:r>
            <a:endParaRPr lang="ru-RU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82569" y="2699048"/>
                <a:ext cx="2050690" cy="1277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5400" i="1" smtClean="0"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5400" b="0" i="1" smtClean="0">
                            <a:latin typeface="Cambria Math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en-US" sz="5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en-US" sz="54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5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569" y="2699048"/>
                <a:ext cx="2050690" cy="1277144"/>
              </a:xfrm>
              <a:prstGeom prst="rect">
                <a:avLst/>
              </a:prstGeom>
              <a:blipFill rotWithShape="1">
                <a:blip r:embed="rId2"/>
                <a:stretch>
                  <a:fillRect r="-890" b="-153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04101" y="5435352"/>
                <a:ext cx="2414572" cy="1293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5400" i="1" smtClean="0"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5400" b="0" i="1" smtClean="0">
                            <a:latin typeface="Cambria Math"/>
                          </a:rPr>
                          <m:t>мг</m:t>
                        </m:r>
                      </m:sub>
                    </m:sSub>
                  </m:oMath>
                </a14:m>
                <a:r>
                  <a:rPr lang="en-US" sz="5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5400" i="1" smtClean="0">
                            <a:latin typeface="Cambria Math"/>
                          </a:rPr>
                          <m:t>∆</m:t>
                        </m:r>
                        <m:r>
                          <a:rPr lang="en-US" sz="5400" b="0" i="1" smtClean="0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ru-RU" sz="5400" i="1" smtClean="0">
                            <a:latin typeface="Cambria Math"/>
                          </a:rPr>
                          <m:t>∆</m:t>
                        </m:r>
                        <m:r>
                          <a:rPr lang="en-US" sz="54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5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101" y="5435352"/>
                <a:ext cx="2414572" cy="1293175"/>
              </a:xfrm>
              <a:prstGeom prst="rect">
                <a:avLst/>
              </a:prstGeom>
              <a:blipFill rotWithShape="1">
                <a:blip r:embed="rId3"/>
                <a:stretch>
                  <a:fillRect b="-150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78713" y="5723384"/>
                <a:ext cx="371377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5400" dirty="0" smtClean="0"/>
                  <a:t>При </a:t>
                </a:r>
                <a14:m>
                  <m:oMath xmlns:m="http://schemas.openxmlformats.org/officeDocument/2006/math">
                    <m:r>
                      <a:rPr lang="ru-RU" sz="5400" i="1" smtClean="0">
                        <a:latin typeface="Cambria Math"/>
                      </a:rPr>
                      <m:t>∆</m:t>
                    </m:r>
                    <m:r>
                      <a:rPr lang="en-US" sz="5400" i="1">
                        <a:latin typeface="Cambria Math"/>
                      </a:rPr>
                      <m:t>𝑡</m:t>
                    </m:r>
                    <m:r>
                      <a:rPr lang="en-US" sz="5400" i="1">
                        <a:latin typeface="Cambria Math"/>
                      </a:rPr>
                      <m:t> </m:t>
                    </m:r>
                    <m:r>
                      <a:rPr lang="en-US" sz="5400" dirty="0">
                        <a:latin typeface="Cambria Math"/>
                      </a:rPr>
                      <m:t>→</m:t>
                    </m:r>
                    <m:r>
                      <a:rPr lang="ru-RU" sz="5400" b="0" i="0" dirty="0" smtClean="0">
                        <a:latin typeface="Cambria Math"/>
                      </a:rPr>
                      <m:t>0</m:t>
                    </m:r>
                  </m:oMath>
                </a14:m>
                <a:endParaRPr lang="ru-RU" sz="5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713" y="5723384"/>
                <a:ext cx="3713774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8867" t="-17881" b="-403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4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Конспект &quot;Неравномерное движение. Средняя скорость&quot; - УчительP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онспект &quot;Неравномерное движение. Средняя скорость&quot; - УчительPR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онспект &quot;Неравномерное движение. Средняя скорость&quot; - УчительPR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онспект &quot;Неравномерное движение. Средняя скорость&quot; - УчительPR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" y="7936"/>
            <a:ext cx="12772260" cy="711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80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780964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3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12753975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801" y="178768"/>
            <a:ext cx="12241360" cy="1969770"/>
          </a:xfrm>
        </p:spPr>
        <p:txBody>
          <a:bodyPr/>
          <a:lstStyle/>
          <a:p>
            <a:r>
              <a:rPr lang="ru-RU" sz="3200" dirty="0" smtClean="0">
                <a:solidFill>
                  <a:schemeClr val="tx2"/>
                </a:solidFill>
              </a:rPr>
              <a:t>Задача № 1</a:t>
            </a:r>
          </a:p>
          <a:p>
            <a:r>
              <a:rPr lang="ru-RU" sz="3200" dirty="0" smtClean="0">
                <a:solidFill>
                  <a:schemeClr val="tx2"/>
                </a:solidFill>
              </a:rPr>
              <a:t>     Велосипедист за первые 5 с проехал 35 м, за следующие 10 с – 100 м за последние 5 с – 25 м. Найдите среднюю скорость движения на всем пути.</a:t>
            </a:r>
            <a:endParaRPr lang="ru-RU" sz="32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1849" y="2887725"/>
                <a:ext cx="17060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5 с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49" y="2887725"/>
                <a:ext cx="1706044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4151" r="-10357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3828" y="3465530"/>
                <a:ext cx="20964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35 м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28" y="3465530"/>
                <a:ext cx="2096471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14019" r="-7849" b="-336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71101" y="6251560"/>
                <a:ext cx="1465401" cy="695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-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101" y="6251560"/>
                <a:ext cx="1465401" cy="695960"/>
              </a:xfrm>
              <a:prstGeom prst="rect">
                <a:avLst/>
              </a:prstGeom>
              <a:blipFill rotWithShape="1">
                <a:blip r:embed="rId5"/>
                <a:stretch>
                  <a:fillRect t="-14035" r="-12083" b="-24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 flipH="1">
            <a:off x="3617839" y="2922013"/>
            <a:ext cx="10847" cy="38094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701850" y="6177811"/>
            <a:ext cx="291598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36302" y="2241394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Дано: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7735" y="2237238"/>
            <a:ext cx="235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1778" y="3971327"/>
                <a:ext cx="19732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ru-RU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 </a:t>
                </a:r>
                <a:r>
                  <a:rPr lang="ru-RU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с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78" y="3971327"/>
                <a:ext cx="1973232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14151" r="-8642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2246" y="5531480"/>
                <a:ext cx="21071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25</a:t>
                </a:r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м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46" y="5531480"/>
                <a:ext cx="2107180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14151" r="-8092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7385" y="5039917"/>
                <a:ext cx="17167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en-US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с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85" y="5039917"/>
                <a:ext cx="1716752" cy="646331"/>
              </a:xfrm>
              <a:prstGeom prst="rect">
                <a:avLst/>
              </a:prstGeom>
              <a:blipFill rotWithShape="1">
                <a:blip r:embed="rId8"/>
                <a:stretch>
                  <a:fillRect t="-14151" r="-9929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27753" y="3425274"/>
                <a:ext cx="2042034" cy="1010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общ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общ</m:t>
                            </m:r>
                          </m:sub>
                        </m:sSub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753" y="3425274"/>
                <a:ext cx="2042034" cy="101040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38256" y="3382179"/>
                <a:ext cx="3036601" cy="969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 </m:t>
                        </m:r>
                        <m:sSub>
                          <m:sSubPr>
                            <m:ctrlP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256" y="3382179"/>
                <a:ext cx="3036601" cy="969753"/>
              </a:xfrm>
              <a:prstGeom prst="rect">
                <a:avLst/>
              </a:prstGeom>
              <a:blipFill rotWithShape="1">
                <a:blip r:embed="rId10"/>
                <a:stretch>
                  <a:fillRect b="-6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73869" y="4911689"/>
                <a:ext cx="3581365" cy="883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35+10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0+</m:t>
                        </m:r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25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5+10+5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869" y="4911689"/>
                <a:ext cx="3581365" cy="883703"/>
              </a:xfrm>
              <a:prstGeom prst="rect">
                <a:avLst/>
              </a:prstGeom>
              <a:blipFill rotWithShape="1">
                <a:blip r:embed="rId11"/>
                <a:stretch>
                  <a:fillRect r="-4252" b="-110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7402251" y="4888342"/>
                <a:ext cx="1168910" cy="879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60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251" y="4888342"/>
                <a:ext cx="1168910" cy="879215"/>
              </a:xfrm>
              <a:prstGeom prst="rect">
                <a:avLst/>
              </a:prstGeom>
              <a:blipFill rotWithShape="1">
                <a:blip r:embed="rId12"/>
                <a:stretch>
                  <a:fillRect r="-15104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8516433" y="4982418"/>
                <a:ext cx="1000595" cy="741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8 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м</m:t>
                        </m:r>
                      </m:num>
                      <m:den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433" y="4982418"/>
                <a:ext cx="1000595" cy="741485"/>
              </a:xfrm>
              <a:prstGeom prst="rect">
                <a:avLst/>
              </a:prstGeom>
              <a:blipFill rotWithShape="1">
                <a:blip r:embed="rId13"/>
                <a:stretch>
                  <a:fillRect l="-15244" t="-4918" r="-14634" b="-106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10422929" y="6043811"/>
                <a:ext cx="2116092" cy="903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/>
                  <a:t>Ответ: </a:t>
                </a:r>
                <a:r>
                  <a:rPr lang="ru-RU" sz="3600" dirty="0" smtClean="0"/>
                  <a:t>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0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м</m:t>
                        </m:r>
                      </m:num>
                      <m:den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2929" y="6043811"/>
                <a:ext cx="2116092" cy="903709"/>
              </a:xfrm>
              <a:prstGeom prst="rect">
                <a:avLst/>
              </a:prstGeom>
              <a:blipFill rotWithShape="1">
                <a:blip r:embed="rId14"/>
                <a:stretch>
                  <a:fillRect l="-8934" b="-87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51778" y="4483848"/>
                <a:ext cx="23636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𝑆</m:t>
                        </m:r>
                      </m:e>
                      <m:sub>
                        <m:r>
                          <a:rPr lang="ru-RU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100 м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78" y="4483848"/>
                <a:ext cx="2363660" cy="646331"/>
              </a:xfrm>
              <a:prstGeom prst="rect">
                <a:avLst/>
              </a:prstGeom>
              <a:blipFill rotWithShape="1">
                <a:blip r:embed="rId15"/>
                <a:stretch>
                  <a:fillRect t="-14151" r="-6959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76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4" y="0"/>
            <a:ext cx="12753975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8185" y="106760"/>
                <a:ext cx="12346991" cy="2709781"/>
              </a:xfrm>
            </p:spPr>
            <p:txBody>
              <a:bodyPr/>
              <a:lstStyle/>
              <a:p>
                <a:r>
                  <a:rPr lang="ru-RU" sz="3200" dirty="0" smtClean="0">
                    <a:solidFill>
                      <a:schemeClr val="tx2"/>
                    </a:solidFill>
                  </a:rPr>
                  <a:t>Задача № 2</a:t>
                </a:r>
              </a:p>
              <a:p>
                <a:r>
                  <a:rPr lang="ru-RU" sz="3200" dirty="0">
                    <a:solidFill>
                      <a:schemeClr val="tx2"/>
                    </a:solidFill>
                  </a:rPr>
                  <a:t> </a:t>
                </a:r>
                <a:r>
                  <a:rPr lang="ru-RU" sz="3200" dirty="0" smtClean="0">
                    <a:solidFill>
                      <a:schemeClr val="tx2"/>
                    </a:solidFill>
                  </a:rPr>
                  <a:t>   Турист за 25 мин прошел 1,2 км, затем полчаса отдыхал, а затем пробежал еще 800 м за 5 мин. Какова была его средняя скорость в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tx2"/>
                    </a:solidFill>
                  </a:rPr>
                  <a:t> на </a:t>
                </a:r>
                <a:r>
                  <a:rPr lang="ru-RU" sz="3200" dirty="0" smtClean="0">
                    <a:solidFill>
                      <a:schemeClr val="tx2"/>
                    </a:solidFill>
                  </a:rPr>
                  <a:t>всем пути? Какова была бы его средняя скорость, если бы он не отдыхал?</a:t>
                </a:r>
                <a:endParaRPr lang="ru-RU" sz="32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8185" y="106760"/>
                <a:ext cx="12346991" cy="2709781"/>
              </a:xfrm>
              <a:blipFill rotWithShape="1">
                <a:blip r:embed="rId3"/>
                <a:stretch>
                  <a:fillRect l="-2025" t="-4730" b="-47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1412" y="3201363"/>
                <a:ext cx="25620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25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мин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12" y="3201363"/>
                <a:ext cx="2562048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14151" r="-6667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3391" y="3779168"/>
                <a:ext cx="24266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1,2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км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91" y="3779168"/>
                <a:ext cx="2426690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14151" r="-6533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3857" y="6083424"/>
                <a:ext cx="1865704" cy="731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sSub>
                          <m:sSubPr>
                            <m:ctrlP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ср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1,2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-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57" y="6083424"/>
                <a:ext cx="1865704" cy="731354"/>
              </a:xfrm>
              <a:prstGeom prst="rect">
                <a:avLst/>
              </a:prstGeom>
              <a:blipFill rotWithShape="1">
                <a:blip r:embed="rId6"/>
                <a:stretch>
                  <a:fillRect t="-13333" r="-9150" b="-1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 flipH="1">
            <a:off x="3238247" y="3235651"/>
            <a:ext cx="1" cy="335182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11413" y="6009675"/>
            <a:ext cx="291598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45865" y="2555032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Дано: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55858" y="2556773"/>
            <a:ext cx="235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</a:t>
            </a:r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38823" y="3103389"/>
                <a:ext cx="748923" cy="874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f>
                      <m:fPr>
                        <m:ctrlPr>
                          <a:rPr lang="ru-RU" sz="36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ru-RU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ч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823" y="3103389"/>
                <a:ext cx="748923" cy="874663"/>
              </a:xfrm>
              <a:prstGeom prst="rect">
                <a:avLst/>
              </a:prstGeom>
              <a:blipFill rotWithShape="1">
                <a:blip r:embed="rId7"/>
                <a:stretch>
                  <a:fillRect r="-23577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1341" y="4284965"/>
                <a:ext cx="257275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30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мин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41" y="4284965"/>
                <a:ext cx="2572756" cy="646331"/>
              </a:xfrm>
              <a:prstGeom prst="rect">
                <a:avLst/>
              </a:prstGeom>
              <a:blipFill rotWithShape="1">
                <a:blip r:embed="rId8"/>
                <a:stretch>
                  <a:fillRect t="-14151" r="-6398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1809" y="5363344"/>
                <a:ext cx="23636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800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м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09" y="5363344"/>
                <a:ext cx="2363660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14151" r="-6959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1798" y="4787280"/>
                <a:ext cx="23162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en-US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мин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98" y="4787280"/>
                <a:ext cx="2316275" cy="646331"/>
              </a:xfrm>
              <a:prstGeom prst="rect">
                <a:avLst/>
              </a:prstGeom>
              <a:blipFill rotWithShape="1">
                <a:blip r:embed="rId10"/>
                <a:stretch>
                  <a:fillRect t="-14151" r="-6842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единительная линия 21"/>
          <p:cNvCxnSpPr/>
          <p:nvPr/>
        </p:nvCxnSpPr>
        <p:spPr>
          <a:xfrm>
            <a:off x="5238353" y="3237392"/>
            <a:ext cx="0" cy="3350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64363" y="2545199"/>
            <a:ext cx="100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886425" y="3074969"/>
                <a:ext cx="2042034" cy="1010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общ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общ</m:t>
                            </m:r>
                          </m:sub>
                        </m:sSub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425" y="3074969"/>
                <a:ext cx="2042034" cy="101040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396928" y="3031874"/>
                <a:ext cx="3036601" cy="969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 </m:t>
                        </m:r>
                        <m:sSub>
                          <m:sSubPr>
                            <m:ctrlP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928" y="3031874"/>
                <a:ext cx="3036601" cy="969753"/>
              </a:xfrm>
              <a:prstGeom prst="rect">
                <a:avLst/>
              </a:prstGeom>
              <a:blipFill rotWithShape="1">
                <a:blip r:embed="rId12"/>
                <a:stretch>
                  <a:fillRect b="-6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238353" y="4094014"/>
                <a:ext cx="3596947" cy="10894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sSub>
                          <m:sSubPr>
                            <m:ctrlP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ср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0+</m:t>
                        </m:r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0,8</m:t>
                        </m:r>
                      </m:num>
                      <m:den>
                        <m:f>
                          <m:f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12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353" y="4094014"/>
                <a:ext cx="3596947" cy="1089401"/>
              </a:xfrm>
              <a:prstGeom prst="rect">
                <a:avLst/>
              </a:prstGeom>
              <a:blipFill rotWithShape="1">
                <a:blip r:embed="rId13"/>
                <a:stretch>
                  <a:fillRect r="-18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651830" y="4056700"/>
                <a:ext cx="1537280" cy="1090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num>
                      <m:den>
                        <m:f>
                          <m:f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3+6+1</m:t>
                            </m:r>
                          </m:num>
                          <m:den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12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830" y="4056700"/>
                <a:ext cx="1537280" cy="1090620"/>
              </a:xfrm>
              <a:prstGeom prst="rect">
                <a:avLst/>
              </a:prstGeom>
              <a:blipFill rotWithShape="1">
                <a:blip r:embed="rId14"/>
                <a:stretch>
                  <a:fillRect r="-11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1342715" y="4085374"/>
                <a:ext cx="1390124" cy="741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2,4(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км</m:t>
                        </m:r>
                      </m:num>
                      <m:den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ч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2715" y="4085374"/>
                <a:ext cx="1390124" cy="741934"/>
              </a:xfrm>
              <a:prstGeom prst="rect">
                <a:avLst/>
              </a:prstGeom>
              <a:blipFill rotWithShape="1">
                <a:blip r:embed="rId15"/>
                <a:stretch>
                  <a:fillRect l="-11404" t="-4918" r="-10088" b="-106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38353" y="5282055"/>
                <a:ext cx="3156120" cy="10894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sSub>
                          <m:sSubPr>
                            <m:ctrlP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ср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2+</m:t>
                        </m:r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0,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8</m:t>
                        </m:r>
                      </m:num>
                      <m:den>
                        <m:f>
                          <m:f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12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353" y="5282055"/>
                <a:ext cx="3156120" cy="1089401"/>
              </a:xfrm>
              <a:prstGeom prst="rect">
                <a:avLst/>
              </a:prstGeom>
              <a:blipFill rotWithShape="1">
                <a:blip r:embed="rId16"/>
                <a:stretch>
                  <a:fillRect r="-21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330894" y="4033906"/>
                <a:ext cx="748923" cy="874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f>
                      <m:fPr>
                        <m:ctrlPr>
                          <a:rPr lang="ru-RU" sz="36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ru-RU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ч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894" y="4033906"/>
                <a:ext cx="748923" cy="874663"/>
              </a:xfrm>
              <a:prstGeom prst="rect">
                <a:avLst/>
              </a:prstGeom>
              <a:blipFill rotWithShape="1">
                <a:blip r:embed="rId17"/>
                <a:stretch>
                  <a:fillRect r="-24390" b="-1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138823" y="4608130"/>
                <a:ext cx="944489" cy="874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f>
                      <m:fPr>
                        <m:ctrlPr>
                          <a:rPr lang="ru-RU" sz="36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ru-RU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ч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823" y="4608130"/>
                <a:ext cx="944489" cy="874663"/>
              </a:xfrm>
              <a:prstGeom prst="rect">
                <a:avLst/>
              </a:prstGeom>
              <a:blipFill rotWithShape="1">
                <a:blip r:embed="rId18"/>
                <a:stretch>
                  <a:fillRect r="-18710" b="-1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3304301" y="5437093"/>
            <a:ext cx="1473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0,8 км</a:t>
            </a:r>
            <a:endParaRPr lang="ru-RU" sz="3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098625" y="4045177"/>
                <a:ext cx="1332416" cy="879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2∗12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8625" y="4045177"/>
                <a:ext cx="1332416" cy="879215"/>
              </a:xfrm>
              <a:prstGeom prst="rect">
                <a:avLst/>
              </a:prstGeom>
              <a:blipFill rotWithShape="1">
                <a:blip r:embed="rId19"/>
                <a:stretch>
                  <a:fillRect r="-13303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208536" y="5253746"/>
                <a:ext cx="1165384" cy="1090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num>
                      <m:den>
                        <m:f>
                          <m:f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3+1</m:t>
                            </m:r>
                          </m:num>
                          <m:den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12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536" y="5253746"/>
                <a:ext cx="1165384" cy="1090620"/>
              </a:xfrm>
              <a:prstGeom prst="rect">
                <a:avLst/>
              </a:prstGeom>
              <a:blipFill rotWithShape="1">
                <a:blip r:embed="rId20"/>
                <a:stretch>
                  <a:fillRect r="-151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373920" y="5279969"/>
                <a:ext cx="1332416" cy="879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2∗12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3920" y="5279969"/>
                <a:ext cx="1332416" cy="879215"/>
              </a:xfrm>
              <a:prstGeom prst="rect">
                <a:avLst/>
              </a:prstGeom>
              <a:blipFill rotWithShape="1">
                <a:blip r:embed="rId21"/>
                <a:stretch>
                  <a:fillRect r="-13303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635874" y="5368837"/>
                <a:ext cx="1162498" cy="741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км</m:t>
                        </m:r>
                      </m:num>
                      <m:den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ч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5874" y="5368837"/>
                <a:ext cx="1162498" cy="741934"/>
              </a:xfrm>
              <a:prstGeom prst="rect">
                <a:avLst/>
              </a:prstGeom>
              <a:blipFill rotWithShape="1">
                <a:blip r:embed="rId22"/>
                <a:stretch>
                  <a:fillRect l="-13684" t="-4959" r="-12105" b="-115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451170" y="6159184"/>
                <a:ext cx="3092706" cy="741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/>
                  <a:t>Ответ: 2,4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км</m:t>
                        </m:r>
                      </m:num>
                      <m:den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ч</m:t>
                        </m:r>
                      </m:den>
                    </m:f>
                  </m:oMath>
                </a14:m>
                <a:r>
                  <a:rPr lang="ru-RU" sz="2800" dirty="0" smtClean="0"/>
                  <a:t> ; 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км</m:t>
                        </m:r>
                      </m:num>
                      <m:den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ч</m:t>
                        </m:r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170" y="6159184"/>
                <a:ext cx="3092706" cy="741934"/>
              </a:xfrm>
              <a:prstGeom prst="rect">
                <a:avLst/>
              </a:prstGeom>
              <a:blipFill rotWithShape="1">
                <a:blip r:embed="rId23"/>
                <a:stretch>
                  <a:fillRect l="-3937" t="-4918" b="-106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единительная линия 43"/>
          <p:cNvCxnSpPr/>
          <p:nvPr/>
        </p:nvCxnSpPr>
        <p:spPr>
          <a:xfrm flipV="1">
            <a:off x="9373920" y="5314623"/>
            <a:ext cx="432048" cy="33633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9607527" y="5826755"/>
            <a:ext cx="432048" cy="33633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040128" y="5826755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19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  <p:bldP spid="15" grpId="0"/>
      <p:bldP spid="17" grpId="0"/>
      <p:bldP spid="18" grpId="0"/>
      <p:bldP spid="23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26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31" y="0"/>
            <a:ext cx="12799194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72182" y="178768"/>
                <a:ext cx="12241360" cy="2284087"/>
              </a:xfrm>
            </p:spPr>
            <p:txBody>
              <a:bodyPr/>
              <a:lstStyle/>
              <a:p>
                <a:r>
                  <a:rPr lang="ru-RU" sz="3200" dirty="0" smtClean="0">
                    <a:solidFill>
                      <a:schemeClr val="tx2"/>
                    </a:solidFill>
                  </a:rPr>
                  <a:t>Задача № 3</a:t>
                </a:r>
              </a:p>
              <a:p>
                <a:r>
                  <a:rPr lang="ru-RU" sz="3200" dirty="0">
                    <a:solidFill>
                      <a:schemeClr val="tx2"/>
                    </a:solidFill>
                  </a:rPr>
                  <a:t> </a:t>
                </a:r>
                <a:r>
                  <a:rPr lang="ru-RU" sz="3200" dirty="0" smtClean="0">
                    <a:solidFill>
                      <a:schemeClr val="tx2"/>
                    </a:solidFill>
                  </a:rPr>
                  <a:t>   Первую половину пути человек шёл со скоростью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tx2"/>
                    </a:solidFill>
                  </a:rPr>
                  <a:t>, а вторую – бежал со скоростью 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tx2"/>
                    </a:solidFill>
                  </a:rPr>
                  <a:t>. Определите среднюю скорость человека на всём пути.</a:t>
                </a:r>
                <a:endParaRPr lang="ru-RU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72182" y="178768"/>
                <a:ext cx="12241360" cy="2284087"/>
              </a:xfrm>
              <a:blipFill rotWithShape="1">
                <a:blip r:embed="rId3"/>
                <a:stretch>
                  <a:fillRect l="-2042" t="-5333" r="-847" b="-98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8574" y="2843064"/>
                <a:ext cx="1769459" cy="874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74" y="2843064"/>
                <a:ext cx="1769459" cy="874663"/>
              </a:xfrm>
              <a:prstGeom prst="rect">
                <a:avLst/>
              </a:prstGeom>
              <a:blipFill rotWithShape="1">
                <a:blip r:embed="rId4"/>
                <a:stretch>
                  <a:fillRect r="-9310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80664" y="6229181"/>
                <a:ext cx="1465401" cy="695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-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664" y="6229181"/>
                <a:ext cx="1465401" cy="695960"/>
              </a:xfrm>
              <a:prstGeom prst="rect">
                <a:avLst/>
              </a:prstGeom>
              <a:blipFill rotWithShape="1">
                <a:blip r:embed="rId5"/>
                <a:stretch>
                  <a:fillRect t="-14035" r="-12083" b="-24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 flipH="1">
            <a:off x="3238247" y="3235651"/>
            <a:ext cx="1" cy="335182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11413" y="6155432"/>
            <a:ext cx="291598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45865" y="2339008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Дано: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55858" y="2391837"/>
            <a:ext cx="235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8084" y="3707160"/>
                <a:ext cx="1966051" cy="823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4</a:t>
                </a:r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км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ч</m:t>
                        </m:r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84" y="3707160"/>
                <a:ext cx="1966051" cy="823110"/>
              </a:xfrm>
              <a:prstGeom prst="rect">
                <a:avLst/>
              </a:prstGeom>
              <a:blipFill rotWithShape="1">
                <a:blip r:embed="rId6"/>
                <a:stretch>
                  <a:fillRect t="-5185" b="-1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9841" y="5219328"/>
                <a:ext cx="2233240" cy="823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км</m:t>
                        </m:r>
                      </m:num>
                      <m:den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ч</m:t>
                        </m:r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41" y="5219328"/>
                <a:ext cx="2233240" cy="823110"/>
              </a:xfrm>
              <a:prstGeom prst="rect">
                <a:avLst/>
              </a:prstGeom>
              <a:blipFill rotWithShape="1">
                <a:blip r:embed="rId7"/>
                <a:stretch>
                  <a:fillRect t="-5185" b="-1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82169" y="2947958"/>
                <a:ext cx="2042034" cy="1010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общ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общ</m:t>
                            </m:r>
                          </m:sub>
                        </m:sSub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69" y="2947958"/>
                <a:ext cx="2042034" cy="10104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81633" y="2985505"/>
                <a:ext cx="2299669" cy="966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общ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633" y="2985505"/>
                <a:ext cx="2299669" cy="966740"/>
              </a:xfrm>
              <a:prstGeom prst="rect">
                <a:avLst/>
              </a:prstGeom>
              <a:blipFill rotWithShape="1">
                <a:blip r:embed="rId9"/>
                <a:stretch>
                  <a:fillRect b="-31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38005" y="5339612"/>
                <a:ext cx="3058786" cy="1117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𝑆</m:t>
                        </m:r>
                      </m:num>
                      <m:den>
                        <m:f>
                          <m:f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2∗</m:t>
                            </m:r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∗10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005" y="5339612"/>
                <a:ext cx="3058786" cy="1117935"/>
              </a:xfrm>
              <a:prstGeom prst="rect">
                <a:avLst/>
              </a:prstGeom>
              <a:blipFill rotWithShape="1">
                <a:blip r:embed="rId10"/>
                <a:stretch>
                  <a:fillRect r="-4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75825" y="5327980"/>
                <a:ext cx="1322798" cy="1091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8</m:t>
                            </m:r>
                          </m:den>
                        </m:f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20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825" y="5327980"/>
                <a:ext cx="1322798" cy="1091966"/>
              </a:xfrm>
              <a:prstGeom prst="rect">
                <a:avLst/>
              </a:prstGeom>
              <a:blipFill rotWithShape="1">
                <a:blip r:embed="rId11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433105" y="5403026"/>
                <a:ext cx="1617751" cy="741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71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км</m:t>
                        </m:r>
                      </m:num>
                      <m:den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ч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3105" y="5403026"/>
                <a:ext cx="1617751" cy="741934"/>
              </a:xfrm>
              <a:prstGeom prst="rect">
                <a:avLst/>
              </a:prstGeom>
              <a:blipFill rotWithShape="1">
                <a:blip r:embed="rId12"/>
                <a:stretch>
                  <a:fillRect l="-9398" t="-4918" r="-8647" b="-106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344736" y="6226828"/>
                <a:ext cx="2310441" cy="741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/>
                  <a:t>Ответ: </a:t>
                </a:r>
                <a:r>
                  <a:rPr lang="en-US" sz="2800" dirty="0" smtClean="0"/>
                  <a:t>5,71</a:t>
                </a:r>
                <a:r>
                  <a:rPr lang="ru-RU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км</m:t>
                        </m:r>
                      </m:num>
                      <m:den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ч</m:t>
                        </m:r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736" y="6226828"/>
                <a:ext cx="2310441" cy="741934"/>
              </a:xfrm>
              <a:prstGeom prst="rect">
                <a:avLst/>
              </a:prstGeom>
              <a:blipFill rotWithShape="1">
                <a:blip r:embed="rId13"/>
                <a:stretch>
                  <a:fillRect l="-5541" b="-73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29841" y="4427240"/>
                <a:ext cx="1780167" cy="874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𝑆</m:t>
                        </m:r>
                      </m:e>
                      <m:sub>
                        <m:r>
                          <a:rPr lang="ru-RU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41" y="4427240"/>
                <a:ext cx="1780167" cy="874663"/>
              </a:xfrm>
              <a:prstGeom prst="rect">
                <a:avLst/>
              </a:prstGeom>
              <a:blipFill rotWithShape="1">
                <a:blip r:embed="rId14"/>
                <a:stretch>
                  <a:fillRect r="-9589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027594" y="3923184"/>
                <a:ext cx="2339551" cy="1198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общ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36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36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36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ϑ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36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ϑ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7594" y="3923184"/>
                <a:ext cx="2339551" cy="119821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265340" y="5344702"/>
                <a:ext cx="1165384" cy="1098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5+2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40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340" y="5344702"/>
                <a:ext cx="1165384" cy="1098762"/>
              </a:xfrm>
              <a:prstGeom prst="rect">
                <a:avLst/>
              </a:prstGeom>
              <a:blipFill rotWithShape="1">
                <a:blip r:embed="rId16"/>
                <a:stretch>
                  <a:fillRect r="-151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457662" y="5363344"/>
                <a:ext cx="973343" cy="875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40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662" y="5363344"/>
                <a:ext cx="973343" cy="875753"/>
              </a:xfrm>
              <a:prstGeom prst="rect">
                <a:avLst/>
              </a:prstGeom>
              <a:blipFill rotWithShape="1">
                <a:blip r:embed="rId17"/>
                <a:stretch>
                  <a:fillRect r="-18750" b="-118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796125" y="4081272"/>
                <a:ext cx="1031244" cy="882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𝑆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125" y="4081272"/>
                <a:ext cx="1031244" cy="882036"/>
              </a:xfrm>
              <a:prstGeom prst="rect">
                <a:avLst/>
              </a:prstGeom>
              <a:blipFill rotWithShape="1">
                <a:blip r:embed="rId18"/>
                <a:stretch>
                  <a:fillRect l="-18343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48" name="Прямая со стрелкой 2047"/>
          <p:cNvCxnSpPr/>
          <p:nvPr/>
        </p:nvCxnSpPr>
        <p:spPr>
          <a:xfrm>
            <a:off x="5886425" y="3468875"/>
            <a:ext cx="71617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9216218" y="4522290"/>
            <a:ext cx="71617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Прямоугольник 2048"/>
          <p:cNvSpPr/>
          <p:nvPr/>
        </p:nvSpPr>
        <p:spPr>
          <a:xfrm>
            <a:off x="10027594" y="3923184"/>
            <a:ext cx="2533391" cy="1198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5257387" y="5404976"/>
            <a:ext cx="432048" cy="33633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4951374" y="5801220"/>
            <a:ext cx="432048" cy="33633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5689435" y="5808621"/>
            <a:ext cx="432048" cy="33633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4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3" grpId="0"/>
      <p:bldP spid="15" grpId="0"/>
      <p:bldP spid="18" grpId="0"/>
      <p:bldP spid="19" grpId="0"/>
      <p:bldP spid="20" grpId="0"/>
      <p:bldP spid="21" grpId="0"/>
      <p:bldP spid="22" grpId="0"/>
      <p:bldP spid="31" grpId="0"/>
      <p:bldP spid="32" grpId="0"/>
      <p:bldP spid="33" grpId="0"/>
      <p:bldP spid="34" grpId="0"/>
      <p:bldP spid="35" grpId="0"/>
      <p:bldP spid="36" grpId="0"/>
      <p:bldP spid="20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31" y="0"/>
            <a:ext cx="12799194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60686" y="322784"/>
                <a:ext cx="12241360" cy="2284087"/>
              </a:xfrm>
            </p:spPr>
            <p:txBody>
              <a:bodyPr/>
              <a:lstStyle/>
              <a:p>
                <a:r>
                  <a:rPr lang="ru-RU" sz="3200" dirty="0" smtClean="0">
                    <a:solidFill>
                      <a:schemeClr val="tx2"/>
                    </a:solidFill>
                  </a:rPr>
                  <a:t>Задача № 4</a:t>
                </a:r>
              </a:p>
              <a:p>
                <a:r>
                  <a:rPr lang="ru-RU" sz="3200" dirty="0">
                    <a:solidFill>
                      <a:schemeClr val="tx2"/>
                    </a:solidFill>
                  </a:rPr>
                  <a:t> </a:t>
                </a:r>
                <a:r>
                  <a:rPr lang="ru-RU" sz="3200" dirty="0" smtClean="0">
                    <a:solidFill>
                      <a:schemeClr val="tx2"/>
                    </a:solidFill>
                  </a:rPr>
                  <a:t>   Половину времени автомобиль движется со скоростью 30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ч</m:t>
                        </m:r>
                      </m:den>
                    </m:f>
                    <m:r>
                      <a:rPr lang="ru-RU" sz="3200" b="1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ru-RU" sz="3200" dirty="0" smtClean="0">
                    <a:solidFill>
                      <a:schemeClr val="tx2"/>
                    </a:solidFill>
                  </a:rPr>
                  <a:t> оставшуюся половину – со скоростью </a:t>
                </a:r>
                <a:r>
                  <a:rPr lang="ru-RU" sz="3200" dirty="0">
                    <a:solidFill>
                      <a:schemeClr val="tx2"/>
                    </a:solidFill>
                  </a:rPr>
                  <a:t>7</a:t>
                </a:r>
                <a:r>
                  <a:rPr lang="ru-RU" sz="3200" dirty="0" smtClean="0">
                    <a:solidFill>
                      <a:schemeClr val="tx2"/>
                    </a:solidFill>
                  </a:rPr>
                  <a:t>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>
                            <a:solidFill>
                              <a:schemeClr val="tx2"/>
                            </a:solidFill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sz="3200">
                            <a:solidFill>
                              <a:schemeClr val="tx2"/>
                            </a:solidFill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tx2"/>
                    </a:solidFill>
                  </a:rPr>
                  <a:t>. Определите среднюю скорость автомобиля.</a:t>
                </a:r>
                <a:endParaRPr lang="ru-RU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0686" y="322784"/>
                <a:ext cx="12241360" cy="2284087"/>
              </a:xfrm>
              <a:blipFill rotWithShape="1">
                <a:blip r:embed="rId3"/>
                <a:stretch>
                  <a:fillRect l="-2042" t="-5600" b="-48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8574" y="3109854"/>
                <a:ext cx="1542538" cy="874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74" y="3109854"/>
                <a:ext cx="1542538" cy="874663"/>
              </a:xfrm>
              <a:prstGeom prst="rect">
                <a:avLst/>
              </a:prstGeom>
              <a:blipFill rotWithShape="1">
                <a:blip r:embed="rId4"/>
                <a:stretch>
                  <a:fillRect r="-11067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80664" y="6157173"/>
                <a:ext cx="1465401" cy="695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-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664" y="6157173"/>
                <a:ext cx="1465401" cy="695960"/>
              </a:xfrm>
              <a:prstGeom prst="rect">
                <a:avLst/>
              </a:prstGeom>
              <a:blipFill rotWithShape="1">
                <a:blip r:embed="rId5"/>
                <a:stretch>
                  <a:fillRect t="-14035" r="-12083" b="-24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единительная линия 28"/>
          <p:cNvCxnSpPr/>
          <p:nvPr/>
        </p:nvCxnSpPr>
        <p:spPr>
          <a:xfrm flipH="1">
            <a:off x="3238247" y="3502441"/>
            <a:ext cx="1" cy="335182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311413" y="6083424"/>
            <a:ext cx="291598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45865" y="2605798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Дано: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55858" y="2555032"/>
            <a:ext cx="235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57833" y="3851176"/>
                <a:ext cx="2222532" cy="823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30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км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ч</m:t>
                        </m:r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33" y="3851176"/>
                <a:ext cx="2222532" cy="823110"/>
              </a:xfrm>
              <a:prstGeom prst="rect">
                <a:avLst/>
              </a:prstGeom>
              <a:blipFill rotWithShape="1">
                <a:blip r:embed="rId6"/>
                <a:stretch>
                  <a:fillRect t="-5185" b="-1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8849" y="5188306"/>
                <a:ext cx="2233240" cy="823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en-US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км</m:t>
                        </m:r>
                      </m:num>
                      <m:den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ч</m:t>
                        </m:r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49" y="5188306"/>
                <a:ext cx="2233240" cy="823110"/>
              </a:xfrm>
              <a:prstGeom prst="rect">
                <a:avLst/>
              </a:prstGeom>
              <a:blipFill rotWithShape="1">
                <a:blip r:embed="rId7"/>
                <a:stretch>
                  <a:fillRect t="-5185" b="-1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82169" y="3214748"/>
                <a:ext cx="2042034" cy="1010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общ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общ</m:t>
                            </m:r>
                          </m:sub>
                        </m:sSub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69" y="3214748"/>
                <a:ext cx="2042034" cy="10104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81633" y="3252295"/>
                <a:ext cx="2343783" cy="991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общ</m:t>
                            </m:r>
                          </m:sub>
                        </m:sSub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633" y="3252295"/>
                <a:ext cx="2343783" cy="99161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0196050" y="5629522"/>
                <a:ext cx="1630575" cy="741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50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км</m:t>
                        </m:r>
                      </m:num>
                      <m:den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ч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6050" y="5629522"/>
                <a:ext cx="1630575" cy="741934"/>
              </a:xfrm>
              <a:prstGeom prst="rect">
                <a:avLst/>
              </a:prstGeom>
              <a:blipFill rotWithShape="1">
                <a:blip r:embed="rId10"/>
                <a:stretch>
                  <a:fillRect l="-9738" t="-4918" r="-8614" b="-106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674302" y="6205586"/>
                <a:ext cx="2037930" cy="741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/>
                  <a:t>Ответ: </a:t>
                </a:r>
                <a:r>
                  <a:rPr lang="en-US" sz="2800" dirty="0" smtClean="0"/>
                  <a:t>50</a:t>
                </a:r>
                <a:r>
                  <a:rPr lang="ru-RU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км</m:t>
                        </m:r>
                      </m:num>
                      <m:den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ч</m:t>
                        </m:r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4302" y="6205586"/>
                <a:ext cx="2037930" cy="741934"/>
              </a:xfrm>
              <a:prstGeom prst="rect">
                <a:avLst/>
              </a:prstGeom>
              <a:blipFill rotWithShape="1">
                <a:blip r:embed="rId11"/>
                <a:stretch>
                  <a:fillRect l="-5988" b="-73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29841" y="4427240"/>
                <a:ext cx="1553246" cy="874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  <m:sub>
                        <m:r>
                          <a:rPr lang="ru-RU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41" y="4427240"/>
                <a:ext cx="1553246" cy="874663"/>
              </a:xfrm>
              <a:prstGeom prst="rect">
                <a:avLst/>
              </a:prstGeom>
              <a:blipFill rotWithShape="1">
                <a:blip r:embed="rId12"/>
                <a:stretch>
                  <a:fillRect r="-10980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283956" y="4262731"/>
                <a:ext cx="3295839" cy="1005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ϑ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ϑ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общ</m:t>
                            </m:r>
                          </m:sub>
                        </m:sSub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956" y="4262731"/>
                <a:ext cx="3295839" cy="100546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086342" y="5507360"/>
                <a:ext cx="1104790" cy="875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en-US" sz="3600" dirty="0" smtClean="0">
                    <a:solidFill>
                      <a:prstClr val="black"/>
                    </a:solidFill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100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342" y="5507360"/>
                <a:ext cx="1104790" cy="875753"/>
              </a:xfrm>
              <a:prstGeom prst="rect">
                <a:avLst/>
              </a:prstGeom>
              <a:blipFill rotWithShape="1">
                <a:blip r:embed="rId14"/>
                <a:stretch>
                  <a:fillRect l="-17127" b="-13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4307147" y="4427240"/>
            <a:ext cx="1579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 = </a:t>
            </a:r>
            <a:r>
              <a:rPr lang="el-GR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ϑ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*t</a:t>
            </a:r>
            <a:endParaRPr lang="ru-RU" sz="3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5886425" y="3735665"/>
            <a:ext cx="71617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6023279" y="4750405"/>
            <a:ext cx="71617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7283956" y="4211216"/>
            <a:ext cx="3390346" cy="1090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619545" y="5301903"/>
                <a:ext cx="3325334" cy="1101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30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∗</m:t>
                        </m:r>
                        <m:f>
                          <m:fPr>
                            <m:ctrlP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𝑡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70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∗</m:t>
                        </m:r>
                        <m:f>
                          <m:fPr>
                            <m:ctrlP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45" y="5301903"/>
                <a:ext cx="3325334" cy="1101776"/>
              </a:xfrm>
              <a:prstGeom prst="rect">
                <a:avLst/>
              </a:prstGeom>
              <a:blipFill rotWithShape="1">
                <a:blip r:embed="rId1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874454" y="5291336"/>
                <a:ext cx="2211888" cy="1104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𝑡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30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70)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454" y="5291336"/>
                <a:ext cx="2211888" cy="1104726"/>
              </a:xfrm>
              <a:prstGeom prst="rect">
                <a:avLst/>
              </a:prstGeom>
              <a:blipFill rotWithShape="1">
                <a:blip r:embed="rId16"/>
                <a:stretch>
                  <a:fillRect l="-8540" b="-82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Прямая соединительная линия 51"/>
          <p:cNvCxnSpPr/>
          <p:nvPr/>
        </p:nvCxnSpPr>
        <p:spPr>
          <a:xfrm flipV="1">
            <a:off x="7980398" y="6045652"/>
            <a:ext cx="432048" cy="33633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7538886" y="5491591"/>
            <a:ext cx="216024" cy="33633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83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2" grpId="0"/>
      <p:bldP spid="33" grpId="0"/>
      <p:bldP spid="34" grpId="0"/>
      <p:bldP spid="35" grpId="0"/>
      <p:bldP spid="36" grpId="0"/>
      <p:bldP spid="39" grpId="0"/>
      <p:bldP spid="40" grpId="0"/>
      <p:bldP spid="41" grpId="0"/>
      <p:bldP spid="42" grpId="0"/>
      <p:bldP spid="44" grpId="0"/>
      <p:bldP spid="45" grpId="0"/>
      <p:bldP spid="48" grpId="0" animBg="1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31" y="0"/>
            <a:ext cx="12799194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69801" y="250776"/>
                <a:ext cx="12241360" cy="2283189"/>
              </a:xfrm>
            </p:spPr>
            <p:txBody>
              <a:bodyPr/>
              <a:lstStyle/>
              <a:p>
                <a:r>
                  <a:rPr lang="ru-RU" sz="3200" dirty="0" smtClean="0">
                    <a:solidFill>
                      <a:schemeClr val="tx2"/>
                    </a:solidFill>
                  </a:rPr>
                  <a:t>Задача № 5</a:t>
                </a:r>
              </a:p>
              <a:p>
                <a:r>
                  <a:rPr lang="ru-RU" sz="3200" dirty="0">
                    <a:solidFill>
                      <a:schemeClr val="tx2"/>
                    </a:solidFill>
                  </a:rPr>
                  <a:t> </a:t>
                </a:r>
                <a:r>
                  <a:rPr lang="ru-RU" sz="3200" dirty="0" smtClean="0">
                    <a:solidFill>
                      <a:schemeClr val="tx2"/>
                    </a:solidFill>
                  </a:rPr>
                  <a:t>  Тело две трети времени двигалось со скоростью 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tx2"/>
                    </a:solidFill>
                  </a:rPr>
                  <a:t>, а одну треть времени – 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20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tx2"/>
                    </a:solidFill>
                  </a:rPr>
                  <a:t>. Определите среднюю скорость автомобиля.</a:t>
                </a:r>
                <a:endParaRPr lang="ru-RU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9801" y="250776"/>
                <a:ext cx="12241360" cy="2283189"/>
              </a:xfrm>
              <a:blipFill rotWithShape="1">
                <a:blip r:embed="rId3"/>
                <a:stretch>
                  <a:fillRect l="-1992" t="-5333" r="-797" b="-98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8574" y="2965838"/>
                <a:ext cx="1542538" cy="878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74" y="2965838"/>
                <a:ext cx="1542538" cy="878574"/>
              </a:xfrm>
              <a:prstGeom prst="rect">
                <a:avLst/>
              </a:prstGeom>
              <a:blipFill rotWithShape="1">
                <a:blip r:embed="rId4"/>
                <a:stretch>
                  <a:fillRect r="-11067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0664" y="6013157"/>
                <a:ext cx="1465401" cy="695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-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664" y="6013157"/>
                <a:ext cx="1465401" cy="695960"/>
              </a:xfrm>
              <a:prstGeom prst="rect">
                <a:avLst/>
              </a:prstGeom>
              <a:blipFill rotWithShape="1">
                <a:blip r:embed="rId5"/>
                <a:stretch>
                  <a:fillRect t="-13913" r="-12083" b="-23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 flipH="1">
            <a:off x="3238247" y="3358425"/>
            <a:ext cx="1" cy="335182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311413" y="5939408"/>
            <a:ext cx="291598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5865" y="2461782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Дано: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55858" y="2411016"/>
            <a:ext cx="235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7833" y="3707160"/>
                <a:ext cx="1783309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м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</m:t>
                        </m:r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33" y="3707160"/>
                <a:ext cx="1783309" cy="822597"/>
              </a:xfrm>
              <a:prstGeom prst="rect">
                <a:avLst/>
              </a:prstGeom>
              <a:blipFill rotWithShape="1">
                <a:blip r:embed="rId6"/>
                <a:stretch>
                  <a:fillRect t="-5926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8849" y="5044290"/>
                <a:ext cx="1794017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ru-RU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9</a:t>
                </a:r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м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</m:t>
                        </m:r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49" y="5044290"/>
                <a:ext cx="1794017" cy="822597"/>
              </a:xfrm>
              <a:prstGeom prst="rect">
                <a:avLst/>
              </a:prstGeom>
              <a:blipFill rotWithShape="1">
                <a:blip r:embed="rId7"/>
                <a:stretch>
                  <a:fillRect t="-5926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82169" y="3070732"/>
                <a:ext cx="2042034" cy="1010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общ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общ</m:t>
                            </m:r>
                          </m:sub>
                        </m:sSub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69" y="3070732"/>
                <a:ext cx="2042034" cy="10104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81633" y="3108279"/>
                <a:ext cx="2343783" cy="991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общ</m:t>
                            </m:r>
                          </m:sub>
                        </m:sSub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633" y="3108279"/>
                <a:ext cx="2343783" cy="99161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117988" y="5435352"/>
                <a:ext cx="1241045" cy="741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7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м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988" y="5435352"/>
                <a:ext cx="1241045" cy="741806"/>
              </a:xfrm>
              <a:prstGeom prst="rect">
                <a:avLst/>
              </a:prstGeom>
              <a:blipFill rotWithShape="1">
                <a:blip r:embed="rId10"/>
                <a:stretch>
                  <a:fillRect l="-12808" t="-4959" r="-11823" b="-115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926985" y="6205714"/>
                <a:ext cx="1693284" cy="741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/>
                  <a:t>Ответ: </a:t>
                </a:r>
                <a:r>
                  <a:rPr lang="en-US" sz="2800" dirty="0"/>
                  <a:t>7</a:t>
                </a:r>
                <a:r>
                  <a:rPr lang="ru-RU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м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𝑐</m:t>
                        </m:r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6985" y="6205714"/>
                <a:ext cx="1693284" cy="741806"/>
              </a:xfrm>
              <a:prstGeom prst="rect">
                <a:avLst/>
              </a:prstGeom>
              <a:blipFill rotWithShape="1">
                <a:blip r:embed="rId11"/>
                <a:stretch>
                  <a:fillRect l="-7194" b="-73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9841" y="4283224"/>
                <a:ext cx="1553246" cy="877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  <m:sub>
                        <m:r>
                          <a:rPr lang="ru-RU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41" y="4283224"/>
                <a:ext cx="1553246" cy="877484"/>
              </a:xfrm>
              <a:prstGeom prst="rect">
                <a:avLst/>
              </a:prstGeom>
              <a:blipFill rotWithShape="1">
                <a:blip r:embed="rId12"/>
                <a:stretch>
                  <a:fillRect r="-10980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283956" y="4118715"/>
                <a:ext cx="3295839" cy="1005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ϑ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ϑ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общ</m:t>
                            </m:r>
                          </m:sub>
                        </m:sSub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956" y="4118715"/>
                <a:ext cx="3295839" cy="100546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307147" y="4283224"/>
            <a:ext cx="1579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 = </a:t>
            </a:r>
            <a:r>
              <a:rPr lang="el-GR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ϑ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*t</a:t>
            </a:r>
            <a:endParaRPr lang="ru-RU" sz="3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886425" y="3591649"/>
            <a:ext cx="71617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023279" y="4606389"/>
            <a:ext cx="71617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7283956" y="4067200"/>
            <a:ext cx="3390346" cy="1090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619545" y="5157887"/>
                <a:ext cx="2924583" cy="1108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6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∗</m:t>
                        </m:r>
                        <m:f>
                          <m:fPr>
                            <m:ctrlP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𝑡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9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∗</m:t>
                        </m:r>
                        <m:f>
                          <m:fPr>
                            <m:ctrlP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45" y="5157887"/>
                <a:ext cx="2924583" cy="1108509"/>
              </a:xfrm>
              <a:prstGeom prst="rect">
                <a:avLst/>
              </a:prstGeom>
              <a:blipFill rotWithShape="1">
                <a:blip r:embed="rId14"/>
                <a:stretch>
                  <a:fillRect b="-8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665829" y="5348738"/>
                <a:ext cx="1861856" cy="878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4∗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𝑡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+3∗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829" y="5348738"/>
                <a:ext cx="1861856" cy="878702"/>
              </a:xfrm>
              <a:prstGeom prst="rect">
                <a:avLst/>
              </a:prstGeom>
              <a:blipFill rotWithShape="1">
                <a:blip r:embed="rId15"/>
                <a:stretch>
                  <a:fillRect l="-9804" b="-10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561766" y="5324051"/>
                <a:ext cx="1655646" cy="903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𝑡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(4+3)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766" y="5324051"/>
                <a:ext cx="1655646" cy="903389"/>
              </a:xfrm>
              <a:prstGeom prst="rect">
                <a:avLst/>
              </a:prstGeom>
              <a:blipFill rotWithShape="1">
                <a:blip r:embed="rId16"/>
                <a:stretch>
                  <a:fillRect l="-11029" b="-100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единительная линия 29"/>
          <p:cNvCxnSpPr/>
          <p:nvPr/>
        </p:nvCxnSpPr>
        <p:spPr>
          <a:xfrm flipV="1">
            <a:off x="8931875" y="5404193"/>
            <a:ext cx="216024" cy="33633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9484071" y="5869376"/>
            <a:ext cx="216024" cy="33633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17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3" grpId="0" animBg="1"/>
      <p:bldP spid="24" grpId="0"/>
      <p:bldP spid="25" grpId="0"/>
      <p:bldP spid="2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1251</Words>
  <Application>Microsoft Office PowerPoint</Application>
  <PresentationFormat>Произвольный</PresentationFormat>
  <Paragraphs>116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2_Тема Office</vt:lpstr>
      <vt:lpstr>4_Тема Office</vt:lpstr>
      <vt:lpstr>Презентация PowerPoint</vt:lpstr>
      <vt:lpstr>Неравномерное движение: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Liza</cp:lastModifiedBy>
  <cp:revision>96</cp:revision>
  <dcterms:created xsi:type="dcterms:W3CDTF">2020-08-02T08:10:40Z</dcterms:created>
  <dcterms:modified xsi:type="dcterms:W3CDTF">2020-09-21T17:15:26Z</dcterms:modified>
</cp:coreProperties>
</file>