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6"/>
  </p:notesMasterIdLst>
  <p:sldIdLst>
    <p:sldId id="256" r:id="rId4"/>
    <p:sldId id="284" r:id="rId5"/>
    <p:sldId id="28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66" r:id="rId14"/>
    <p:sldId id="283" r:id="rId15"/>
  </p:sldIdLst>
  <p:sldSz cx="12780963" cy="7126288"/>
  <p:notesSz cx="6858000" cy="9144000"/>
  <p:defaultTextStyle>
    <a:defPPr>
      <a:defRPr lang="ru-RU"/>
    </a:defPPr>
    <a:lvl1pPr marL="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8" autoAdjust="0"/>
    <p:restoredTop sz="95812" autoAdjust="0"/>
  </p:normalViewPr>
  <p:slideViewPr>
    <p:cSldViewPr>
      <p:cViewPr>
        <p:scale>
          <a:sx n="66" d="100"/>
          <a:sy n="66" d="100"/>
        </p:scale>
        <p:origin x="-906" y="-174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E1931-D879-49B2-8141-FE062353E471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A5561-9F08-4C8B-933B-CCF8FF1F89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711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8035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9606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4410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9214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40176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88210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36247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84281" algn="l" defTabSz="10960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A5561-9F08-4C8B-933B-CCF8FF1F89F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957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775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1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6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42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199" y="285389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49" y="285389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9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6" y="4038230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8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1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65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78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1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040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8812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17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7"/>
            <a:ext cx="10863818" cy="1558875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129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2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38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5199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65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7800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910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3040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990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81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7033" y="1662851"/>
            <a:ext cx="5644926" cy="470302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92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88" y="1595167"/>
            <a:ext cx="564714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88" y="2259964"/>
            <a:ext cx="564714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2990" indent="0">
              <a:buNone/>
              <a:defRPr sz="1900" b="1"/>
            </a:lvl2pPr>
            <a:lvl3pPr marL="826000" indent="0">
              <a:buNone/>
              <a:defRPr sz="1600" b="1"/>
            </a:lvl3pPr>
            <a:lvl4pPr marL="1238998" indent="0">
              <a:buNone/>
              <a:defRPr sz="1400" b="1"/>
            </a:lvl4pPr>
            <a:lvl5pPr marL="1651998" indent="0">
              <a:buNone/>
              <a:defRPr sz="1400" b="1"/>
            </a:lvl5pPr>
            <a:lvl6pPr marL="2065004" indent="0">
              <a:buNone/>
              <a:defRPr sz="1400" b="1"/>
            </a:lvl6pPr>
            <a:lvl7pPr marL="2478004" indent="0">
              <a:buNone/>
              <a:defRPr sz="1400" b="1"/>
            </a:lvl7pPr>
            <a:lvl8pPr marL="2891005" indent="0">
              <a:buNone/>
              <a:defRPr sz="1400" b="1"/>
            </a:lvl8pPr>
            <a:lvl9pPr marL="3304001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4"/>
            <a:ext cx="5649363" cy="410586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016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932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417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1"/>
            <a:ext cx="4204851" cy="120751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39" y="283778"/>
            <a:ext cx="7144915" cy="6082089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91"/>
            <a:ext cx="4204851" cy="487457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214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72" y="4988420"/>
            <a:ext cx="7668578" cy="58890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72" y="636750"/>
            <a:ext cx="7668578" cy="4275773"/>
          </a:xfrm>
        </p:spPr>
        <p:txBody>
          <a:bodyPr/>
          <a:lstStyle>
            <a:lvl1pPr marL="0" indent="0">
              <a:buNone/>
              <a:defRPr sz="3000"/>
            </a:lvl1pPr>
            <a:lvl2pPr marL="412990" indent="0">
              <a:buNone/>
              <a:defRPr sz="2500"/>
            </a:lvl2pPr>
            <a:lvl3pPr marL="826000" indent="0">
              <a:buNone/>
              <a:defRPr sz="2200"/>
            </a:lvl3pPr>
            <a:lvl4pPr marL="1238998" indent="0">
              <a:buNone/>
              <a:defRPr sz="1900"/>
            </a:lvl4pPr>
            <a:lvl5pPr marL="1651998" indent="0">
              <a:buNone/>
              <a:defRPr sz="1900"/>
            </a:lvl5pPr>
            <a:lvl6pPr marL="2065004" indent="0">
              <a:buNone/>
              <a:defRPr sz="1900"/>
            </a:lvl6pPr>
            <a:lvl7pPr marL="2478004" indent="0">
              <a:buNone/>
              <a:defRPr sz="1900"/>
            </a:lvl7pPr>
            <a:lvl8pPr marL="2891005" indent="0">
              <a:buNone/>
              <a:defRPr sz="1900"/>
            </a:lvl8pPr>
            <a:lvl9pPr marL="3304001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72" y="5577324"/>
            <a:ext cx="7668578" cy="836349"/>
          </a:xfrm>
        </p:spPr>
        <p:txBody>
          <a:bodyPr/>
          <a:lstStyle>
            <a:lvl1pPr marL="0" indent="0">
              <a:buNone/>
              <a:defRPr sz="1300"/>
            </a:lvl1pPr>
            <a:lvl2pPr marL="412990" indent="0">
              <a:buNone/>
              <a:defRPr sz="1100"/>
            </a:lvl2pPr>
            <a:lvl3pPr marL="826000" indent="0">
              <a:buNone/>
              <a:defRPr sz="800"/>
            </a:lvl3pPr>
            <a:lvl4pPr marL="1238998" indent="0">
              <a:buNone/>
              <a:defRPr sz="800"/>
            </a:lvl4pPr>
            <a:lvl5pPr marL="1651998" indent="0">
              <a:buNone/>
              <a:defRPr sz="800"/>
            </a:lvl5pPr>
            <a:lvl6pPr marL="2065004" indent="0">
              <a:buNone/>
              <a:defRPr sz="800"/>
            </a:lvl6pPr>
            <a:lvl7pPr marL="2478004" indent="0">
              <a:buNone/>
              <a:defRPr sz="800"/>
            </a:lvl7pPr>
            <a:lvl8pPr marL="2891005" indent="0">
              <a:buNone/>
              <a:defRPr sz="800"/>
            </a:lvl8pPr>
            <a:lvl9pPr marL="3304001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73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092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18" y="285432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0" y="285432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215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51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5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5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5626" indent="-115626">
              <a:buFont typeface="Arial" panose="020B0604020202020204" pitchFamily="34" charset="0"/>
              <a:buChar char="•"/>
              <a:defRPr sz="1100"/>
            </a:lvl2pPr>
            <a:lvl3pPr marL="231252" indent="-115626">
              <a:defRPr sz="1100"/>
            </a:lvl3pPr>
            <a:lvl4pPr marL="404696" indent="-173443">
              <a:defRPr sz="1100"/>
            </a:lvl4pPr>
            <a:lvl5pPr marL="578135" indent="-17344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78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20646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8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490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188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90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8661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4" y="35001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53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3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0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0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1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1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17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2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624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428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07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49" y="2259957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035" indent="0">
              <a:buNone/>
              <a:defRPr sz="2400" b="1"/>
            </a:lvl2pPr>
            <a:lvl3pPr marL="1096067" indent="0">
              <a:buNone/>
              <a:defRPr sz="2200" b="1"/>
            </a:lvl3pPr>
            <a:lvl4pPr marL="1644106" indent="0">
              <a:buNone/>
              <a:defRPr sz="1900" b="1"/>
            </a:lvl4pPr>
            <a:lvl5pPr marL="2192141" indent="0">
              <a:buNone/>
              <a:defRPr sz="1900" b="1"/>
            </a:lvl5pPr>
            <a:lvl6pPr marL="2740176" indent="0">
              <a:buNone/>
              <a:defRPr sz="1900" b="1"/>
            </a:lvl6pPr>
            <a:lvl7pPr marL="3288210" indent="0">
              <a:buNone/>
              <a:defRPr sz="1900" b="1"/>
            </a:lvl7pPr>
            <a:lvl8pPr marL="3836247" indent="0">
              <a:buNone/>
              <a:defRPr sz="1900" b="1"/>
            </a:lvl8pPr>
            <a:lvl9pPr marL="4384281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57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7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04" y="28373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7" y="1491249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59" y="4988408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59" y="636750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035" indent="0">
              <a:buNone/>
              <a:defRPr sz="3400"/>
            </a:lvl2pPr>
            <a:lvl3pPr marL="1096067" indent="0">
              <a:buNone/>
              <a:defRPr sz="2900"/>
            </a:lvl3pPr>
            <a:lvl4pPr marL="1644106" indent="0">
              <a:buNone/>
              <a:defRPr sz="2400"/>
            </a:lvl4pPr>
            <a:lvl5pPr marL="2192141" indent="0">
              <a:buNone/>
              <a:defRPr sz="2400"/>
            </a:lvl5pPr>
            <a:lvl6pPr marL="2740176" indent="0">
              <a:buNone/>
              <a:defRPr sz="2400"/>
            </a:lvl6pPr>
            <a:lvl7pPr marL="3288210" indent="0">
              <a:buNone/>
              <a:defRPr sz="2400"/>
            </a:lvl7pPr>
            <a:lvl8pPr marL="3836247" indent="0">
              <a:buNone/>
              <a:defRPr sz="2400"/>
            </a:lvl8pPr>
            <a:lvl9pPr marL="4384281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59" y="557731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035" indent="0">
              <a:buNone/>
              <a:defRPr sz="1400"/>
            </a:lvl2pPr>
            <a:lvl3pPr marL="1096067" indent="0">
              <a:buNone/>
              <a:defRPr sz="1200"/>
            </a:lvl3pPr>
            <a:lvl4pPr marL="1644106" indent="0">
              <a:buNone/>
              <a:defRPr sz="1100"/>
            </a:lvl4pPr>
            <a:lvl5pPr marL="2192141" indent="0">
              <a:buNone/>
              <a:defRPr sz="1100"/>
            </a:lvl5pPr>
            <a:lvl6pPr marL="2740176" indent="0">
              <a:buNone/>
              <a:defRPr sz="1100"/>
            </a:lvl6pPr>
            <a:lvl7pPr marL="3288210" indent="0">
              <a:buNone/>
              <a:defRPr sz="1100"/>
            </a:lvl7pPr>
            <a:lvl8pPr marL="3836247" indent="0">
              <a:buNone/>
              <a:defRPr sz="1100"/>
            </a:lvl8pPr>
            <a:lvl9pPr marL="438428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49" y="285388"/>
            <a:ext cx="11502867" cy="1187715"/>
          </a:xfrm>
          <a:prstGeom prst="rect">
            <a:avLst/>
          </a:prstGeom>
        </p:spPr>
        <p:txBody>
          <a:bodyPr vert="horz" lIns="109609" tIns="54804" rIns="109609" bIns="5480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49" y="1662807"/>
            <a:ext cx="11502867" cy="4703021"/>
          </a:xfrm>
          <a:prstGeom prst="rect">
            <a:avLst/>
          </a:prstGeom>
        </p:spPr>
        <p:txBody>
          <a:bodyPr vert="horz" lIns="109609" tIns="54804" rIns="109609" bIns="5480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20"/>
            <a:ext cx="404730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20"/>
            <a:ext cx="2982225" cy="379409"/>
          </a:xfrm>
          <a:prstGeom prst="rect">
            <a:avLst/>
          </a:prstGeom>
        </p:spPr>
        <p:txBody>
          <a:bodyPr vert="horz" lIns="109609" tIns="54804" rIns="109609" bIns="5480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067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022" indent="-411022" algn="l" defTabSz="1096067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557" indent="-342523" algn="l" defTabSz="1096067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08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122" indent="-274018" algn="l" defTabSz="10960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159" indent="-274018" algn="l" defTabSz="1096067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194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23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0267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8300" indent="-274018" algn="l" defTabSz="109606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035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06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10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14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176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210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6247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4281" algn="l" defTabSz="1096067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99"/>
            <a:ext cx="11502867" cy="1187716"/>
          </a:xfrm>
          <a:prstGeom prst="rect">
            <a:avLst/>
          </a:prstGeom>
        </p:spPr>
        <p:txBody>
          <a:bodyPr vert="horz" lIns="82596" tIns="41302" rIns="82596" bIns="4130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51"/>
            <a:ext cx="11502867" cy="4703021"/>
          </a:xfrm>
          <a:prstGeom prst="rect">
            <a:avLst/>
          </a:prstGeom>
        </p:spPr>
        <p:txBody>
          <a:bodyPr vert="horz" lIns="82596" tIns="41302" rIns="82596" bIns="413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9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18.09.2020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66" y="6605064"/>
            <a:ext cx="4047304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4"/>
            <a:ext cx="2982225" cy="379409"/>
          </a:xfrm>
          <a:prstGeom prst="rect">
            <a:avLst/>
          </a:prstGeom>
        </p:spPr>
        <p:txBody>
          <a:bodyPr vert="horz" lIns="82596" tIns="41302" rIns="82596" bIns="4130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6000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8260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2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826000" rtl="0" eaLnBrk="1" latinLnBrk="0" hangingPunct="1">
        <a:spcBef>
          <a:spcPct val="0"/>
        </a:spcBef>
        <a:buNone/>
        <a:defRPr sz="4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9749" indent="-309749" algn="l" defTabSz="8260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71113" indent="-258128" algn="l" defTabSz="826000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32507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5501" indent="-206498" algn="l" defTabSz="82600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58496" indent="-206498" algn="l" defTabSz="82600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499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4502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097506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10513" indent="-206498" algn="l" defTabSz="8260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299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6000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8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1998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65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78004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91005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04001" algn="l" defTabSz="8260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18.09.2020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25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png"/><Relationship Id="rId5" Type="http://schemas.openxmlformats.org/officeDocument/2006/relationships/image" Target="../media/image50.png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06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7348" y="2487044"/>
            <a:ext cx="11523616" cy="3726166"/>
          </a:xfrm>
          <a:prstGeom prst="rect">
            <a:avLst/>
          </a:prstGeom>
        </p:spPr>
        <p:txBody>
          <a:bodyPr vert="horz" wrap="square" lIns="0" tIns="22370" rIns="0" bIns="0" rtlCol="0">
            <a:spAutoFit/>
          </a:bodyPr>
          <a:lstStyle/>
          <a:p>
            <a:pPr marL="29485" defTabSz="923532">
              <a:spcBef>
                <a:spcPts val="177"/>
              </a:spcBef>
            </a:pPr>
            <a:r>
              <a:rPr lang="ru-RU" sz="2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51859" algn="ctr" defTabSz="923532">
              <a:spcBef>
                <a:spcPts val="1979"/>
              </a:spcBef>
            </a:pPr>
            <a:r>
              <a:rPr lang="ru-RU" sz="6000" b="1" dirty="0" smtClean="0">
                <a:latin typeface="Arial" pitchFamily="34" charset="0"/>
                <a:cs typeface="Arial" pitchFamily="34" charset="0"/>
              </a:rPr>
              <a:t>Графическое изображение </a:t>
            </a:r>
            <a:r>
              <a:rPr lang="ru-RU" sz="6000" b="1" dirty="0">
                <a:latin typeface="Arial" pitchFamily="34" charset="0"/>
                <a:cs typeface="Arial" pitchFamily="34" charset="0"/>
              </a:rPr>
              <a:t>прямолинейного равномерного движения</a:t>
            </a:r>
            <a:endParaRPr lang="ru-RU" sz="2400" b="1" dirty="0">
              <a:solidFill>
                <a:srgbClr val="3734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4710" y="2422062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9" y="466926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55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23532"/>
            <a:endParaRPr sz="19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254" y="473242"/>
            <a:ext cx="807090" cy="948999"/>
          </a:xfrm>
          <a:prstGeom prst="rect">
            <a:avLst/>
          </a:prstGeom>
        </p:spPr>
        <p:txBody>
          <a:bodyPr vert="horz" wrap="square" lIns="0" tIns="25421" rIns="0" bIns="0" rtlCol="0">
            <a:spAutoFit/>
          </a:bodyPr>
          <a:lstStyle/>
          <a:p>
            <a:pPr defTabSz="923532">
              <a:spcBef>
                <a:spcPts val="200"/>
              </a:spcBef>
            </a:pPr>
            <a:r>
              <a:rPr lang="ru-RU" sz="6000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739653" y="1386190"/>
            <a:ext cx="1610378" cy="327284"/>
          </a:xfrm>
          <a:prstGeom prst="rect">
            <a:avLst/>
          </a:prstGeom>
        </p:spPr>
        <p:txBody>
          <a:bodyPr vert="horz" wrap="square" lIns="0" tIns="19319" rIns="0" bIns="0" rtlCol="0">
            <a:spAutoFit/>
          </a:bodyPr>
          <a:lstStyle/>
          <a:p>
            <a:pPr defTabSz="923532">
              <a:spcBef>
                <a:spcPts val="152"/>
              </a:spcBef>
            </a:pPr>
            <a:r>
              <a:rPr lang="ru-RU" sz="20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83" y="495444"/>
            <a:ext cx="3929029" cy="870040"/>
          </a:xfrm>
          <a:prstGeom prst="rect">
            <a:avLst/>
          </a:prstGeom>
        </p:spPr>
        <p:txBody>
          <a:bodyPr vert="horz" wrap="square" lIns="0" tIns="2342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370" defTabSz="1466391">
              <a:spcBef>
                <a:spcPts val="185"/>
              </a:spcBef>
              <a:defRPr/>
            </a:pPr>
            <a:r>
              <a:rPr lang="ru-RU" sz="5500" kern="0" spc="8" dirty="0">
                <a:solidFill>
                  <a:sysClr val="window" lastClr="FFFFFF"/>
                </a:solidFill>
              </a:rPr>
              <a:t>Физика</a:t>
            </a:r>
            <a:endParaRPr lang="en-US" sz="55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" y="544605"/>
            <a:ext cx="955461" cy="99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79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Решение:</a:t>
            </a:r>
            <a:endParaRPr lang="ru-RU" sz="5400" dirty="0"/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2183821" y="1298763"/>
            <a:ext cx="548719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2" name="Прямая со стрелкой 31"/>
          <p:cNvCxnSpPr/>
          <p:nvPr/>
        </p:nvCxnSpPr>
        <p:spPr>
          <a:xfrm>
            <a:off x="2399845" y="5365778"/>
            <a:ext cx="4896544" cy="17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3191933" y="1659029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619196" y="5401865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911842" y="5525227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3045916" y="4794689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045916" y="365464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798906" y="5276710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5599106" y="5276710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047917" y="4218625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047917" y="306649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3047917" y="2562441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4416069" y="5298745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4992133" y="5298745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216269" y="5298745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619196" y="2274409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619196" y="2797629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  <a:endParaRPr lang="ru-RU" sz="2800" b="1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2639475" y="339303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648852" y="3957015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</a:t>
            </a:r>
            <a:endParaRPr lang="ru-RU" sz="2800" b="1" dirty="0" smtClean="0"/>
          </a:p>
        </p:txBody>
      </p:sp>
      <p:sp>
        <p:nvSpPr>
          <p:cNvPr id="50" name="TextBox 49"/>
          <p:cNvSpPr txBox="1"/>
          <p:nvPr/>
        </p:nvSpPr>
        <p:spPr>
          <a:xfrm>
            <a:off x="2619196" y="4533079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615202" y="552522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160357" y="552522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  <a:endParaRPr lang="ru-RU" sz="2800" b="1" dirty="0" smtClean="0"/>
          </a:p>
        </p:txBody>
      </p:sp>
      <p:sp>
        <p:nvSpPr>
          <p:cNvPr id="53" name="TextBox 52"/>
          <p:cNvSpPr txBox="1"/>
          <p:nvPr/>
        </p:nvSpPr>
        <p:spPr>
          <a:xfrm>
            <a:off x="4808429" y="552522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6</a:t>
            </a:r>
            <a:endParaRPr lang="ru-RU" sz="2800" b="1" dirty="0" smtClean="0"/>
          </a:p>
        </p:txBody>
      </p:sp>
      <p:sp>
        <p:nvSpPr>
          <p:cNvPr id="54" name="TextBox 53"/>
          <p:cNvSpPr txBox="1"/>
          <p:nvPr/>
        </p:nvSpPr>
        <p:spPr>
          <a:xfrm>
            <a:off x="5415402" y="552522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8</a:t>
            </a:r>
            <a:endParaRPr lang="ru-RU" sz="2800" b="1" dirty="0" smtClean="0"/>
          </a:p>
        </p:txBody>
      </p:sp>
      <p:sp>
        <p:nvSpPr>
          <p:cNvPr id="55" name="TextBox 54"/>
          <p:cNvSpPr txBox="1"/>
          <p:nvPr/>
        </p:nvSpPr>
        <p:spPr>
          <a:xfrm>
            <a:off x="6023760" y="5476881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10</a:t>
            </a: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flipH="1">
            <a:off x="3170384" y="3908847"/>
            <a:ext cx="3403527" cy="740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183821" y="1298763"/>
                <a:ext cx="809837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prstClr val="black"/>
                    </a:solidFill>
                  </a:rPr>
                  <a:t>ϑ</a:t>
                </a:r>
                <a:r>
                  <a:rPr lang="ru-RU" sz="3600" b="1" dirty="0" smtClean="0">
                    <a:solidFill>
                      <a:prstClr val="black"/>
                    </a:solidFill>
                  </a:rPr>
                  <a:t>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3821" y="1298763"/>
                <a:ext cx="809837" cy="822597"/>
              </a:xfrm>
              <a:prstGeom prst="rect">
                <a:avLst/>
              </a:prstGeom>
              <a:blipFill rotWithShape="1">
                <a:blip r:embed="rId3"/>
                <a:stretch>
                  <a:fillRect l="-22556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/>
          <p:cNvSpPr txBox="1"/>
          <p:nvPr/>
        </p:nvSpPr>
        <p:spPr>
          <a:xfrm>
            <a:off x="8222918" y="1414814"/>
            <a:ext cx="707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(1)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9112794" y="1404763"/>
            <a:ext cx="17443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t = </a:t>
            </a:r>
            <a:r>
              <a:rPr lang="ru-RU" sz="4000" b="1" dirty="0" smtClean="0"/>
              <a:t>2</a:t>
            </a:r>
            <a:r>
              <a:rPr lang="en-US" sz="4000" b="1" dirty="0" smtClean="0"/>
              <a:t> (c)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930163" y="1953142"/>
                <a:ext cx="2428870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000" b="1" dirty="0" smtClean="0"/>
                  <a:t>ϑ</a:t>
                </a:r>
                <a:r>
                  <a:rPr lang="ru-RU" sz="4000" b="1" dirty="0" smtClean="0"/>
                  <a:t> = </a:t>
                </a:r>
                <a:r>
                  <a:rPr lang="en-US" sz="4000" b="1" dirty="0"/>
                  <a:t>2</a:t>
                </a:r>
                <a:r>
                  <a:rPr lang="ru-RU" sz="4000" b="1" dirty="0"/>
                  <a:t>,</a:t>
                </a:r>
                <a:r>
                  <a:rPr lang="en-US" sz="4000" b="1" dirty="0"/>
                  <a:t>5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4000" b="1" dirty="0" smtClean="0"/>
                  <a:t>)</a:t>
                </a:r>
                <a:r>
                  <a:rPr lang="ru-RU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0163" y="1953142"/>
                <a:ext cx="2428870" cy="903709"/>
              </a:xfrm>
              <a:prstGeom prst="rect">
                <a:avLst/>
              </a:prstGeom>
              <a:blipFill rotWithShape="1">
                <a:blip r:embed="rId4"/>
                <a:stretch>
                  <a:fillRect l="-9045" t="-4698" r="-3266" b="-134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TextBox 63"/>
          <p:cNvSpPr txBox="1"/>
          <p:nvPr/>
        </p:nvSpPr>
        <p:spPr>
          <a:xfrm>
            <a:off x="8215708" y="3053124"/>
            <a:ext cx="707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(2)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9105584" y="3043073"/>
            <a:ext cx="17443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t = </a:t>
            </a:r>
            <a:r>
              <a:rPr lang="ru-RU" sz="4000" b="1" dirty="0" smtClean="0"/>
              <a:t>2</a:t>
            </a:r>
            <a:r>
              <a:rPr lang="en-US" sz="4000" b="1" dirty="0" smtClean="0"/>
              <a:t> (c)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8922953" y="3591452"/>
                <a:ext cx="2428870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000" b="1" dirty="0" smtClean="0"/>
                  <a:t>ϑ</a:t>
                </a:r>
                <a:r>
                  <a:rPr lang="ru-RU" sz="4000" b="1" dirty="0" smtClean="0"/>
                  <a:t> = </a:t>
                </a:r>
                <a:r>
                  <a:rPr lang="ru-RU" sz="4000" dirty="0"/>
                  <a:t>0,</a:t>
                </a:r>
                <a:r>
                  <a:rPr lang="en-US" sz="4000" dirty="0"/>
                  <a:t>5 </a:t>
                </a:r>
                <a:r>
                  <a:rPr lang="en-US" sz="4000" b="1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1" i="1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4000" b="1" dirty="0" smtClean="0"/>
                  <a:t>)</a:t>
                </a:r>
                <a:r>
                  <a:rPr lang="ru-RU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2953" y="3591452"/>
                <a:ext cx="2428870" cy="903709"/>
              </a:xfrm>
              <a:prstGeom prst="rect">
                <a:avLst/>
              </a:prstGeom>
              <a:blipFill rotWithShape="1">
                <a:blip r:embed="rId5"/>
                <a:stretch>
                  <a:fillRect l="-9045" t="-4730" r="-3015" b="-14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Прямая соединительная линия 67"/>
          <p:cNvCxnSpPr/>
          <p:nvPr/>
        </p:nvCxnSpPr>
        <p:spPr>
          <a:xfrm>
            <a:off x="3212482" y="5037342"/>
            <a:ext cx="3361429" cy="18957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141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  <p:bldP spid="65" grpId="0"/>
      <p:bldP spid="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9881" y="2627040"/>
            <a:ext cx="10945216" cy="198515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Повторить § </a:t>
            </a:r>
            <a:r>
              <a:rPr lang="ru-RU" dirty="0">
                <a:solidFill>
                  <a:schemeClr val="tx2"/>
                </a:solidFill>
              </a:rPr>
              <a:t>7</a:t>
            </a:r>
            <a:endParaRPr lang="ru-RU" dirty="0" smtClean="0">
              <a:solidFill>
                <a:schemeClr val="tx2"/>
              </a:solidFill>
            </a:endParaRP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Выполнить упражнение 3 (стр.34)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Выполнить следующее задание: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27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Задание:</a:t>
            </a:r>
            <a:endParaRPr lang="ru-RU" sz="5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269801" y="1298763"/>
            <a:ext cx="548719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485825" y="5365778"/>
            <a:ext cx="4896544" cy="17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1277913" y="1298763"/>
            <a:ext cx="0" cy="523620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05176" y="5401865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97822" y="5525227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884886" y="5276710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685086" y="5276710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133897" y="4218625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33897" y="306649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133897" y="197896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502049" y="5298745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078113" y="5298745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302249" y="5298745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2089" y="1751189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3460" y="2797629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7129" y="3957015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01182" y="552522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1</a:t>
            </a:r>
            <a:endParaRPr lang="ru-RU" sz="2800" b="1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2246337" y="552522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94409" y="552522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501382" y="552522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09740" y="5476881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5</a:t>
            </a:r>
            <a:endParaRPr lang="ru-RU" sz="2800" b="1" dirty="0" smtClean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1277913" y="1978968"/>
            <a:ext cx="2407173" cy="3367471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76212" y="1155392"/>
            <a:ext cx="857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S</a:t>
            </a:r>
            <a:r>
              <a:rPr lang="ru-RU" sz="3600" b="1" dirty="0" smtClean="0">
                <a:solidFill>
                  <a:prstClr val="black"/>
                </a:solidFill>
              </a:rPr>
              <a:t>;м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1277913" y="3066497"/>
            <a:ext cx="2407173" cy="2266342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Текст 2"/>
          <p:cNvSpPr txBox="1">
            <a:spLocks/>
          </p:cNvSpPr>
          <p:nvPr/>
        </p:nvSpPr>
        <p:spPr>
          <a:xfrm>
            <a:off x="5886425" y="2383428"/>
            <a:ext cx="6696744" cy="31239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eaLnBrk="1" hangingPunct="1">
              <a:defRPr sz="43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810924" eaLnBrk="1" hangingPunct="1">
              <a:defRPr>
                <a:latin typeface="+mn-lt"/>
                <a:ea typeface="+mn-ea"/>
                <a:cs typeface="+mn-cs"/>
              </a:defRPr>
            </a:lvl2pPr>
            <a:lvl3pPr marL="1621845" eaLnBrk="1" hangingPunct="1">
              <a:defRPr>
                <a:latin typeface="+mn-lt"/>
                <a:ea typeface="+mn-ea"/>
                <a:cs typeface="+mn-cs"/>
              </a:defRPr>
            </a:lvl3pPr>
            <a:lvl4pPr marL="2432770" eaLnBrk="1" hangingPunct="1">
              <a:defRPr>
                <a:latin typeface="+mn-lt"/>
                <a:ea typeface="+mn-ea"/>
                <a:cs typeface="+mn-cs"/>
              </a:defRPr>
            </a:lvl4pPr>
            <a:lvl5pPr marL="3243694" eaLnBrk="1" hangingPunct="1">
              <a:defRPr>
                <a:latin typeface="+mn-lt"/>
                <a:ea typeface="+mn-ea"/>
                <a:cs typeface="+mn-cs"/>
              </a:defRPr>
            </a:lvl5pPr>
            <a:lvl6pPr marL="4054618" eaLnBrk="1" hangingPunct="1">
              <a:defRPr>
                <a:latin typeface="+mn-lt"/>
                <a:ea typeface="+mn-ea"/>
                <a:cs typeface="+mn-cs"/>
              </a:defRPr>
            </a:lvl6pPr>
            <a:lvl7pPr marL="4865543" eaLnBrk="1" hangingPunct="1">
              <a:defRPr>
                <a:latin typeface="+mn-lt"/>
                <a:ea typeface="+mn-ea"/>
                <a:cs typeface="+mn-cs"/>
              </a:defRPr>
            </a:lvl7pPr>
            <a:lvl8pPr marL="5676464" eaLnBrk="1" hangingPunct="1">
              <a:defRPr>
                <a:latin typeface="+mn-lt"/>
                <a:ea typeface="+mn-ea"/>
                <a:cs typeface="+mn-cs"/>
              </a:defRPr>
            </a:lvl8pPr>
            <a:lvl9pPr marL="648739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tx2"/>
                </a:solidFill>
              </a:rPr>
              <a:t>    </a:t>
            </a:r>
            <a:r>
              <a:rPr lang="ru-RU" sz="3200" dirty="0" smtClean="0">
                <a:solidFill>
                  <a:schemeClr val="tx2"/>
                </a:solidFill>
              </a:rPr>
              <a:t>1. По графику зависимости расстояния от времени, определить скорости движения двух тел.</a:t>
            </a:r>
          </a:p>
          <a:p>
            <a:r>
              <a:rPr lang="ru-RU" sz="3200" dirty="0">
                <a:solidFill>
                  <a:schemeClr val="tx2"/>
                </a:solidFill>
              </a:rPr>
              <a:t> </a:t>
            </a:r>
            <a:r>
              <a:rPr lang="ru-RU" sz="3200" dirty="0" smtClean="0">
                <a:solidFill>
                  <a:schemeClr val="tx2"/>
                </a:solidFill>
              </a:rPr>
              <a:t>    2. Построить графики скорости этих тел.</a:t>
            </a:r>
            <a:endParaRPr lang="ru-RU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07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7" y="13769"/>
            <a:ext cx="12655179" cy="7112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619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График скорости и график пути</a:t>
            </a:r>
            <a:endParaRPr lang="ru-RU" sz="5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93" y="1675267"/>
            <a:ext cx="672964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054" y="2107315"/>
            <a:ext cx="5920934" cy="433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392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1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801" y="1408122"/>
            <a:ext cx="6696744" cy="5755422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 </a:t>
            </a:r>
            <a:r>
              <a:rPr lang="ru-RU" sz="3600" dirty="0" smtClean="0">
                <a:solidFill>
                  <a:schemeClr val="tx2"/>
                </a:solidFill>
              </a:rPr>
              <a:t>На рисунке показан график зависимости пути равномерного движения тела от времени. По этому графику найдите: </a:t>
            </a:r>
          </a:p>
          <a:p>
            <a:pPr marL="571500" indent="-571500">
              <a:buFontTx/>
              <a:buChar char="-"/>
            </a:pPr>
            <a:r>
              <a:rPr lang="ru-RU" sz="3600" dirty="0" smtClean="0">
                <a:solidFill>
                  <a:schemeClr val="tx2"/>
                </a:solidFill>
              </a:rPr>
              <a:t>Каков путь, пройденный телом за 8 </a:t>
            </a:r>
            <a:r>
              <a:rPr lang="en-US" sz="3600" dirty="0">
                <a:solidFill>
                  <a:schemeClr val="tx2"/>
                </a:solidFill>
              </a:rPr>
              <a:t>c</a:t>
            </a:r>
            <a:r>
              <a:rPr lang="ru-RU" sz="3600" dirty="0" smtClean="0">
                <a:solidFill>
                  <a:schemeClr val="tx2"/>
                </a:solidFill>
              </a:rPr>
              <a:t>;</a:t>
            </a:r>
          </a:p>
          <a:p>
            <a:pPr marL="571500" indent="-571500">
              <a:buFontTx/>
              <a:buChar char="-"/>
            </a:pPr>
            <a:r>
              <a:rPr lang="ru-RU" sz="3600" dirty="0" smtClean="0">
                <a:solidFill>
                  <a:schemeClr val="tx2"/>
                </a:solidFill>
              </a:rPr>
              <a:t>Чему равна скорость движения тела?</a:t>
            </a:r>
            <a:endParaRPr lang="ru-RU" sz="3600" dirty="0">
              <a:solidFill>
                <a:schemeClr val="tx2"/>
              </a:solidFill>
            </a:endParaRPr>
          </a:p>
          <a:p>
            <a:endParaRPr lang="ru-RU" dirty="0" smtClean="0">
              <a:solidFill>
                <a:schemeClr val="tx2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7110561" y="1291354"/>
            <a:ext cx="548719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7326585" y="5358369"/>
            <a:ext cx="4896544" cy="17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8118673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38582" y="5517818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7256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974657" y="255503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918873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11430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545936" y="226700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45936" y="279022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  <a:endParaRPr lang="ru-RU" sz="2800" b="1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7566215" y="338562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75592" y="394960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</a:t>
            </a:r>
            <a:endParaRPr lang="ru-RU" sz="2800" b="1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7545936" y="452567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419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87097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  <a:endParaRPr lang="ru-RU" sz="2800" b="1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9735169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6</a:t>
            </a:r>
            <a:endParaRPr lang="ru-RU" sz="2800" b="1" dirty="0" smtClean="0"/>
          </a:p>
        </p:txBody>
      </p:sp>
      <p:sp>
        <p:nvSpPr>
          <p:cNvPr id="29" name="TextBox 28"/>
          <p:cNvSpPr txBox="1"/>
          <p:nvPr/>
        </p:nvSpPr>
        <p:spPr>
          <a:xfrm>
            <a:off x="103421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8</a:t>
            </a:r>
            <a:endParaRPr lang="ru-RU" sz="2800" b="1" dirty="0" smtClean="0"/>
          </a:p>
        </p:txBody>
      </p:sp>
      <p:sp>
        <p:nvSpPr>
          <p:cNvPr id="30" name="TextBox 29"/>
          <p:cNvSpPr txBox="1"/>
          <p:nvPr/>
        </p:nvSpPr>
        <p:spPr>
          <a:xfrm>
            <a:off x="10950500" y="546947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10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H="1">
            <a:off x="8118673" y="2555032"/>
            <a:ext cx="3024336" cy="278537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110561" y="1291354"/>
            <a:ext cx="857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S</a:t>
            </a:r>
            <a:r>
              <a:rPr lang="ru-RU" sz="3600" b="1" dirty="0" smtClean="0">
                <a:solidFill>
                  <a:prstClr val="black"/>
                </a:solidFill>
              </a:rPr>
              <a:t>;</a:t>
            </a:r>
            <a:r>
              <a:rPr lang="ru-RU" sz="3600" b="1" dirty="0">
                <a:solidFill>
                  <a:prstClr val="black"/>
                </a:solidFill>
              </a:rPr>
              <a:t>м</a:t>
            </a:r>
          </a:p>
        </p:txBody>
      </p:sp>
    </p:spTree>
    <p:extLst>
      <p:ext uri="{BB962C8B-B14F-4D97-AF65-F5344CB8AC3E}">
        <p14:creationId xmlns:p14="http://schemas.microsoft.com/office/powerpoint/2010/main" val="121518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Решение: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9656" y="1320760"/>
            <a:ext cx="6484881" cy="1107996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1. Каков </a:t>
            </a:r>
            <a:r>
              <a:rPr lang="ru-RU" sz="3600" dirty="0">
                <a:solidFill>
                  <a:schemeClr val="tx2"/>
                </a:solidFill>
              </a:rPr>
              <a:t>путь, пройденный телом за   8 </a:t>
            </a:r>
            <a:r>
              <a:rPr lang="en-US" sz="3600" dirty="0">
                <a:solidFill>
                  <a:schemeClr val="tx2"/>
                </a:solidFill>
              </a:rPr>
              <a:t>c</a:t>
            </a:r>
            <a:r>
              <a:rPr lang="ru-RU" sz="3600" dirty="0" smtClean="0">
                <a:solidFill>
                  <a:schemeClr val="tx2"/>
                </a:solidFill>
              </a:rPr>
              <a:t>?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7110561" y="1291354"/>
            <a:ext cx="548719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7326585" y="5358369"/>
            <a:ext cx="4896544" cy="17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8118673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38582" y="5517818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7256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974657" y="255503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918873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11430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545936" y="226700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45936" y="279022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  <a:endParaRPr lang="ru-RU" sz="2800" b="1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7566215" y="338562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75592" y="394960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</a:t>
            </a:r>
            <a:endParaRPr lang="ru-RU" sz="2800" b="1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7545936" y="452567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419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87097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  <a:endParaRPr lang="ru-RU" sz="2800" b="1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9735169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6</a:t>
            </a:r>
            <a:endParaRPr lang="ru-RU" sz="2800" b="1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103421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8</a:t>
            </a:r>
            <a:endParaRPr lang="ru-RU" sz="2800" b="1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10950500" y="546947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10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8118673" y="2555032"/>
            <a:ext cx="2407173" cy="278537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110561" y="1291354"/>
            <a:ext cx="857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S</a:t>
            </a:r>
            <a:r>
              <a:rPr lang="ru-RU" sz="3600" b="1" dirty="0" smtClean="0">
                <a:solidFill>
                  <a:prstClr val="black"/>
                </a:solidFill>
              </a:rPr>
              <a:t>;</a:t>
            </a:r>
            <a:r>
              <a:rPr lang="ru-RU" sz="3600" b="1" dirty="0">
                <a:solidFill>
                  <a:prstClr val="black"/>
                </a:solidFill>
              </a:rPr>
              <a:t>м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8121005" y="2541821"/>
            <a:ext cx="2404841" cy="1321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10526825" y="2471465"/>
            <a:ext cx="19456" cy="2891879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85081" y="4826769"/>
            <a:ext cx="1938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 = 5 (</a:t>
            </a:r>
            <a:r>
              <a:rPr lang="ru-RU" sz="4000" dirty="0" smtClean="0"/>
              <a:t>м</a:t>
            </a:r>
            <a:r>
              <a:rPr lang="en-US" sz="4000" dirty="0" smtClean="0"/>
              <a:t>)</a:t>
            </a:r>
            <a:endParaRPr lang="ru-RU" sz="4000" dirty="0"/>
          </a:p>
        </p:txBody>
      </p:sp>
      <p:sp>
        <p:nvSpPr>
          <p:cNvPr id="38" name="TextBox 37"/>
          <p:cNvSpPr txBox="1"/>
          <p:nvPr/>
        </p:nvSpPr>
        <p:spPr>
          <a:xfrm>
            <a:off x="669532" y="4118883"/>
            <a:ext cx="17443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 = 8 (c)</a:t>
            </a:r>
            <a:endParaRPr lang="ru-RU" sz="4000" dirty="0"/>
          </a:p>
        </p:txBody>
      </p:sp>
      <p:sp>
        <p:nvSpPr>
          <p:cNvPr id="39" name="TextBox 38"/>
          <p:cNvSpPr txBox="1"/>
          <p:nvPr/>
        </p:nvSpPr>
        <p:spPr>
          <a:xfrm>
            <a:off x="387827" y="2310523"/>
            <a:ext cx="672273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ru-RU" sz="3600" b="1" i="1" kern="0" dirty="0" smtClean="0">
                <a:solidFill>
                  <a:schemeClr val="tx2"/>
                </a:solidFill>
                <a:latin typeface="Arial"/>
                <a:cs typeface="Arial"/>
              </a:rPr>
              <a:t>2. Чему </a:t>
            </a:r>
            <a:r>
              <a:rPr lang="ru-RU" sz="3600" b="1" i="1" kern="0" dirty="0">
                <a:solidFill>
                  <a:schemeClr val="tx2"/>
                </a:solidFill>
                <a:latin typeface="Arial"/>
                <a:cs typeface="Arial"/>
              </a:rPr>
              <a:t>равна скорость движения тела?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69159" y="3558959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2862089" y="3647237"/>
            <a:ext cx="0" cy="23938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333425" y="5517818"/>
            <a:ext cx="25286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91982" y="5676820"/>
            <a:ext cx="10967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 smtClean="0"/>
              <a:t>ϑ</a:t>
            </a:r>
            <a:r>
              <a:rPr lang="ru-RU" sz="4000" dirty="0" smtClean="0"/>
              <a:t> - ?</a:t>
            </a:r>
            <a:endParaRPr lang="ru-RU" sz="4000" dirty="0"/>
          </a:p>
        </p:txBody>
      </p:sp>
      <p:sp>
        <p:nvSpPr>
          <p:cNvPr id="46" name="TextBox 45"/>
          <p:cNvSpPr txBox="1"/>
          <p:nvPr/>
        </p:nvSpPr>
        <p:spPr>
          <a:xfrm>
            <a:off x="3870201" y="3526137"/>
            <a:ext cx="1795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182465" y="4081017"/>
                <a:ext cx="1171411" cy="9699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000" dirty="0" smtClean="0"/>
                  <a:t>ϑ</a:t>
                </a:r>
                <a:r>
                  <a:rPr lang="ru-RU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465" y="4081017"/>
                <a:ext cx="1171411" cy="969946"/>
              </a:xfrm>
              <a:prstGeom prst="rect">
                <a:avLst/>
              </a:prstGeom>
              <a:blipFill rotWithShape="1">
                <a:blip r:embed="rId3"/>
                <a:stretch>
                  <a:fillRect l="-18229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163454" y="5179824"/>
                <a:ext cx="1507144" cy="975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000" dirty="0" smtClean="0"/>
                  <a:t>ϑ</a:t>
                </a:r>
                <a:r>
                  <a:rPr lang="ru-RU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3454" y="5179824"/>
                <a:ext cx="1507144" cy="975780"/>
              </a:xfrm>
              <a:prstGeom prst="rect">
                <a:avLst/>
              </a:prstGeom>
              <a:blipFill rotWithShape="1">
                <a:blip r:embed="rId4"/>
                <a:stretch>
                  <a:fillRect l="-14575" r="-10931" b="-131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4590281" y="5291336"/>
                <a:ext cx="1845377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0,625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281" y="5291336"/>
                <a:ext cx="1845377" cy="822597"/>
              </a:xfrm>
              <a:prstGeom prst="rect">
                <a:avLst/>
              </a:prstGeom>
              <a:blipFill rotWithShape="1">
                <a:blip r:embed="rId5"/>
                <a:stretch>
                  <a:fillRect l="-10231" t="-3704" r="-9241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590281" y="6269697"/>
                <a:ext cx="2608406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/>
                  <a:t>Ответ: 0,625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281" y="6269697"/>
                <a:ext cx="2608406" cy="741485"/>
              </a:xfrm>
              <a:prstGeom prst="rect">
                <a:avLst/>
              </a:prstGeom>
              <a:blipFill rotWithShape="1">
                <a:blip r:embed="rId6"/>
                <a:stretch>
                  <a:fillRect l="-6075" t="-24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231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37" grpId="0"/>
      <p:bldP spid="38" grpId="0"/>
      <p:bldP spid="39" grpId="0"/>
      <p:bldP spid="40" grpId="0"/>
      <p:bldP spid="45" grpId="0"/>
      <p:bldP spid="46" grpId="0"/>
      <p:bldP spid="48" grpId="0"/>
      <p:bldP spid="50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2</a:t>
            </a:r>
            <a:endParaRPr lang="ru-RU" sz="5400" dirty="0"/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269801" y="1186880"/>
            <a:ext cx="6696744" cy="6309420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     </a:t>
            </a:r>
            <a:r>
              <a:rPr lang="ru-RU" sz="3600" dirty="0" smtClean="0">
                <a:solidFill>
                  <a:schemeClr val="tx2"/>
                </a:solidFill>
              </a:rPr>
              <a:t>На рисунке показан график зависимости скорости равномерного движения тела от времени. По этому графику найдите: </a:t>
            </a:r>
          </a:p>
          <a:p>
            <a:pPr marL="571500" indent="-571500">
              <a:buFontTx/>
              <a:buChar char="-"/>
            </a:pPr>
            <a:r>
              <a:rPr lang="ru-RU" sz="3600" dirty="0" smtClean="0">
                <a:solidFill>
                  <a:schemeClr val="tx2"/>
                </a:solidFill>
              </a:rPr>
              <a:t>Скорость движения тела;</a:t>
            </a:r>
          </a:p>
          <a:p>
            <a:pPr marL="571500" indent="-571500">
              <a:buFontTx/>
              <a:buChar char="-"/>
            </a:pPr>
            <a:r>
              <a:rPr lang="ru-RU" sz="3600" dirty="0" smtClean="0">
                <a:solidFill>
                  <a:schemeClr val="tx2"/>
                </a:solidFill>
              </a:rPr>
              <a:t>Рассчитайте путь, который пройдет тело за 10 с?</a:t>
            </a:r>
            <a:endParaRPr lang="ru-RU" sz="3600" dirty="0">
              <a:solidFill>
                <a:schemeClr val="tx2"/>
              </a:solidFill>
            </a:endParaRPr>
          </a:p>
          <a:p>
            <a:endParaRPr lang="ru-RU" dirty="0" smtClean="0">
              <a:solidFill>
                <a:schemeClr val="tx2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7110561" y="1291354"/>
            <a:ext cx="548719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7326585" y="5358369"/>
            <a:ext cx="4896544" cy="17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8118673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38582" y="5517818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7256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974657" y="255503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918873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11430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545936" y="226700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45936" y="279022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  <a:endParaRPr lang="ru-RU" sz="2800" b="1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7566215" y="338562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75592" y="394960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</a:t>
            </a:r>
            <a:endParaRPr lang="ru-RU" sz="2800" b="1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7545936" y="452567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419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87097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  <a:endParaRPr lang="ru-RU" sz="2800" b="1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9735169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6</a:t>
            </a:r>
            <a:endParaRPr lang="ru-RU" sz="2800" b="1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103421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8</a:t>
            </a:r>
            <a:endParaRPr lang="ru-RU" sz="2800" b="1" dirty="0" smtClean="0"/>
          </a:p>
        </p:txBody>
      </p:sp>
      <p:sp>
        <p:nvSpPr>
          <p:cNvPr id="29" name="TextBox 28"/>
          <p:cNvSpPr txBox="1"/>
          <p:nvPr/>
        </p:nvSpPr>
        <p:spPr>
          <a:xfrm>
            <a:off x="10950500" y="546947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10</a:t>
            </a: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H="1">
            <a:off x="8118673" y="3647237"/>
            <a:ext cx="3024336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110561" y="1291354"/>
                <a:ext cx="809837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prstClr val="black"/>
                    </a:solidFill>
                  </a:rPr>
                  <a:t>ϑ</a:t>
                </a:r>
                <a:r>
                  <a:rPr lang="ru-RU" sz="3600" b="1" dirty="0" smtClean="0">
                    <a:solidFill>
                      <a:prstClr val="black"/>
                    </a:solidFill>
                  </a:rPr>
                  <a:t>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0561" y="1291354"/>
                <a:ext cx="809837" cy="822597"/>
              </a:xfrm>
              <a:prstGeom prst="rect">
                <a:avLst/>
              </a:prstGeom>
              <a:blipFill rotWithShape="1">
                <a:blip r:embed="rId3"/>
                <a:stretch>
                  <a:fillRect l="-22556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142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Решение:</a:t>
            </a:r>
            <a:endParaRPr lang="ru-RU" sz="5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7110561" y="1291354"/>
            <a:ext cx="548719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7326585" y="5358369"/>
            <a:ext cx="4896544" cy="17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8118673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38582" y="5517818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7256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974657" y="255503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918873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11430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545936" y="226700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45936" y="279022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  <a:endParaRPr lang="ru-RU" sz="2800" b="1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7566215" y="338562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75592" y="394960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</a:t>
            </a:r>
            <a:endParaRPr lang="ru-RU" sz="2800" b="1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7545936" y="452567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419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87097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  <a:endParaRPr lang="ru-RU" sz="2800" b="1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9735169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6</a:t>
            </a:r>
            <a:endParaRPr lang="ru-RU" sz="2800" b="1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103421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8</a:t>
            </a:r>
            <a:endParaRPr lang="ru-RU" sz="2800" b="1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10950500" y="5469472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10</a:t>
            </a: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8126215" y="3647237"/>
            <a:ext cx="3024336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Текст 2"/>
          <p:cNvSpPr>
            <a:spLocks noGrp="1"/>
          </p:cNvSpPr>
          <p:nvPr>
            <p:ph type="body" idx="1"/>
          </p:nvPr>
        </p:nvSpPr>
        <p:spPr>
          <a:xfrm>
            <a:off x="409656" y="1320760"/>
            <a:ext cx="6484881" cy="1107996"/>
          </a:xfrm>
        </p:spPr>
        <p:txBody>
          <a:bodyPr/>
          <a:lstStyle/>
          <a:p>
            <a:r>
              <a:rPr lang="ru-RU" sz="3600" dirty="0" smtClean="0">
                <a:solidFill>
                  <a:schemeClr val="tx2"/>
                </a:solidFill>
              </a:rPr>
              <a:t> 1. Найти скорость </a:t>
            </a:r>
            <a:r>
              <a:rPr lang="ru-RU" sz="3600" dirty="0">
                <a:solidFill>
                  <a:schemeClr val="tx2"/>
                </a:solidFill>
              </a:rPr>
              <a:t>движения </a:t>
            </a:r>
            <a:r>
              <a:rPr lang="ru-RU" sz="3600" dirty="0" smtClean="0">
                <a:solidFill>
                  <a:schemeClr val="tx2"/>
                </a:solidFill>
              </a:rPr>
              <a:t>тела?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87827" y="2310523"/>
            <a:ext cx="67227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ru-RU" sz="3600" b="1" i="1" kern="0" dirty="0" smtClean="0">
                <a:solidFill>
                  <a:schemeClr val="tx2"/>
                </a:solidFill>
                <a:latin typeface="Arial"/>
                <a:cs typeface="Arial"/>
              </a:rPr>
              <a:t>2. </a:t>
            </a:r>
            <a:r>
              <a:rPr lang="ru-RU" sz="3600" b="1" i="1" kern="0" dirty="0">
                <a:solidFill>
                  <a:schemeClr val="tx2"/>
                </a:solidFill>
                <a:latin typeface="Arial"/>
                <a:cs typeface="Arial"/>
              </a:rPr>
              <a:t>Рассчитайте путь, который пройдет тело за 10 с</a:t>
            </a:r>
            <a:r>
              <a:rPr lang="ru-RU" sz="3600" b="1" i="1" kern="0" dirty="0" smtClean="0">
                <a:solidFill>
                  <a:schemeClr val="tx2"/>
                </a:solidFill>
                <a:latin typeface="Arial"/>
                <a:cs typeface="Arial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110561" y="1291354"/>
                <a:ext cx="809837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prstClr val="black"/>
                    </a:solidFill>
                  </a:rPr>
                  <a:t>ϑ</a:t>
                </a:r>
                <a:r>
                  <a:rPr lang="ru-RU" sz="3600" b="1" dirty="0" smtClean="0">
                    <a:solidFill>
                      <a:prstClr val="black"/>
                    </a:solidFill>
                  </a:rPr>
                  <a:t>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0561" y="1291354"/>
                <a:ext cx="809837" cy="822597"/>
              </a:xfrm>
              <a:prstGeom prst="rect">
                <a:avLst/>
              </a:prstGeom>
              <a:blipFill rotWithShape="1">
                <a:blip r:embed="rId3"/>
                <a:stretch>
                  <a:fillRect l="-22556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73857" y="4537960"/>
                <a:ext cx="1584088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000" dirty="0" smtClean="0"/>
                  <a:t>ϑ</a:t>
                </a:r>
                <a:r>
                  <a:rPr lang="ru-RU" sz="4000" dirty="0" smtClean="0"/>
                  <a:t> =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40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857" y="4537960"/>
                <a:ext cx="1584088" cy="903709"/>
              </a:xfrm>
              <a:prstGeom prst="rect">
                <a:avLst/>
              </a:prstGeom>
              <a:blipFill rotWithShape="1">
                <a:blip r:embed="rId4"/>
                <a:stretch>
                  <a:fillRect l="-13846" t="-4698" b="-134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805610" y="5375538"/>
            <a:ext cx="2004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 = </a:t>
            </a:r>
            <a:r>
              <a:rPr lang="ru-RU" sz="4000" dirty="0" smtClean="0"/>
              <a:t>10</a:t>
            </a:r>
            <a:r>
              <a:rPr lang="en-US" sz="4000" dirty="0" smtClean="0"/>
              <a:t> (c)</a:t>
            </a:r>
            <a:endParaRPr lang="ru-RU" sz="4000" dirty="0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11145770" y="3647237"/>
            <a:ext cx="19456" cy="1765279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862089" y="4272571"/>
            <a:ext cx="0" cy="23938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333425" y="6143152"/>
            <a:ext cx="25286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957190" y="3952084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158232" y="3919262"/>
            <a:ext cx="1795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70755" y="6143152"/>
            <a:ext cx="11432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 = </a:t>
            </a:r>
            <a:r>
              <a:rPr lang="ru-RU" sz="4000" dirty="0" smtClean="0"/>
              <a:t>?</a:t>
            </a:r>
            <a:endParaRPr lang="ru-RU" sz="4000" dirty="0"/>
          </a:p>
        </p:txBody>
      </p:sp>
      <p:sp>
        <p:nvSpPr>
          <p:cNvPr id="45" name="TextBox 44"/>
          <p:cNvSpPr txBox="1"/>
          <p:nvPr/>
        </p:nvSpPr>
        <p:spPr>
          <a:xfrm>
            <a:off x="3366145" y="4472826"/>
            <a:ext cx="16193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 = </a:t>
            </a:r>
            <a:r>
              <a:rPr lang="el-GR" sz="4000" dirty="0" smtClean="0"/>
              <a:t>ϑ</a:t>
            </a:r>
            <a:r>
              <a:rPr lang="ru-RU" sz="4000" dirty="0" smtClean="0"/>
              <a:t>*</a:t>
            </a:r>
            <a:r>
              <a:rPr lang="en-US" sz="4000" dirty="0" smtClean="0"/>
              <a:t>t</a:t>
            </a:r>
            <a:endParaRPr lang="ru-RU" sz="4000" dirty="0"/>
          </a:p>
        </p:txBody>
      </p:sp>
      <p:sp>
        <p:nvSpPr>
          <p:cNvPr id="46" name="TextBox 45"/>
          <p:cNvSpPr txBox="1"/>
          <p:nvPr/>
        </p:nvSpPr>
        <p:spPr>
          <a:xfrm>
            <a:off x="3078113" y="5093494"/>
            <a:ext cx="19399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 = </a:t>
            </a:r>
            <a:r>
              <a:rPr lang="en-US" sz="4000" dirty="0"/>
              <a:t>3</a:t>
            </a:r>
            <a:r>
              <a:rPr lang="ru-RU" sz="4000" dirty="0" smtClean="0"/>
              <a:t>*10</a:t>
            </a:r>
            <a:endParaRPr lang="ru-RU" sz="4000" dirty="0"/>
          </a:p>
        </p:txBody>
      </p:sp>
      <p:sp>
        <p:nvSpPr>
          <p:cNvPr id="47" name="TextBox 46"/>
          <p:cNvSpPr txBox="1"/>
          <p:nvPr/>
        </p:nvSpPr>
        <p:spPr>
          <a:xfrm>
            <a:off x="4903541" y="5071542"/>
            <a:ext cx="18469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= </a:t>
            </a:r>
            <a:r>
              <a:rPr lang="ru-RU" sz="4000" dirty="0" smtClean="0"/>
              <a:t>30</a:t>
            </a:r>
            <a:r>
              <a:rPr lang="en-US" sz="4000" dirty="0" smtClean="0"/>
              <a:t> (</a:t>
            </a:r>
            <a:r>
              <a:rPr lang="ru-RU" sz="4000" dirty="0" smtClean="0"/>
              <a:t>м</a:t>
            </a:r>
            <a:r>
              <a:rPr lang="en-US" sz="4000" dirty="0" smtClean="0"/>
              <a:t>)</a:t>
            </a:r>
            <a:endParaRPr lang="ru-RU" sz="4000" dirty="0"/>
          </a:p>
        </p:txBody>
      </p:sp>
      <p:sp>
        <p:nvSpPr>
          <p:cNvPr id="48" name="TextBox 47"/>
          <p:cNvSpPr txBox="1"/>
          <p:nvPr/>
        </p:nvSpPr>
        <p:spPr>
          <a:xfrm>
            <a:off x="4985499" y="6373984"/>
            <a:ext cx="21643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Ответ: 30 м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6565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2" grpId="0" build="p"/>
      <p:bldP spid="33" grpId="0"/>
      <p:bldP spid="34" grpId="0"/>
      <p:bldP spid="35" grpId="0"/>
      <p:bldP spid="36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3</a:t>
            </a:r>
            <a:endParaRPr lang="ru-RU" sz="5400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69801" y="1114872"/>
            <a:ext cx="6696744" cy="589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eaLnBrk="1" hangingPunct="1">
              <a:defRPr sz="4300" b="1" i="1">
                <a:solidFill>
                  <a:srgbClr val="2365C7"/>
                </a:solidFill>
                <a:latin typeface="Arial"/>
                <a:ea typeface="+mn-ea"/>
                <a:cs typeface="Arial"/>
              </a:defRPr>
            </a:lvl1pPr>
            <a:lvl2pPr marL="810924" eaLnBrk="1" hangingPunct="1">
              <a:defRPr>
                <a:latin typeface="+mn-lt"/>
                <a:ea typeface="+mn-ea"/>
                <a:cs typeface="+mn-cs"/>
              </a:defRPr>
            </a:lvl2pPr>
            <a:lvl3pPr marL="1621845" eaLnBrk="1" hangingPunct="1">
              <a:defRPr>
                <a:latin typeface="+mn-lt"/>
                <a:ea typeface="+mn-ea"/>
                <a:cs typeface="+mn-cs"/>
              </a:defRPr>
            </a:lvl3pPr>
            <a:lvl4pPr marL="2432770" eaLnBrk="1" hangingPunct="1">
              <a:defRPr>
                <a:latin typeface="+mn-lt"/>
                <a:ea typeface="+mn-ea"/>
                <a:cs typeface="+mn-cs"/>
              </a:defRPr>
            </a:lvl4pPr>
            <a:lvl5pPr marL="3243694" eaLnBrk="1" hangingPunct="1">
              <a:defRPr>
                <a:latin typeface="+mn-lt"/>
                <a:ea typeface="+mn-ea"/>
                <a:cs typeface="+mn-cs"/>
              </a:defRPr>
            </a:lvl5pPr>
            <a:lvl6pPr marL="4054618" eaLnBrk="1" hangingPunct="1">
              <a:defRPr>
                <a:latin typeface="+mn-lt"/>
                <a:ea typeface="+mn-ea"/>
                <a:cs typeface="+mn-cs"/>
              </a:defRPr>
            </a:lvl6pPr>
            <a:lvl7pPr marL="4865543" eaLnBrk="1" hangingPunct="1">
              <a:defRPr>
                <a:latin typeface="+mn-lt"/>
                <a:ea typeface="+mn-ea"/>
                <a:cs typeface="+mn-cs"/>
              </a:defRPr>
            </a:lvl7pPr>
            <a:lvl8pPr marL="5676464" eaLnBrk="1" hangingPunct="1">
              <a:defRPr>
                <a:latin typeface="+mn-lt"/>
                <a:ea typeface="+mn-ea"/>
                <a:cs typeface="+mn-cs"/>
              </a:defRPr>
            </a:lvl8pPr>
            <a:lvl9pPr marL="648739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chemeClr val="tx2"/>
                </a:solidFill>
              </a:rPr>
              <a:t>     </a:t>
            </a:r>
            <a:r>
              <a:rPr lang="ru-RU" sz="3200" dirty="0" smtClean="0">
                <a:solidFill>
                  <a:schemeClr val="tx2"/>
                </a:solidFill>
              </a:rPr>
              <a:t>На рисунке показан график зависимости пути равномерного движения тела от времени. По этому графику найдите: </a:t>
            </a:r>
          </a:p>
          <a:p>
            <a:pPr marL="571500" indent="-571500">
              <a:buFontTx/>
              <a:buChar char="-"/>
            </a:pPr>
            <a:r>
              <a:rPr lang="ru-RU" sz="3200" dirty="0" smtClean="0">
                <a:solidFill>
                  <a:schemeClr val="tx2"/>
                </a:solidFill>
              </a:rPr>
              <a:t>Каков путь, пройденный каждым тело за 2 с;</a:t>
            </a:r>
          </a:p>
          <a:p>
            <a:pPr marL="571500" indent="-571500">
              <a:buFontTx/>
              <a:buChar char="-"/>
            </a:pPr>
            <a:r>
              <a:rPr lang="ru-RU" sz="3200" dirty="0" smtClean="0">
                <a:solidFill>
                  <a:schemeClr val="tx2"/>
                </a:solidFill>
              </a:rPr>
              <a:t>Чему равны скорости движения тел?</a:t>
            </a:r>
          </a:p>
          <a:p>
            <a:r>
              <a:rPr lang="ru-RU" sz="2800" dirty="0" smtClean="0">
                <a:solidFill>
                  <a:schemeClr val="tx2"/>
                </a:solidFill>
              </a:rPr>
              <a:t>Постройте графики зависимости скорости равномерного движения каждого тела от времени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7110561" y="1291354"/>
            <a:ext cx="548719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7326585" y="5358369"/>
            <a:ext cx="4896544" cy="17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8118673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38582" y="5517818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7256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974657" y="255503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918873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11430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545936" y="226700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45936" y="279022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  <a:endParaRPr lang="ru-RU" sz="2800" b="1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7566215" y="338562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75592" y="394960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</a:t>
            </a:r>
            <a:endParaRPr lang="ru-RU" sz="2800" b="1" dirty="0" smtClean="0"/>
          </a:p>
        </p:txBody>
      </p:sp>
      <p:sp>
        <p:nvSpPr>
          <p:cNvPr id="24" name="TextBox 23"/>
          <p:cNvSpPr txBox="1"/>
          <p:nvPr/>
        </p:nvSpPr>
        <p:spPr>
          <a:xfrm>
            <a:off x="7545936" y="452567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419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1</a:t>
            </a:r>
            <a:endParaRPr lang="ru-RU" sz="2800" b="1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9087097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735169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3421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950500" y="546947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5</a:t>
            </a:r>
            <a:endParaRPr lang="ru-RU" sz="2800" b="1" dirty="0" smtClean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H="1">
            <a:off x="8118673" y="2555032"/>
            <a:ext cx="1203586" cy="2783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110561" y="1291354"/>
            <a:ext cx="857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S</a:t>
            </a:r>
            <a:r>
              <a:rPr lang="ru-RU" sz="3600" b="1" dirty="0" smtClean="0">
                <a:solidFill>
                  <a:prstClr val="black"/>
                </a:solidFill>
              </a:rPr>
              <a:t>;м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8118673" y="4211216"/>
            <a:ext cx="2407173" cy="1114214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377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Решение:</a:t>
            </a:r>
            <a:endParaRPr lang="ru-RU" sz="5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4"/>
          <a:stretch/>
        </p:blipFill>
        <p:spPr bwMode="auto">
          <a:xfrm>
            <a:off x="7110561" y="1291354"/>
            <a:ext cx="548719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7326585" y="5358369"/>
            <a:ext cx="4896544" cy="17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8118673" y="1651620"/>
            <a:ext cx="0" cy="487593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545936" y="5394456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</a:rPr>
              <a:t>O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38582" y="5517818"/>
            <a:ext cx="665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t</a:t>
            </a:r>
            <a:r>
              <a:rPr lang="ru-RU" sz="3600" b="1" dirty="0" smtClean="0">
                <a:solidFill>
                  <a:prstClr val="black"/>
                </a:solidFill>
              </a:rPr>
              <a:t>;с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972656" y="4787280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972656" y="3647237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7256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0525846" y="5269301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974657" y="4211216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974657" y="3059088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974657" y="2555032"/>
            <a:ext cx="24893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3428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9918873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1143009" y="5291336"/>
            <a:ext cx="0" cy="1781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545936" y="226700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45936" y="279022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4</a:t>
            </a:r>
            <a:endParaRPr lang="ru-RU" sz="2800" b="1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7566215" y="3385627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75592" y="394960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</a:t>
            </a:r>
            <a:endParaRPr lang="ru-RU" sz="2800" b="1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7545936" y="4525670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419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1</a:t>
            </a:r>
            <a:endParaRPr lang="ru-RU" sz="2800" b="1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9087097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35169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342142" y="551781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50500" y="546947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5</a:t>
            </a:r>
            <a:endParaRPr lang="ru-RU" sz="2800" b="1" dirty="0" smtClean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8118673" y="2555032"/>
            <a:ext cx="1203586" cy="278399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110561" y="1291354"/>
            <a:ext cx="857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S</a:t>
            </a:r>
            <a:r>
              <a:rPr lang="ru-RU" sz="3600" b="1" dirty="0" smtClean="0">
                <a:solidFill>
                  <a:prstClr val="black"/>
                </a:solidFill>
              </a:rPr>
              <a:t>;м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8118673" y="4211216"/>
            <a:ext cx="2407173" cy="1114214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9331987" y="2445938"/>
            <a:ext cx="9728" cy="2912431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9402385" y="1926005"/>
            <a:ext cx="707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(1)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566945" y="3779168"/>
            <a:ext cx="707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(2)</a:t>
            </a:r>
            <a:endParaRPr lang="ru-RU" sz="3600" b="1" dirty="0">
              <a:solidFill>
                <a:prstClr val="black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V="1">
            <a:off x="9342809" y="4765408"/>
            <a:ext cx="9397" cy="614996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8118673" y="4765408"/>
            <a:ext cx="1233533" cy="0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118673" y="2526750"/>
            <a:ext cx="1203586" cy="1860"/>
          </a:xfrm>
          <a:prstGeom prst="line">
            <a:avLst/>
          </a:prstGeom>
          <a:ln w="38100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69801" y="1279674"/>
            <a:ext cx="707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(1)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86446" y="2655782"/>
            <a:ext cx="1938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 = 5 (</a:t>
            </a:r>
            <a:r>
              <a:rPr lang="ru-RU" sz="4000" dirty="0" smtClean="0"/>
              <a:t>м</a:t>
            </a:r>
            <a:r>
              <a:rPr lang="en-US" sz="4000" dirty="0" smtClean="0"/>
              <a:t>)</a:t>
            </a:r>
            <a:endParaRPr lang="ru-RU" sz="4000" dirty="0"/>
          </a:p>
        </p:txBody>
      </p:sp>
      <p:sp>
        <p:nvSpPr>
          <p:cNvPr id="48" name="TextBox 47"/>
          <p:cNvSpPr txBox="1"/>
          <p:nvPr/>
        </p:nvSpPr>
        <p:spPr>
          <a:xfrm>
            <a:off x="970897" y="1947896"/>
            <a:ext cx="17443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 = </a:t>
            </a:r>
            <a:r>
              <a:rPr lang="ru-RU" sz="4000" dirty="0" smtClean="0"/>
              <a:t>2</a:t>
            </a:r>
            <a:r>
              <a:rPr lang="en-US" sz="4000" dirty="0" smtClean="0"/>
              <a:t> (c)</a:t>
            </a:r>
            <a:endParaRPr lang="ru-RU" sz="4000" dirty="0"/>
          </a:p>
        </p:txBody>
      </p:sp>
      <p:sp>
        <p:nvSpPr>
          <p:cNvPr id="49" name="TextBox 48"/>
          <p:cNvSpPr txBox="1"/>
          <p:nvPr/>
        </p:nvSpPr>
        <p:spPr>
          <a:xfrm>
            <a:off x="970524" y="1387972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3163454" y="1476250"/>
            <a:ext cx="0" cy="23938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634790" y="3346831"/>
            <a:ext cx="25286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093347" y="3505833"/>
            <a:ext cx="10967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 smtClean="0"/>
              <a:t>ϑ</a:t>
            </a:r>
            <a:r>
              <a:rPr lang="ru-RU" sz="4000" dirty="0" smtClean="0"/>
              <a:t> - ?</a:t>
            </a:r>
            <a:endParaRPr lang="ru-RU" sz="4000" dirty="0"/>
          </a:p>
        </p:txBody>
      </p:sp>
      <p:sp>
        <p:nvSpPr>
          <p:cNvPr id="53" name="TextBox 52"/>
          <p:cNvSpPr txBox="1"/>
          <p:nvPr/>
        </p:nvSpPr>
        <p:spPr>
          <a:xfrm>
            <a:off x="4171566" y="1355150"/>
            <a:ext cx="1795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483830" y="1910030"/>
                <a:ext cx="1171411" cy="9699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000" dirty="0" smtClean="0"/>
                  <a:t>ϑ</a:t>
                </a:r>
                <a:r>
                  <a:rPr lang="ru-RU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830" y="1910030"/>
                <a:ext cx="1171411" cy="969946"/>
              </a:xfrm>
              <a:prstGeom prst="rect">
                <a:avLst/>
              </a:prstGeom>
              <a:blipFill rotWithShape="1">
                <a:blip r:embed="rId3"/>
                <a:stretch>
                  <a:fillRect l="-18750"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3464819" y="3008837"/>
                <a:ext cx="1507144" cy="9716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000" dirty="0" smtClean="0"/>
                  <a:t>ϑ</a:t>
                </a:r>
                <a:r>
                  <a:rPr lang="ru-RU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ru-RU" sz="4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4819" y="3008837"/>
                <a:ext cx="1507144" cy="971613"/>
              </a:xfrm>
              <a:prstGeom prst="rect">
                <a:avLst/>
              </a:prstGeom>
              <a:blipFill rotWithShape="1">
                <a:blip r:embed="rId4"/>
                <a:stretch>
                  <a:fillRect l="-14113" r="-10887" b="-13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891646" y="3120349"/>
                <a:ext cx="1377300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 smtClean="0"/>
                  <a:t>2</a:t>
                </a:r>
                <a:r>
                  <a:rPr lang="ru-RU" sz="3600" dirty="0" smtClean="0"/>
                  <a:t>,</a:t>
                </a:r>
                <a:r>
                  <a:rPr lang="en-US" sz="3600" dirty="0" smtClean="0"/>
                  <a:t>5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646" y="3120349"/>
                <a:ext cx="1377300" cy="822597"/>
              </a:xfrm>
              <a:prstGeom prst="rect">
                <a:avLst/>
              </a:prstGeom>
              <a:blipFill rotWithShape="1">
                <a:blip r:embed="rId5"/>
                <a:stretch>
                  <a:fillRect l="-13274" t="-3704" r="-1327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/>
          <p:cNvSpPr txBox="1"/>
          <p:nvPr/>
        </p:nvSpPr>
        <p:spPr>
          <a:xfrm>
            <a:off x="986446" y="5377087"/>
            <a:ext cx="1938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 = </a:t>
            </a:r>
            <a:r>
              <a:rPr lang="ru-RU" sz="4000" dirty="0" smtClean="0"/>
              <a:t>1</a:t>
            </a:r>
            <a:r>
              <a:rPr lang="en-US" sz="4000" dirty="0" smtClean="0"/>
              <a:t> (</a:t>
            </a:r>
            <a:r>
              <a:rPr lang="ru-RU" sz="4000" dirty="0" smtClean="0"/>
              <a:t>м</a:t>
            </a:r>
            <a:r>
              <a:rPr lang="en-US" sz="4000" dirty="0" smtClean="0"/>
              <a:t>)</a:t>
            </a:r>
            <a:endParaRPr lang="ru-RU" sz="4000" dirty="0"/>
          </a:p>
        </p:txBody>
      </p:sp>
      <p:sp>
        <p:nvSpPr>
          <p:cNvPr id="58" name="TextBox 57"/>
          <p:cNvSpPr txBox="1"/>
          <p:nvPr/>
        </p:nvSpPr>
        <p:spPr>
          <a:xfrm>
            <a:off x="970897" y="4669201"/>
            <a:ext cx="17443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t = </a:t>
            </a:r>
            <a:r>
              <a:rPr lang="ru-RU" sz="4000" dirty="0" smtClean="0"/>
              <a:t>2</a:t>
            </a:r>
            <a:r>
              <a:rPr lang="en-US" sz="4000" dirty="0" smtClean="0"/>
              <a:t> (c)</a:t>
            </a:r>
            <a:endParaRPr lang="ru-RU" sz="4000" dirty="0"/>
          </a:p>
        </p:txBody>
      </p:sp>
      <p:sp>
        <p:nvSpPr>
          <p:cNvPr id="59" name="TextBox 58"/>
          <p:cNvSpPr txBox="1"/>
          <p:nvPr/>
        </p:nvSpPr>
        <p:spPr>
          <a:xfrm>
            <a:off x="970524" y="4109277"/>
            <a:ext cx="1127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Дано: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3163454" y="4197555"/>
            <a:ext cx="0" cy="239380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634790" y="6068136"/>
            <a:ext cx="252866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1093347" y="6227138"/>
            <a:ext cx="10967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 smtClean="0"/>
              <a:t>ϑ</a:t>
            </a:r>
            <a:r>
              <a:rPr lang="ru-RU" sz="4000" dirty="0" smtClean="0"/>
              <a:t> - ?</a:t>
            </a:r>
            <a:endParaRPr lang="ru-RU" sz="4000" dirty="0"/>
          </a:p>
        </p:txBody>
      </p:sp>
      <p:sp>
        <p:nvSpPr>
          <p:cNvPr id="63" name="TextBox 62"/>
          <p:cNvSpPr txBox="1"/>
          <p:nvPr/>
        </p:nvSpPr>
        <p:spPr>
          <a:xfrm>
            <a:off x="4171566" y="4076455"/>
            <a:ext cx="1795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483830" y="4631335"/>
                <a:ext cx="1171411" cy="9699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000" dirty="0" smtClean="0"/>
                  <a:t>ϑ</a:t>
                </a:r>
                <a:r>
                  <a:rPr lang="ru-RU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en-US" sz="4000" b="0" i="1" smtClean="0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830" y="4631335"/>
                <a:ext cx="1171411" cy="969946"/>
              </a:xfrm>
              <a:prstGeom prst="rect">
                <a:avLst/>
              </a:prstGeom>
              <a:blipFill rotWithShape="1">
                <a:blip r:embed="rId6"/>
                <a:stretch>
                  <a:fillRect l="-18750" b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3464819" y="5730142"/>
                <a:ext cx="1507144" cy="961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4000" dirty="0" smtClean="0"/>
                  <a:t>ϑ</a:t>
                </a:r>
                <a:r>
                  <a:rPr lang="ru-RU" sz="40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ru-RU" sz="40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4819" y="5730142"/>
                <a:ext cx="1507144" cy="961545"/>
              </a:xfrm>
              <a:prstGeom prst="rect">
                <a:avLst/>
              </a:prstGeom>
              <a:blipFill rotWithShape="1">
                <a:blip r:embed="rId7"/>
                <a:stretch>
                  <a:fillRect l="-14113" r="-10887" b="-132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4891646" y="5841654"/>
                <a:ext cx="1377300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0,</a:t>
                </a:r>
                <a:r>
                  <a:rPr lang="en-US" sz="3600" dirty="0" smtClean="0"/>
                  <a:t>5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/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646" y="5841654"/>
                <a:ext cx="1377300" cy="822597"/>
              </a:xfrm>
              <a:prstGeom prst="rect">
                <a:avLst/>
              </a:prstGeom>
              <a:blipFill rotWithShape="1">
                <a:blip r:embed="rId8"/>
                <a:stretch>
                  <a:fillRect l="-13274" t="-3704" r="-1327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TextBox 66"/>
          <p:cNvSpPr txBox="1"/>
          <p:nvPr/>
        </p:nvSpPr>
        <p:spPr>
          <a:xfrm>
            <a:off x="282636" y="3995192"/>
            <a:ext cx="707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(2)</a:t>
            </a:r>
            <a:endParaRPr lang="ru-RU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00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2" grpId="0"/>
      <p:bldP spid="53" grpId="0"/>
      <p:bldP spid="54" grpId="0"/>
      <p:bldP spid="56" grpId="0"/>
      <p:bldP spid="57" grpId="0"/>
      <p:bldP spid="58" grpId="0"/>
      <p:bldP spid="59" grpId="0"/>
      <p:bldP spid="62" grpId="0"/>
      <p:bldP spid="63" grpId="0"/>
      <p:bldP spid="64" grpId="0"/>
      <p:bldP spid="6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576</Words>
  <Application>Microsoft Office PowerPoint</Application>
  <PresentationFormat>Произвольный</PresentationFormat>
  <Paragraphs>181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Office</vt:lpstr>
      <vt:lpstr>2_Тема Office</vt:lpstr>
      <vt:lpstr>4_Тема Office</vt:lpstr>
      <vt:lpstr>Презентация PowerPoint</vt:lpstr>
      <vt:lpstr>Презентация PowerPoint</vt:lpstr>
      <vt:lpstr>График скорости и график пути</vt:lpstr>
      <vt:lpstr>Задача 1</vt:lpstr>
      <vt:lpstr>Решение:</vt:lpstr>
      <vt:lpstr>Задача 2</vt:lpstr>
      <vt:lpstr>Решение:</vt:lpstr>
      <vt:lpstr>Задача 3</vt:lpstr>
      <vt:lpstr>Решение:</vt:lpstr>
      <vt:lpstr>Решение:</vt:lpstr>
      <vt:lpstr>Задание: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80</cp:revision>
  <dcterms:created xsi:type="dcterms:W3CDTF">2020-08-02T08:10:40Z</dcterms:created>
  <dcterms:modified xsi:type="dcterms:W3CDTF">2020-09-18T11:11:14Z</dcterms:modified>
</cp:coreProperties>
</file>