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6"/>
  </p:notesMasterIdLst>
  <p:sldIdLst>
    <p:sldId id="256" r:id="rId4"/>
    <p:sldId id="284" r:id="rId5"/>
    <p:sldId id="28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66" r:id="rId14"/>
    <p:sldId id="283" r:id="rId15"/>
  </p:sldIdLst>
  <p:sldSz cx="12780963" cy="7126288"/>
  <p:notesSz cx="6858000" cy="9144000"/>
  <p:defaultTextStyle>
    <a:defPPr>
      <a:defRPr lang="ru-RU"/>
    </a:defPPr>
    <a:lvl1pPr marL="0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035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067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106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2141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0176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8210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6247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4281" algn="l" defTabSz="109606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38" autoAdjust="0"/>
    <p:restoredTop sz="95812" autoAdjust="0"/>
  </p:normalViewPr>
  <p:slideViewPr>
    <p:cSldViewPr>
      <p:cViewPr>
        <p:scale>
          <a:sx n="66" d="100"/>
          <a:sy n="66" d="100"/>
        </p:scale>
        <p:origin x="-906" y="-174"/>
      </p:cViewPr>
      <p:guideLst>
        <p:guide orient="horz" pos="2245"/>
        <p:guide pos="40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E1931-D879-49B2-8141-FE062353E471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685800"/>
            <a:ext cx="6146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A5561-9F08-4C8B-933B-CCF8FF1F8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1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8035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96067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44106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92141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40176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88210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6247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4281" algn="l" defTabSz="109606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A5561-9F08-4C8B-933B-CCF8FF1F89F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957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3" y="2213775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45" y="4038230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2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0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8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6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4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199" y="285389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49" y="285389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4" y="2213819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46" y="4038230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2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8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1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65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78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91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04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81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7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09" y="4579317"/>
            <a:ext cx="10863818" cy="1415360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09" y="3020447"/>
            <a:ext cx="10863818" cy="1558875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129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89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199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650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780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910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040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990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9081" y="1662851"/>
            <a:ext cx="5644926" cy="470302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7033" y="1662851"/>
            <a:ext cx="5644926" cy="470302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892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88" y="1595167"/>
            <a:ext cx="5647143" cy="66479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990" indent="0">
              <a:buNone/>
              <a:defRPr sz="1900" b="1"/>
            </a:lvl2pPr>
            <a:lvl3pPr marL="826000" indent="0">
              <a:buNone/>
              <a:defRPr sz="1600" b="1"/>
            </a:lvl3pPr>
            <a:lvl4pPr marL="1238998" indent="0">
              <a:buNone/>
              <a:defRPr sz="1400" b="1"/>
            </a:lvl4pPr>
            <a:lvl5pPr marL="1651998" indent="0">
              <a:buNone/>
              <a:defRPr sz="1400" b="1"/>
            </a:lvl5pPr>
            <a:lvl6pPr marL="2065004" indent="0">
              <a:buNone/>
              <a:defRPr sz="1400" b="1"/>
            </a:lvl6pPr>
            <a:lvl7pPr marL="2478004" indent="0">
              <a:buNone/>
              <a:defRPr sz="1400" b="1"/>
            </a:lvl7pPr>
            <a:lvl8pPr marL="2891005" indent="0">
              <a:buNone/>
              <a:defRPr sz="1400" b="1"/>
            </a:lvl8pPr>
            <a:lvl9pPr marL="330400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9088" y="2259964"/>
            <a:ext cx="5647143" cy="410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2990" indent="0">
              <a:buNone/>
              <a:defRPr sz="1900" b="1"/>
            </a:lvl2pPr>
            <a:lvl3pPr marL="826000" indent="0">
              <a:buNone/>
              <a:defRPr sz="1600" b="1"/>
            </a:lvl3pPr>
            <a:lvl4pPr marL="1238998" indent="0">
              <a:buNone/>
              <a:defRPr sz="1400" b="1"/>
            </a:lvl4pPr>
            <a:lvl5pPr marL="1651998" indent="0">
              <a:buNone/>
              <a:defRPr sz="1400" b="1"/>
            </a:lvl5pPr>
            <a:lvl6pPr marL="2065004" indent="0">
              <a:buNone/>
              <a:defRPr sz="1400" b="1"/>
            </a:lvl6pPr>
            <a:lvl7pPr marL="2478004" indent="0">
              <a:buNone/>
              <a:defRPr sz="1400" b="1"/>
            </a:lvl7pPr>
            <a:lvl8pPr marL="2891005" indent="0">
              <a:buNone/>
              <a:defRPr sz="1400" b="1"/>
            </a:lvl8pPr>
            <a:lvl9pPr marL="3304001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92552" y="2259964"/>
            <a:ext cx="5649363" cy="410586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0169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932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417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75" y="283731"/>
            <a:ext cx="4204851" cy="120751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7039" y="283778"/>
            <a:ext cx="7144915" cy="608208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075" y="1491291"/>
            <a:ext cx="4204851" cy="4874579"/>
          </a:xfrm>
        </p:spPr>
        <p:txBody>
          <a:bodyPr/>
          <a:lstStyle>
            <a:lvl1pPr marL="0" indent="0">
              <a:buNone/>
              <a:defRPr sz="1300"/>
            </a:lvl1pPr>
            <a:lvl2pPr marL="412990" indent="0">
              <a:buNone/>
              <a:defRPr sz="1100"/>
            </a:lvl2pPr>
            <a:lvl3pPr marL="826000" indent="0">
              <a:buNone/>
              <a:defRPr sz="800"/>
            </a:lvl3pPr>
            <a:lvl4pPr marL="1238998" indent="0">
              <a:buNone/>
              <a:defRPr sz="800"/>
            </a:lvl4pPr>
            <a:lvl5pPr marL="1651998" indent="0">
              <a:buNone/>
              <a:defRPr sz="800"/>
            </a:lvl5pPr>
            <a:lvl6pPr marL="2065004" indent="0">
              <a:buNone/>
              <a:defRPr sz="800"/>
            </a:lvl6pPr>
            <a:lvl7pPr marL="2478004" indent="0">
              <a:buNone/>
              <a:defRPr sz="800"/>
            </a:lvl7pPr>
            <a:lvl8pPr marL="2891005" indent="0">
              <a:buNone/>
              <a:defRPr sz="800"/>
            </a:lvl8pPr>
            <a:lvl9pPr marL="330400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14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72" y="4988420"/>
            <a:ext cx="7668578" cy="58890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72" y="636750"/>
            <a:ext cx="7668578" cy="4275773"/>
          </a:xfrm>
        </p:spPr>
        <p:txBody>
          <a:bodyPr/>
          <a:lstStyle>
            <a:lvl1pPr marL="0" indent="0">
              <a:buNone/>
              <a:defRPr sz="3000"/>
            </a:lvl1pPr>
            <a:lvl2pPr marL="412990" indent="0">
              <a:buNone/>
              <a:defRPr sz="2500"/>
            </a:lvl2pPr>
            <a:lvl3pPr marL="826000" indent="0">
              <a:buNone/>
              <a:defRPr sz="2200"/>
            </a:lvl3pPr>
            <a:lvl4pPr marL="1238998" indent="0">
              <a:buNone/>
              <a:defRPr sz="1900"/>
            </a:lvl4pPr>
            <a:lvl5pPr marL="1651998" indent="0">
              <a:buNone/>
              <a:defRPr sz="1900"/>
            </a:lvl5pPr>
            <a:lvl6pPr marL="2065004" indent="0">
              <a:buNone/>
              <a:defRPr sz="1900"/>
            </a:lvl6pPr>
            <a:lvl7pPr marL="2478004" indent="0">
              <a:buNone/>
              <a:defRPr sz="1900"/>
            </a:lvl7pPr>
            <a:lvl8pPr marL="2891005" indent="0">
              <a:buNone/>
              <a:defRPr sz="1900"/>
            </a:lvl8pPr>
            <a:lvl9pPr marL="3304001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72" y="5577324"/>
            <a:ext cx="7668578" cy="836349"/>
          </a:xfrm>
        </p:spPr>
        <p:txBody>
          <a:bodyPr/>
          <a:lstStyle>
            <a:lvl1pPr marL="0" indent="0">
              <a:buNone/>
              <a:defRPr sz="1300"/>
            </a:lvl1pPr>
            <a:lvl2pPr marL="412990" indent="0">
              <a:buNone/>
              <a:defRPr sz="1100"/>
            </a:lvl2pPr>
            <a:lvl3pPr marL="826000" indent="0">
              <a:buNone/>
              <a:defRPr sz="800"/>
            </a:lvl3pPr>
            <a:lvl4pPr marL="1238998" indent="0">
              <a:buNone/>
              <a:defRPr sz="800"/>
            </a:lvl4pPr>
            <a:lvl5pPr marL="1651998" indent="0">
              <a:buNone/>
              <a:defRPr sz="800"/>
            </a:lvl5pPr>
            <a:lvl6pPr marL="2065004" indent="0">
              <a:buNone/>
              <a:defRPr sz="800"/>
            </a:lvl6pPr>
            <a:lvl7pPr marL="2478004" indent="0">
              <a:buNone/>
              <a:defRPr sz="800"/>
            </a:lvl7pPr>
            <a:lvl8pPr marL="2891005" indent="0">
              <a:buNone/>
              <a:defRPr sz="800"/>
            </a:lvl8pPr>
            <a:lvl9pPr marL="330400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73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0921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18" y="285432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60" y="285432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157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33" y="290951"/>
            <a:ext cx="10863820" cy="849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58575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881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33187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58575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5626" indent="-115626">
              <a:buFont typeface="Arial" panose="020B0604020202020204" pitchFamily="34" charset="0"/>
              <a:buChar char="•"/>
              <a:defRPr sz="1100"/>
            </a:lvl2pPr>
            <a:lvl3pPr marL="231252" indent="-115626">
              <a:defRPr sz="1100"/>
            </a:lvl3pPr>
            <a:lvl4pPr marL="404696" indent="-173443">
              <a:defRPr sz="1100"/>
            </a:lvl4pPr>
            <a:lvl5pPr marL="578135" indent="-173443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5881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5626" indent="-115626">
              <a:buFont typeface="Arial" panose="020B0604020202020204" pitchFamily="34" charset="0"/>
              <a:buChar char="•"/>
              <a:defRPr sz="1100"/>
            </a:lvl2pPr>
            <a:lvl3pPr marL="231252" indent="-115626">
              <a:defRPr sz="1100"/>
            </a:lvl3pPr>
            <a:lvl4pPr marL="404696" indent="-173443">
              <a:defRPr sz="1100"/>
            </a:lvl4pPr>
            <a:lvl5pPr marL="578135" indent="-173443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33187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5626" indent="-115626">
              <a:buFont typeface="Arial" panose="020B0604020202020204" pitchFamily="34" charset="0"/>
              <a:buChar char="•"/>
              <a:defRPr sz="1100"/>
            </a:lvl2pPr>
            <a:lvl3pPr marL="231252" indent="-115626">
              <a:defRPr sz="1100"/>
            </a:lvl3pPr>
            <a:lvl4pPr marL="404696" indent="-173443">
              <a:defRPr sz="1100"/>
            </a:lvl4pPr>
            <a:lvl5pPr marL="578135" indent="-173443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58633" y="969978"/>
            <a:ext cx="10863820" cy="42229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2064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8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5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49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6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188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7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490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8661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04" y="350017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53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09" y="4579300"/>
            <a:ext cx="10863818" cy="141536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09" y="3020432"/>
            <a:ext cx="10863818" cy="155887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0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0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1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214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017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821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62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42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39048" y="1662807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96990" y="1662807"/>
            <a:ext cx="5644925" cy="470302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49" y="1595167"/>
            <a:ext cx="5647145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035" indent="0">
              <a:buNone/>
              <a:defRPr sz="2400" b="1"/>
            </a:lvl2pPr>
            <a:lvl3pPr marL="1096067" indent="0">
              <a:buNone/>
              <a:defRPr sz="2200" b="1"/>
            </a:lvl3pPr>
            <a:lvl4pPr marL="1644106" indent="0">
              <a:buNone/>
              <a:defRPr sz="1900" b="1"/>
            </a:lvl4pPr>
            <a:lvl5pPr marL="2192141" indent="0">
              <a:buNone/>
              <a:defRPr sz="1900" b="1"/>
            </a:lvl5pPr>
            <a:lvl6pPr marL="2740176" indent="0">
              <a:buNone/>
              <a:defRPr sz="1900" b="1"/>
            </a:lvl6pPr>
            <a:lvl7pPr marL="3288210" indent="0">
              <a:buNone/>
              <a:defRPr sz="1900" b="1"/>
            </a:lvl7pPr>
            <a:lvl8pPr marL="3836247" indent="0">
              <a:buNone/>
              <a:defRPr sz="1900" b="1"/>
            </a:lvl8pPr>
            <a:lvl9pPr marL="4384281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9049" y="2259957"/>
            <a:ext cx="5647145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035" indent="0">
              <a:buNone/>
              <a:defRPr sz="2400" b="1"/>
            </a:lvl2pPr>
            <a:lvl3pPr marL="1096067" indent="0">
              <a:buNone/>
              <a:defRPr sz="2200" b="1"/>
            </a:lvl3pPr>
            <a:lvl4pPr marL="1644106" indent="0">
              <a:buNone/>
              <a:defRPr sz="1900" b="1"/>
            </a:lvl4pPr>
            <a:lvl5pPr marL="2192141" indent="0">
              <a:buNone/>
              <a:defRPr sz="1900" b="1"/>
            </a:lvl5pPr>
            <a:lvl6pPr marL="2740176" indent="0">
              <a:buNone/>
              <a:defRPr sz="1900" b="1"/>
            </a:lvl6pPr>
            <a:lvl7pPr marL="3288210" indent="0">
              <a:buNone/>
              <a:defRPr sz="1900" b="1"/>
            </a:lvl7pPr>
            <a:lvl8pPr marL="3836247" indent="0">
              <a:buNone/>
              <a:defRPr sz="1900" b="1"/>
            </a:lvl8pPr>
            <a:lvl9pPr marL="4384281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492552" y="2259957"/>
            <a:ext cx="5649363" cy="410586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7" y="283732"/>
            <a:ext cx="4204848" cy="120751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97004" y="283739"/>
            <a:ext cx="7144913" cy="6082089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057" y="1491249"/>
            <a:ext cx="4204848" cy="4874579"/>
          </a:xfrm>
        </p:spPr>
        <p:txBody>
          <a:bodyPr/>
          <a:lstStyle>
            <a:lvl1pPr marL="0" indent="0">
              <a:buNone/>
              <a:defRPr sz="1700"/>
            </a:lvl1pPr>
            <a:lvl2pPr marL="548035" indent="0">
              <a:buNone/>
              <a:defRPr sz="1400"/>
            </a:lvl2pPr>
            <a:lvl3pPr marL="1096067" indent="0">
              <a:buNone/>
              <a:defRPr sz="1200"/>
            </a:lvl3pPr>
            <a:lvl4pPr marL="1644106" indent="0">
              <a:buNone/>
              <a:defRPr sz="1100"/>
            </a:lvl4pPr>
            <a:lvl5pPr marL="2192141" indent="0">
              <a:buNone/>
              <a:defRPr sz="1100"/>
            </a:lvl5pPr>
            <a:lvl6pPr marL="2740176" indent="0">
              <a:buNone/>
              <a:defRPr sz="1100"/>
            </a:lvl6pPr>
            <a:lvl7pPr marL="3288210" indent="0">
              <a:buNone/>
              <a:defRPr sz="1100"/>
            </a:lvl7pPr>
            <a:lvl8pPr marL="3836247" indent="0">
              <a:buNone/>
              <a:defRPr sz="1100"/>
            </a:lvl8pPr>
            <a:lvl9pPr marL="438428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59" y="4988408"/>
            <a:ext cx="7668578" cy="58890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59" y="636750"/>
            <a:ext cx="7668578" cy="4275773"/>
          </a:xfrm>
        </p:spPr>
        <p:txBody>
          <a:bodyPr/>
          <a:lstStyle>
            <a:lvl1pPr marL="0" indent="0">
              <a:buNone/>
              <a:defRPr sz="3800"/>
            </a:lvl1pPr>
            <a:lvl2pPr marL="548035" indent="0">
              <a:buNone/>
              <a:defRPr sz="3400"/>
            </a:lvl2pPr>
            <a:lvl3pPr marL="1096067" indent="0">
              <a:buNone/>
              <a:defRPr sz="2900"/>
            </a:lvl3pPr>
            <a:lvl4pPr marL="1644106" indent="0">
              <a:buNone/>
              <a:defRPr sz="2400"/>
            </a:lvl4pPr>
            <a:lvl5pPr marL="2192141" indent="0">
              <a:buNone/>
              <a:defRPr sz="2400"/>
            </a:lvl5pPr>
            <a:lvl6pPr marL="2740176" indent="0">
              <a:buNone/>
              <a:defRPr sz="2400"/>
            </a:lvl6pPr>
            <a:lvl7pPr marL="3288210" indent="0">
              <a:buNone/>
              <a:defRPr sz="2400"/>
            </a:lvl7pPr>
            <a:lvl8pPr marL="3836247" indent="0">
              <a:buNone/>
              <a:defRPr sz="2400"/>
            </a:lvl8pPr>
            <a:lvl9pPr marL="4384281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59" y="5577311"/>
            <a:ext cx="7668578" cy="836349"/>
          </a:xfrm>
        </p:spPr>
        <p:txBody>
          <a:bodyPr/>
          <a:lstStyle>
            <a:lvl1pPr marL="0" indent="0">
              <a:buNone/>
              <a:defRPr sz="1700"/>
            </a:lvl1pPr>
            <a:lvl2pPr marL="548035" indent="0">
              <a:buNone/>
              <a:defRPr sz="1400"/>
            </a:lvl2pPr>
            <a:lvl3pPr marL="1096067" indent="0">
              <a:buNone/>
              <a:defRPr sz="1200"/>
            </a:lvl3pPr>
            <a:lvl4pPr marL="1644106" indent="0">
              <a:buNone/>
              <a:defRPr sz="1100"/>
            </a:lvl4pPr>
            <a:lvl5pPr marL="2192141" indent="0">
              <a:buNone/>
              <a:defRPr sz="1100"/>
            </a:lvl5pPr>
            <a:lvl6pPr marL="2740176" indent="0">
              <a:buNone/>
              <a:defRPr sz="1100"/>
            </a:lvl6pPr>
            <a:lvl7pPr marL="3288210" indent="0">
              <a:buNone/>
              <a:defRPr sz="1100"/>
            </a:lvl7pPr>
            <a:lvl8pPr marL="3836247" indent="0">
              <a:buNone/>
              <a:defRPr sz="1100"/>
            </a:lvl8pPr>
            <a:lvl9pPr marL="438428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49" y="285388"/>
            <a:ext cx="11502867" cy="1187715"/>
          </a:xfrm>
          <a:prstGeom prst="rect">
            <a:avLst/>
          </a:prstGeom>
        </p:spPr>
        <p:txBody>
          <a:bodyPr vert="horz" lIns="109609" tIns="54804" rIns="109609" bIns="5480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49" y="1662807"/>
            <a:ext cx="11502867" cy="4703021"/>
          </a:xfrm>
          <a:prstGeom prst="rect">
            <a:avLst/>
          </a:prstGeom>
        </p:spPr>
        <p:txBody>
          <a:bodyPr vert="horz" lIns="109609" tIns="54804" rIns="109609" bIns="5480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48" y="6605020"/>
            <a:ext cx="2982225" cy="379409"/>
          </a:xfrm>
          <a:prstGeom prst="rect">
            <a:avLst/>
          </a:prstGeom>
        </p:spPr>
        <p:txBody>
          <a:bodyPr vert="horz" lIns="109609" tIns="54804" rIns="109609" bIns="5480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0" y="6605020"/>
            <a:ext cx="4047305" cy="379409"/>
          </a:xfrm>
          <a:prstGeom prst="rect">
            <a:avLst/>
          </a:prstGeom>
        </p:spPr>
        <p:txBody>
          <a:bodyPr vert="horz" lIns="109609" tIns="54804" rIns="109609" bIns="5480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20"/>
            <a:ext cx="2982225" cy="379409"/>
          </a:xfrm>
          <a:prstGeom prst="rect">
            <a:avLst/>
          </a:prstGeom>
        </p:spPr>
        <p:txBody>
          <a:bodyPr vert="horz" lIns="109609" tIns="54804" rIns="109609" bIns="5480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6067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022" indent="-411022" algn="l" defTabSz="1096067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557" indent="-342523" algn="l" defTabSz="1096067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087" indent="-274018" algn="l" defTabSz="109606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122" indent="-274018" algn="l" defTabSz="10960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159" indent="-274018" algn="l" defTabSz="1096067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4194" indent="-274018" algn="l" defTabSz="109606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2230" indent="-274018" algn="l" defTabSz="109606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0267" indent="-274018" algn="l" defTabSz="109606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58300" indent="-274018" algn="l" defTabSz="109606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035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067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106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2141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0176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8210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6247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4281" algn="l" defTabSz="1096067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0" y="285399"/>
            <a:ext cx="11502867" cy="1187716"/>
          </a:xfrm>
          <a:prstGeom prst="rect">
            <a:avLst/>
          </a:prstGeom>
        </p:spPr>
        <p:txBody>
          <a:bodyPr vert="horz" lIns="82596" tIns="41302" rIns="82596" bIns="4130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0" y="1662851"/>
            <a:ext cx="11502867" cy="4703021"/>
          </a:xfrm>
          <a:prstGeom prst="rect">
            <a:avLst/>
          </a:prstGeom>
        </p:spPr>
        <p:txBody>
          <a:bodyPr vert="horz" lIns="82596" tIns="41302" rIns="82596" bIns="4130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49" y="6605064"/>
            <a:ext cx="2982225" cy="379409"/>
          </a:xfrm>
          <a:prstGeom prst="rect">
            <a:avLst/>
          </a:prstGeom>
        </p:spPr>
        <p:txBody>
          <a:bodyPr vert="horz" lIns="82596" tIns="41302" rIns="82596" bIns="4130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6000"/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26000"/>
              <a:t>18.09.2020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66" y="6605064"/>
            <a:ext cx="4047304" cy="379409"/>
          </a:xfrm>
          <a:prstGeom prst="rect">
            <a:avLst/>
          </a:prstGeom>
        </p:spPr>
        <p:txBody>
          <a:bodyPr vert="horz" lIns="82596" tIns="41302" rIns="82596" bIns="4130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60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64"/>
            <a:ext cx="2982225" cy="379409"/>
          </a:xfrm>
          <a:prstGeom prst="rect">
            <a:avLst/>
          </a:prstGeom>
        </p:spPr>
        <p:txBody>
          <a:bodyPr vert="horz" lIns="82596" tIns="41302" rIns="82596" bIns="4130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6000"/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260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2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826000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9749" indent="-309749" algn="l" defTabSz="8260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71113" indent="-258128" algn="l" defTabSz="826000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2507" indent="-206498" algn="l" defTabSz="8260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5501" indent="-206498" algn="l" defTabSz="826000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58496" indent="-206498" algn="l" defTabSz="826000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499" indent="-206498" algn="l" defTabSz="82600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684502" indent="-206498" algn="l" defTabSz="82600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097506" indent="-206498" algn="l" defTabSz="82600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10513" indent="-206498" algn="l" defTabSz="826000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2990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6000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8998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1998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65004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8004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91005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04001" algn="l" defTabSz="8260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77" y="1177530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09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63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1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099"/>
              <a:t>18.09.2020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1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099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3099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5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0924" eaLnBrk="1" hangingPunct="1">
        <a:defRPr>
          <a:latin typeface="+mn-lt"/>
          <a:ea typeface="+mn-ea"/>
          <a:cs typeface="+mn-cs"/>
        </a:defRPr>
      </a:lvl2pPr>
      <a:lvl3pPr marL="1621845" eaLnBrk="1" hangingPunct="1">
        <a:defRPr>
          <a:latin typeface="+mn-lt"/>
          <a:ea typeface="+mn-ea"/>
          <a:cs typeface="+mn-cs"/>
        </a:defRPr>
      </a:lvl3pPr>
      <a:lvl4pPr marL="2432770" eaLnBrk="1" hangingPunct="1">
        <a:defRPr>
          <a:latin typeface="+mn-lt"/>
          <a:ea typeface="+mn-ea"/>
          <a:cs typeface="+mn-cs"/>
        </a:defRPr>
      </a:lvl4pPr>
      <a:lvl5pPr marL="3243694" eaLnBrk="1" hangingPunct="1">
        <a:defRPr>
          <a:latin typeface="+mn-lt"/>
          <a:ea typeface="+mn-ea"/>
          <a:cs typeface="+mn-cs"/>
        </a:defRPr>
      </a:lvl5pPr>
      <a:lvl6pPr marL="4054618" eaLnBrk="1" hangingPunct="1">
        <a:defRPr>
          <a:latin typeface="+mn-lt"/>
          <a:ea typeface="+mn-ea"/>
          <a:cs typeface="+mn-cs"/>
        </a:defRPr>
      </a:lvl6pPr>
      <a:lvl7pPr marL="4865543" eaLnBrk="1" hangingPunct="1">
        <a:defRPr>
          <a:latin typeface="+mn-lt"/>
          <a:ea typeface="+mn-ea"/>
          <a:cs typeface="+mn-cs"/>
        </a:defRPr>
      </a:lvl7pPr>
      <a:lvl8pPr marL="5676464" eaLnBrk="1" hangingPunct="1">
        <a:defRPr>
          <a:latin typeface="+mn-lt"/>
          <a:ea typeface="+mn-ea"/>
          <a:cs typeface="+mn-cs"/>
        </a:defRPr>
      </a:lvl8pPr>
      <a:lvl9pPr marL="648739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0924" eaLnBrk="1" hangingPunct="1">
        <a:defRPr>
          <a:latin typeface="+mn-lt"/>
          <a:ea typeface="+mn-ea"/>
          <a:cs typeface="+mn-cs"/>
        </a:defRPr>
      </a:lvl2pPr>
      <a:lvl3pPr marL="1621845" eaLnBrk="1" hangingPunct="1">
        <a:defRPr>
          <a:latin typeface="+mn-lt"/>
          <a:ea typeface="+mn-ea"/>
          <a:cs typeface="+mn-cs"/>
        </a:defRPr>
      </a:lvl3pPr>
      <a:lvl4pPr marL="2432770" eaLnBrk="1" hangingPunct="1">
        <a:defRPr>
          <a:latin typeface="+mn-lt"/>
          <a:ea typeface="+mn-ea"/>
          <a:cs typeface="+mn-cs"/>
        </a:defRPr>
      </a:lvl4pPr>
      <a:lvl5pPr marL="3243694" eaLnBrk="1" hangingPunct="1">
        <a:defRPr>
          <a:latin typeface="+mn-lt"/>
          <a:ea typeface="+mn-ea"/>
          <a:cs typeface="+mn-cs"/>
        </a:defRPr>
      </a:lvl5pPr>
      <a:lvl6pPr marL="4054618" eaLnBrk="1" hangingPunct="1">
        <a:defRPr>
          <a:latin typeface="+mn-lt"/>
          <a:ea typeface="+mn-ea"/>
          <a:cs typeface="+mn-cs"/>
        </a:defRPr>
      </a:lvl6pPr>
      <a:lvl7pPr marL="4865543" eaLnBrk="1" hangingPunct="1">
        <a:defRPr>
          <a:latin typeface="+mn-lt"/>
          <a:ea typeface="+mn-ea"/>
          <a:cs typeface="+mn-cs"/>
        </a:defRPr>
      </a:lvl7pPr>
      <a:lvl8pPr marL="5676464" eaLnBrk="1" hangingPunct="1">
        <a:defRPr>
          <a:latin typeface="+mn-lt"/>
          <a:ea typeface="+mn-ea"/>
          <a:cs typeface="+mn-cs"/>
        </a:defRPr>
      </a:lvl8pPr>
      <a:lvl9pPr marL="648739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6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347" y="3406"/>
            <a:ext cx="12763612" cy="22424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23532"/>
            <a:endParaRPr sz="19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57348" y="2487044"/>
            <a:ext cx="11523616" cy="3726166"/>
          </a:xfrm>
          <a:prstGeom prst="rect">
            <a:avLst/>
          </a:prstGeom>
        </p:spPr>
        <p:txBody>
          <a:bodyPr vert="horz" wrap="square" lIns="0" tIns="22370" rIns="0" bIns="0" rtlCol="0">
            <a:spAutoFit/>
          </a:bodyPr>
          <a:lstStyle/>
          <a:p>
            <a:pPr marL="29485" defTabSz="923532">
              <a:spcBef>
                <a:spcPts val="177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44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51859" algn="ctr" defTabSz="923532">
              <a:spcBef>
                <a:spcPts val="1979"/>
              </a:spcBef>
            </a:pPr>
            <a:r>
              <a:rPr lang="ru-RU" sz="6000" b="1" dirty="0" smtClean="0">
                <a:latin typeface="Arial" pitchFamily="34" charset="0"/>
                <a:cs typeface="Arial" pitchFamily="34" charset="0"/>
              </a:rPr>
              <a:t>Графическое изображение </a:t>
            </a:r>
            <a:r>
              <a:rPr lang="ru-RU" sz="6000" b="1" dirty="0">
                <a:latin typeface="Arial" pitchFamily="34" charset="0"/>
                <a:cs typeface="Arial" pitchFamily="34" charset="0"/>
              </a:rPr>
              <a:t>прямолинейного равномерного движения</a:t>
            </a:r>
            <a:endParaRPr lang="ru-RU" sz="2400" b="1" dirty="0">
              <a:solidFill>
                <a:srgbClr val="3734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94710" y="2422062"/>
            <a:ext cx="762637" cy="14949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23532"/>
            <a:endParaRPr sz="19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77229" y="466926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23532"/>
            <a:endParaRPr sz="19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88144" y="495455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23532"/>
            <a:endParaRPr sz="19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92254" y="473242"/>
            <a:ext cx="807090" cy="948999"/>
          </a:xfrm>
          <a:prstGeom prst="rect">
            <a:avLst/>
          </a:prstGeom>
        </p:spPr>
        <p:txBody>
          <a:bodyPr vert="horz" wrap="square" lIns="0" tIns="25421" rIns="0" bIns="0" rtlCol="0">
            <a:spAutoFit/>
          </a:bodyPr>
          <a:lstStyle/>
          <a:p>
            <a:pPr defTabSz="923532">
              <a:spcBef>
                <a:spcPts val="200"/>
              </a:spcBef>
            </a:pPr>
            <a:r>
              <a:rPr lang="ru-RU" sz="6000" b="1" spc="1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739653" y="1386190"/>
            <a:ext cx="1610378" cy="327284"/>
          </a:xfrm>
          <a:prstGeom prst="rect">
            <a:avLst/>
          </a:prstGeom>
        </p:spPr>
        <p:txBody>
          <a:bodyPr vert="horz" wrap="square" lIns="0" tIns="19319" rIns="0" bIns="0" rtlCol="0">
            <a:spAutoFit/>
          </a:bodyPr>
          <a:lstStyle/>
          <a:p>
            <a:pPr defTabSz="923532">
              <a:spcBef>
                <a:spcPts val="152"/>
              </a:spcBef>
            </a:pPr>
            <a:r>
              <a:rPr lang="ru-RU" sz="2000" spc="-8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159583" y="495444"/>
            <a:ext cx="3929029" cy="870040"/>
          </a:xfrm>
          <a:prstGeom prst="rect">
            <a:avLst/>
          </a:prstGeom>
        </p:spPr>
        <p:txBody>
          <a:bodyPr vert="horz" wrap="square" lIns="0" tIns="2342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370" defTabSz="1466391">
              <a:spcBef>
                <a:spcPts val="185"/>
              </a:spcBef>
              <a:defRPr/>
            </a:pPr>
            <a:r>
              <a:rPr lang="ru-RU" sz="5500" kern="0" spc="8" dirty="0">
                <a:solidFill>
                  <a:sysClr val="window" lastClr="FFFFFF"/>
                </a:solidFill>
              </a:rPr>
              <a:t>Физика</a:t>
            </a:r>
            <a:endParaRPr lang="en-US" sz="55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" y="544605"/>
            <a:ext cx="955461" cy="997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79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Решение:</a:t>
            </a:r>
            <a:endParaRPr lang="ru-RU" sz="5400" dirty="0"/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2183821" y="1298763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2" name="Прямая со стрелкой 31"/>
          <p:cNvCxnSpPr/>
          <p:nvPr/>
        </p:nvCxnSpPr>
        <p:spPr>
          <a:xfrm>
            <a:off x="2399845" y="5365778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191933" y="1659029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619196" y="5401865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11842" y="5525227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3045916" y="4794689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045916" y="365464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798906" y="5276710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599106" y="5276710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047917" y="4218625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047917" y="306649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047917" y="2562441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416069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992133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216269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619196" y="227440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619196" y="27976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2639475" y="339303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48852" y="395701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50" name="TextBox 49"/>
          <p:cNvSpPr txBox="1"/>
          <p:nvPr/>
        </p:nvSpPr>
        <p:spPr>
          <a:xfrm>
            <a:off x="2619196" y="453307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15202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60357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4808429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6</a:t>
            </a:r>
            <a:endParaRPr lang="ru-RU" sz="2800" b="1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5415402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8</a:t>
            </a:r>
            <a:endParaRPr lang="ru-RU" sz="2800" b="1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6023760" y="5476881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170384" y="3908847"/>
            <a:ext cx="3403527" cy="740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183821" y="1298763"/>
                <a:ext cx="809837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prstClr val="black"/>
                    </a:solidFill>
                  </a:rPr>
                  <a:t>ϑ</a:t>
                </a:r>
                <a:r>
                  <a:rPr lang="ru-RU" sz="3600" b="1" dirty="0" smtClean="0">
                    <a:solidFill>
                      <a:prstClr val="black"/>
                    </a:solidFill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821" y="1298763"/>
                <a:ext cx="809837" cy="822597"/>
              </a:xfrm>
              <a:prstGeom prst="rect">
                <a:avLst/>
              </a:prstGeom>
              <a:blipFill rotWithShape="1">
                <a:blip r:embed="rId3"/>
                <a:stretch>
                  <a:fillRect l="-22556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8222918" y="1414814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(1)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112794" y="1404763"/>
            <a:ext cx="17443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t = </a:t>
            </a:r>
            <a:r>
              <a:rPr lang="ru-RU" sz="4000" b="1" dirty="0" smtClean="0"/>
              <a:t>2</a:t>
            </a:r>
            <a:r>
              <a:rPr lang="en-US" sz="4000" b="1" dirty="0" smtClean="0"/>
              <a:t> (c)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8930163" y="1953142"/>
                <a:ext cx="2428870" cy="903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b="1" dirty="0" smtClean="0"/>
                  <a:t>ϑ</a:t>
                </a:r>
                <a:r>
                  <a:rPr lang="ru-RU" sz="4000" b="1" dirty="0" smtClean="0"/>
                  <a:t> = </a:t>
                </a:r>
                <a:r>
                  <a:rPr lang="en-US" sz="4000" b="1" dirty="0"/>
                  <a:t>2</a:t>
                </a:r>
                <a:r>
                  <a:rPr lang="ru-RU" sz="4000" b="1" dirty="0"/>
                  <a:t>,</a:t>
                </a:r>
                <a:r>
                  <a:rPr lang="en-US" sz="4000" b="1" dirty="0"/>
                  <a:t>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4000" b="1" i="1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4000" b="1" dirty="0" smtClean="0"/>
                  <a:t>)</a:t>
                </a:r>
                <a:r>
                  <a:rPr lang="ru-RU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0163" y="1953142"/>
                <a:ext cx="2428870" cy="903709"/>
              </a:xfrm>
              <a:prstGeom prst="rect">
                <a:avLst/>
              </a:prstGeom>
              <a:blipFill rotWithShape="1">
                <a:blip r:embed="rId4"/>
                <a:stretch>
                  <a:fillRect l="-9045" t="-4698" r="-3266" b="-134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8215708" y="3053124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(2)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105584" y="3043073"/>
            <a:ext cx="17443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t = </a:t>
            </a:r>
            <a:r>
              <a:rPr lang="ru-RU" sz="4000" b="1" dirty="0" smtClean="0"/>
              <a:t>2</a:t>
            </a:r>
            <a:r>
              <a:rPr lang="en-US" sz="4000" b="1" dirty="0" smtClean="0"/>
              <a:t> (c)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8922953" y="3591452"/>
                <a:ext cx="2428870" cy="903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b="1" dirty="0" smtClean="0"/>
                  <a:t>ϑ</a:t>
                </a:r>
                <a:r>
                  <a:rPr lang="ru-RU" sz="4000" b="1" dirty="0" smtClean="0"/>
                  <a:t> = </a:t>
                </a:r>
                <a:r>
                  <a:rPr lang="ru-RU" sz="4000" dirty="0"/>
                  <a:t>0,</a:t>
                </a:r>
                <a:r>
                  <a:rPr lang="en-US" sz="4000" dirty="0"/>
                  <a:t>5 </a:t>
                </a:r>
                <a:r>
                  <a:rPr lang="en-US" sz="4000" b="1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4000" b="1" i="1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4000" b="1" dirty="0" smtClean="0"/>
                  <a:t>)</a:t>
                </a:r>
                <a:r>
                  <a:rPr lang="ru-RU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953" y="3591452"/>
                <a:ext cx="2428870" cy="903709"/>
              </a:xfrm>
              <a:prstGeom prst="rect">
                <a:avLst/>
              </a:prstGeom>
              <a:blipFill rotWithShape="1">
                <a:blip r:embed="rId5"/>
                <a:stretch>
                  <a:fillRect l="-9045" t="-4730" r="-3015" b="-14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Прямая соединительная линия 67"/>
          <p:cNvCxnSpPr/>
          <p:nvPr/>
        </p:nvCxnSpPr>
        <p:spPr>
          <a:xfrm>
            <a:off x="3212482" y="5037342"/>
            <a:ext cx="3361429" cy="18957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41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5" grpId="0"/>
      <p:bldP spid="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Задание: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89881" y="2627040"/>
            <a:ext cx="10945216" cy="1985159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Повторить § </a:t>
            </a:r>
            <a:r>
              <a:rPr lang="ru-RU" dirty="0">
                <a:solidFill>
                  <a:schemeClr val="tx2"/>
                </a:solidFill>
              </a:rPr>
              <a:t>7</a:t>
            </a:r>
            <a:endParaRPr lang="ru-RU" dirty="0" smtClean="0">
              <a:solidFill>
                <a:schemeClr val="tx2"/>
              </a:solidFill>
            </a:endParaRP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Выполнить упражнение 3 (стр.34)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Выполнить следующее задание: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7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Задание:</a:t>
            </a:r>
            <a:endParaRPr lang="ru-RU" sz="5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269801" y="1298763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485825" y="5365778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1277913" y="1298763"/>
            <a:ext cx="0" cy="523620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5176" y="5401865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7822" y="5525227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884886" y="5276710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685086" y="5276710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33897" y="4218625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133897" y="306649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33897" y="197896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02049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078113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302249" y="5298745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52089" y="175118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3460" y="279762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7129" y="395701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01182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1</a:t>
            </a:r>
            <a:endParaRPr lang="ru-RU" sz="2800" b="1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2246337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94409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01382" y="55252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09740" y="547688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5</a:t>
            </a:r>
            <a:endParaRPr lang="ru-RU" sz="2800" b="1" dirty="0" smtClean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1277913" y="1978968"/>
            <a:ext cx="2407173" cy="3367471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76212" y="1155392"/>
            <a:ext cx="857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S</a:t>
            </a:r>
            <a:r>
              <a:rPr lang="ru-RU" sz="3600" b="1" dirty="0" smtClean="0">
                <a:solidFill>
                  <a:prstClr val="black"/>
                </a:solidFill>
              </a:rPr>
              <a:t>;м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277913" y="3066497"/>
            <a:ext cx="2407173" cy="226634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Текст 2"/>
          <p:cNvSpPr txBox="1">
            <a:spLocks/>
          </p:cNvSpPr>
          <p:nvPr/>
        </p:nvSpPr>
        <p:spPr>
          <a:xfrm>
            <a:off x="5886425" y="2383428"/>
            <a:ext cx="6696744" cy="31239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4300" b="1" i="1">
                <a:solidFill>
                  <a:srgbClr val="2365C7"/>
                </a:solidFill>
                <a:latin typeface="Arial"/>
                <a:ea typeface="+mn-ea"/>
                <a:cs typeface="Arial"/>
              </a:defRPr>
            </a:lvl1pPr>
            <a:lvl2pPr marL="810924" eaLnBrk="1" hangingPunct="1">
              <a:defRPr>
                <a:latin typeface="+mn-lt"/>
                <a:ea typeface="+mn-ea"/>
                <a:cs typeface="+mn-cs"/>
              </a:defRPr>
            </a:lvl2pPr>
            <a:lvl3pPr marL="1621845" eaLnBrk="1" hangingPunct="1">
              <a:defRPr>
                <a:latin typeface="+mn-lt"/>
                <a:ea typeface="+mn-ea"/>
                <a:cs typeface="+mn-cs"/>
              </a:defRPr>
            </a:lvl3pPr>
            <a:lvl4pPr marL="2432770" eaLnBrk="1" hangingPunct="1">
              <a:defRPr>
                <a:latin typeface="+mn-lt"/>
                <a:ea typeface="+mn-ea"/>
                <a:cs typeface="+mn-cs"/>
              </a:defRPr>
            </a:lvl4pPr>
            <a:lvl5pPr marL="3243694" eaLnBrk="1" hangingPunct="1">
              <a:defRPr>
                <a:latin typeface="+mn-lt"/>
                <a:ea typeface="+mn-ea"/>
                <a:cs typeface="+mn-cs"/>
              </a:defRPr>
            </a:lvl5pPr>
            <a:lvl6pPr marL="4054618" eaLnBrk="1" hangingPunct="1">
              <a:defRPr>
                <a:latin typeface="+mn-lt"/>
                <a:ea typeface="+mn-ea"/>
                <a:cs typeface="+mn-cs"/>
              </a:defRPr>
            </a:lvl6pPr>
            <a:lvl7pPr marL="4865543" eaLnBrk="1" hangingPunct="1">
              <a:defRPr>
                <a:latin typeface="+mn-lt"/>
                <a:ea typeface="+mn-ea"/>
                <a:cs typeface="+mn-cs"/>
              </a:defRPr>
            </a:lvl7pPr>
            <a:lvl8pPr marL="5676464" eaLnBrk="1" hangingPunct="1">
              <a:defRPr>
                <a:latin typeface="+mn-lt"/>
                <a:ea typeface="+mn-ea"/>
                <a:cs typeface="+mn-cs"/>
              </a:defRPr>
            </a:lvl8pPr>
            <a:lvl9pPr marL="648739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2"/>
                </a:solidFill>
              </a:rPr>
              <a:t>    </a:t>
            </a:r>
            <a:r>
              <a:rPr lang="ru-RU" sz="3200" dirty="0" smtClean="0">
                <a:solidFill>
                  <a:schemeClr val="tx2"/>
                </a:solidFill>
              </a:rPr>
              <a:t>1. По графику зависимости расстояния от времени, определить скорости движения двух тел.</a:t>
            </a:r>
          </a:p>
          <a:p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smtClean="0">
                <a:solidFill>
                  <a:schemeClr val="tx2"/>
                </a:solidFill>
              </a:rPr>
              <a:t>    2. Построить графики скорости этих тел.</a:t>
            </a:r>
            <a:endParaRPr lang="ru-RU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7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7" y="13769"/>
            <a:ext cx="12655179" cy="711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619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График скорости и график пути</a:t>
            </a:r>
            <a:endParaRPr lang="ru-RU" sz="5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93" y="1675267"/>
            <a:ext cx="672964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4054" y="2107315"/>
            <a:ext cx="5920934" cy="4336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92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Задача 1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801" y="1408122"/>
            <a:ext cx="6696744" cy="5755422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 </a:t>
            </a:r>
            <a:r>
              <a:rPr lang="ru-RU" sz="3600" dirty="0" smtClean="0">
                <a:solidFill>
                  <a:schemeClr val="tx2"/>
                </a:solidFill>
              </a:rPr>
              <a:t>На рисунке показан график зависимости пути равномерного движения тела от времени. По этому графику найдите: </a:t>
            </a:r>
          </a:p>
          <a:p>
            <a:pPr marL="571500" indent="-571500">
              <a:buFontTx/>
              <a:buChar char="-"/>
            </a:pPr>
            <a:r>
              <a:rPr lang="ru-RU" sz="3600" dirty="0" smtClean="0">
                <a:solidFill>
                  <a:schemeClr val="tx2"/>
                </a:solidFill>
              </a:rPr>
              <a:t>Каков путь, пройденный телом за 8 </a:t>
            </a:r>
            <a:r>
              <a:rPr lang="en-US" sz="3600" dirty="0">
                <a:solidFill>
                  <a:schemeClr val="tx2"/>
                </a:solidFill>
              </a:rPr>
              <a:t>c</a:t>
            </a:r>
            <a:r>
              <a:rPr lang="ru-RU" sz="3600" dirty="0" smtClean="0">
                <a:solidFill>
                  <a:schemeClr val="tx2"/>
                </a:solidFill>
              </a:rPr>
              <a:t>;</a:t>
            </a:r>
          </a:p>
          <a:p>
            <a:pPr marL="571500" indent="-571500">
              <a:buFontTx/>
              <a:buChar char="-"/>
            </a:pPr>
            <a:r>
              <a:rPr lang="ru-RU" sz="3600" dirty="0" smtClean="0">
                <a:solidFill>
                  <a:schemeClr val="tx2"/>
                </a:solidFill>
              </a:rPr>
              <a:t>Чему равна скорость движения тела?</a:t>
            </a:r>
            <a:endParaRPr lang="ru-RU" sz="3600" dirty="0">
              <a:solidFill>
                <a:schemeClr val="tx2"/>
              </a:solidFill>
            </a:endParaRPr>
          </a:p>
          <a:p>
            <a:endParaRPr lang="ru-RU" dirty="0" smtClean="0">
              <a:solidFill>
                <a:schemeClr val="tx2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6</a:t>
            </a:r>
            <a:endParaRPr lang="ru-RU" sz="2800" b="1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8</a:t>
            </a:r>
            <a:endParaRPr lang="ru-RU" sz="2800" b="1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10950500" y="546947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8118673" y="2555032"/>
            <a:ext cx="3024336" cy="278537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10561" y="1291354"/>
            <a:ext cx="857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S</a:t>
            </a:r>
            <a:r>
              <a:rPr lang="ru-RU" sz="3600" b="1" dirty="0" smtClean="0">
                <a:solidFill>
                  <a:prstClr val="black"/>
                </a:solidFill>
              </a:rPr>
              <a:t>;</a:t>
            </a:r>
            <a:r>
              <a:rPr lang="ru-RU" sz="3600" b="1" dirty="0">
                <a:solidFill>
                  <a:prstClr val="black"/>
                </a:solidFill>
              </a:rPr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121518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Решение: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9656" y="1320760"/>
            <a:ext cx="6484881" cy="1107996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1. Каков </a:t>
            </a:r>
            <a:r>
              <a:rPr lang="ru-RU" sz="3600" dirty="0">
                <a:solidFill>
                  <a:schemeClr val="tx2"/>
                </a:solidFill>
              </a:rPr>
              <a:t>путь, пройденный телом за   8 </a:t>
            </a:r>
            <a:r>
              <a:rPr lang="en-US" sz="3600" dirty="0">
                <a:solidFill>
                  <a:schemeClr val="tx2"/>
                </a:solidFill>
              </a:rPr>
              <a:t>c</a:t>
            </a:r>
            <a:r>
              <a:rPr lang="ru-RU" sz="3600" dirty="0" smtClean="0">
                <a:solidFill>
                  <a:schemeClr val="tx2"/>
                </a:solidFill>
              </a:rPr>
              <a:t>?</a:t>
            </a:r>
            <a:endParaRPr lang="ru-RU" sz="3600" dirty="0">
              <a:solidFill>
                <a:schemeClr val="tx2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6</a:t>
            </a:r>
            <a:endParaRPr lang="ru-RU" sz="2800" b="1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8</a:t>
            </a:r>
            <a:endParaRPr lang="ru-RU" sz="28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0950500" y="546947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8118673" y="2555032"/>
            <a:ext cx="2407173" cy="2785379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10561" y="1291354"/>
            <a:ext cx="857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S</a:t>
            </a:r>
            <a:r>
              <a:rPr lang="ru-RU" sz="3600" b="1" dirty="0" smtClean="0">
                <a:solidFill>
                  <a:prstClr val="black"/>
                </a:solidFill>
              </a:rPr>
              <a:t>;</a:t>
            </a:r>
            <a:r>
              <a:rPr lang="ru-RU" sz="3600" b="1" dirty="0">
                <a:solidFill>
                  <a:prstClr val="black"/>
                </a:solidFill>
              </a:rPr>
              <a:t>м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8121005" y="2541821"/>
            <a:ext cx="2404841" cy="13211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10526825" y="2471465"/>
            <a:ext cx="19456" cy="289187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85081" y="4826769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5 (</a:t>
            </a:r>
            <a:r>
              <a:rPr lang="ru-RU" sz="4000" dirty="0" smtClean="0"/>
              <a:t>м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669532" y="4118883"/>
            <a:ext cx="17443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 = 8 (c)</a:t>
            </a:r>
            <a:endParaRPr lang="ru-RU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387827" y="2310523"/>
            <a:ext cx="672273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/>
            <a:r>
              <a:rPr lang="ru-RU" sz="3600" b="1" i="1" kern="0" dirty="0" smtClean="0">
                <a:solidFill>
                  <a:schemeClr val="tx2"/>
                </a:solidFill>
                <a:latin typeface="Arial"/>
                <a:cs typeface="Arial"/>
              </a:rPr>
              <a:t>2. Чему </a:t>
            </a:r>
            <a:r>
              <a:rPr lang="ru-RU" sz="3600" b="1" i="1" kern="0" dirty="0">
                <a:solidFill>
                  <a:schemeClr val="tx2"/>
                </a:solidFill>
                <a:latin typeface="Arial"/>
                <a:cs typeface="Arial"/>
              </a:rPr>
              <a:t>равна скорость движения тела?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69159" y="3558959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862089" y="3647237"/>
            <a:ext cx="0" cy="2393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33425" y="5517818"/>
            <a:ext cx="25286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91982" y="5676820"/>
            <a:ext cx="10967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ϑ</a:t>
            </a:r>
            <a:r>
              <a:rPr lang="ru-RU" sz="4000" dirty="0" smtClean="0"/>
              <a:t> - ?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870201" y="3526137"/>
            <a:ext cx="1795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82465" y="4081017"/>
                <a:ext cx="1171411" cy="969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465" y="4081017"/>
                <a:ext cx="1171411" cy="969946"/>
              </a:xfrm>
              <a:prstGeom prst="rect">
                <a:avLst/>
              </a:prstGeom>
              <a:blipFill rotWithShape="1">
                <a:blip r:embed="rId3"/>
                <a:stretch>
                  <a:fillRect l="-18229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163454" y="5179824"/>
                <a:ext cx="1507144" cy="9757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3454" y="5179824"/>
                <a:ext cx="1507144" cy="975780"/>
              </a:xfrm>
              <a:prstGeom prst="rect">
                <a:avLst/>
              </a:prstGeom>
              <a:blipFill rotWithShape="1">
                <a:blip r:embed="rId4"/>
                <a:stretch>
                  <a:fillRect l="-14575" r="-10931" b="-131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590281" y="5291336"/>
                <a:ext cx="1845377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0,625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/>
                  <a:t>)</a:t>
                </a:r>
                <a:endParaRPr lang="ru-RU" sz="3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281" y="5291336"/>
                <a:ext cx="1845377" cy="822597"/>
              </a:xfrm>
              <a:prstGeom prst="rect">
                <a:avLst/>
              </a:prstGeom>
              <a:blipFill rotWithShape="1">
                <a:blip r:embed="rId5"/>
                <a:stretch>
                  <a:fillRect l="-10231" t="-3704" r="-9241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590281" y="6269697"/>
                <a:ext cx="2608406" cy="7414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/>
                  <a:t>Ответ: 0,625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2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0281" y="6269697"/>
                <a:ext cx="2608406" cy="741485"/>
              </a:xfrm>
              <a:prstGeom prst="rect">
                <a:avLst/>
              </a:prstGeom>
              <a:blipFill rotWithShape="1">
                <a:blip r:embed="rId6"/>
                <a:stretch>
                  <a:fillRect l="-6075" t="-2459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231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7" grpId="0"/>
      <p:bldP spid="38" grpId="0"/>
      <p:bldP spid="39" grpId="0"/>
      <p:bldP spid="40" grpId="0"/>
      <p:bldP spid="45" grpId="0"/>
      <p:bldP spid="46" grpId="0"/>
      <p:bldP spid="48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Задача 2</a:t>
            </a:r>
            <a:endParaRPr lang="ru-RU" sz="5400" dirty="0"/>
          </a:p>
        </p:txBody>
      </p:sp>
      <p:sp>
        <p:nvSpPr>
          <p:cNvPr id="4" name="Текст 2"/>
          <p:cNvSpPr>
            <a:spLocks noGrp="1"/>
          </p:cNvSpPr>
          <p:nvPr>
            <p:ph type="body" idx="1"/>
          </p:nvPr>
        </p:nvSpPr>
        <p:spPr>
          <a:xfrm>
            <a:off x="269801" y="1186880"/>
            <a:ext cx="6696744" cy="630942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 </a:t>
            </a:r>
            <a:r>
              <a:rPr lang="ru-RU" sz="3600" dirty="0" smtClean="0">
                <a:solidFill>
                  <a:schemeClr val="tx2"/>
                </a:solidFill>
              </a:rPr>
              <a:t>На рисунке показан график зависимости скорости равномерного движения тела от времени. По этому графику найдите: </a:t>
            </a:r>
          </a:p>
          <a:p>
            <a:pPr marL="571500" indent="-571500">
              <a:buFontTx/>
              <a:buChar char="-"/>
            </a:pPr>
            <a:r>
              <a:rPr lang="ru-RU" sz="3600" dirty="0" smtClean="0">
                <a:solidFill>
                  <a:schemeClr val="tx2"/>
                </a:solidFill>
              </a:rPr>
              <a:t>Скорость движения тела;</a:t>
            </a:r>
          </a:p>
          <a:p>
            <a:pPr marL="571500" indent="-571500">
              <a:buFontTx/>
              <a:buChar char="-"/>
            </a:pPr>
            <a:r>
              <a:rPr lang="ru-RU" sz="3600" dirty="0" smtClean="0">
                <a:solidFill>
                  <a:schemeClr val="tx2"/>
                </a:solidFill>
              </a:rPr>
              <a:t>Рассчитайте путь, который пройдет тело за 10 с?</a:t>
            </a:r>
            <a:endParaRPr lang="ru-RU" sz="3600" dirty="0">
              <a:solidFill>
                <a:schemeClr val="tx2"/>
              </a:solidFill>
            </a:endParaRPr>
          </a:p>
          <a:p>
            <a:endParaRPr lang="ru-RU" dirty="0" smtClean="0">
              <a:solidFill>
                <a:schemeClr val="tx2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6</a:t>
            </a:r>
            <a:endParaRPr lang="ru-RU" sz="28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8</a:t>
            </a:r>
            <a:endParaRPr lang="ru-RU" sz="2800" b="1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10950500" y="546947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H="1">
            <a:off x="8118673" y="3647237"/>
            <a:ext cx="302433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110561" y="1291354"/>
                <a:ext cx="809837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prstClr val="black"/>
                    </a:solidFill>
                  </a:rPr>
                  <a:t>ϑ</a:t>
                </a:r>
                <a:r>
                  <a:rPr lang="ru-RU" sz="3600" b="1" dirty="0" smtClean="0">
                    <a:solidFill>
                      <a:prstClr val="black"/>
                    </a:solidFill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561" y="1291354"/>
                <a:ext cx="809837" cy="822597"/>
              </a:xfrm>
              <a:prstGeom prst="rect">
                <a:avLst/>
              </a:prstGeom>
              <a:blipFill rotWithShape="1">
                <a:blip r:embed="rId3"/>
                <a:stretch>
                  <a:fillRect l="-22556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42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Решение:</a:t>
            </a:r>
            <a:endParaRPr lang="ru-RU" sz="5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6</a:t>
            </a:r>
            <a:endParaRPr lang="ru-RU" sz="2800" b="1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8</a:t>
            </a:r>
            <a:endParaRPr lang="ru-RU" sz="2800" b="1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0950500" y="546947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10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8126215" y="3647237"/>
            <a:ext cx="302433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Текст 2"/>
          <p:cNvSpPr>
            <a:spLocks noGrp="1"/>
          </p:cNvSpPr>
          <p:nvPr>
            <p:ph type="body" idx="1"/>
          </p:nvPr>
        </p:nvSpPr>
        <p:spPr>
          <a:xfrm>
            <a:off x="409656" y="1320760"/>
            <a:ext cx="6484881" cy="1107996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1. Найти скорость </a:t>
            </a:r>
            <a:r>
              <a:rPr lang="ru-RU" sz="3600" dirty="0">
                <a:solidFill>
                  <a:schemeClr val="tx2"/>
                </a:solidFill>
              </a:rPr>
              <a:t>движения </a:t>
            </a:r>
            <a:r>
              <a:rPr lang="ru-RU" sz="3600" dirty="0" smtClean="0">
                <a:solidFill>
                  <a:schemeClr val="tx2"/>
                </a:solidFill>
              </a:rPr>
              <a:t>тела?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7827" y="2310523"/>
            <a:ext cx="67227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/>
            <a:r>
              <a:rPr lang="ru-RU" sz="3600" b="1" i="1" kern="0" dirty="0" smtClean="0">
                <a:solidFill>
                  <a:schemeClr val="tx2"/>
                </a:solidFill>
                <a:latin typeface="Arial"/>
                <a:cs typeface="Arial"/>
              </a:rPr>
              <a:t>2. </a:t>
            </a:r>
            <a:r>
              <a:rPr lang="ru-RU" sz="3600" b="1" i="1" kern="0" dirty="0">
                <a:solidFill>
                  <a:schemeClr val="tx2"/>
                </a:solidFill>
                <a:latin typeface="Arial"/>
                <a:cs typeface="Arial"/>
              </a:rPr>
              <a:t>Рассчитайте путь, который пройдет тело за 10 с</a:t>
            </a:r>
            <a:r>
              <a:rPr lang="ru-RU" sz="3600" b="1" i="1" kern="0" dirty="0" smtClean="0">
                <a:solidFill>
                  <a:schemeClr val="tx2"/>
                </a:solidFill>
                <a:latin typeface="Arial"/>
                <a:cs typeface="Arial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110561" y="1291354"/>
                <a:ext cx="809837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prstClr val="black"/>
                    </a:solidFill>
                  </a:rPr>
                  <a:t>ϑ</a:t>
                </a:r>
                <a:r>
                  <a:rPr lang="ru-RU" sz="3600" b="1" dirty="0" smtClean="0">
                    <a:solidFill>
                      <a:prstClr val="black"/>
                    </a:solidFill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36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561" y="1291354"/>
                <a:ext cx="809837" cy="822597"/>
              </a:xfrm>
              <a:prstGeom prst="rect">
                <a:avLst/>
              </a:prstGeom>
              <a:blipFill rotWithShape="1">
                <a:blip r:embed="rId3"/>
                <a:stretch>
                  <a:fillRect l="-22556" t="-370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73857" y="4537960"/>
                <a:ext cx="1584088" cy="9037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57" y="4537960"/>
                <a:ext cx="1584088" cy="903709"/>
              </a:xfrm>
              <a:prstGeom prst="rect">
                <a:avLst/>
              </a:prstGeom>
              <a:blipFill rotWithShape="1">
                <a:blip r:embed="rId4"/>
                <a:stretch>
                  <a:fillRect l="-13846" t="-4698" b="-134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05610" y="5375538"/>
            <a:ext cx="2004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 = </a:t>
            </a:r>
            <a:r>
              <a:rPr lang="ru-RU" sz="4000" dirty="0" smtClean="0"/>
              <a:t>10</a:t>
            </a:r>
            <a:r>
              <a:rPr lang="en-US" sz="4000" dirty="0" smtClean="0"/>
              <a:t> (c)</a:t>
            </a:r>
            <a:endParaRPr lang="ru-RU" sz="4000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11145770" y="3647237"/>
            <a:ext cx="19456" cy="1765279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862089" y="4272571"/>
            <a:ext cx="0" cy="2393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333425" y="6143152"/>
            <a:ext cx="25286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57190" y="3952084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58232" y="3919262"/>
            <a:ext cx="1795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70755" y="6143152"/>
            <a:ext cx="11432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</a:t>
            </a:r>
            <a:r>
              <a:rPr lang="ru-RU" sz="4000" dirty="0" smtClean="0"/>
              <a:t>?</a:t>
            </a:r>
            <a:endParaRPr lang="ru-RU" sz="4000" dirty="0"/>
          </a:p>
        </p:txBody>
      </p:sp>
      <p:sp>
        <p:nvSpPr>
          <p:cNvPr id="45" name="TextBox 44"/>
          <p:cNvSpPr txBox="1"/>
          <p:nvPr/>
        </p:nvSpPr>
        <p:spPr>
          <a:xfrm>
            <a:off x="3366145" y="4472826"/>
            <a:ext cx="16193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</a:t>
            </a:r>
            <a:r>
              <a:rPr lang="el-GR" sz="4000" dirty="0" smtClean="0"/>
              <a:t>ϑ</a:t>
            </a:r>
            <a:r>
              <a:rPr lang="ru-RU" sz="4000" dirty="0" smtClean="0"/>
              <a:t>*</a:t>
            </a:r>
            <a:r>
              <a:rPr lang="en-US" sz="4000" dirty="0" smtClean="0"/>
              <a:t>t</a:t>
            </a:r>
            <a:endParaRPr lang="ru-RU" sz="4000" dirty="0"/>
          </a:p>
        </p:txBody>
      </p:sp>
      <p:sp>
        <p:nvSpPr>
          <p:cNvPr id="46" name="TextBox 45"/>
          <p:cNvSpPr txBox="1"/>
          <p:nvPr/>
        </p:nvSpPr>
        <p:spPr>
          <a:xfrm>
            <a:off x="3078113" y="5093494"/>
            <a:ext cx="19399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</a:t>
            </a:r>
            <a:r>
              <a:rPr lang="en-US" sz="4000" dirty="0"/>
              <a:t>3</a:t>
            </a:r>
            <a:r>
              <a:rPr lang="ru-RU" sz="4000" dirty="0" smtClean="0"/>
              <a:t>*10</a:t>
            </a:r>
            <a:endParaRPr lang="ru-RU" sz="4000" dirty="0"/>
          </a:p>
        </p:txBody>
      </p:sp>
      <p:sp>
        <p:nvSpPr>
          <p:cNvPr id="47" name="TextBox 46"/>
          <p:cNvSpPr txBox="1"/>
          <p:nvPr/>
        </p:nvSpPr>
        <p:spPr>
          <a:xfrm>
            <a:off x="4903541" y="5071542"/>
            <a:ext cx="1846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</a:t>
            </a:r>
            <a:r>
              <a:rPr lang="ru-RU" sz="4000" dirty="0" smtClean="0"/>
              <a:t>30</a:t>
            </a:r>
            <a:r>
              <a:rPr lang="en-US" sz="4000" dirty="0" smtClean="0"/>
              <a:t> (</a:t>
            </a:r>
            <a:r>
              <a:rPr lang="ru-RU" sz="4000" dirty="0" smtClean="0"/>
              <a:t>м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48" name="TextBox 47"/>
          <p:cNvSpPr txBox="1"/>
          <p:nvPr/>
        </p:nvSpPr>
        <p:spPr>
          <a:xfrm>
            <a:off x="4985499" y="6373984"/>
            <a:ext cx="21643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Ответ: 30 м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6565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2" grpId="0" build="p"/>
      <p:bldP spid="33" grpId="0"/>
      <p:bldP spid="34" grpId="0"/>
      <p:bldP spid="35" grpId="0"/>
      <p:bldP spid="36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Задача 3</a:t>
            </a:r>
            <a:endParaRPr lang="ru-RU" sz="5400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69801" y="1114872"/>
            <a:ext cx="6696744" cy="58939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4300" b="1" i="1">
                <a:solidFill>
                  <a:srgbClr val="2365C7"/>
                </a:solidFill>
                <a:latin typeface="Arial"/>
                <a:ea typeface="+mn-ea"/>
                <a:cs typeface="Arial"/>
              </a:defRPr>
            </a:lvl1pPr>
            <a:lvl2pPr marL="810924" eaLnBrk="1" hangingPunct="1">
              <a:defRPr>
                <a:latin typeface="+mn-lt"/>
                <a:ea typeface="+mn-ea"/>
                <a:cs typeface="+mn-cs"/>
              </a:defRPr>
            </a:lvl2pPr>
            <a:lvl3pPr marL="1621845" eaLnBrk="1" hangingPunct="1">
              <a:defRPr>
                <a:latin typeface="+mn-lt"/>
                <a:ea typeface="+mn-ea"/>
                <a:cs typeface="+mn-cs"/>
              </a:defRPr>
            </a:lvl3pPr>
            <a:lvl4pPr marL="2432770" eaLnBrk="1" hangingPunct="1">
              <a:defRPr>
                <a:latin typeface="+mn-lt"/>
                <a:ea typeface="+mn-ea"/>
                <a:cs typeface="+mn-cs"/>
              </a:defRPr>
            </a:lvl4pPr>
            <a:lvl5pPr marL="3243694" eaLnBrk="1" hangingPunct="1">
              <a:defRPr>
                <a:latin typeface="+mn-lt"/>
                <a:ea typeface="+mn-ea"/>
                <a:cs typeface="+mn-cs"/>
              </a:defRPr>
            </a:lvl5pPr>
            <a:lvl6pPr marL="4054618" eaLnBrk="1" hangingPunct="1">
              <a:defRPr>
                <a:latin typeface="+mn-lt"/>
                <a:ea typeface="+mn-ea"/>
                <a:cs typeface="+mn-cs"/>
              </a:defRPr>
            </a:lvl6pPr>
            <a:lvl7pPr marL="4865543" eaLnBrk="1" hangingPunct="1">
              <a:defRPr>
                <a:latin typeface="+mn-lt"/>
                <a:ea typeface="+mn-ea"/>
                <a:cs typeface="+mn-cs"/>
              </a:defRPr>
            </a:lvl7pPr>
            <a:lvl8pPr marL="5676464" eaLnBrk="1" hangingPunct="1">
              <a:defRPr>
                <a:latin typeface="+mn-lt"/>
                <a:ea typeface="+mn-ea"/>
                <a:cs typeface="+mn-cs"/>
              </a:defRPr>
            </a:lvl8pPr>
            <a:lvl9pPr marL="648739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2"/>
                </a:solidFill>
              </a:rPr>
              <a:t>     </a:t>
            </a:r>
            <a:r>
              <a:rPr lang="ru-RU" sz="3200" dirty="0" smtClean="0">
                <a:solidFill>
                  <a:schemeClr val="tx2"/>
                </a:solidFill>
              </a:rPr>
              <a:t>На рисунке показан график зависимости пути равномерного движения тела от времени. По этому графику найдите: </a:t>
            </a:r>
          </a:p>
          <a:p>
            <a:pPr marL="571500" indent="-571500"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</a:rPr>
              <a:t>Каков путь, пройденный каждым тело за 2 с;</a:t>
            </a:r>
          </a:p>
          <a:p>
            <a:pPr marL="571500" indent="-571500">
              <a:buFontTx/>
              <a:buChar char="-"/>
            </a:pPr>
            <a:r>
              <a:rPr lang="ru-RU" sz="3200" dirty="0" smtClean="0">
                <a:solidFill>
                  <a:schemeClr val="tx2"/>
                </a:solidFill>
              </a:rPr>
              <a:t>Чему равны скорости движения тел?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Постройте графики зависимости скорости равномерного движения каждого тела от времени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 стрелкой 5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1</a:t>
            </a:r>
            <a:endParaRPr lang="ru-RU" sz="2800" b="1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950500" y="546947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5</a:t>
            </a:r>
            <a:endParaRPr lang="ru-RU" sz="2800" b="1" dirty="0" smtClean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H="1">
            <a:off x="8118673" y="2555032"/>
            <a:ext cx="1203586" cy="278399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110561" y="1291354"/>
            <a:ext cx="857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S</a:t>
            </a:r>
            <a:r>
              <a:rPr lang="ru-RU" sz="3600" b="1" dirty="0" smtClean="0">
                <a:solidFill>
                  <a:prstClr val="black"/>
                </a:solidFill>
              </a:rPr>
              <a:t>;м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V="1">
            <a:off x="8118673" y="4211216"/>
            <a:ext cx="2407173" cy="1114214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37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45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Решение:</a:t>
            </a:r>
            <a:endParaRPr lang="ru-RU" sz="5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4"/>
          <a:stretch/>
        </p:blipFill>
        <p:spPr bwMode="auto">
          <a:xfrm>
            <a:off x="7110561" y="1291354"/>
            <a:ext cx="5487193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7326585" y="5358369"/>
            <a:ext cx="4896544" cy="1706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V="1">
            <a:off x="8118673" y="1651620"/>
            <a:ext cx="0" cy="487593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45936" y="5394456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O</a:t>
            </a: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38582" y="5517818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t</a:t>
            </a:r>
            <a:r>
              <a:rPr lang="ru-RU" sz="3600" b="1" dirty="0" smtClean="0">
                <a:solidFill>
                  <a:prstClr val="black"/>
                </a:solidFill>
              </a:rPr>
              <a:t>;с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972656" y="4787280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72656" y="3647237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7256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525846" y="5269301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974657" y="4211216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74657" y="3059088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4657" y="2555032"/>
            <a:ext cx="2489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3428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918873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143009" y="5291336"/>
            <a:ext cx="0" cy="178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45936" y="2267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5936" y="279022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4</a:t>
            </a:r>
            <a:endParaRPr lang="ru-RU" sz="28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566215" y="33856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75592" y="394960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2</a:t>
            </a:r>
            <a:endParaRPr lang="ru-RU" sz="2800" b="1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545936" y="45256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419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1</a:t>
            </a:r>
            <a:endParaRPr lang="ru-RU" sz="2800" b="1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9087097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735169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342142" y="551781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50500" y="546947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5</a:t>
            </a:r>
            <a:endParaRPr lang="ru-RU" sz="2800" b="1" dirty="0" smtClean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8118673" y="2555032"/>
            <a:ext cx="1203586" cy="278399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10561" y="1291354"/>
            <a:ext cx="857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S</a:t>
            </a:r>
            <a:r>
              <a:rPr lang="ru-RU" sz="3600" b="1" dirty="0" smtClean="0">
                <a:solidFill>
                  <a:prstClr val="black"/>
                </a:solidFill>
              </a:rPr>
              <a:t>;м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8118673" y="4211216"/>
            <a:ext cx="2407173" cy="1114214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9331987" y="2445938"/>
            <a:ext cx="9728" cy="2912431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402385" y="1926005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(1)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566945" y="3779168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(2)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9342809" y="4765408"/>
            <a:ext cx="9397" cy="614996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8118673" y="4765408"/>
            <a:ext cx="1233533" cy="0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118673" y="2526750"/>
            <a:ext cx="1203586" cy="186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69801" y="1279674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(1)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86446" y="2655782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5 (</a:t>
            </a:r>
            <a:r>
              <a:rPr lang="ru-RU" sz="4000" dirty="0" smtClean="0"/>
              <a:t>м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48" name="TextBox 47"/>
          <p:cNvSpPr txBox="1"/>
          <p:nvPr/>
        </p:nvSpPr>
        <p:spPr>
          <a:xfrm>
            <a:off x="970897" y="1947896"/>
            <a:ext cx="17443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 = </a:t>
            </a:r>
            <a:r>
              <a:rPr lang="ru-RU" sz="4000" dirty="0" smtClean="0"/>
              <a:t>2</a:t>
            </a:r>
            <a:r>
              <a:rPr lang="en-US" sz="4000" dirty="0" smtClean="0"/>
              <a:t> (c)</a:t>
            </a:r>
            <a:endParaRPr lang="ru-RU" sz="4000" dirty="0"/>
          </a:p>
        </p:txBody>
      </p:sp>
      <p:sp>
        <p:nvSpPr>
          <p:cNvPr id="49" name="TextBox 48"/>
          <p:cNvSpPr txBox="1"/>
          <p:nvPr/>
        </p:nvSpPr>
        <p:spPr>
          <a:xfrm>
            <a:off x="970524" y="1387972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3163454" y="1476250"/>
            <a:ext cx="0" cy="2393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634790" y="3346831"/>
            <a:ext cx="25286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093347" y="3505833"/>
            <a:ext cx="10967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ϑ</a:t>
            </a:r>
            <a:r>
              <a:rPr lang="ru-RU" sz="4000" dirty="0" smtClean="0"/>
              <a:t> - ?</a:t>
            </a:r>
            <a:endParaRPr lang="ru-RU" sz="4000" dirty="0"/>
          </a:p>
        </p:txBody>
      </p:sp>
      <p:sp>
        <p:nvSpPr>
          <p:cNvPr id="53" name="TextBox 52"/>
          <p:cNvSpPr txBox="1"/>
          <p:nvPr/>
        </p:nvSpPr>
        <p:spPr>
          <a:xfrm>
            <a:off x="4171566" y="1355150"/>
            <a:ext cx="1795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483830" y="1910030"/>
                <a:ext cx="1171411" cy="969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830" y="1910030"/>
                <a:ext cx="1171411" cy="969946"/>
              </a:xfrm>
              <a:prstGeom prst="rect">
                <a:avLst/>
              </a:prstGeom>
              <a:blipFill rotWithShape="1">
                <a:blip r:embed="rId3"/>
                <a:stretch>
                  <a:fillRect l="-18750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3464819" y="3008837"/>
                <a:ext cx="1507144" cy="9716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819" y="3008837"/>
                <a:ext cx="1507144" cy="971613"/>
              </a:xfrm>
              <a:prstGeom prst="rect">
                <a:avLst/>
              </a:prstGeom>
              <a:blipFill rotWithShape="1">
                <a:blip r:embed="rId4"/>
                <a:stretch>
                  <a:fillRect l="-14113" r="-10887" b="-13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891646" y="3120349"/>
                <a:ext cx="1377300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2</a:t>
                </a:r>
                <a:r>
                  <a:rPr lang="ru-RU" sz="3600" dirty="0" smtClean="0"/>
                  <a:t>,</a:t>
                </a:r>
                <a:r>
                  <a:rPr lang="en-US" sz="3600" dirty="0" smtClean="0"/>
                  <a:t>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/>
                  <a:t>)</a:t>
                </a:r>
                <a:endParaRPr lang="ru-RU" sz="3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646" y="3120349"/>
                <a:ext cx="1377300" cy="822597"/>
              </a:xfrm>
              <a:prstGeom prst="rect">
                <a:avLst/>
              </a:prstGeom>
              <a:blipFill rotWithShape="1">
                <a:blip r:embed="rId5"/>
                <a:stretch>
                  <a:fillRect l="-13274" t="-3704" r="-1327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986446" y="5377087"/>
            <a:ext cx="193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 = </a:t>
            </a:r>
            <a:r>
              <a:rPr lang="ru-RU" sz="4000" dirty="0" smtClean="0"/>
              <a:t>1</a:t>
            </a:r>
            <a:r>
              <a:rPr lang="en-US" sz="4000" dirty="0" smtClean="0"/>
              <a:t> (</a:t>
            </a:r>
            <a:r>
              <a:rPr lang="ru-RU" sz="4000" dirty="0" smtClean="0"/>
              <a:t>м</a:t>
            </a:r>
            <a:r>
              <a:rPr lang="en-US" sz="4000" dirty="0" smtClean="0"/>
              <a:t>)</a:t>
            </a:r>
            <a:endParaRPr lang="ru-RU" sz="4000" dirty="0"/>
          </a:p>
        </p:txBody>
      </p:sp>
      <p:sp>
        <p:nvSpPr>
          <p:cNvPr id="58" name="TextBox 57"/>
          <p:cNvSpPr txBox="1"/>
          <p:nvPr/>
        </p:nvSpPr>
        <p:spPr>
          <a:xfrm>
            <a:off x="970897" y="4669201"/>
            <a:ext cx="17443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 = </a:t>
            </a:r>
            <a:r>
              <a:rPr lang="ru-RU" sz="4000" dirty="0" smtClean="0"/>
              <a:t>2</a:t>
            </a:r>
            <a:r>
              <a:rPr lang="en-US" sz="4000" dirty="0" smtClean="0"/>
              <a:t> (c)</a:t>
            </a:r>
            <a:endParaRPr lang="ru-RU" sz="4000" dirty="0"/>
          </a:p>
        </p:txBody>
      </p:sp>
      <p:sp>
        <p:nvSpPr>
          <p:cNvPr id="59" name="TextBox 58"/>
          <p:cNvSpPr txBox="1"/>
          <p:nvPr/>
        </p:nvSpPr>
        <p:spPr>
          <a:xfrm>
            <a:off x="970524" y="4109277"/>
            <a:ext cx="1127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Дано: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3163454" y="4197555"/>
            <a:ext cx="0" cy="2393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634790" y="6068136"/>
            <a:ext cx="25286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093347" y="6227138"/>
            <a:ext cx="10967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ϑ</a:t>
            </a:r>
            <a:r>
              <a:rPr lang="ru-RU" sz="4000" dirty="0" smtClean="0"/>
              <a:t> - ?</a:t>
            </a:r>
            <a:endParaRPr lang="ru-RU" sz="4000" dirty="0"/>
          </a:p>
        </p:txBody>
      </p:sp>
      <p:sp>
        <p:nvSpPr>
          <p:cNvPr id="63" name="TextBox 62"/>
          <p:cNvSpPr txBox="1"/>
          <p:nvPr/>
        </p:nvSpPr>
        <p:spPr>
          <a:xfrm>
            <a:off x="4171566" y="4076455"/>
            <a:ext cx="1795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483830" y="4631335"/>
                <a:ext cx="1171411" cy="969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830" y="4631335"/>
                <a:ext cx="1171411" cy="969946"/>
              </a:xfrm>
              <a:prstGeom prst="rect">
                <a:avLst/>
              </a:prstGeom>
              <a:blipFill rotWithShape="1">
                <a:blip r:embed="rId6"/>
                <a:stretch>
                  <a:fillRect l="-18750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464819" y="5730142"/>
                <a:ext cx="1507144" cy="961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4000" dirty="0" smtClean="0"/>
                  <a:t>ϑ</a:t>
                </a:r>
                <a:r>
                  <a:rPr lang="ru-RU" sz="40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819" y="5730142"/>
                <a:ext cx="1507144" cy="961545"/>
              </a:xfrm>
              <a:prstGeom prst="rect">
                <a:avLst/>
              </a:prstGeom>
              <a:blipFill rotWithShape="1">
                <a:blip r:embed="rId7"/>
                <a:stretch>
                  <a:fillRect l="-14113" r="-10887" b="-132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891646" y="5841654"/>
                <a:ext cx="1377300" cy="8225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0,</a:t>
                </a:r>
                <a:r>
                  <a:rPr lang="en-US" sz="3600" dirty="0" smtClean="0"/>
                  <a:t>5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м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/>
                  <a:t>)</a:t>
                </a:r>
                <a:endParaRPr lang="ru-RU" sz="3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646" y="5841654"/>
                <a:ext cx="1377300" cy="822597"/>
              </a:xfrm>
              <a:prstGeom prst="rect">
                <a:avLst/>
              </a:prstGeom>
              <a:blipFill rotWithShape="1">
                <a:blip r:embed="rId8"/>
                <a:stretch>
                  <a:fillRect l="-13274" t="-3704" r="-13274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282636" y="3995192"/>
            <a:ext cx="707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(2)</a:t>
            </a:r>
            <a:endParaRPr lang="ru-RU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00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2" grpId="0"/>
      <p:bldP spid="53" grpId="0"/>
      <p:bldP spid="54" grpId="0"/>
      <p:bldP spid="56" grpId="0"/>
      <p:bldP spid="57" grpId="0"/>
      <p:bldP spid="58" grpId="0"/>
      <p:bldP spid="59" grpId="0"/>
      <p:bldP spid="62" grpId="0"/>
      <p:bldP spid="63" grpId="0"/>
      <p:bldP spid="64" grpId="0"/>
      <p:bldP spid="6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576</Words>
  <Application>Microsoft Office PowerPoint</Application>
  <PresentationFormat>Произвольный</PresentationFormat>
  <Paragraphs>181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2_Тема Office</vt:lpstr>
      <vt:lpstr>4_Тема Office</vt:lpstr>
      <vt:lpstr>Презентация PowerPoint</vt:lpstr>
      <vt:lpstr>Презентация PowerPoint</vt:lpstr>
      <vt:lpstr>График скорости и график пути</vt:lpstr>
      <vt:lpstr>Задача 1</vt:lpstr>
      <vt:lpstr>Решение:</vt:lpstr>
      <vt:lpstr>Задача 2</vt:lpstr>
      <vt:lpstr>Решение:</vt:lpstr>
      <vt:lpstr>Задача 3</vt:lpstr>
      <vt:lpstr>Решение:</vt:lpstr>
      <vt:lpstr>Решение:</vt:lpstr>
      <vt:lpstr>Задание:</vt:lpstr>
      <vt:lpstr>Задание: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Liza</dc:creator>
  <cp:lastModifiedBy>Liza</cp:lastModifiedBy>
  <cp:revision>80</cp:revision>
  <dcterms:created xsi:type="dcterms:W3CDTF">2020-08-02T08:10:40Z</dcterms:created>
  <dcterms:modified xsi:type="dcterms:W3CDTF">2020-09-18T11:11:14Z</dcterms:modified>
</cp:coreProperties>
</file>