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6" r:id="rId4"/>
    <p:sldId id="280" r:id="rId5"/>
    <p:sldId id="267" r:id="rId6"/>
    <p:sldId id="268" r:id="rId7"/>
    <p:sldId id="272" r:id="rId8"/>
    <p:sldId id="274" r:id="rId9"/>
    <p:sldId id="279" r:id="rId10"/>
    <p:sldId id="269" r:id="rId11"/>
    <p:sldId id="275" r:id="rId12"/>
    <p:sldId id="270" r:id="rId13"/>
    <p:sldId id="273" r:id="rId14"/>
    <p:sldId id="276" r:id="rId15"/>
    <p:sldId id="277" r:id="rId16"/>
    <p:sldId id="278" r:id="rId17"/>
    <p:sldId id="266" r:id="rId18"/>
    <p:sldId id="281" r:id="rId19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660"/>
  </p:normalViewPr>
  <p:slideViewPr>
    <p:cSldViewPr>
      <p:cViewPr>
        <p:scale>
          <a:sx n="66" d="100"/>
          <a:sy n="66" d="100"/>
        </p:scale>
        <p:origin x="-906" y="-138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3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1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2064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16.09.2020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16.09.2020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89398" y="2487044"/>
            <a:ext cx="10377999" cy="3074706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485" defTabSz="923532">
              <a:spcBef>
                <a:spcPts val="177"/>
              </a:spcBef>
            </a:pPr>
            <a:endParaRPr lang="en-US" sz="5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51859" algn="ctr" defTabSz="923532">
              <a:spcBef>
                <a:spcPts val="1979"/>
              </a:spcBef>
            </a:pPr>
            <a:r>
              <a:rPr lang="ru-RU" sz="7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200" dirty="0">
              <a:solidFill>
                <a:srgbClr val="3734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7392" y="2743525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739653" y="1386190"/>
            <a:ext cx="1610378" cy="327284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defTabSz="923532">
              <a:spcBef>
                <a:spcPts val="152"/>
              </a:spcBef>
            </a:pPr>
            <a:r>
              <a:rPr lang="ru-RU" sz="20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495444"/>
            <a:ext cx="3929029" cy="87004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5500" kern="0" spc="8" dirty="0">
                <a:solidFill>
                  <a:sysClr val="window" lastClr="FFFFFF"/>
                </a:solidFill>
              </a:rPr>
              <a:t>Физика</a:t>
            </a:r>
            <a:endParaRPr lang="en-US" sz="55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" y="544605"/>
            <a:ext cx="955461" cy="9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65" y="1330896"/>
            <a:ext cx="62865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Задача </a:t>
            </a:r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274" y="1331215"/>
            <a:ext cx="5919191" cy="5581331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    По заданным графикам найти начальные координаты тел и проекции скорости их движения. Написать уравнения движения тел. Из графиков и уравнений найти время и место встречи тел, движение которых описываются графиками </a:t>
            </a:r>
            <a:r>
              <a:rPr lang="en-US" sz="3200" dirty="0" smtClean="0">
                <a:solidFill>
                  <a:schemeClr val="tx2"/>
                </a:solidFill>
              </a:rPr>
              <a:t>II </a:t>
            </a:r>
            <a:r>
              <a:rPr lang="ru-RU" sz="3200" dirty="0" smtClean="0">
                <a:solidFill>
                  <a:schemeClr val="tx2"/>
                </a:solidFill>
              </a:rPr>
              <a:t>и </a:t>
            </a:r>
            <a:r>
              <a:rPr lang="en-US" sz="3200" dirty="0" smtClean="0">
                <a:solidFill>
                  <a:schemeClr val="tx2"/>
                </a:solidFill>
              </a:rPr>
              <a:t>III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462489" y="3707160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490150" y="2843068"/>
            <a:ext cx="2860771" cy="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90481" y="1469715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X</a:t>
            </a:r>
            <a:r>
              <a:rPr lang="ru-RU" sz="2800" b="1" dirty="0" smtClean="0">
                <a:solidFill>
                  <a:prstClr val="black"/>
                </a:solidFill>
              </a:rPr>
              <a:t>, (м)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1041" y="376521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>
                <a:solidFill>
                  <a:prstClr val="black"/>
                </a:solidFill>
              </a:rPr>
              <a:t>,</a:t>
            </a:r>
            <a:r>
              <a:rPr lang="ru-RU" sz="3600" b="1" dirty="0" smtClean="0">
                <a:solidFill>
                  <a:prstClr val="black"/>
                </a:solidFill>
              </a:rPr>
              <a:t> (с)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8553" y="2555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0561" y="3661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0</a:t>
            </a:r>
            <a:endParaRPr lang="ru-RU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22529" y="431498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8513" y="516281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8513" y="599225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-15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65683" y="2843064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65683" y="457125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65683" y="543535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65683" y="622744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694737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18873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32618" y="37791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43797" y="379383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480375" y="3235756"/>
            <a:ext cx="3086570" cy="219959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500309" y="2848596"/>
            <a:ext cx="2418563" cy="33788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566945" y="2201089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566945" y="2918407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II.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307385" y="5992252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III.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009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4753" y="4686942"/>
                <a:ext cx="27998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*t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53" y="4686942"/>
                <a:ext cx="2799869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609" t="-15517" r="-673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61" y="1347458"/>
            <a:ext cx="7272808" cy="56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6462489" y="3707160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5214" y="5593303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х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ru-RU" sz="3600" dirty="0" smtClean="0">
                <a:solidFill>
                  <a:prstClr val="black"/>
                </a:solidFill>
              </a:rPr>
              <a:t>5 </a:t>
            </a:r>
            <a:r>
              <a:rPr lang="en-US" sz="3600" dirty="0" smtClean="0">
                <a:solidFill>
                  <a:prstClr val="black"/>
                </a:solidFill>
              </a:rPr>
              <a:t>+ </a:t>
            </a:r>
            <a:r>
              <a:rPr lang="ru-RU" sz="3600" dirty="0" smtClean="0">
                <a:solidFill>
                  <a:prstClr val="black"/>
                </a:solidFill>
              </a:rPr>
              <a:t>0*25 = 5 (м)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5638" y="1402904"/>
                <a:ext cx="22172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 = 5(м)  ;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38" y="1402904"/>
                <a:ext cx="221721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7418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 flipV="1">
            <a:off x="7490150" y="2843068"/>
            <a:ext cx="2860771" cy="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90481" y="1469715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X</a:t>
            </a:r>
            <a:r>
              <a:rPr lang="ru-RU" sz="2800" b="1" dirty="0" smtClean="0">
                <a:solidFill>
                  <a:prstClr val="black"/>
                </a:solidFill>
              </a:rPr>
              <a:t>, (м)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289689" y="3788014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>
                <a:solidFill>
                  <a:prstClr val="black"/>
                </a:solidFill>
              </a:rPr>
              <a:t>,</a:t>
            </a:r>
            <a:r>
              <a:rPr lang="ru-RU" sz="3600" b="1" dirty="0" smtClean="0">
                <a:solidFill>
                  <a:prstClr val="black"/>
                </a:solidFill>
              </a:rPr>
              <a:t> (с)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981" y="1303335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</a:t>
            </a:r>
            <a:endParaRPr lang="ru-RU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836222" y="1978968"/>
            <a:ext cx="188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 </a:t>
            </a:r>
            <a:r>
              <a:rPr lang="ru-RU" sz="4000" dirty="0" smtClean="0">
                <a:solidFill>
                  <a:prstClr val="black"/>
                </a:solidFill>
              </a:rPr>
              <a:t>= </a:t>
            </a:r>
            <a:r>
              <a:rPr lang="en-US" sz="4000" dirty="0" smtClean="0">
                <a:solidFill>
                  <a:prstClr val="black"/>
                </a:solidFill>
              </a:rPr>
              <a:t>2</a:t>
            </a:r>
            <a:r>
              <a:rPr lang="ru-RU" sz="4000" dirty="0" smtClean="0">
                <a:solidFill>
                  <a:prstClr val="black"/>
                </a:solidFill>
              </a:rPr>
              <a:t>5(с)</a:t>
            </a:r>
            <a:endParaRPr lang="ru-RU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07665" y="2674842"/>
                <a:ext cx="2246512" cy="91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65" y="2674842"/>
                <a:ext cx="2246512" cy="915956"/>
              </a:xfrm>
              <a:prstGeom prst="rect">
                <a:avLst/>
              </a:prstGeom>
              <a:blipFill rotWithShape="1">
                <a:blip r:embed="rId5"/>
                <a:stretch>
                  <a:fillRect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4726" y="3623450"/>
                <a:ext cx="2317109" cy="97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6" y="3623450"/>
                <a:ext cx="2317109" cy="975460"/>
              </a:xfrm>
              <a:prstGeom prst="rect">
                <a:avLst/>
              </a:prstGeom>
              <a:blipFill rotWithShape="1">
                <a:blip r:embed="rId6"/>
                <a:stretch>
                  <a:fillRect r="-8684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174968" y="1372126"/>
            <a:ext cx="2063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x </a:t>
            </a:r>
            <a:r>
              <a:rPr lang="ru-RU" sz="4000" dirty="0" smtClean="0">
                <a:solidFill>
                  <a:prstClr val="black"/>
                </a:solidFill>
              </a:rPr>
              <a:t>= 5(м) ;</a:t>
            </a:r>
            <a:endParaRPr lang="ru-RU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51834" y="3695201"/>
                <a:ext cx="1122423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0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)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34" y="3695201"/>
                <a:ext cx="1122423" cy="903709"/>
              </a:xfrm>
              <a:prstGeom prst="rect">
                <a:avLst/>
              </a:prstGeom>
              <a:blipFill rotWithShape="1">
                <a:blip r:embed="rId7"/>
                <a:stretch>
                  <a:fillRect l="-18919" t="-4730" r="-17838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64224" y="6239634"/>
                <a:ext cx="12889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000" dirty="0" smtClean="0">
                    <a:solidFill>
                      <a:prstClr val="black"/>
                    </a:solidFill>
                  </a:rPr>
                  <a:t>= 5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24" y="6239634"/>
                <a:ext cx="1288943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5517" r="-15640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38553" y="2555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10561" y="3661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0</a:t>
            </a:r>
            <a:endParaRPr lang="ru-RU" sz="2800" b="1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6822529" y="431498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78513" y="516281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78513" y="599225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-15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365683" y="2843064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365683" y="457125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365683" y="543535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365683" y="622744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694737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9918873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432618" y="37791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643797" y="379383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350921" y="2848596"/>
            <a:ext cx="0" cy="81297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566945" y="2201089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</a:t>
            </a:r>
            <a:endParaRPr lang="ru-RU" sz="40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417027" y="6346195"/>
            <a:ext cx="2421471" cy="544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6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" grpId="0"/>
      <p:bldP spid="9" grpId="0"/>
      <p:bldP spid="36" grpId="0"/>
      <p:bldP spid="37" grpId="0"/>
      <p:bldP spid="38" grpId="0"/>
      <p:bldP spid="48" grpId="0"/>
      <p:bldP spid="49" grpId="0"/>
      <p:bldP spid="50" grpId="0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5033" y="4643264"/>
                <a:ext cx="27998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*t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33" y="4643264"/>
                <a:ext cx="2799869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625" t="-15517" r="-697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8542" y="5424421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х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ru-RU" sz="3600" dirty="0" smtClean="0">
                <a:solidFill>
                  <a:prstClr val="black"/>
                </a:solidFill>
              </a:rPr>
              <a:t>5 </a:t>
            </a:r>
            <a:r>
              <a:rPr lang="en-US" sz="3600" dirty="0" smtClean="0">
                <a:solidFill>
                  <a:prstClr val="black"/>
                </a:solidFill>
              </a:rPr>
              <a:t>+ (-1)*t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5638" y="1402904"/>
                <a:ext cx="22172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 = 5(м)  ;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38" y="1402904"/>
                <a:ext cx="221721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7418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9801" y="1303335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6222" y="1978968"/>
            <a:ext cx="188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 </a:t>
            </a:r>
            <a:r>
              <a:rPr lang="ru-RU" sz="4000" dirty="0" smtClean="0">
                <a:solidFill>
                  <a:prstClr val="black"/>
                </a:solidFill>
              </a:rPr>
              <a:t>= </a:t>
            </a:r>
            <a:r>
              <a:rPr lang="en-US" sz="4000" dirty="0" smtClean="0">
                <a:solidFill>
                  <a:prstClr val="black"/>
                </a:solidFill>
              </a:rPr>
              <a:t>2</a:t>
            </a:r>
            <a:r>
              <a:rPr lang="en-US" sz="4000" dirty="0">
                <a:solidFill>
                  <a:prstClr val="black"/>
                </a:solidFill>
              </a:rPr>
              <a:t>0</a:t>
            </a:r>
            <a:r>
              <a:rPr lang="ru-RU" sz="4000" dirty="0" smtClean="0">
                <a:solidFill>
                  <a:prstClr val="black"/>
                </a:solidFill>
              </a:rPr>
              <a:t>(с)</a:t>
            </a:r>
            <a:endParaRPr lang="ru-RU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57295" y="2697648"/>
                <a:ext cx="2246512" cy="91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295" y="2697648"/>
                <a:ext cx="2246512" cy="915956"/>
              </a:xfrm>
              <a:prstGeom prst="rect">
                <a:avLst/>
              </a:prstGeom>
              <a:blipFill rotWithShape="1">
                <a:blip r:embed="rId4"/>
                <a:stretch>
                  <a:fillRect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726" y="3623450"/>
                <a:ext cx="2806025" cy="97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−15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6" y="3623450"/>
                <a:ext cx="2806025" cy="975460"/>
              </a:xfrm>
              <a:prstGeom prst="rect">
                <a:avLst/>
              </a:prstGeom>
              <a:blipFill rotWithShape="1">
                <a:blip r:embed="rId5"/>
                <a:stretch>
                  <a:fillRect r="-6725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74968" y="1372126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x </a:t>
            </a:r>
            <a:r>
              <a:rPr lang="ru-RU" sz="4000" dirty="0" smtClean="0">
                <a:solidFill>
                  <a:prstClr val="black"/>
                </a:solidFill>
              </a:rPr>
              <a:t>= </a:t>
            </a:r>
            <a:r>
              <a:rPr lang="en-US" sz="4000" dirty="0" smtClean="0">
                <a:solidFill>
                  <a:prstClr val="black"/>
                </a:solidFill>
              </a:rPr>
              <a:t>-1</a:t>
            </a:r>
            <a:r>
              <a:rPr lang="ru-RU" sz="4000" dirty="0" smtClean="0">
                <a:solidFill>
                  <a:prstClr val="black"/>
                </a:solidFill>
              </a:rPr>
              <a:t>5(м) ;</a:t>
            </a:r>
            <a:endParaRPr lang="ru-RU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54177" y="3667547"/>
                <a:ext cx="1279517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-1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)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77" y="3667547"/>
                <a:ext cx="1279517" cy="903709"/>
              </a:xfrm>
              <a:prstGeom prst="rect">
                <a:avLst/>
              </a:prstGeom>
              <a:blipFill rotWithShape="1">
                <a:blip r:embed="rId6"/>
                <a:stretch>
                  <a:fillRect l="-16667" t="-4730" r="-15714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207" y="6070752"/>
                <a:ext cx="19947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= 5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- 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07" y="6070752"/>
                <a:ext cx="1994713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517" r="-978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65" y="1330896"/>
            <a:ext cx="62865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462489" y="3707160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90481" y="1469715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X</a:t>
            </a:r>
            <a:r>
              <a:rPr lang="ru-RU" sz="2800" b="1" dirty="0" smtClean="0">
                <a:solidFill>
                  <a:prstClr val="black"/>
                </a:solidFill>
              </a:rPr>
              <a:t>, (м)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1041" y="376521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>
                <a:solidFill>
                  <a:prstClr val="black"/>
                </a:solidFill>
              </a:rPr>
              <a:t>,</a:t>
            </a:r>
            <a:r>
              <a:rPr lang="ru-RU" sz="3600" b="1" dirty="0" smtClean="0">
                <a:solidFill>
                  <a:prstClr val="black"/>
                </a:solidFill>
              </a:rPr>
              <a:t> (с)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8553" y="2555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10561" y="3661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0</a:t>
            </a:r>
            <a:endParaRPr lang="ru-RU" sz="28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822529" y="431498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8513" y="516281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8513" y="599225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-15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365683" y="2843064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65683" y="457125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65683" y="543535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365683" y="622744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694737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918873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32618" y="37791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43797" y="379383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500309" y="2848596"/>
            <a:ext cx="2418563" cy="33788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566945" y="5164034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II.</a:t>
            </a:r>
            <a:endParaRPr lang="ru-RU" sz="40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490150" y="6227440"/>
            <a:ext cx="2428722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18872" y="3707160"/>
            <a:ext cx="0" cy="252028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632731" y="6067253"/>
            <a:ext cx="2722387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5033" y="4643264"/>
                <a:ext cx="27998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*t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33" y="4643264"/>
                <a:ext cx="2799869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625" t="-15517" r="-697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8542" y="5424421"/>
            <a:ext cx="2940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х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= </a:t>
            </a:r>
            <a:r>
              <a:rPr lang="ru-RU" sz="3600" dirty="0" smtClean="0">
                <a:solidFill>
                  <a:prstClr val="black"/>
                </a:solidFill>
              </a:rPr>
              <a:t>-10 </a:t>
            </a:r>
            <a:r>
              <a:rPr lang="en-US" sz="3600" dirty="0" smtClean="0">
                <a:solidFill>
                  <a:prstClr val="black"/>
                </a:solidFill>
              </a:rPr>
              <a:t>+ </a:t>
            </a:r>
            <a:r>
              <a:rPr lang="ru-RU" sz="3600" dirty="0" smtClean="0">
                <a:solidFill>
                  <a:prstClr val="black"/>
                </a:solidFill>
              </a:rPr>
              <a:t>0,5</a:t>
            </a:r>
            <a:r>
              <a:rPr lang="en-US" sz="3600" dirty="0" smtClean="0">
                <a:solidFill>
                  <a:prstClr val="black"/>
                </a:solidFill>
              </a:rPr>
              <a:t>*t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0945" y="1289666"/>
                <a:ext cx="2696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- 10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(м)  ;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945" y="1289666"/>
                <a:ext cx="2696507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610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3981" y="1303335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</a:t>
            </a:r>
            <a:r>
              <a:rPr lang="en-US" sz="4000" b="1" dirty="0"/>
              <a:t>I</a:t>
            </a:r>
            <a:r>
              <a:rPr lang="en-US" sz="4000" b="1" dirty="0" smtClean="0"/>
              <a:t>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6222" y="1978968"/>
            <a:ext cx="188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 </a:t>
            </a:r>
            <a:r>
              <a:rPr lang="ru-RU" sz="4000" dirty="0" smtClean="0">
                <a:solidFill>
                  <a:prstClr val="black"/>
                </a:solidFill>
              </a:rPr>
              <a:t>= </a:t>
            </a:r>
            <a:r>
              <a:rPr lang="en-US" sz="4000" dirty="0" smtClean="0">
                <a:solidFill>
                  <a:prstClr val="black"/>
                </a:solidFill>
              </a:rPr>
              <a:t>2</a:t>
            </a:r>
            <a:r>
              <a:rPr lang="ru-RU" sz="4000" dirty="0" smtClean="0">
                <a:solidFill>
                  <a:prstClr val="black"/>
                </a:solidFill>
              </a:rPr>
              <a:t>5(с)</a:t>
            </a:r>
            <a:endParaRPr lang="ru-RU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57295" y="2697648"/>
                <a:ext cx="2246512" cy="91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295" y="2697648"/>
                <a:ext cx="2246512" cy="915956"/>
              </a:xfrm>
              <a:prstGeom prst="rect">
                <a:avLst/>
              </a:prstGeom>
              <a:blipFill rotWithShape="1">
                <a:blip r:embed="rId4"/>
                <a:stretch>
                  <a:fillRect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726" y="3623450"/>
                <a:ext cx="3410357" cy="99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5 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(−10)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6" y="3623450"/>
                <a:ext cx="3410357" cy="994118"/>
              </a:xfrm>
              <a:prstGeom prst="rect">
                <a:avLst/>
              </a:prstGeom>
              <a:blipFill rotWithShape="1">
                <a:blip r:embed="rId5"/>
                <a:stretch>
                  <a:fillRect r="-5357" b="-12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66299" y="1258888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x </a:t>
            </a:r>
            <a:r>
              <a:rPr lang="ru-RU" sz="4000" dirty="0" smtClean="0">
                <a:solidFill>
                  <a:prstClr val="black"/>
                </a:solidFill>
              </a:rPr>
              <a:t>= </a:t>
            </a:r>
            <a:r>
              <a:rPr lang="en-US" sz="4000" dirty="0" smtClean="0">
                <a:solidFill>
                  <a:prstClr val="black"/>
                </a:solidFill>
              </a:rPr>
              <a:t>2</a:t>
            </a:r>
            <a:r>
              <a:rPr lang="ru-RU" sz="4000" dirty="0" smtClean="0">
                <a:solidFill>
                  <a:prstClr val="black"/>
                </a:solidFill>
              </a:rPr>
              <a:t>,5(м) ;</a:t>
            </a:r>
            <a:endParaRPr lang="ru-RU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46868" y="3667547"/>
                <a:ext cx="1510350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>
                    <a:solidFill>
                      <a:prstClr val="black"/>
                    </a:solidFill>
                  </a:rPr>
                  <a:t>0,5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)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868" y="3667547"/>
                <a:ext cx="1510350" cy="903709"/>
              </a:xfrm>
              <a:prstGeom prst="rect">
                <a:avLst/>
              </a:prstGeom>
              <a:blipFill rotWithShape="1">
                <a:blip r:embed="rId6"/>
                <a:stretch>
                  <a:fillRect l="-14575" t="-4730" r="-13360" b="-14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207" y="6070752"/>
                <a:ext cx="31568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= -10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0,5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07" y="6070752"/>
                <a:ext cx="315689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517" r="-599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65" y="1330896"/>
            <a:ext cx="62865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462489" y="3707160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90481" y="1469715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X</a:t>
            </a:r>
            <a:r>
              <a:rPr lang="ru-RU" sz="2800" b="1" dirty="0" smtClean="0">
                <a:solidFill>
                  <a:prstClr val="black"/>
                </a:solidFill>
              </a:rPr>
              <a:t>, (м)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1041" y="376521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>
                <a:solidFill>
                  <a:prstClr val="black"/>
                </a:solidFill>
              </a:rPr>
              <a:t>,</a:t>
            </a:r>
            <a:r>
              <a:rPr lang="ru-RU" sz="3600" b="1" dirty="0" smtClean="0">
                <a:solidFill>
                  <a:prstClr val="black"/>
                </a:solidFill>
              </a:rPr>
              <a:t> (с)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8553" y="2555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10561" y="3661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0</a:t>
            </a:r>
            <a:endParaRPr lang="ru-RU" sz="28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822529" y="431498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8513" y="516281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8513" y="599225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-15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365683" y="2843064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65683" y="457125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65683" y="543535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365683" y="622744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694737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846865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32618" y="37791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43797" y="379383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7468079" y="3294202"/>
            <a:ext cx="2882842" cy="21411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480404" y="2891686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III.</a:t>
            </a:r>
            <a:endParaRPr lang="ru-RU" sz="40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490150" y="3260955"/>
            <a:ext cx="2860771" cy="3324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0350921" y="3425225"/>
            <a:ext cx="0" cy="353943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50521" y="2969042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2,5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62889" y="363515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25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87387" y="6028651"/>
            <a:ext cx="3339709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8" grpId="0"/>
      <p:bldP spid="49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65" y="1330896"/>
            <a:ext cx="62865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462489" y="3707160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490150" y="2843068"/>
            <a:ext cx="2860771" cy="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90481" y="1469715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X</a:t>
            </a:r>
            <a:r>
              <a:rPr lang="ru-RU" sz="2800" b="1" dirty="0" smtClean="0">
                <a:solidFill>
                  <a:prstClr val="black"/>
                </a:solidFill>
              </a:rPr>
              <a:t>, (м)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1041" y="3765215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r>
              <a:rPr lang="ru-RU" sz="3600" b="1" dirty="0">
                <a:solidFill>
                  <a:prstClr val="black"/>
                </a:solidFill>
              </a:rPr>
              <a:t>,</a:t>
            </a:r>
            <a:r>
              <a:rPr lang="ru-RU" sz="3600" b="1" dirty="0" smtClean="0">
                <a:solidFill>
                  <a:prstClr val="black"/>
                </a:solidFill>
              </a:rPr>
              <a:t> (с)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8553" y="2555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0561" y="36615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0</a:t>
            </a:r>
            <a:endParaRPr lang="ru-RU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22529" y="4314986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8513" y="516281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8513" y="5992252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-15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65683" y="2843064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65683" y="457125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65683" y="5435352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65683" y="622744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694737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18873" y="3635152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32618" y="377916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43797" y="379383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480375" y="3235756"/>
            <a:ext cx="3086570" cy="219959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500309" y="2848596"/>
            <a:ext cx="2418563" cy="33788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566945" y="2201089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566945" y="2918407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II.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307385" y="5992252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III.</a:t>
            </a:r>
            <a:endParaRPr lang="ru-RU" sz="40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00309" y="4571256"/>
            <a:ext cx="1209281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694737" y="3779168"/>
            <a:ext cx="12957" cy="7588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824" y="1357600"/>
                <a:ext cx="2461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= 5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– t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  ;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24" y="1357600"/>
                <a:ext cx="2461187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r="-769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06105" y="1357600"/>
                <a:ext cx="31568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= -10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0,5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05" y="1357600"/>
                <a:ext cx="3156890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15517" r="-5985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97588" y="2065486"/>
                <a:ext cx="13798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588" y="2065486"/>
                <a:ext cx="1379801" cy="707886"/>
              </a:xfrm>
              <a:prstGeom prst="rect">
                <a:avLst/>
              </a:prstGeom>
              <a:blipFill rotWithShape="1">
                <a:blip r:embed="rId5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38224" y="2724309"/>
            <a:ext cx="147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5</a:t>
            </a:r>
            <a:r>
              <a:rPr lang="en-US" sz="4000" dirty="0" smtClean="0">
                <a:solidFill>
                  <a:prstClr val="black"/>
                </a:solidFill>
              </a:rPr>
              <a:t> – t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=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0855" y="2724309"/>
            <a:ext cx="2281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-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10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+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0,5</a:t>
            </a:r>
            <a:r>
              <a:rPr lang="en-US" sz="4000" dirty="0" smtClean="0">
                <a:solidFill>
                  <a:prstClr val="black"/>
                </a:solidFill>
              </a:rPr>
              <a:t>t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133" y="3359314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– 1</a:t>
            </a:r>
            <a:r>
              <a:rPr lang="ru-RU" sz="4000" dirty="0" smtClean="0">
                <a:solidFill>
                  <a:prstClr val="black"/>
                </a:solidFill>
              </a:rPr>
              <a:t>,5</a:t>
            </a:r>
            <a:r>
              <a:rPr lang="en-US" sz="4000" dirty="0" smtClean="0">
                <a:solidFill>
                  <a:prstClr val="black"/>
                </a:solidFill>
              </a:rPr>
              <a:t>t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=</a:t>
            </a:r>
            <a:r>
              <a:rPr lang="ru-RU" sz="4000" dirty="0" smtClean="0">
                <a:solidFill>
                  <a:prstClr val="black"/>
                </a:solidFill>
              </a:rPr>
              <a:t> - 15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20855" y="4007386"/>
            <a:ext cx="2004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=</a:t>
            </a:r>
            <a:r>
              <a:rPr lang="ru-RU" sz="4000" dirty="0" smtClean="0">
                <a:solidFill>
                  <a:prstClr val="black"/>
                </a:solidFill>
              </a:rPr>
              <a:t> 10 (с)</a:t>
            </a:r>
            <a:endParaRPr lang="ru-RU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5934" y="4716535"/>
                <a:ext cx="41154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= 5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–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10 = -5 (м)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34" y="4716535"/>
                <a:ext cx="4115486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5517" r="-414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5934" y="5424421"/>
                <a:ext cx="555017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= -10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0,5*10 = - 5 (м)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34" y="5424421"/>
                <a:ext cx="5550174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517" r="-285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881" y="2627040"/>
            <a:ext cx="10945216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Повторить § 1-6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Решить задачи: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Самостоятельная задача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809" y="1258888"/>
            <a:ext cx="4968552" cy="56477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3600" dirty="0" smtClean="0">
                <a:solidFill>
                  <a:schemeClr val="tx2"/>
                </a:solidFill>
              </a:rPr>
              <a:t>Графики движения двух тел представлены на рисунке. Написать уравнения движения х = х(</a:t>
            </a:r>
            <a:r>
              <a:rPr lang="en-US" sz="3600" dirty="0" smtClean="0">
                <a:solidFill>
                  <a:schemeClr val="tx2"/>
                </a:solidFill>
              </a:rPr>
              <a:t>t</a:t>
            </a:r>
            <a:r>
              <a:rPr lang="ru-RU" sz="3600" dirty="0" smtClean="0">
                <a:solidFill>
                  <a:schemeClr val="tx2"/>
                </a:solidFill>
              </a:rPr>
              <a:t>).</a:t>
            </a:r>
          </a:p>
          <a:p>
            <a:r>
              <a:rPr lang="ru-RU" sz="3600" dirty="0">
                <a:solidFill>
                  <a:schemeClr val="tx2"/>
                </a:solidFill>
              </a:rPr>
              <a:t>Из графиков и уравнений найти время и место встречи </a:t>
            </a:r>
            <a:r>
              <a:rPr lang="ru-RU" sz="3600" dirty="0" smtClean="0">
                <a:solidFill>
                  <a:schemeClr val="tx2"/>
                </a:solidFill>
              </a:rPr>
              <a:t>тел. 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61" y="1347458"/>
            <a:ext cx="7272808" cy="56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462489" y="5435352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8963" y="545437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98593" y="534628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8" idx="7"/>
          </p:cNvCxnSpPr>
          <p:nvPr/>
        </p:nvCxnSpPr>
        <p:spPr>
          <a:xfrm flipV="1">
            <a:off x="7528658" y="2267000"/>
            <a:ext cx="2174191" cy="31003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1048" y="146971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X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1645" y="5254576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618546" y="3673171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5636" y="5432712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5    10   15   20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7638" y="3241570"/>
            <a:ext cx="5501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 smtClean="0"/>
              <a:t>40</a:t>
            </a:r>
            <a:endParaRPr lang="ru-RU" sz="2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65683" y="4859288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65683" y="4283224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65683" y="370716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118673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694737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42809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918873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9838500" y="536334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398593" y="3275112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490150" y="3375809"/>
            <a:ext cx="3004787" cy="25801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15532" y="2727211"/>
            <a:ext cx="5501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/>
              <a:t>8</a:t>
            </a:r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32790" y="2154574"/>
            <a:ext cx="7328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 smtClean="0"/>
              <a:t>12</a:t>
            </a:r>
            <a:r>
              <a:rPr lang="ru-RU" sz="2800" b="1" dirty="0" smtClean="0"/>
              <a:t>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013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  <p:bldP spid="12" grpId="0" animBg="1"/>
      <p:bldP spid="13" grpId="0"/>
      <p:bldP spid="14" grpId="0"/>
      <p:bldP spid="22" grpId="0" animBg="1"/>
      <p:bldP spid="23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Уравнение движения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Содержимое 2"/>
              <p:cNvSpPr txBox="1">
                <a:spLocks/>
              </p:cNvSpPr>
              <p:nvPr/>
            </p:nvSpPr>
            <p:spPr>
              <a:xfrm>
                <a:off x="125785" y="1170812"/>
                <a:ext cx="12529392" cy="59554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10924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21845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32770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43694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5461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65543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76464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87390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charset="0"/>
                  <a:buNone/>
                </a:pPr>
                <a:r>
                  <a:rPr lang="ru-RU" dirty="0" smtClean="0"/>
                  <a:t> </a:t>
                </a:r>
                <a:r>
                  <a:rPr lang="ru-RU" dirty="0" smtClean="0">
                    <a:solidFill>
                      <a:srgbClr val="7030A0"/>
                    </a:solidFill>
                  </a:rPr>
                  <a:t>– определяет  положение (координату) тела в любой заданный момент времени</a:t>
                </a:r>
              </a:p>
              <a:p>
                <a:pPr>
                  <a:buFont typeface="Arial" charset="0"/>
                  <a:buNone/>
                </a:pPr>
                <a:r>
                  <a:rPr lang="ru-RU" dirty="0" smtClean="0">
                    <a:solidFill>
                      <a:srgbClr val="7030A0"/>
                    </a:solidFill>
                  </a:rPr>
                  <a:t>                        </a:t>
                </a:r>
                <a:r>
                  <a:rPr lang="ru-RU" sz="4000" dirty="0" smtClean="0">
                    <a:solidFill>
                      <a:srgbClr val="C00000"/>
                    </a:solidFill>
                  </a:rPr>
                  <a:t>х = х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ru-RU" sz="4000" dirty="0" smtClean="0">
                    <a:solidFill>
                      <a:srgbClr val="C00000"/>
                    </a:solidFill>
                  </a:rPr>
                  <a:t> + 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v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х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t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>
                  <a:buFont typeface="Arial" charset="0"/>
                  <a:buNone/>
                </a:pPr>
                <a:r>
                  <a:rPr lang="ru-RU" dirty="0" smtClean="0">
                    <a:solidFill>
                      <a:srgbClr val="7030A0"/>
                    </a:solidFill>
                  </a:rPr>
                  <a:t>      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х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dirty="0" smtClean="0">
                    <a:solidFill>
                      <a:srgbClr val="00B050"/>
                    </a:solidFill>
                  </a:rPr>
                  <a:t>– 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координата в момент времени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</a:t>
                </a:r>
                <a:endParaRPr lang="ru-RU" dirty="0" smtClean="0">
                  <a:solidFill>
                    <a:srgbClr val="C00000"/>
                  </a:solidFill>
                </a:endParaRPr>
              </a:p>
              <a:p>
                <a:pPr>
                  <a:buFont typeface="Arial" charset="0"/>
                  <a:buNone/>
                </a:pPr>
                <a:r>
                  <a:rPr lang="ru-RU" dirty="0" smtClean="0">
                    <a:solidFill>
                      <a:srgbClr val="7030A0"/>
                    </a:solidFill>
                  </a:rPr>
                  <a:t>      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х</a:t>
                </a:r>
                <a:r>
                  <a:rPr lang="ru-RU" sz="1600" dirty="0" smtClean="0">
                    <a:solidFill>
                      <a:srgbClr val="FF0000"/>
                    </a:solidFill>
                  </a:rPr>
                  <a:t>0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dirty="0" smtClean="0">
                    <a:solidFill>
                      <a:srgbClr val="00B050"/>
                    </a:solidFill>
                  </a:rPr>
                  <a:t>– 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начальная координата</a:t>
                </a:r>
              </a:p>
              <a:p>
                <a:pPr>
                  <a:buFont typeface="Arial" charset="0"/>
                  <a:buNone/>
                </a:pPr>
                <a:r>
                  <a:rPr lang="ru-RU" dirty="0" smtClean="0">
                    <a:solidFill>
                      <a:srgbClr val="7030A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dirty="0" smtClean="0">
                    <a:solidFill>
                      <a:srgbClr val="00B050"/>
                    </a:solidFill>
                  </a:rPr>
                  <a:t>– </a:t>
                </a:r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</a:rPr>
                  <a:t>проекция скорости на ось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Х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>
                  <a:buFont typeface="Arial" charset="0"/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  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None/>
                </a:pPr>
                <a:endParaRPr lang="ru-RU" dirty="0" smtClean="0">
                  <a:solidFill>
                    <a:srgbClr val="C00000"/>
                  </a:solidFill>
                </a:endParaRPr>
              </a:p>
              <a:p>
                <a:pPr>
                  <a:buFont typeface="Arial" charset="0"/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               </a:t>
                </a:r>
                <a:endParaRPr lang="ru-RU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" y="1170812"/>
                <a:ext cx="12529392" cy="5955476"/>
              </a:xfrm>
              <a:prstGeom prst="rect">
                <a:avLst/>
              </a:prstGeom>
              <a:blipFill rotWithShape="1">
                <a:blip r:embed="rId3"/>
                <a:stretch>
                  <a:fillRect l="-2676" t="-27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742420"/>
              </p:ext>
            </p:extLst>
          </p:nvPr>
        </p:nvGraphicFramePr>
        <p:xfrm>
          <a:off x="4950321" y="5291336"/>
          <a:ext cx="2880320" cy="1623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698197" imgH="393529" progId="Equation.3">
                  <p:embed/>
                </p:oleObj>
              </mc:Choice>
              <mc:Fallback>
                <p:oleObj name="Equation" r:id="rId4" imgW="69819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321" y="5291336"/>
                        <a:ext cx="2880320" cy="1623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5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Скорость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" y="1042863"/>
            <a:ext cx="12653135" cy="620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11" y="2494675"/>
            <a:ext cx="553284" cy="73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41" y="4701334"/>
            <a:ext cx="576064" cy="7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05" y="4701334"/>
            <a:ext cx="576064" cy="7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4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1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1809" y="1546920"/>
                <a:ext cx="12241360" cy="4985980"/>
              </a:xfrm>
            </p:spPr>
            <p:txBody>
              <a:bodyPr/>
              <a:lstStyle/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     Движение грузового автомобиля описывается уравнением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2"/>
                    </a:solidFill>
                  </a:rPr>
                  <a:t> = </a:t>
                </a:r>
                <a:r>
                  <a:rPr lang="ru-RU" sz="3600" dirty="0">
                    <a:solidFill>
                      <a:schemeClr val="tx2"/>
                    </a:solidFill>
                  </a:rPr>
                  <a:t>- 270</a:t>
                </a:r>
                <a:r>
                  <a:rPr lang="en-US" sz="3600" dirty="0">
                    <a:solidFill>
                      <a:schemeClr val="tx2"/>
                    </a:solidFill>
                  </a:rPr>
                  <a:t>+ </a:t>
                </a:r>
                <a:r>
                  <a:rPr lang="ru-RU" sz="3600" dirty="0">
                    <a:solidFill>
                      <a:schemeClr val="tx2"/>
                    </a:solidFill>
                  </a:rPr>
                  <a:t>12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t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, а движение пешехода по обочине того же шоссе – уравнением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2"/>
                    </a:solidFill>
                  </a:rPr>
                  <a:t> = </a:t>
                </a:r>
                <a:r>
                  <a:rPr lang="ru-RU" sz="3600" dirty="0">
                    <a:solidFill>
                      <a:schemeClr val="tx2"/>
                    </a:solidFill>
                  </a:rPr>
                  <a:t>- 1,5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t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. Сделать пояснительный рисунок, на котором указать положение автомобиля и пешехода в момент начала наблюдения. С какими скоростями и в каком направлении они двигались? Когда и где они встретились?</a:t>
                </a:r>
                <a:endParaRPr lang="ru-RU" sz="3600" dirty="0">
                  <a:solidFill>
                    <a:schemeClr val="tx2"/>
                  </a:solidFill>
                </a:endParaRPr>
              </a:p>
              <a:p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1809" y="1546920"/>
                <a:ext cx="12241360" cy="4985980"/>
              </a:xfrm>
              <a:blipFill rotWithShape="1">
                <a:blip r:embed="rId2"/>
                <a:stretch>
                  <a:fillRect l="-2241" t="-2812" r="-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9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3514428" y="5243762"/>
            <a:ext cx="61926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306516" y="518046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38964" y="518046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5359" y="534248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3069" y="534248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6818" y="534248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-270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9215" y="5344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25964" y="1350206"/>
                <a:ext cx="3257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- 270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+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12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64" y="1350206"/>
                <a:ext cx="3257430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385" r="-5618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>
            <a:off x="4378524" y="4981959"/>
            <a:ext cx="1363256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10761" y="1350206"/>
                <a:ext cx="22481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- 1,5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761" y="1350206"/>
                <a:ext cx="224818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385" r="-8401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 flipH="1">
            <a:off x="6179581" y="4964441"/>
            <a:ext cx="2212155" cy="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738789" y="2066932"/>
                <a:ext cx="2666756" cy="646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sSub>
                          <m:sSub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 - 270 (м)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89" y="2066932"/>
                <a:ext cx="2666756" cy="646395"/>
              </a:xfrm>
              <a:prstGeom prst="rect">
                <a:avLst/>
              </a:prstGeom>
              <a:blipFill rotWithShape="1">
                <a:blip r:embed="rId4"/>
                <a:stretch>
                  <a:fillRect t="-11321" r="-1826" b="-21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45296" y="2713242"/>
                <a:ext cx="2173928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 12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)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296" y="2713242"/>
                <a:ext cx="2173928" cy="741485"/>
              </a:xfrm>
              <a:prstGeom prst="rect">
                <a:avLst/>
              </a:prstGeom>
              <a:blipFill rotWithShape="1">
                <a:blip r:embed="rId5"/>
                <a:stretch>
                  <a:fillRect t="-2459" r="-589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982769" y="2121164"/>
                <a:ext cx="1331455" cy="627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sSub>
                          <m:sSubPr>
                            <m:ctrlPr>
                              <a:rPr lang="ru-RU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 0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769" y="2121164"/>
                <a:ext cx="1331455" cy="627095"/>
              </a:xfrm>
              <a:prstGeom prst="rect">
                <a:avLst/>
              </a:prstGeom>
              <a:blipFill rotWithShape="1">
                <a:blip r:embed="rId6"/>
                <a:stretch>
                  <a:fillRect t="-11650" r="-11009" b="-25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910761" y="2811402"/>
                <a:ext cx="2494529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 - 1,5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)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761" y="2811402"/>
                <a:ext cx="2494529" cy="741485"/>
              </a:xfrm>
              <a:prstGeom prst="rect">
                <a:avLst/>
              </a:prstGeom>
              <a:blipFill rotWithShape="1">
                <a:blip r:embed="rId7"/>
                <a:stretch>
                  <a:fillRect t="-2459" r="-4890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1405290" y="293150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˂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 0</a:t>
            </a:r>
            <a:endParaRPr lang="ru-RU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53830" y="4144570"/>
                <a:ext cx="896399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830" y="4144570"/>
                <a:ext cx="896399" cy="741485"/>
              </a:xfrm>
              <a:prstGeom prst="rect">
                <a:avLst/>
              </a:prstGeom>
              <a:blipFill rotWithShape="1">
                <a:blip r:embed="rId8"/>
                <a:stretch>
                  <a:fillRect l="-17007"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23869" y="4189811"/>
                <a:ext cx="998991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1,5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69" y="4189811"/>
                <a:ext cx="998991" cy="741485"/>
              </a:xfrm>
              <a:prstGeom prst="rect">
                <a:avLst/>
              </a:prstGeom>
              <a:blipFill rotWithShape="1">
                <a:blip r:embed="rId9"/>
                <a:stretch>
                  <a:fillRect l="-15244"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08398" y="2297764"/>
                <a:ext cx="27998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</a:rPr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</a:rPr>
                  <a:t>*t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398" y="2297764"/>
                <a:ext cx="2799869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7843" t="-15517" r="-675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5100473" y="2255663"/>
            <a:ext cx="3098742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825" y="6234046"/>
            <a:ext cx="3336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Скорость грузовика: </a:t>
            </a:r>
            <a:endParaRPr lang="ru-RU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501857" y="6234046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Скорость пешехода: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21866" y="6228484"/>
                <a:ext cx="1483548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г</m:t>
                        </m:r>
                      </m:sub>
                    </m:sSub>
                  </m:oMath>
                </a14:m>
                <a:r>
                  <a:rPr lang="ru-RU" sz="2800" dirty="0" smtClean="0"/>
                  <a:t> 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66" y="6228484"/>
                <a:ext cx="1483548" cy="660245"/>
              </a:xfrm>
              <a:prstGeom prst="rect">
                <a:avLst/>
              </a:prstGeom>
              <a:blipFill rotWithShape="1">
                <a:blip r:embed="rId11"/>
                <a:stretch>
                  <a:fillRect t="-926"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745847" y="6165533"/>
                <a:ext cx="1605376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2800" dirty="0" smtClean="0"/>
                  <a:t> = 1,5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847" y="6165533"/>
                <a:ext cx="1605376" cy="660245"/>
              </a:xfrm>
              <a:prstGeom prst="rect">
                <a:avLst/>
              </a:prstGeom>
              <a:blipFill rotWithShape="1">
                <a:blip r:embed="rId12"/>
                <a:stretch>
                  <a:fillRect t="-917" b="-11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3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9" grpId="0"/>
      <p:bldP spid="26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6848" y="1393460"/>
                <a:ext cx="16353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2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848" y="1393460"/>
                <a:ext cx="1635319" cy="830997"/>
              </a:xfrm>
              <a:prstGeom prst="rect">
                <a:avLst/>
              </a:prstGeom>
              <a:blipFill rotWithShape="1"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70031" y="2286012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- 270 </a:t>
            </a:r>
            <a:r>
              <a:rPr lang="en-US" sz="3600" dirty="0"/>
              <a:t>+ </a:t>
            </a:r>
            <a:r>
              <a:rPr lang="ru-RU" sz="3600" dirty="0" smtClean="0"/>
              <a:t>12</a:t>
            </a:r>
            <a:r>
              <a:rPr lang="en-US" sz="3600" dirty="0" smtClean="0"/>
              <a:t>t</a:t>
            </a:r>
            <a:r>
              <a:rPr lang="ru-RU" sz="3600" dirty="0" smtClean="0"/>
              <a:t> </a:t>
            </a:r>
            <a:r>
              <a:rPr lang="ru-RU" sz="3200" dirty="0" smtClean="0"/>
              <a:t> =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64011" y="2224457"/>
            <a:ext cx="127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</a:t>
            </a:r>
            <a:r>
              <a:rPr lang="en-US" sz="4000" dirty="0" smtClean="0"/>
              <a:t> </a:t>
            </a:r>
            <a:r>
              <a:rPr lang="ru-RU" sz="4000" dirty="0" smtClean="0"/>
              <a:t>1,5</a:t>
            </a:r>
            <a:r>
              <a:rPr lang="en-US" sz="4000" dirty="0" smtClean="0"/>
              <a:t>t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19674" y="3492877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= </a:t>
            </a:r>
            <a:r>
              <a:rPr lang="ru-RU" sz="3600" dirty="0" smtClean="0"/>
              <a:t>20</a:t>
            </a:r>
            <a:r>
              <a:rPr lang="en-US" sz="3600" dirty="0" smtClean="0"/>
              <a:t> (</a:t>
            </a:r>
            <a:r>
              <a:rPr lang="ru-RU" sz="3600" dirty="0" smtClean="0"/>
              <a:t>с</a:t>
            </a:r>
            <a:r>
              <a:rPr lang="en-US" sz="3600" dirty="0" smtClean="0"/>
              <a:t>)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6403" y="4139208"/>
                <a:ext cx="3876189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i="1" dirty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600" dirty="0" smtClean="0"/>
                  <a:t> = -270 + 12*20 =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03" y="4139208"/>
                <a:ext cx="3876189" cy="693716"/>
              </a:xfrm>
              <a:prstGeom prst="rect">
                <a:avLst/>
              </a:prstGeom>
              <a:blipFill rotWithShape="1">
                <a:blip r:embed="rId3"/>
                <a:stretch>
                  <a:fillRect t="-6140" r="-3616" b="-32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5154" y="4863391"/>
                <a:ext cx="2863733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i="1" dirty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600" dirty="0" smtClean="0"/>
                  <a:t> = -1,5*20 =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154" y="4863391"/>
                <a:ext cx="2863733" cy="693716"/>
              </a:xfrm>
              <a:prstGeom prst="rect">
                <a:avLst/>
              </a:prstGeom>
              <a:blipFill rotWithShape="1">
                <a:blip r:embed="rId4"/>
                <a:stretch>
                  <a:fillRect t="-6140" r="-5532" b="-32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498764" y="4188004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-30 (</a:t>
            </a:r>
            <a:r>
              <a:rPr lang="ru-RU" sz="3600" dirty="0"/>
              <a:t>м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4745" y="4914644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- 30 (м)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6305" y="2876346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13,5</a:t>
            </a:r>
            <a:r>
              <a:rPr lang="en-US" sz="3600" dirty="0" smtClean="0"/>
              <a:t>t</a:t>
            </a:r>
            <a:r>
              <a:rPr lang="ru-RU" sz="3600" dirty="0" smtClean="0"/>
              <a:t> </a:t>
            </a:r>
            <a:r>
              <a:rPr lang="ru-RU" sz="3200" dirty="0" smtClean="0"/>
              <a:t> =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90852" y="2855258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270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5825" y="6234046"/>
            <a:ext cx="3303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Время встречи: 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17909" y="6280255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 </a:t>
            </a:r>
            <a:r>
              <a:rPr lang="ru-RU" sz="3600" dirty="0" smtClean="0"/>
              <a:t>= </a:t>
            </a:r>
            <a:r>
              <a:rPr lang="en-US" sz="3600" dirty="0" smtClean="0"/>
              <a:t>20 c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79457" y="6230337"/>
            <a:ext cx="328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Место встречи: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23467" y="6237754"/>
                <a:ext cx="26597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/>
                      </a:rPr>
                      <m:t>х=− 30</m:t>
                    </m:r>
                  </m:oMath>
                </a14:m>
                <a:r>
                  <a:rPr lang="ru-RU" sz="3600" dirty="0" smtClean="0"/>
                  <a:t> (м)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467" y="6237754"/>
                <a:ext cx="2659702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619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132485" y="1336069"/>
                <a:ext cx="3257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- 270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+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12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85" y="1336069"/>
                <a:ext cx="3257430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5517" r="-561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417282" y="1336069"/>
                <a:ext cx="22481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- 1,5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t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282" y="1336069"/>
                <a:ext cx="224818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517" r="-840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7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Задача 2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5825" y="2483024"/>
                <a:ext cx="11593288" cy="2462213"/>
              </a:xfrm>
            </p:spPr>
            <p:txBody>
              <a:bodyPr/>
              <a:lstStyle/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 Движение двух велосипедистов заданы уравнениями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= </a:t>
                </a:r>
                <a:r>
                  <a:rPr lang="ru-RU" sz="4000" dirty="0">
                    <a:solidFill>
                      <a:schemeClr val="tx2"/>
                    </a:solidFill>
                  </a:rPr>
                  <a:t>5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000" b="0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2"/>
                    </a:solidFill>
                  </a:rPr>
                  <a:t> = </a:t>
                </a:r>
                <a:r>
                  <a:rPr lang="ru-RU" sz="4000" dirty="0">
                    <a:solidFill>
                      <a:schemeClr val="tx2"/>
                    </a:solidFill>
                  </a:rPr>
                  <a:t>150 -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10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. Построить графики зависимости х(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t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). Найти время и место встречи.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5825" y="2483024"/>
                <a:ext cx="11593288" cy="2462213"/>
              </a:xfrm>
              <a:blipFill rotWithShape="1">
                <a:blip r:embed="rId2"/>
                <a:stretch>
                  <a:fillRect l="-2683" t="-6188" b="-11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Решение: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61" y="1347458"/>
            <a:ext cx="7272808" cy="56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462489" y="5435352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8963" y="545437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98593" y="534628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8" idx="7"/>
          </p:cNvCxnSpPr>
          <p:nvPr/>
        </p:nvCxnSpPr>
        <p:spPr>
          <a:xfrm flipV="1">
            <a:off x="7528658" y="3052028"/>
            <a:ext cx="3326319" cy="2315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1048" y="146971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X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1645" y="5254576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842682" y="3635152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5636" y="5432712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5    10   15   20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65700" y="2607876"/>
            <a:ext cx="7328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150</a:t>
            </a:r>
          </a:p>
          <a:p>
            <a:endParaRPr lang="ru-RU" sz="2800" b="1" dirty="0"/>
          </a:p>
          <a:p>
            <a:r>
              <a:rPr lang="ru-RU" sz="2800" b="1" dirty="0" smtClean="0"/>
              <a:t>100</a:t>
            </a:r>
          </a:p>
          <a:p>
            <a:endParaRPr lang="ru-RU" sz="2800" b="1" dirty="0"/>
          </a:p>
          <a:p>
            <a:r>
              <a:rPr lang="ru-RU" sz="2800" b="1" dirty="0" smtClean="0"/>
              <a:t>50</a:t>
            </a:r>
            <a:endParaRPr lang="ru-RU" sz="28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365683" y="457125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65683" y="370716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65683" y="2843064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18673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694737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42809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918873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270801" y="536334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398593" y="2771056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470601" y="2836257"/>
            <a:ext cx="2504913" cy="350730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825" y="2015842"/>
                <a:ext cx="14370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5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t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25" y="2015842"/>
                <a:ext cx="143706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1191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63419" y="2020320"/>
                <a:ext cx="27333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150 - 10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t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419" y="2020320"/>
                <a:ext cx="2733377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580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773857" y="3644920"/>
            <a:ext cx="1224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385925" y="313109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1943" y="3067998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x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1807" y="3097813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403" y="3768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6370" y="37708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93937" y="42912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9841" y="428322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100</a:t>
            </a:r>
            <a:endParaRPr lang="ru-RU" sz="2800" b="1" dirty="0">
              <a:solidFill>
                <a:prstClr val="black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366145" y="3644920"/>
            <a:ext cx="1224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978213" y="313109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4231" y="3067998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x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64095" y="3097813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97691" y="37680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09316" y="3770889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150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86225" y="42912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15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20577" y="42832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0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  <p:bldP spid="12" grpId="0" animBg="1"/>
      <p:bldP spid="13" grpId="0"/>
      <p:bldP spid="14" grpId="0"/>
      <p:bldP spid="26" grpId="0" animBg="1"/>
      <p:bldP spid="27" grpId="0" animBg="1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Решение: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544" y="2201109"/>
                <a:ext cx="15023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4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44" y="2201109"/>
                <a:ext cx="1502399" cy="769441"/>
              </a:xfrm>
              <a:prstGeom prst="rect">
                <a:avLst/>
              </a:prstGeom>
              <a:blipFill rotWithShape="1">
                <a:blip r:embed="rId2"/>
                <a:stretch>
                  <a:fillRect b="-15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06124" y="2916480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5</a:t>
            </a:r>
            <a:r>
              <a:rPr lang="en-US" sz="4000" dirty="0" smtClean="0"/>
              <a:t>t</a:t>
            </a:r>
            <a:r>
              <a:rPr lang="ru-RU" sz="4000" dirty="0" smtClean="0"/>
              <a:t> </a:t>
            </a:r>
            <a:r>
              <a:rPr lang="ru-RU" sz="3600" dirty="0" smtClean="0"/>
              <a:t> =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709669" y="2958443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150 - 10</a:t>
            </a:r>
            <a:r>
              <a:rPr lang="en-US" sz="3600" dirty="0" smtClean="0"/>
              <a:t>t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42009" y="4250503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= </a:t>
            </a:r>
            <a:r>
              <a:rPr lang="ru-RU" sz="3200" dirty="0" smtClean="0"/>
              <a:t>10</a:t>
            </a:r>
            <a:r>
              <a:rPr lang="en-US" sz="3200" dirty="0" smtClean="0"/>
              <a:t> (</a:t>
            </a:r>
            <a:r>
              <a:rPr lang="ru-RU" sz="3200" dirty="0" smtClean="0"/>
              <a:t>с</a:t>
            </a:r>
            <a:r>
              <a:rPr lang="en-US" sz="3200" dirty="0" smtClean="0"/>
              <a:t>)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4040" y="5325064"/>
                <a:ext cx="2131161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dirty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200" dirty="0" smtClean="0"/>
                  <a:t> = 5*</a:t>
                </a:r>
                <a:r>
                  <a:rPr lang="ru-RU" sz="3200" dirty="0"/>
                  <a:t>1</a:t>
                </a:r>
                <a:r>
                  <a:rPr lang="ru-RU" sz="3200" dirty="0" smtClean="0"/>
                  <a:t>0 =</a:t>
                </a:r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40" y="5325064"/>
                <a:ext cx="2131161" cy="633571"/>
              </a:xfrm>
              <a:prstGeom prst="rect">
                <a:avLst/>
              </a:prstGeom>
              <a:blipFill rotWithShape="1">
                <a:blip r:embed="rId3"/>
                <a:stretch>
                  <a:fillRect t="-3883" r="-6304" b="-33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0996" y="5939406"/>
                <a:ext cx="3286412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dirty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 smtClean="0"/>
                  <a:t> = 150 - 10*10 =</a:t>
                </a:r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6" y="5939406"/>
                <a:ext cx="3286412" cy="633571"/>
              </a:xfrm>
              <a:prstGeom prst="rect">
                <a:avLst/>
              </a:prstGeom>
              <a:blipFill rotWithShape="1">
                <a:blip r:embed="rId4"/>
                <a:stretch>
                  <a:fillRect t="-3846" r="-3525" b="-3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18431" y="5391284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50 (</a:t>
            </a:r>
            <a:r>
              <a:rPr lang="ru-RU" sz="3200" dirty="0"/>
              <a:t>м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1516" y="600270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5</a:t>
            </a:r>
            <a:r>
              <a:rPr lang="ru-RU" sz="3200" dirty="0" smtClean="0"/>
              <a:t>0 (м)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65945" y="3624366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15</a:t>
            </a:r>
            <a:r>
              <a:rPr lang="en-US" sz="3600" dirty="0" smtClean="0"/>
              <a:t>t</a:t>
            </a:r>
            <a:r>
              <a:rPr lang="ru-RU" sz="3600" dirty="0" smtClean="0"/>
              <a:t> </a:t>
            </a:r>
            <a:r>
              <a:rPr lang="ru-RU" sz="3200" dirty="0" smtClean="0"/>
              <a:t> =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0410" y="363601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150</a:t>
            </a:r>
            <a:endParaRPr lang="ru-RU" sz="3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61" y="1347458"/>
            <a:ext cx="7272808" cy="56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462489" y="5435352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8963" y="545437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398593" y="534628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18" idx="7"/>
          </p:cNvCxnSpPr>
          <p:nvPr/>
        </p:nvCxnSpPr>
        <p:spPr>
          <a:xfrm flipV="1">
            <a:off x="7528658" y="3052028"/>
            <a:ext cx="3326319" cy="2315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1048" y="146971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X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81645" y="5254576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842682" y="3635152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5636" y="5432712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5    10   15   20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65700" y="2607876"/>
            <a:ext cx="7328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150</a:t>
            </a:r>
          </a:p>
          <a:p>
            <a:endParaRPr lang="ru-RU" sz="2800" b="1" dirty="0"/>
          </a:p>
          <a:p>
            <a:r>
              <a:rPr lang="ru-RU" sz="2800" b="1" dirty="0" smtClean="0"/>
              <a:t>100</a:t>
            </a:r>
          </a:p>
          <a:p>
            <a:endParaRPr lang="ru-RU" sz="2800" b="1" dirty="0"/>
          </a:p>
          <a:p>
            <a:r>
              <a:rPr lang="ru-RU" sz="2800" b="1" dirty="0" smtClean="0"/>
              <a:t>50</a:t>
            </a:r>
            <a:endParaRPr lang="ru-RU" sz="28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365683" y="4571256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65683" y="3707160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65683" y="2843064"/>
            <a:ext cx="2489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18673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694737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342809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918873" y="5329224"/>
            <a:ext cx="0" cy="178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270801" y="536334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398593" y="2771056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470601" y="2836257"/>
            <a:ext cx="2504913" cy="350730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500309" y="4571256"/>
            <a:ext cx="1209281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694737" y="4571256"/>
            <a:ext cx="14853" cy="8649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3817" y="1400167"/>
                <a:ext cx="14370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5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t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7" y="1400167"/>
                <a:ext cx="143706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1144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491411" y="1404645"/>
                <a:ext cx="27333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150 - 10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t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11" y="1404645"/>
                <a:ext cx="2733377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r="-580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8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1110</Words>
  <Application>Microsoft Office PowerPoint</Application>
  <PresentationFormat>Произвольный</PresentationFormat>
  <Paragraphs>225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2_Тема Office</vt:lpstr>
      <vt:lpstr>4_Тема Office</vt:lpstr>
      <vt:lpstr>Equation</vt:lpstr>
      <vt:lpstr>Презентация PowerPoint</vt:lpstr>
      <vt:lpstr>Уравнение движения</vt:lpstr>
      <vt:lpstr>Скорость</vt:lpstr>
      <vt:lpstr>Задача 1</vt:lpstr>
      <vt:lpstr>Решение:</vt:lpstr>
      <vt:lpstr>Решение:</vt:lpstr>
      <vt:lpstr>Задача 2</vt:lpstr>
      <vt:lpstr>Решение:</vt:lpstr>
      <vt:lpstr>Решение:</vt:lpstr>
      <vt:lpstr>Задача 3</vt:lpstr>
      <vt:lpstr>Решение:</vt:lpstr>
      <vt:lpstr>Решение:</vt:lpstr>
      <vt:lpstr>Решение:</vt:lpstr>
      <vt:lpstr>Решение:</vt:lpstr>
      <vt:lpstr>Задание:</vt:lpstr>
      <vt:lpstr>Самостоятельная задача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66</cp:revision>
  <dcterms:created xsi:type="dcterms:W3CDTF">2020-08-02T08:10:40Z</dcterms:created>
  <dcterms:modified xsi:type="dcterms:W3CDTF">2020-09-16T18:16:36Z</dcterms:modified>
</cp:coreProperties>
</file>