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20"/>
  </p:notesMasterIdLst>
  <p:sldIdLst>
    <p:sldId id="256" r:id="rId4"/>
    <p:sldId id="280" r:id="rId5"/>
    <p:sldId id="267" r:id="rId6"/>
    <p:sldId id="268" r:id="rId7"/>
    <p:sldId id="272" r:id="rId8"/>
    <p:sldId id="274" r:id="rId9"/>
    <p:sldId id="279" r:id="rId10"/>
    <p:sldId id="269" r:id="rId11"/>
    <p:sldId id="275" r:id="rId12"/>
    <p:sldId id="270" r:id="rId13"/>
    <p:sldId id="273" r:id="rId14"/>
    <p:sldId id="276" r:id="rId15"/>
    <p:sldId id="277" r:id="rId16"/>
    <p:sldId id="278" r:id="rId17"/>
    <p:sldId id="266" r:id="rId18"/>
    <p:sldId id="281" r:id="rId19"/>
  </p:sldIdLst>
  <p:sldSz cx="12780963" cy="7126288"/>
  <p:notesSz cx="6858000" cy="9144000"/>
  <p:defaultTextStyle>
    <a:defPPr>
      <a:defRPr lang="ru-RU"/>
    </a:defPPr>
    <a:lvl1pPr marL="0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035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067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106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141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176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210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6247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4281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38" autoAdjust="0"/>
    <p:restoredTop sz="94660"/>
  </p:normalViewPr>
  <p:slideViewPr>
    <p:cSldViewPr>
      <p:cViewPr>
        <p:scale>
          <a:sx n="66" d="100"/>
          <a:sy n="66" d="100"/>
        </p:scale>
        <p:origin x="-906" y="-138"/>
      </p:cViewPr>
      <p:guideLst>
        <p:guide orient="horz" pos="2245"/>
        <p:guide pos="40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FE1931-D879-49B2-8141-FE062353E471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5600" y="685800"/>
            <a:ext cx="61468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A5561-9F08-4C8B-933B-CCF8FF1F8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711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8035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96067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44106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92141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40176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88210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36247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84281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3" y="2213775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5" y="4038230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1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6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42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199" y="285389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49" y="285389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819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6" y="4038230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2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389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519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65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78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910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04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8812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172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17"/>
            <a:ext cx="10863818" cy="1415360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47"/>
            <a:ext cx="10863818" cy="1558875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129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2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3899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5199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6500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7800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9100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0400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9900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9081" y="1662851"/>
            <a:ext cx="5644926" cy="470302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97033" y="1662851"/>
            <a:ext cx="5644926" cy="470302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8922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88" y="1595167"/>
            <a:ext cx="5647143" cy="66479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2990" indent="0">
              <a:buNone/>
              <a:defRPr sz="1900" b="1"/>
            </a:lvl2pPr>
            <a:lvl3pPr marL="826000" indent="0">
              <a:buNone/>
              <a:defRPr sz="1600" b="1"/>
            </a:lvl3pPr>
            <a:lvl4pPr marL="1238998" indent="0">
              <a:buNone/>
              <a:defRPr sz="1400" b="1"/>
            </a:lvl4pPr>
            <a:lvl5pPr marL="1651998" indent="0">
              <a:buNone/>
              <a:defRPr sz="1400" b="1"/>
            </a:lvl5pPr>
            <a:lvl6pPr marL="2065004" indent="0">
              <a:buNone/>
              <a:defRPr sz="1400" b="1"/>
            </a:lvl6pPr>
            <a:lvl7pPr marL="2478004" indent="0">
              <a:buNone/>
              <a:defRPr sz="1400" b="1"/>
            </a:lvl7pPr>
            <a:lvl8pPr marL="2891005" indent="0">
              <a:buNone/>
              <a:defRPr sz="1400" b="1"/>
            </a:lvl8pPr>
            <a:lvl9pPr marL="3304001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9088" y="2259964"/>
            <a:ext cx="5647143" cy="4105864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2990" indent="0">
              <a:buNone/>
              <a:defRPr sz="1900" b="1"/>
            </a:lvl2pPr>
            <a:lvl3pPr marL="826000" indent="0">
              <a:buNone/>
              <a:defRPr sz="1600" b="1"/>
            </a:lvl3pPr>
            <a:lvl4pPr marL="1238998" indent="0">
              <a:buNone/>
              <a:defRPr sz="1400" b="1"/>
            </a:lvl4pPr>
            <a:lvl5pPr marL="1651998" indent="0">
              <a:buNone/>
              <a:defRPr sz="1400" b="1"/>
            </a:lvl5pPr>
            <a:lvl6pPr marL="2065004" indent="0">
              <a:buNone/>
              <a:defRPr sz="1400" b="1"/>
            </a:lvl6pPr>
            <a:lvl7pPr marL="2478004" indent="0">
              <a:buNone/>
              <a:defRPr sz="1400" b="1"/>
            </a:lvl7pPr>
            <a:lvl8pPr marL="2891005" indent="0">
              <a:buNone/>
              <a:defRPr sz="1400" b="1"/>
            </a:lvl8pPr>
            <a:lvl9pPr marL="3304001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92552" y="2259964"/>
            <a:ext cx="5649363" cy="4105864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0169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9328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4170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75" y="283731"/>
            <a:ext cx="4204851" cy="1207510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97039" y="283778"/>
            <a:ext cx="7144915" cy="6082089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75" y="1491291"/>
            <a:ext cx="4204851" cy="4874579"/>
          </a:xfrm>
        </p:spPr>
        <p:txBody>
          <a:bodyPr/>
          <a:lstStyle>
            <a:lvl1pPr marL="0" indent="0">
              <a:buNone/>
              <a:defRPr sz="1300"/>
            </a:lvl1pPr>
            <a:lvl2pPr marL="412990" indent="0">
              <a:buNone/>
              <a:defRPr sz="1100"/>
            </a:lvl2pPr>
            <a:lvl3pPr marL="826000" indent="0">
              <a:buNone/>
              <a:defRPr sz="800"/>
            </a:lvl3pPr>
            <a:lvl4pPr marL="1238998" indent="0">
              <a:buNone/>
              <a:defRPr sz="800"/>
            </a:lvl4pPr>
            <a:lvl5pPr marL="1651998" indent="0">
              <a:buNone/>
              <a:defRPr sz="800"/>
            </a:lvl5pPr>
            <a:lvl6pPr marL="2065004" indent="0">
              <a:buNone/>
              <a:defRPr sz="800"/>
            </a:lvl6pPr>
            <a:lvl7pPr marL="2478004" indent="0">
              <a:buNone/>
              <a:defRPr sz="800"/>
            </a:lvl7pPr>
            <a:lvl8pPr marL="2891005" indent="0">
              <a:buNone/>
              <a:defRPr sz="800"/>
            </a:lvl8pPr>
            <a:lvl9pPr marL="330400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214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72" y="4988420"/>
            <a:ext cx="7668578" cy="588909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72" y="636750"/>
            <a:ext cx="7668578" cy="4275773"/>
          </a:xfrm>
        </p:spPr>
        <p:txBody>
          <a:bodyPr/>
          <a:lstStyle>
            <a:lvl1pPr marL="0" indent="0">
              <a:buNone/>
              <a:defRPr sz="3000"/>
            </a:lvl1pPr>
            <a:lvl2pPr marL="412990" indent="0">
              <a:buNone/>
              <a:defRPr sz="2500"/>
            </a:lvl2pPr>
            <a:lvl3pPr marL="826000" indent="0">
              <a:buNone/>
              <a:defRPr sz="2200"/>
            </a:lvl3pPr>
            <a:lvl4pPr marL="1238998" indent="0">
              <a:buNone/>
              <a:defRPr sz="1900"/>
            </a:lvl4pPr>
            <a:lvl5pPr marL="1651998" indent="0">
              <a:buNone/>
              <a:defRPr sz="1900"/>
            </a:lvl5pPr>
            <a:lvl6pPr marL="2065004" indent="0">
              <a:buNone/>
              <a:defRPr sz="1900"/>
            </a:lvl6pPr>
            <a:lvl7pPr marL="2478004" indent="0">
              <a:buNone/>
              <a:defRPr sz="1900"/>
            </a:lvl7pPr>
            <a:lvl8pPr marL="2891005" indent="0">
              <a:buNone/>
              <a:defRPr sz="1900"/>
            </a:lvl8pPr>
            <a:lvl9pPr marL="3304001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72" y="5577324"/>
            <a:ext cx="7668578" cy="836349"/>
          </a:xfrm>
        </p:spPr>
        <p:txBody>
          <a:bodyPr/>
          <a:lstStyle>
            <a:lvl1pPr marL="0" indent="0">
              <a:buNone/>
              <a:defRPr sz="1300"/>
            </a:lvl1pPr>
            <a:lvl2pPr marL="412990" indent="0">
              <a:buNone/>
              <a:defRPr sz="1100"/>
            </a:lvl2pPr>
            <a:lvl3pPr marL="826000" indent="0">
              <a:buNone/>
              <a:defRPr sz="800"/>
            </a:lvl3pPr>
            <a:lvl4pPr marL="1238998" indent="0">
              <a:buNone/>
              <a:defRPr sz="800"/>
            </a:lvl4pPr>
            <a:lvl5pPr marL="1651998" indent="0">
              <a:buNone/>
              <a:defRPr sz="800"/>
            </a:lvl5pPr>
            <a:lvl6pPr marL="2065004" indent="0">
              <a:buNone/>
              <a:defRPr sz="800"/>
            </a:lvl6pPr>
            <a:lvl7pPr marL="2478004" indent="0">
              <a:buNone/>
              <a:defRPr sz="800"/>
            </a:lvl7pPr>
            <a:lvl8pPr marL="2891005" indent="0">
              <a:buNone/>
              <a:defRPr sz="800"/>
            </a:lvl8pPr>
            <a:lvl9pPr marL="330400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9730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0921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18" y="285432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60" y="285432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2157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633" y="290951"/>
            <a:ext cx="10863820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8575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881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33187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8575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626" indent="-115626">
              <a:buFont typeface="Arial" panose="020B0604020202020204" pitchFamily="34" charset="0"/>
              <a:buChar char="•"/>
              <a:defRPr sz="1100"/>
            </a:lvl2pPr>
            <a:lvl3pPr marL="231252" indent="-115626">
              <a:defRPr sz="1100"/>
            </a:lvl3pPr>
            <a:lvl4pPr marL="404696" indent="-173443">
              <a:defRPr sz="1100"/>
            </a:lvl4pPr>
            <a:lvl5pPr marL="578135" indent="-17344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5881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626" indent="-115626">
              <a:buFont typeface="Arial" panose="020B0604020202020204" pitchFamily="34" charset="0"/>
              <a:buChar char="•"/>
              <a:defRPr sz="1100"/>
            </a:lvl2pPr>
            <a:lvl3pPr marL="231252" indent="-115626">
              <a:defRPr sz="1100"/>
            </a:lvl3pPr>
            <a:lvl4pPr marL="404696" indent="-173443">
              <a:defRPr sz="1100"/>
            </a:lvl4pPr>
            <a:lvl5pPr marL="578135" indent="-17344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33187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626" indent="-115626">
              <a:buFont typeface="Arial" panose="020B0604020202020204" pitchFamily="34" charset="0"/>
              <a:buChar char="•"/>
              <a:defRPr sz="1100"/>
            </a:lvl2pPr>
            <a:lvl3pPr marL="231252" indent="-115626">
              <a:defRPr sz="1100"/>
            </a:lvl3pPr>
            <a:lvl4pPr marL="404696" indent="-173443">
              <a:defRPr sz="1100"/>
            </a:lvl4pPr>
            <a:lvl5pPr marL="578135" indent="-17344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8633" y="969978"/>
            <a:ext cx="10863820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20646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78"/>
            <a:ext cx="10863818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5" y="3990721"/>
            <a:ext cx="8946675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490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496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188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490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8661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04" y="350017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253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32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0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0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1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14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17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21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624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428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07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07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49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035" indent="0">
              <a:buNone/>
              <a:defRPr sz="2400" b="1"/>
            </a:lvl2pPr>
            <a:lvl3pPr marL="1096067" indent="0">
              <a:buNone/>
              <a:defRPr sz="2200" b="1"/>
            </a:lvl3pPr>
            <a:lvl4pPr marL="1644106" indent="0">
              <a:buNone/>
              <a:defRPr sz="1900" b="1"/>
            </a:lvl4pPr>
            <a:lvl5pPr marL="2192141" indent="0">
              <a:buNone/>
              <a:defRPr sz="1900" b="1"/>
            </a:lvl5pPr>
            <a:lvl6pPr marL="2740176" indent="0">
              <a:buNone/>
              <a:defRPr sz="1900" b="1"/>
            </a:lvl6pPr>
            <a:lvl7pPr marL="3288210" indent="0">
              <a:buNone/>
              <a:defRPr sz="1900" b="1"/>
            </a:lvl7pPr>
            <a:lvl8pPr marL="3836247" indent="0">
              <a:buNone/>
              <a:defRPr sz="1900" b="1"/>
            </a:lvl8pPr>
            <a:lvl9pPr marL="4384281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49" y="2259957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035" indent="0">
              <a:buNone/>
              <a:defRPr sz="2400" b="1"/>
            </a:lvl2pPr>
            <a:lvl3pPr marL="1096067" indent="0">
              <a:buNone/>
              <a:defRPr sz="2200" b="1"/>
            </a:lvl3pPr>
            <a:lvl4pPr marL="1644106" indent="0">
              <a:buNone/>
              <a:defRPr sz="1900" b="1"/>
            </a:lvl4pPr>
            <a:lvl5pPr marL="2192141" indent="0">
              <a:buNone/>
              <a:defRPr sz="1900" b="1"/>
            </a:lvl5pPr>
            <a:lvl6pPr marL="2740176" indent="0">
              <a:buNone/>
              <a:defRPr sz="1900" b="1"/>
            </a:lvl6pPr>
            <a:lvl7pPr marL="3288210" indent="0">
              <a:buNone/>
              <a:defRPr sz="1900" b="1"/>
            </a:lvl7pPr>
            <a:lvl8pPr marL="3836247" indent="0">
              <a:buNone/>
              <a:defRPr sz="1900" b="1"/>
            </a:lvl8pPr>
            <a:lvl9pPr marL="4384281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57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7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04" y="283739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57" y="1491249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035" indent="0">
              <a:buNone/>
              <a:defRPr sz="1400"/>
            </a:lvl2pPr>
            <a:lvl3pPr marL="1096067" indent="0">
              <a:buNone/>
              <a:defRPr sz="1200"/>
            </a:lvl3pPr>
            <a:lvl4pPr marL="1644106" indent="0">
              <a:buNone/>
              <a:defRPr sz="1100"/>
            </a:lvl4pPr>
            <a:lvl5pPr marL="2192141" indent="0">
              <a:buNone/>
              <a:defRPr sz="1100"/>
            </a:lvl5pPr>
            <a:lvl6pPr marL="2740176" indent="0">
              <a:buNone/>
              <a:defRPr sz="1100"/>
            </a:lvl6pPr>
            <a:lvl7pPr marL="3288210" indent="0">
              <a:buNone/>
              <a:defRPr sz="1100"/>
            </a:lvl7pPr>
            <a:lvl8pPr marL="3836247" indent="0">
              <a:buNone/>
              <a:defRPr sz="1100"/>
            </a:lvl8pPr>
            <a:lvl9pPr marL="4384281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59" y="4988408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59" y="636750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035" indent="0">
              <a:buNone/>
              <a:defRPr sz="3400"/>
            </a:lvl2pPr>
            <a:lvl3pPr marL="1096067" indent="0">
              <a:buNone/>
              <a:defRPr sz="2900"/>
            </a:lvl3pPr>
            <a:lvl4pPr marL="1644106" indent="0">
              <a:buNone/>
              <a:defRPr sz="2400"/>
            </a:lvl4pPr>
            <a:lvl5pPr marL="2192141" indent="0">
              <a:buNone/>
              <a:defRPr sz="2400"/>
            </a:lvl5pPr>
            <a:lvl6pPr marL="2740176" indent="0">
              <a:buNone/>
              <a:defRPr sz="2400"/>
            </a:lvl6pPr>
            <a:lvl7pPr marL="3288210" indent="0">
              <a:buNone/>
              <a:defRPr sz="2400"/>
            </a:lvl7pPr>
            <a:lvl8pPr marL="3836247" indent="0">
              <a:buNone/>
              <a:defRPr sz="2400"/>
            </a:lvl8pPr>
            <a:lvl9pPr marL="4384281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59" y="5577311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035" indent="0">
              <a:buNone/>
              <a:defRPr sz="1400"/>
            </a:lvl2pPr>
            <a:lvl3pPr marL="1096067" indent="0">
              <a:buNone/>
              <a:defRPr sz="1200"/>
            </a:lvl3pPr>
            <a:lvl4pPr marL="1644106" indent="0">
              <a:buNone/>
              <a:defRPr sz="1100"/>
            </a:lvl4pPr>
            <a:lvl5pPr marL="2192141" indent="0">
              <a:buNone/>
              <a:defRPr sz="1100"/>
            </a:lvl5pPr>
            <a:lvl6pPr marL="2740176" indent="0">
              <a:buNone/>
              <a:defRPr sz="1100"/>
            </a:lvl6pPr>
            <a:lvl7pPr marL="3288210" indent="0">
              <a:buNone/>
              <a:defRPr sz="1100"/>
            </a:lvl7pPr>
            <a:lvl8pPr marL="3836247" indent="0">
              <a:buNone/>
              <a:defRPr sz="1100"/>
            </a:lvl8pPr>
            <a:lvl9pPr marL="4384281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49" y="285388"/>
            <a:ext cx="11502867" cy="1187715"/>
          </a:xfrm>
          <a:prstGeom prst="rect">
            <a:avLst/>
          </a:prstGeom>
        </p:spPr>
        <p:txBody>
          <a:bodyPr vert="horz" lIns="109609" tIns="54804" rIns="109609" bIns="5480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49" y="1662807"/>
            <a:ext cx="11502867" cy="4703021"/>
          </a:xfrm>
          <a:prstGeom prst="rect">
            <a:avLst/>
          </a:prstGeom>
        </p:spPr>
        <p:txBody>
          <a:bodyPr vert="horz" lIns="109609" tIns="54804" rIns="109609" bIns="5480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8" y="6605020"/>
            <a:ext cx="2982225" cy="379409"/>
          </a:xfrm>
          <a:prstGeom prst="rect">
            <a:avLst/>
          </a:prstGeom>
        </p:spPr>
        <p:txBody>
          <a:bodyPr vert="horz" lIns="109609" tIns="54804" rIns="109609" bIns="5480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0" y="6605020"/>
            <a:ext cx="4047305" cy="379409"/>
          </a:xfrm>
          <a:prstGeom prst="rect">
            <a:avLst/>
          </a:prstGeom>
        </p:spPr>
        <p:txBody>
          <a:bodyPr vert="horz" lIns="109609" tIns="54804" rIns="109609" bIns="5480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20"/>
            <a:ext cx="2982225" cy="379409"/>
          </a:xfrm>
          <a:prstGeom prst="rect">
            <a:avLst/>
          </a:prstGeom>
        </p:spPr>
        <p:txBody>
          <a:bodyPr vert="horz" lIns="109609" tIns="54804" rIns="109609" bIns="5480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6067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022" indent="-411022" algn="l" defTabSz="1096067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557" indent="-342523" algn="l" defTabSz="1096067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087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122" indent="-274018" algn="l" defTabSz="1096067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159" indent="-274018" algn="l" defTabSz="1096067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194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230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0267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8300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035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067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106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141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176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210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6247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4281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0" y="285399"/>
            <a:ext cx="11502867" cy="1187716"/>
          </a:xfrm>
          <a:prstGeom prst="rect">
            <a:avLst/>
          </a:prstGeom>
        </p:spPr>
        <p:txBody>
          <a:bodyPr vert="horz" lIns="82596" tIns="41302" rIns="82596" bIns="4130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662851"/>
            <a:ext cx="11502867" cy="4703021"/>
          </a:xfrm>
          <a:prstGeom prst="rect">
            <a:avLst/>
          </a:prstGeom>
        </p:spPr>
        <p:txBody>
          <a:bodyPr vert="horz" lIns="82596" tIns="41302" rIns="82596" bIns="4130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9" y="6605064"/>
            <a:ext cx="2982225" cy="379409"/>
          </a:xfrm>
          <a:prstGeom prst="rect">
            <a:avLst/>
          </a:prstGeom>
        </p:spPr>
        <p:txBody>
          <a:bodyPr vert="horz" lIns="82596" tIns="41302" rIns="82596" bIns="41302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6000"/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26000"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66" y="6605064"/>
            <a:ext cx="4047304" cy="379409"/>
          </a:xfrm>
          <a:prstGeom prst="rect">
            <a:avLst/>
          </a:prstGeom>
        </p:spPr>
        <p:txBody>
          <a:bodyPr vert="horz" lIns="82596" tIns="41302" rIns="82596" bIns="41302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60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64"/>
            <a:ext cx="2982225" cy="379409"/>
          </a:xfrm>
          <a:prstGeom prst="rect">
            <a:avLst/>
          </a:prstGeom>
        </p:spPr>
        <p:txBody>
          <a:bodyPr vert="horz" lIns="82596" tIns="41302" rIns="82596" bIns="41302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6000"/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260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825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826000" rtl="0" eaLnBrk="1" latinLnBrk="0" hangingPunct="1">
        <a:spcBef>
          <a:spcPct val="0"/>
        </a:spcBef>
        <a:buNone/>
        <a:defRPr sz="4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9749" indent="-309749" algn="l" defTabSz="8260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71113" indent="-258128" algn="l" defTabSz="826000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32507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45501" indent="-206498" algn="l" defTabSz="82600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58496" indent="-206498" algn="l" defTabSz="82600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71499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684502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097506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510513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2990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6000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8998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1998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65004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78004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91005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04001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77" y="1177530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63"/>
            <a:ext cx="11447615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2"/>
            <a:ext cx="10044182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1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099"/>
              <a:t>16.09.2020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099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25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0924" eaLnBrk="1" hangingPunct="1">
        <a:defRPr>
          <a:latin typeface="+mn-lt"/>
          <a:ea typeface="+mn-ea"/>
          <a:cs typeface="+mn-cs"/>
        </a:defRPr>
      </a:lvl2pPr>
      <a:lvl3pPr marL="1621845" eaLnBrk="1" hangingPunct="1">
        <a:defRPr>
          <a:latin typeface="+mn-lt"/>
          <a:ea typeface="+mn-ea"/>
          <a:cs typeface="+mn-cs"/>
        </a:defRPr>
      </a:lvl3pPr>
      <a:lvl4pPr marL="2432770" eaLnBrk="1" hangingPunct="1">
        <a:defRPr>
          <a:latin typeface="+mn-lt"/>
          <a:ea typeface="+mn-ea"/>
          <a:cs typeface="+mn-cs"/>
        </a:defRPr>
      </a:lvl4pPr>
      <a:lvl5pPr marL="3243694" eaLnBrk="1" hangingPunct="1">
        <a:defRPr>
          <a:latin typeface="+mn-lt"/>
          <a:ea typeface="+mn-ea"/>
          <a:cs typeface="+mn-cs"/>
        </a:defRPr>
      </a:lvl5pPr>
      <a:lvl6pPr marL="4054618" eaLnBrk="1" hangingPunct="1">
        <a:defRPr>
          <a:latin typeface="+mn-lt"/>
          <a:ea typeface="+mn-ea"/>
          <a:cs typeface="+mn-cs"/>
        </a:defRPr>
      </a:lvl6pPr>
      <a:lvl7pPr marL="4865543" eaLnBrk="1" hangingPunct="1">
        <a:defRPr>
          <a:latin typeface="+mn-lt"/>
          <a:ea typeface="+mn-ea"/>
          <a:cs typeface="+mn-cs"/>
        </a:defRPr>
      </a:lvl7pPr>
      <a:lvl8pPr marL="5676464" eaLnBrk="1" hangingPunct="1">
        <a:defRPr>
          <a:latin typeface="+mn-lt"/>
          <a:ea typeface="+mn-ea"/>
          <a:cs typeface="+mn-cs"/>
        </a:defRPr>
      </a:lvl8pPr>
      <a:lvl9pPr marL="648739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0924" eaLnBrk="1" hangingPunct="1">
        <a:defRPr>
          <a:latin typeface="+mn-lt"/>
          <a:ea typeface="+mn-ea"/>
          <a:cs typeface="+mn-cs"/>
        </a:defRPr>
      </a:lvl2pPr>
      <a:lvl3pPr marL="1621845" eaLnBrk="1" hangingPunct="1">
        <a:defRPr>
          <a:latin typeface="+mn-lt"/>
          <a:ea typeface="+mn-ea"/>
          <a:cs typeface="+mn-cs"/>
        </a:defRPr>
      </a:lvl3pPr>
      <a:lvl4pPr marL="2432770" eaLnBrk="1" hangingPunct="1">
        <a:defRPr>
          <a:latin typeface="+mn-lt"/>
          <a:ea typeface="+mn-ea"/>
          <a:cs typeface="+mn-cs"/>
        </a:defRPr>
      </a:lvl4pPr>
      <a:lvl5pPr marL="3243694" eaLnBrk="1" hangingPunct="1">
        <a:defRPr>
          <a:latin typeface="+mn-lt"/>
          <a:ea typeface="+mn-ea"/>
          <a:cs typeface="+mn-cs"/>
        </a:defRPr>
      </a:lvl5pPr>
      <a:lvl6pPr marL="4054618" eaLnBrk="1" hangingPunct="1">
        <a:defRPr>
          <a:latin typeface="+mn-lt"/>
          <a:ea typeface="+mn-ea"/>
          <a:cs typeface="+mn-cs"/>
        </a:defRPr>
      </a:lvl6pPr>
      <a:lvl7pPr marL="4865543" eaLnBrk="1" hangingPunct="1">
        <a:defRPr>
          <a:latin typeface="+mn-lt"/>
          <a:ea typeface="+mn-ea"/>
          <a:cs typeface="+mn-cs"/>
        </a:defRPr>
      </a:lvl7pPr>
      <a:lvl8pPr marL="5676464" eaLnBrk="1" hangingPunct="1">
        <a:defRPr>
          <a:latin typeface="+mn-lt"/>
          <a:ea typeface="+mn-ea"/>
          <a:cs typeface="+mn-cs"/>
        </a:defRPr>
      </a:lvl8pPr>
      <a:lvl9pPr marL="648739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2.png"/><Relationship Id="rId7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1.png"/><Relationship Id="rId7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0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7.png"/><Relationship Id="rId5" Type="http://schemas.openxmlformats.org/officeDocument/2006/relationships/image" Target="../media/image22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347" y="3406"/>
            <a:ext cx="12763612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589398" y="2487044"/>
            <a:ext cx="10377999" cy="3074706"/>
          </a:xfrm>
          <a:prstGeom prst="rect">
            <a:avLst/>
          </a:prstGeom>
        </p:spPr>
        <p:txBody>
          <a:bodyPr vert="horz" wrap="square" lIns="0" tIns="22370" rIns="0" bIns="0" rtlCol="0">
            <a:spAutoFit/>
          </a:bodyPr>
          <a:lstStyle/>
          <a:p>
            <a:pPr marL="29485" defTabSz="923532">
              <a:spcBef>
                <a:spcPts val="177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5400" b="1" dirty="0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54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54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485" defTabSz="923532">
              <a:spcBef>
                <a:spcPts val="177"/>
              </a:spcBef>
            </a:pPr>
            <a:endParaRPr lang="en-US" sz="54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51859" algn="ctr" defTabSz="923532">
              <a:spcBef>
                <a:spcPts val="1979"/>
              </a:spcBef>
            </a:pPr>
            <a:r>
              <a:rPr lang="ru-RU" sz="7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3200" dirty="0">
              <a:solidFill>
                <a:srgbClr val="37343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27392" y="2743525"/>
            <a:ext cx="762637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0477229" y="466926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0488144" y="495455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892254" y="473242"/>
            <a:ext cx="807090" cy="948999"/>
          </a:xfrm>
          <a:prstGeom prst="rect">
            <a:avLst/>
          </a:prstGeom>
        </p:spPr>
        <p:txBody>
          <a:bodyPr vert="horz" wrap="square" lIns="0" tIns="25421" rIns="0" bIns="0" rtlCol="0">
            <a:spAutoFit/>
          </a:bodyPr>
          <a:lstStyle/>
          <a:p>
            <a:pPr defTabSz="923532">
              <a:spcBef>
                <a:spcPts val="200"/>
              </a:spcBef>
            </a:pPr>
            <a:r>
              <a:rPr lang="ru-RU" sz="6000" b="1" spc="1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739653" y="1386190"/>
            <a:ext cx="1610378" cy="327284"/>
          </a:xfrm>
          <a:prstGeom prst="rect">
            <a:avLst/>
          </a:prstGeom>
        </p:spPr>
        <p:txBody>
          <a:bodyPr vert="horz" wrap="square" lIns="0" tIns="19319" rIns="0" bIns="0" rtlCol="0">
            <a:spAutoFit/>
          </a:bodyPr>
          <a:lstStyle/>
          <a:p>
            <a:pPr defTabSz="923532">
              <a:spcBef>
                <a:spcPts val="152"/>
              </a:spcBef>
            </a:pPr>
            <a:r>
              <a:rPr lang="ru-RU" sz="20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59583" y="495444"/>
            <a:ext cx="3929029" cy="870040"/>
          </a:xfrm>
          <a:prstGeom prst="rect">
            <a:avLst/>
          </a:prstGeom>
        </p:spPr>
        <p:txBody>
          <a:bodyPr vert="horz" wrap="square" lIns="0" tIns="2342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370" defTabSz="1466391">
              <a:spcBef>
                <a:spcPts val="185"/>
              </a:spcBef>
              <a:defRPr/>
            </a:pPr>
            <a:r>
              <a:rPr lang="ru-RU" sz="5500" kern="0" spc="8" dirty="0">
                <a:solidFill>
                  <a:sysClr val="window" lastClr="FFFFFF"/>
                </a:solidFill>
              </a:rPr>
              <a:t>Физика</a:t>
            </a:r>
            <a:endParaRPr lang="en-US" sz="55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29" y="544605"/>
            <a:ext cx="955461" cy="997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479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465" y="1330896"/>
            <a:ext cx="6286500" cy="558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Задача </a:t>
            </a:r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7274" y="1331215"/>
            <a:ext cx="5919191" cy="5581331"/>
          </a:xfrm>
        </p:spPr>
        <p:txBody>
          <a:bodyPr/>
          <a:lstStyle/>
          <a:p>
            <a:r>
              <a:rPr lang="ru-RU" sz="3200" dirty="0" smtClean="0">
                <a:solidFill>
                  <a:schemeClr val="tx2"/>
                </a:solidFill>
              </a:rPr>
              <a:t>    По заданным графикам найти начальные координаты тел и проекции скорости их движения. Написать уравнения движения тел. Из графиков и уравнений найти время и место встречи тел, движение которых описываются графиками </a:t>
            </a:r>
            <a:r>
              <a:rPr lang="en-US" sz="3200" dirty="0" smtClean="0">
                <a:solidFill>
                  <a:schemeClr val="tx2"/>
                </a:solidFill>
              </a:rPr>
              <a:t>II </a:t>
            </a:r>
            <a:r>
              <a:rPr lang="ru-RU" sz="3200" dirty="0" smtClean="0">
                <a:solidFill>
                  <a:schemeClr val="tx2"/>
                </a:solidFill>
              </a:rPr>
              <a:t>и </a:t>
            </a:r>
            <a:r>
              <a:rPr lang="en-US" sz="3200" dirty="0" smtClean="0">
                <a:solidFill>
                  <a:schemeClr val="tx2"/>
                </a:solidFill>
              </a:rPr>
              <a:t>III</a:t>
            </a:r>
            <a:r>
              <a:rPr lang="ru-RU" sz="3200" dirty="0" smtClean="0">
                <a:solidFill>
                  <a:schemeClr val="tx2"/>
                </a:solidFill>
              </a:rPr>
              <a:t>.</a:t>
            </a:r>
            <a:endParaRPr lang="ru-RU" sz="3200" dirty="0">
              <a:solidFill>
                <a:schemeClr val="tx2"/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6462489" y="3707160"/>
            <a:ext cx="5112568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V="1">
            <a:off x="7470601" y="1711543"/>
            <a:ext cx="0" cy="487593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7490150" y="2843068"/>
            <a:ext cx="2860771" cy="1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390481" y="1469715"/>
            <a:ext cx="10374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X</a:t>
            </a:r>
            <a:r>
              <a:rPr lang="ru-RU" sz="2800" b="1" dirty="0" smtClean="0">
                <a:solidFill>
                  <a:prstClr val="black"/>
                </a:solidFill>
              </a:rPr>
              <a:t>, (м)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31041" y="3765215"/>
            <a:ext cx="10502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t</a:t>
            </a:r>
            <a:r>
              <a:rPr lang="ru-RU" sz="3600" b="1" dirty="0">
                <a:solidFill>
                  <a:prstClr val="black"/>
                </a:solidFill>
              </a:rPr>
              <a:t>,</a:t>
            </a:r>
            <a:r>
              <a:rPr lang="ru-RU" sz="3600" b="1" dirty="0" smtClean="0">
                <a:solidFill>
                  <a:prstClr val="black"/>
                </a:solidFill>
              </a:rPr>
              <a:t> (с)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38553" y="2555032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10561" y="3661574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0</a:t>
            </a:r>
            <a:endParaRPr lang="ru-RU" sz="2800" b="1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6822529" y="4314986"/>
            <a:ext cx="4780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-5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78513" y="5162811"/>
            <a:ext cx="6607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-10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78513" y="5992252"/>
            <a:ext cx="6607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-15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7365683" y="2843064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7365683" y="4571256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365683" y="5435352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7365683" y="6227440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8694737" y="3635152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9918873" y="3635152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8432618" y="3779168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10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643797" y="3793839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20</a:t>
            </a: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7480375" y="3235756"/>
            <a:ext cx="3086570" cy="2199599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7500309" y="2848596"/>
            <a:ext cx="2418563" cy="3378844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0566945" y="2201089"/>
            <a:ext cx="4571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I.</a:t>
            </a:r>
            <a:endParaRPr lang="ru-RU" sz="40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10566945" y="2918407"/>
            <a:ext cx="593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II.</a:t>
            </a:r>
            <a:endParaRPr lang="ru-RU" sz="40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10307385" y="5992252"/>
            <a:ext cx="7296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III.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90096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Решение: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324753" y="4686942"/>
                <a:ext cx="279986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>
                    <a:solidFill>
                      <a:prstClr val="black"/>
                    </a:solidFill>
                  </a:rPr>
                  <a:t>x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4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4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en-US" sz="4000" dirty="0">
                    <a:solidFill>
                      <a:prstClr val="black"/>
                    </a:solidFill>
                  </a:rPr>
                  <a:t>*t</a:t>
                </a:r>
                <a:endParaRPr lang="ru-RU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4753" y="4686942"/>
                <a:ext cx="2799869" cy="707886"/>
              </a:xfrm>
              <a:prstGeom prst="rect">
                <a:avLst/>
              </a:prstGeom>
              <a:blipFill rotWithShape="1">
                <a:blip r:embed="rId2"/>
                <a:stretch>
                  <a:fillRect l="-7609" t="-15517" r="-6739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361" y="1347458"/>
            <a:ext cx="7272808" cy="56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2" name="Прямая со стрелкой 21"/>
          <p:cNvCxnSpPr/>
          <p:nvPr/>
        </p:nvCxnSpPr>
        <p:spPr>
          <a:xfrm>
            <a:off x="6462489" y="3707160"/>
            <a:ext cx="5112568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7470601" y="1711543"/>
            <a:ext cx="0" cy="487593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875214" y="5593303"/>
            <a:ext cx="37930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prstClr val="black"/>
                </a:solidFill>
              </a:rPr>
              <a:t>х</a:t>
            </a:r>
            <a:r>
              <a:rPr lang="ru-RU" sz="3600" dirty="0" smtClean="0">
                <a:solidFill>
                  <a:prstClr val="black"/>
                </a:solidFill>
              </a:rPr>
              <a:t> </a:t>
            </a:r>
            <a:r>
              <a:rPr lang="en-US" sz="3600" dirty="0" smtClean="0">
                <a:solidFill>
                  <a:prstClr val="black"/>
                </a:solidFill>
              </a:rPr>
              <a:t>= </a:t>
            </a:r>
            <a:r>
              <a:rPr lang="ru-RU" sz="3600" dirty="0" smtClean="0">
                <a:solidFill>
                  <a:prstClr val="black"/>
                </a:solidFill>
              </a:rPr>
              <a:t>5 </a:t>
            </a:r>
            <a:r>
              <a:rPr lang="en-US" sz="3600" dirty="0" smtClean="0">
                <a:solidFill>
                  <a:prstClr val="black"/>
                </a:solidFill>
              </a:rPr>
              <a:t>+ </a:t>
            </a:r>
            <a:r>
              <a:rPr lang="ru-RU" sz="3600" dirty="0" smtClean="0">
                <a:solidFill>
                  <a:prstClr val="black"/>
                </a:solidFill>
              </a:rPr>
              <a:t>0*25 = 5 (м)</a:t>
            </a:r>
            <a:endParaRPr lang="ru-RU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25638" y="1402904"/>
                <a:ext cx="221721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 = 5(м)  ;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638" y="1402904"/>
                <a:ext cx="2217210" cy="646331"/>
              </a:xfrm>
              <a:prstGeom prst="rect">
                <a:avLst/>
              </a:prstGeom>
              <a:blipFill rotWithShape="1">
                <a:blip r:embed="rId4"/>
                <a:stretch>
                  <a:fillRect t="-14151" r="-7418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 flipV="1">
            <a:off x="7490150" y="2843068"/>
            <a:ext cx="2860771" cy="1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390481" y="1469715"/>
            <a:ext cx="10374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X</a:t>
            </a:r>
            <a:r>
              <a:rPr lang="ru-RU" sz="2800" b="1" dirty="0" smtClean="0">
                <a:solidFill>
                  <a:prstClr val="black"/>
                </a:solidFill>
              </a:rPr>
              <a:t>, (м)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1289689" y="3788014"/>
            <a:ext cx="10502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t</a:t>
            </a:r>
            <a:r>
              <a:rPr lang="ru-RU" sz="3600" b="1" dirty="0">
                <a:solidFill>
                  <a:prstClr val="black"/>
                </a:solidFill>
              </a:rPr>
              <a:t>,</a:t>
            </a:r>
            <a:r>
              <a:rPr lang="ru-RU" sz="3600" b="1" dirty="0" smtClean="0">
                <a:solidFill>
                  <a:prstClr val="black"/>
                </a:solidFill>
              </a:rPr>
              <a:t> (с)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3981" y="1303335"/>
            <a:ext cx="4571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I.</a:t>
            </a:r>
            <a:endParaRPr lang="ru-RU" sz="40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1836222" y="1978968"/>
            <a:ext cx="18886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prstClr val="black"/>
                </a:solidFill>
              </a:rPr>
              <a:t>t </a:t>
            </a:r>
            <a:r>
              <a:rPr lang="ru-RU" sz="4000" dirty="0" smtClean="0">
                <a:solidFill>
                  <a:prstClr val="black"/>
                </a:solidFill>
              </a:rPr>
              <a:t>= </a:t>
            </a:r>
            <a:r>
              <a:rPr lang="en-US" sz="4000" dirty="0" smtClean="0">
                <a:solidFill>
                  <a:prstClr val="black"/>
                </a:solidFill>
              </a:rPr>
              <a:t>2</a:t>
            </a:r>
            <a:r>
              <a:rPr lang="ru-RU" sz="4000" dirty="0" smtClean="0">
                <a:solidFill>
                  <a:prstClr val="black"/>
                </a:solidFill>
              </a:rPr>
              <a:t>5(с)</a:t>
            </a:r>
            <a:endParaRPr lang="ru-RU" sz="40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407665" y="2674842"/>
                <a:ext cx="2246512" cy="915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 − </m:t>
                        </m:r>
                        <m:sSub>
                          <m:sSubPr>
                            <m:ctrlPr>
                              <a:rPr lang="en-US" sz="40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40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sz="40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7665" y="2674842"/>
                <a:ext cx="2246512" cy="915956"/>
              </a:xfrm>
              <a:prstGeom prst="rect">
                <a:avLst/>
              </a:prstGeom>
              <a:blipFill rotWithShape="1">
                <a:blip r:embed="rId5"/>
                <a:stretch>
                  <a:fillRect t="-3333" b="-1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934726" y="3623450"/>
                <a:ext cx="2317109" cy="9754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5</m:t>
                        </m:r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 −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 =</a:t>
                </a:r>
                <a:endParaRPr lang="ru-RU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726" y="3623450"/>
                <a:ext cx="2317109" cy="975460"/>
              </a:xfrm>
              <a:prstGeom prst="rect">
                <a:avLst/>
              </a:prstGeom>
              <a:blipFill rotWithShape="1">
                <a:blip r:embed="rId6"/>
                <a:stretch>
                  <a:fillRect r="-8684" b="-131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Box 47"/>
          <p:cNvSpPr txBox="1"/>
          <p:nvPr/>
        </p:nvSpPr>
        <p:spPr>
          <a:xfrm>
            <a:off x="3174968" y="1372126"/>
            <a:ext cx="20633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prstClr val="black"/>
                </a:solidFill>
              </a:rPr>
              <a:t>x </a:t>
            </a:r>
            <a:r>
              <a:rPr lang="ru-RU" sz="4000" dirty="0" smtClean="0">
                <a:solidFill>
                  <a:prstClr val="black"/>
                </a:solidFill>
              </a:rPr>
              <a:t>= 5(м) ;</a:t>
            </a:r>
            <a:endParaRPr lang="ru-RU" sz="40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251834" y="3695201"/>
                <a:ext cx="1122423" cy="9037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>
                    <a:solidFill>
                      <a:prstClr val="black"/>
                    </a:solidFill>
                  </a:rPr>
                  <a:t>0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)</a:t>
                </a:r>
                <a:endParaRPr lang="ru-RU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1834" y="3695201"/>
                <a:ext cx="1122423" cy="903709"/>
              </a:xfrm>
              <a:prstGeom prst="rect">
                <a:avLst/>
              </a:prstGeom>
              <a:blipFill rotWithShape="1">
                <a:blip r:embed="rId7"/>
                <a:stretch>
                  <a:fillRect l="-18919" t="-4730" r="-17838" b="-141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2064224" y="6239634"/>
                <a:ext cx="128894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4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4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4000" dirty="0" smtClean="0">
                    <a:solidFill>
                      <a:prstClr val="black"/>
                    </a:solidFill>
                  </a:rPr>
                  <a:t>= 5</a:t>
                </a:r>
                <a:endParaRPr lang="ru-RU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4224" y="6239634"/>
                <a:ext cx="1288943" cy="707886"/>
              </a:xfrm>
              <a:prstGeom prst="rect">
                <a:avLst/>
              </a:prstGeom>
              <a:blipFill rotWithShape="1">
                <a:blip r:embed="rId8"/>
                <a:stretch>
                  <a:fillRect t="-15517" r="-15640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7038553" y="2555032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5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110561" y="3661574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0</a:t>
            </a:r>
            <a:endParaRPr lang="ru-RU" sz="2800" b="1" dirty="0" smtClean="0"/>
          </a:p>
        </p:txBody>
      </p:sp>
      <p:sp>
        <p:nvSpPr>
          <p:cNvPr id="54" name="TextBox 53"/>
          <p:cNvSpPr txBox="1"/>
          <p:nvPr/>
        </p:nvSpPr>
        <p:spPr>
          <a:xfrm>
            <a:off x="6822529" y="4314986"/>
            <a:ext cx="4780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-5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678513" y="5162811"/>
            <a:ext cx="6607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-10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678513" y="5992252"/>
            <a:ext cx="6607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-15</a:t>
            </a:r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>
            <a:off x="7365683" y="2843064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7365683" y="4571256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7365683" y="5435352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7365683" y="6227440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8694737" y="3635152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9918873" y="3635152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8432618" y="3779168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10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9643797" y="3793839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20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10350921" y="2848596"/>
            <a:ext cx="0" cy="812978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10566945" y="2201089"/>
            <a:ext cx="4571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I.</a:t>
            </a:r>
            <a:endParaRPr lang="ru-RU" sz="4000" b="1" dirty="0"/>
          </a:p>
        </p:txBody>
      </p:sp>
      <p:sp>
        <p:nvSpPr>
          <p:cNvPr id="71" name="Прямоугольник 70"/>
          <p:cNvSpPr/>
          <p:nvPr/>
        </p:nvSpPr>
        <p:spPr>
          <a:xfrm>
            <a:off x="1417027" y="6346195"/>
            <a:ext cx="2421471" cy="544706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665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8" grpId="0"/>
      <p:bldP spid="3" grpId="0"/>
      <p:bldP spid="9" grpId="0"/>
      <p:bldP spid="36" grpId="0"/>
      <p:bldP spid="37" grpId="0"/>
      <p:bldP spid="38" grpId="0"/>
      <p:bldP spid="48" grpId="0"/>
      <p:bldP spid="49" grpId="0"/>
      <p:bldP spid="50" grpId="0"/>
      <p:bldP spid="7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Решение: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75033" y="4643264"/>
                <a:ext cx="279986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>
                    <a:solidFill>
                      <a:prstClr val="black"/>
                    </a:solidFill>
                  </a:rPr>
                  <a:t>x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4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4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en-US" sz="4000" dirty="0">
                    <a:solidFill>
                      <a:prstClr val="black"/>
                    </a:solidFill>
                  </a:rPr>
                  <a:t>*t</a:t>
                </a:r>
                <a:endParaRPr lang="ru-RU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033" y="4643264"/>
                <a:ext cx="2799869" cy="707886"/>
              </a:xfrm>
              <a:prstGeom prst="rect">
                <a:avLst/>
              </a:prstGeom>
              <a:blipFill rotWithShape="1">
                <a:blip r:embed="rId2"/>
                <a:stretch>
                  <a:fillRect l="-7625" t="-15517" r="-6972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608542" y="5424421"/>
            <a:ext cx="26356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prstClr val="black"/>
                </a:solidFill>
              </a:rPr>
              <a:t>х</a:t>
            </a:r>
            <a:r>
              <a:rPr lang="ru-RU" sz="3600" dirty="0" smtClean="0">
                <a:solidFill>
                  <a:prstClr val="black"/>
                </a:solidFill>
              </a:rPr>
              <a:t> </a:t>
            </a:r>
            <a:r>
              <a:rPr lang="en-US" sz="3600" dirty="0" smtClean="0">
                <a:solidFill>
                  <a:prstClr val="black"/>
                </a:solidFill>
              </a:rPr>
              <a:t>= </a:t>
            </a:r>
            <a:r>
              <a:rPr lang="ru-RU" sz="3600" dirty="0" smtClean="0">
                <a:solidFill>
                  <a:prstClr val="black"/>
                </a:solidFill>
              </a:rPr>
              <a:t>5 </a:t>
            </a:r>
            <a:r>
              <a:rPr lang="en-US" sz="3600" dirty="0" smtClean="0">
                <a:solidFill>
                  <a:prstClr val="black"/>
                </a:solidFill>
              </a:rPr>
              <a:t>+ (-1)*t</a:t>
            </a:r>
            <a:r>
              <a:rPr lang="ru-RU" sz="3600" dirty="0" smtClean="0">
                <a:solidFill>
                  <a:prstClr val="black"/>
                </a:solidFill>
              </a:rPr>
              <a:t> </a:t>
            </a:r>
            <a:endParaRPr lang="ru-RU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25638" y="1402904"/>
                <a:ext cx="221721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 = 5(м)  ;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638" y="1402904"/>
                <a:ext cx="2217210" cy="646331"/>
              </a:xfrm>
              <a:prstGeom prst="rect">
                <a:avLst/>
              </a:prstGeom>
              <a:blipFill rotWithShape="1">
                <a:blip r:embed="rId3"/>
                <a:stretch>
                  <a:fillRect t="-14151" r="-7418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269801" y="1303335"/>
            <a:ext cx="593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II.</a:t>
            </a:r>
            <a:endParaRPr lang="ru-RU" sz="4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836222" y="1978968"/>
            <a:ext cx="18886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prstClr val="black"/>
                </a:solidFill>
              </a:rPr>
              <a:t>t </a:t>
            </a:r>
            <a:r>
              <a:rPr lang="ru-RU" sz="4000" dirty="0" smtClean="0">
                <a:solidFill>
                  <a:prstClr val="black"/>
                </a:solidFill>
              </a:rPr>
              <a:t>= </a:t>
            </a:r>
            <a:r>
              <a:rPr lang="en-US" sz="4000" dirty="0" smtClean="0">
                <a:solidFill>
                  <a:prstClr val="black"/>
                </a:solidFill>
              </a:rPr>
              <a:t>2</a:t>
            </a:r>
            <a:r>
              <a:rPr lang="en-US" sz="4000" dirty="0">
                <a:solidFill>
                  <a:prstClr val="black"/>
                </a:solidFill>
              </a:rPr>
              <a:t>0</a:t>
            </a:r>
            <a:r>
              <a:rPr lang="ru-RU" sz="4000" dirty="0" smtClean="0">
                <a:solidFill>
                  <a:prstClr val="black"/>
                </a:solidFill>
              </a:rPr>
              <a:t>(с)</a:t>
            </a:r>
            <a:endParaRPr lang="ru-RU" sz="40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657295" y="2697648"/>
                <a:ext cx="2246512" cy="915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 − </m:t>
                        </m:r>
                        <m:sSub>
                          <m:sSubPr>
                            <m:ctrlPr>
                              <a:rPr lang="en-US" sz="40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40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sz="40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295" y="2697648"/>
                <a:ext cx="2246512" cy="915956"/>
              </a:xfrm>
              <a:prstGeom prst="rect">
                <a:avLst/>
              </a:prstGeom>
              <a:blipFill rotWithShape="1">
                <a:blip r:embed="rId4"/>
                <a:stretch>
                  <a:fillRect t="-3333" b="-1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34726" y="3623450"/>
                <a:ext cx="2806025" cy="9754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−15</m:t>
                        </m:r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 −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20</m:t>
                        </m:r>
                      </m:den>
                    </m:f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 =</a:t>
                </a:r>
                <a:endParaRPr lang="ru-RU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726" y="3623450"/>
                <a:ext cx="2806025" cy="975460"/>
              </a:xfrm>
              <a:prstGeom prst="rect">
                <a:avLst/>
              </a:prstGeom>
              <a:blipFill rotWithShape="1">
                <a:blip r:embed="rId5"/>
                <a:stretch>
                  <a:fillRect r="-6725" b="-131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3174968" y="1372126"/>
            <a:ext cx="24801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prstClr val="black"/>
                </a:solidFill>
              </a:rPr>
              <a:t>x </a:t>
            </a:r>
            <a:r>
              <a:rPr lang="ru-RU" sz="4000" dirty="0" smtClean="0">
                <a:solidFill>
                  <a:prstClr val="black"/>
                </a:solidFill>
              </a:rPr>
              <a:t>= </a:t>
            </a:r>
            <a:r>
              <a:rPr lang="en-US" sz="4000" dirty="0" smtClean="0">
                <a:solidFill>
                  <a:prstClr val="black"/>
                </a:solidFill>
              </a:rPr>
              <a:t>-1</a:t>
            </a:r>
            <a:r>
              <a:rPr lang="ru-RU" sz="4000" dirty="0" smtClean="0">
                <a:solidFill>
                  <a:prstClr val="black"/>
                </a:solidFill>
              </a:rPr>
              <a:t>5(м) ;</a:t>
            </a:r>
            <a:endParaRPr lang="ru-RU" sz="40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654177" y="3667547"/>
                <a:ext cx="1279517" cy="9037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>
                    <a:solidFill>
                      <a:prstClr val="black"/>
                    </a:solidFill>
                  </a:rPr>
                  <a:t>-1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)</a:t>
                </a:r>
                <a:endParaRPr lang="ru-RU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4177" y="3667547"/>
                <a:ext cx="1279517" cy="903709"/>
              </a:xfrm>
              <a:prstGeom prst="rect">
                <a:avLst/>
              </a:prstGeom>
              <a:blipFill rotWithShape="1">
                <a:blip r:embed="rId6"/>
                <a:stretch>
                  <a:fillRect l="-16667" t="-4730" r="-15714" b="-141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070207" y="6070752"/>
                <a:ext cx="199471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4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4000" dirty="0" smtClean="0">
                    <a:solidFill>
                      <a:prstClr val="black"/>
                    </a:solidFill>
                  </a:rPr>
                  <a:t>= 5</a:t>
                </a:r>
                <a:r>
                  <a:rPr lang="en-US" sz="4000" dirty="0" smtClean="0">
                    <a:solidFill>
                      <a:prstClr val="black"/>
                    </a:solidFill>
                  </a:rPr>
                  <a:t> - t</a:t>
                </a:r>
                <a:endParaRPr lang="ru-RU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0207" y="6070752"/>
                <a:ext cx="1994713" cy="707886"/>
              </a:xfrm>
              <a:prstGeom prst="rect">
                <a:avLst/>
              </a:prstGeom>
              <a:blipFill rotWithShape="1">
                <a:blip r:embed="rId7"/>
                <a:stretch>
                  <a:fillRect t="-15517" r="-9786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465" y="1330896"/>
            <a:ext cx="6286500" cy="558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 стрелкой 14"/>
          <p:cNvCxnSpPr/>
          <p:nvPr/>
        </p:nvCxnSpPr>
        <p:spPr>
          <a:xfrm>
            <a:off x="6462489" y="3707160"/>
            <a:ext cx="5112568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7470601" y="1711543"/>
            <a:ext cx="0" cy="487593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390481" y="1469715"/>
            <a:ext cx="10374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X</a:t>
            </a:r>
            <a:r>
              <a:rPr lang="ru-RU" sz="2800" b="1" dirty="0" smtClean="0">
                <a:solidFill>
                  <a:prstClr val="black"/>
                </a:solidFill>
              </a:rPr>
              <a:t>, (м)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431041" y="3765215"/>
            <a:ext cx="10502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t</a:t>
            </a:r>
            <a:r>
              <a:rPr lang="ru-RU" sz="3600" b="1" dirty="0">
                <a:solidFill>
                  <a:prstClr val="black"/>
                </a:solidFill>
              </a:rPr>
              <a:t>,</a:t>
            </a:r>
            <a:r>
              <a:rPr lang="ru-RU" sz="3600" b="1" dirty="0" smtClean="0">
                <a:solidFill>
                  <a:prstClr val="black"/>
                </a:solidFill>
              </a:rPr>
              <a:t> (с)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38553" y="2555032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10561" y="3661574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0</a:t>
            </a:r>
            <a:endParaRPr lang="ru-RU" sz="2800" b="1" dirty="0" smtClean="0"/>
          </a:p>
        </p:txBody>
      </p:sp>
      <p:sp>
        <p:nvSpPr>
          <p:cNvPr id="22" name="TextBox 21"/>
          <p:cNvSpPr txBox="1"/>
          <p:nvPr/>
        </p:nvSpPr>
        <p:spPr>
          <a:xfrm>
            <a:off x="6822529" y="4314986"/>
            <a:ext cx="4780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-5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78513" y="5162811"/>
            <a:ext cx="6607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-10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78513" y="5992252"/>
            <a:ext cx="6607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-15</a:t>
            </a: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7365683" y="2843064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7365683" y="4571256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7365683" y="5435352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7365683" y="6227440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8694737" y="3635152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9918873" y="3635152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8432618" y="3779168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10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643797" y="3793839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20</a:t>
            </a: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7500309" y="2848596"/>
            <a:ext cx="2418563" cy="3378844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0566945" y="5164034"/>
            <a:ext cx="593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II.</a:t>
            </a:r>
            <a:endParaRPr lang="ru-RU" sz="4000" b="1" dirty="0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7490150" y="6227440"/>
            <a:ext cx="2428722" cy="0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9918872" y="3707160"/>
            <a:ext cx="0" cy="2520280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1632731" y="6067253"/>
            <a:ext cx="2722387" cy="79208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865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4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Решение: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75033" y="4643264"/>
                <a:ext cx="279986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>
                    <a:solidFill>
                      <a:prstClr val="black"/>
                    </a:solidFill>
                  </a:rPr>
                  <a:t>x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4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4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en-US" sz="4000" dirty="0">
                    <a:solidFill>
                      <a:prstClr val="black"/>
                    </a:solidFill>
                  </a:rPr>
                  <a:t>*t</a:t>
                </a:r>
                <a:endParaRPr lang="ru-RU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033" y="4643264"/>
                <a:ext cx="2799869" cy="707886"/>
              </a:xfrm>
              <a:prstGeom prst="rect">
                <a:avLst/>
              </a:prstGeom>
              <a:blipFill rotWithShape="1">
                <a:blip r:embed="rId2"/>
                <a:stretch>
                  <a:fillRect l="-7625" t="-15517" r="-6972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608542" y="5424421"/>
            <a:ext cx="2940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prstClr val="black"/>
                </a:solidFill>
              </a:rPr>
              <a:t>х</a:t>
            </a:r>
            <a:r>
              <a:rPr lang="ru-RU" sz="3600" dirty="0" smtClean="0">
                <a:solidFill>
                  <a:prstClr val="black"/>
                </a:solidFill>
              </a:rPr>
              <a:t> </a:t>
            </a:r>
            <a:r>
              <a:rPr lang="en-US" sz="3600" dirty="0" smtClean="0">
                <a:solidFill>
                  <a:prstClr val="black"/>
                </a:solidFill>
              </a:rPr>
              <a:t>= </a:t>
            </a:r>
            <a:r>
              <a:rPr lang="ru-RU" sz="3600" dirty="0" smtClean="0">
                <a:solidFill>
                  <a:prstClr val="black"/>
                </a:solidFill>
              </a:rPr>
              <a:t>-10 </a:t>
            </a:r>
            <a:r>
              <a:rPr lang="en-US" sz="3600" dirty="0" smtClean="0">
                <a:solidFill>
                  <a:prstClr val="black"/>
                </a:solidFill>
              </a:rPr>
              <a:t>+ </a:t>
            </a:r>
            <a:r>
              <a:rPr lang="ru-RU" sz="3600" dirty="0" smtClean="0">
                <a:solidFill>
                  <a:prstClr val="black"/>
                </a:solidFill>
              </a:rPr>
              <a:t>0,5</a:t>
            </a:r>
            <a:r>
              <a:rPr lang="en-US" sz="3600" dirty="0" smtClean="0">
                <a:solidFill>
                  <a:prstClr val="black"/>
                </a:solidFill>
              </a:rPr>
              <a:t>*t</a:t>
            </a:r>
            <a:r>
              <a:rPr lang="ru-RU" sz="3600" dirty="0" smtClean="0">
                <a:solidFill>
                  <a:prstClr val="black"/>
                </a:solidFill>
              </a:rPr>
              <a:t> </a:t>
            </a:r>
            <a:endParaRPr lang="ru-RU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200945" y="1289666"/>
                <a:ext cx="269650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 = 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- 10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(м)  ;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0945" y="1289666"/>
                <a:ext cx="2696507" cy="646331"/>
              </a:xfrm>
              <a:prstGeom prst="rect">
                <a:avLst/>
              </a:prstGeom>
              <a:blipFill rotWithShape="1">
                <a:blip r:embed="rId3"/>
                <a:stretch>
                  <a:fillRect t="-14151" r="-6109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363981" y="1303335"/>
            <a:ext cx="7296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II</a:t>
            </a:r>
            <a:r>
              <a:rPr lang="en-US" sz="4000" b="1" dirty="0"/>
              <a:t>I</a:t>
            </a:r>
            <a:r>
              <a:rPr lang="en-US" sz="4000" b="1" dirty="0" smtClean="0"/>
              <a:t>.</a:t>
            </a:r>
            <a:endParaRPr lang="ru-RU" sz="4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836222" y="1978968"/>
            <a:ext cx="18886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prstClr val="black"/>
                </a:solidFill>
              </a:rPr>
              <a:t>t </a:t>
            </a:r>
            <a:r>
              <a:rPr lang="ru-RU" sz="4000" dirty="0" smtClean="0">
                <a:solidFill>
                  <a:prstClr val="black"/>
                </a:solidFill>
              </a:rPr>
              <a:t>= </a:t>
            </a:r>
            <a:r>
              <a:rPr lang="en-US" sz="4000" dirty="0" smtClean="0">
                <a:solidFill>
                  <a:prstClr val="black"/>
                </a:solidFill>
              </a:rPr>
              <a:t>2</a:t>
            </a:r>
            <a:r>
              <a:rPr lang="ru-RU" sz="4000" dirty="0" smtClean="0">
                <a:solidFill>
                  <a:prstClr val="black"/>
                </a:solidFill>
              </a:rPr>
              <a:t>5(с)</a:t>
            </a:r>
            <a:endParaRPr lang="ru-RU" sz="40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657295" y="2697648"/>
                <a:ext cx="2246512" cy="915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 − </m:t>
                        </m:r>
                        <m:sSub>
                          <m:sSubPr>
                            <m:ctrlPr>
                              <a:rPr lang="en-US" sz="40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40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sz="40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295" y="2697648"/>
                <a:ext cx="2246512" cy="915956"/>
              </a:xfrm>
              <a:prstGeom prst="rect">
                <a:avLst/>
              </a:prstGeom>
              <a:blipFill rotWithShape="1">
                <a:blip r:embed="rId4"/>
                <a:stretch>
                  <a:fillRect t="-3333" b="-1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34726" y="3623450"/>
                <a:ext cx="3410357" cy="9941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2,</m:t>
                        </m:r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5 </m:t>
                        </m:r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(−10)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 =</a:t>
                </a:r>
                <a:endParaRPr lang="ru-RU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726" y="3623450"/>
                <a:ext cx="3410357" cy="994118"/>
              </a:xfrm>
              <a:prstGeom prst="rect">
                <a:avLst/>
              </a:prstGeom>
              <a:blipFill rotWithShape="1">
                <a:blip r:embed="rId5"/>
                <a:stretch>
                  <a:fillRect r="-5357" b="-128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3766299" y="1258888"/>
            <a:ext cx="24513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prstClr val="black"/>
                </a:solidFill>
              </a:rPr>
              <a:t>x </a:t>
            </a:r>
            <a:r>
              <a:rPr lang="ru-RU" sz="4000" dirty="0" smtClean="0">
                <a:solidFill>
                  <a:prstClr val="black"/>
                </a:solidFill>
              </a:rPr>
              <a:t>= </a:t>
            </a:r>
            <a:r>
              <a:rPr lang="en-US" sz="4000" dirty="0" smtClean="0">
                <a:solidFill>
                  <a:prstClr val="black"/>
                </a:solidFill>
              </a:rPr>
              <a:t>2</a:t>
            </a:r>
            <a:r>
              <a:rPr lang="ru-RU" sz="4000" dirty="0" smtClean="0">
                <a:solidFill>
                  <a:prstClr val="black"/>
                </a:solidFill>
              </a:rPr>
              <a:t>,5(м) ;</a:t>
            </a:r>
            <a:endParaRPr lang="ru-RU" sz="40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246868" y="3667547"/>
                <a:ext cx="1510350" cy="9037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dirty="0" smtClean="0">
                    <a:solidFill>
                      <a:prstClr val="black"/>
                    </a:solidFill>
                  </a:rPr>
                  <a:t>0,5</a:t>
                </a:r>
                <a:r>
                  <a:rPr lang="en-US" sz="4000" dirty="0" smtClean="0">
                    <a:solidFill>
                      <a:prstClr val="black"/>
                    </a:solidFill>
                  </a:rPr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)</a:t>
                </a:r>
                <a:endParaRPr lang="ru-RU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6868" y="3667547"/>
                <a:ext cx="1510350" cy="903709"/>
              </a:xfrm>
              <a:prstGeom prst="rect">
                <a:avLst/>
              </a:prstGeom>
              <a:blipFill rotWithShape="1">
                <a:blip r:embed="rId6"/>
                <a:stretch>
                  <a:fillRect l="-14575" t="-4730" r="-13360" b="-141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070207" y="6070752"/>
                <a:ext cx="315689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ru-RU" sz="4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4000" dirty="0" smtClean="0">
                    <a:solidFill>
                      <a:prstClr val="black"/>
                    </a:solidFill>
                  </a:rPr>
                  <a:t>= -10</a:t>
                </a:r>
                <a:r>
                  <a:rPr lang="en-US" sz="40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4000" dirty="0" smtClean="0">
                    <a:solidFill>
                      <a:prstClr val="black"/>
                    </a:solidFill>
                  </a:rPr>
                  <a:t>+</a:t>
                </a:r>
                <a:r>
                  <a:rPr lang="en-US" sz="40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4000" dirty="0" smtClean="0">
                    <a:solidFill>
                      <a:prstClr val="black"/>
                    </a:solidFill>
                  </a:rPr>
                  <a:t>0,5</a:t>
                </a:r>
                <a:r>
                  <a:rPr lang="en-US" sz="4000" dirty="0" smtClean="0">
                    <a:solidFill>
                      <a:prstClr val="black"/>
                    </a:solidFill>
                  </a:rPr>
                  <a:t>t</a:t>
                </a:r>
                <a:endParaRPr lang="ru-RU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0207" y="6070752"/>
                <a:ext cx="3156890" cy="707886"/>
              </a:xfrm>
              <a:prstGeom prst="rect">
                <a:avLst/>
              </a:prstGeom>
              <a:blipFill rotWithShape="1">
                <a:blip r:embed="rId7"/>
                <a:stretch>
                  <a:fillRect t="-15517" r="-5996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465" y="1330896"/>
            <a:ext cx="6286500" cy="558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 стрелкой 14"/>
          <p:cNvCxnSpPr/>
          <p:nvPr/>
        </p:nvCxnSpPr>
        <p:spPr>
          <a:xfrm>
            <a:off x="6462489" y="3707160"/>
            <a:ext cx="5112568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7470601" y="1711543"/>
            <a:ext cx="0" cy="487593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390481" y="1469715"/>
            <a:ext cx="10374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X</a:t>
            </a:r>
            <a:r>
              <a:rPr lang="ru-RU" sz="2800" b="1" dirty="0" smtClean="0">
                <a:solidFill>
                  <a:prstClr val="black"/>
                </a:solidFill>
              </a:rPr>
              <a:t>, (м)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431041" y="3765215"/>
            <a:ext cx="10502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t</a:t>
            </a:r>
            <a:r>
              <a:rPr lang="ru-RU" sz="3600" b="1" dirty="0">
                <a:solidFill>
                  <a:prstClr val="black"/>
                </a:solidFill>
              </a:rPr>
              <a:t>,</a:t>
            </a:r>
            <a:r>
              <a:rPr lang="ru-RU" sz="3600" b="1" dirty="0" smtClean="0">
                <a:solidFill>
                  <a:prstClr val="black"/>
                </a:solidFill>
              </a:rPr>
              <a:t> (с)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38553" y="2555032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10561" y="3661574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0</a:t>
            </a:r>
            <a:endParaRPr lang="ru-RU" sz="2800" b="1" dirty="0" smtClean="0"/>
          </a:p>
        </p:txBody>
      </p:sp>
      <p:sp>
        <p:nvSpPr>
          <p:cNvPr id="22" name="TextBox 21"/>
          <p:cNvSpPr txBox="1"/>
          <p:nvPr/>
        </p:nvSpPr>
        <p:spPr>
          <a:xfrm>
            <a:off x="6822529" y="4314986"/>
            <a:ext cx="4780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-5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78513" y="5162811"/>
            <a:ext cx="6607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-10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78513" y="5992252"/>
            <a:ext cx="6607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-15</a:t>
            </a: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7365683" y="2843064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7365683" y="4571256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7365683" y="5435352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7365683" y="6227440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8694737" y="3635152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9846865" y="3635152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8432618" y="3779168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10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643797" y="3793839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20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V="1">
            <a:off x="7468079" y="3294202"/>
            <a:ext cx="2882842" cy="214115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0480404" y="2891686"/>
            <a:ext cx="7296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III.</a:t>
            </a:r>
            <a:endParaRPr lang="ru-RU" sz="4000" b="1" dirty="0"/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7490150" y="3260955"/>
            <a:ext cx="2860771" cy="33247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10350921" y="3425225"/>
            <a:ext cx="0" cy="353943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750521" y="2969042"/>
            <a:ext cx="6431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2,5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062889" y="3635152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25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1887387" y="6028651"/>
            <a:ext cx="3339709" cy="79208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454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48" grpId="0"/>
      <p:bldP spid="49" grpId="0"/>
      <p:bldP spid="5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Решение:</a:t>
            </a:r>
            <a:endParaRPr lang="ru-RU" sz="4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465" y="1330896"/>
            <a:ext cx="6286500" cy="558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6462489" y="3707160"/>
            <a:ext cx="5112568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V="1">
            <a:off x="7470601" y="1711543"/>
            <a:ext cx="0" cy="487593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7490150" y="2843068"/>
            <a:ext cx="2860771" cy="1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390481" y="1469715"/>
            <a:ext cx="10374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X</a:t>
            </a:r>
            <a:r>
              <a:rPr lang="ru-RU" sz="2800" b="1" dirty="0" smtClean="0">
                <a:solidFill>
                  <a:prstClr val="black"/>
                </a:solidFill>
              </a:rPr>
              <a:t>, (м)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31041" y="3765215"/>
            <a:ext cx="10502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t</a:t>
            </a:r>
            <a:r>
              <a:rPr lang="ru-RU" sz="3600" b="1" dirty="0">
                <a:solidFill>
                  <a:prstClr val="black"/>
                </a:solidFill>
              </a:rPr>
              <a:t>,</a:t>
            </a:r>
            <a:r>
              <a:rPr lang="ru-RU" sz="3600" b="1" dirty="0" smtClean="0">
                <a:solidFill>
                  <a:prstClr val="black"/>
                </a:solidFill>
              </a:rPr>
              <a:t> (с)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38553" y="2555032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10561" y="3661574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0</a:t>
            </a:r>
            <a:endParaRPr lang="ru-RU" sz="2800" b="1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6822529" y="4314986"/>
            <a:ext cx="4780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-5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78513" y="5162811"/>
            <a:ext cx="6607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-10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78513" y="5992252"/>
            <a:ext cx="6607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-15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7365683" y="2843064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7365683" y="4571256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365683" y="5435352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7365683" y="6227440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8694737" y="3635152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9918873" y="3635152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8432618" y="3779168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10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643797" y="3793839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20</a:t>
            </a: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7480375" y="3235756"/>
            <a:ext cx="3086570" cy="2199599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7500309" y="2848596"/>
            <a:ext cx="2418563" cy="3378844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0566945" y="2201089"/>
            <a:ext cx="4571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I.</a:t>
            </a:r>
            <a:endParaRPr lang="ru-RU" sz="40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10566945" y="2918407"/>
            <a:ext cx="593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II.</a:t>
            </a:r>
            <a:endParaRPr lang="ru-RU" sz="40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10307385" y="5992252"/>
            <a:ext cx="7296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III.</a:t>
            </a:r>
            <a:endParaRPr lang="ru-RU" sz="4000" b="1" dirty="0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7500309" y="4571256"/>
            <a:ext cx="1209281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8694737" y="3779168"/>
            <a:ext cx="12957" cy="75885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85824" y="1357600"/>
                <a:ext cx="246118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4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4000" dirty="0" smtClean="0">
                    <a:solidFill>
                      <a:prstClr val="black"/>
                    </a:solidFill>
                  </a:rPr>
                  <a:t>= 5</a:t>
                </a:r>
                <a:r>
                  <a:rPr lang="en-US" sz="4000" dirty="0" smtClean="0">
                    <a:solidFill>
                      <a:prstClr val="black"/>
                    </a:solidFill>
                  </a:rPr>
                  <a:t> – t</a:t>
                </a:r>
                <a:r>
                  <a:rPr lang="ru-RU" sz="4000" dirty="0" smtClean="0">
                    <a:solidFill>
                      <a:prstClr val="black"/>
                    </a:solidFill>
                  </a:rPr>
                  <a:t>  ;</a:t>
                </a:r>
                <a:endParaRPr lang="ru-RU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824" y="1357600"/>
                <a:ext cx="2461187" cy="707886"/>
              </a:xfrm>
              <a:prstGeom prst="rect">
                <a:avLst/>
              </a:prstGeom>
              <a:blipFill rotWithShape="1">
                <a:blip r:embed="rId3"/>
                <a:stretch>
                  <a:fillRect t="-15517" r="-7692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006105" y="1357600"/>
                <a:ext cx="315689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ru-RU" sz="4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4000" dirty="0" smtClean="0">
                    <a:solidFill>
                      <a:prstClr val="black"/>
                    </a:solidFill>
                  </a:rPr>
                  <a:t>= -10</a:t>
                </a:r>
                <a:r>
                  <a:rPr lang="en-US" sz="40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4000" dirty="0" smtClean="0">
                    <a:solidFill>
                      <a:prstClr val="black"/>
                    </a:solidFill>
                  </a:rPr>
                  <a:t>+</a:t>
                </a:r>
                <a:r>
                  <a:rPr lang="en-US" sz="40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4000" dirty="0" smtClean="0">
                    <a:solidFill>
                      <a:prstClr val="black"/>
                    </a:solidFill>
                  </a:rPr>
                  <a:t>0,5</a:t>
                </a:r>
                <a:r>
                  <a:rPr lang="en-US" sz="4000" dirty="0" smtClean="0">
                    <a:solidFill>
                      <a:prstClr val="black"/>
                    </a:solidFill>
                  </a:rPr>
                  <a:t>t</a:t>
                </a:r>
                <a:endParaRPr lang="ru-RU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6105" y="1357600"/>
                <a:ext cx="3156890" cy="707886"/>
              </a:xfrm>
              <a:prstGeom prst="rect">
                <a:avLst/>
              </a:prstGeom>
              <a:blipFill rotWithShape="1">
                <a:blip r:embed="rId4"/>
                <a:stretch>
                  <a:fillRect t="-15517" r="-5985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597588" y="2065486"/>
                <a:ext cx="1379801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40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4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2400" dirty="0" smtClean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40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4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7588" y="2065486"/>
                <a:ext cx="1379801" cy="707886"/>
              </a:xfrm>
              <a:prstGeom prst="rect">
                <a:avLst/>
              </a:prstGeom>
              <a:blipFill rotWithShape="1">
                <a:blip r:embed="rId5"/>
                <a:stretch>
                  <a:fillRect b="-11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638224" y="2724309"/>
            <a:ext cx="14718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prstClr val="black"/>
                </a:solidFill>
              </a:rPr>
              <a:t>5</a:t>
            </a:r>
            <a:r>
              <a:rPr lang="en-US" sz="4000" dirty="0" smtClean="0">
                <a:solidFill>
                  <a:prstClr val="black"/>
                </a:solidFill>
              </a:rPr>
              <a:t> – t</a:t>
            </a:r>
            <a:r>
              <a:rPr lang="ru-RU" sz="4000" dirty="0" smtClean="0">
                <a:solidFill>
                  <a:prstClr val="black"/>
                </a:solidFill>
              </a:rPr>
              <a:t> </a:t>
            </a:r>
            <a:r>
              <a:rPr lang="en-US" sz="4000" dirty="0" smtClean="0">
                <a:solidFill>
                  <a:prstClr val="black"/>
                </a:solidFill>
              </a:rPr>
              <a:t>=</a:t>
            </a:r>
            <a:endParaRPr lang="ru-RU" sz="4000" dirty="0">
              <a:solidFill>
                <a:prstClr val="black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020855" y="2724309"/>
            <a:ext cx="22813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prstClr val="black"/>
                </a:solidFill>
              </a:rPr>
              <a:t>-</a:t>
            </a:r>
            <a:r>
              <a:rPr lang="en-US" sz="4000" dirty="0" smtClean="0">
                <a:solidFill>
                  <a:prstClr val="black"/>
                </a:solidFill>
              </a:rPr>
              <a:t> </a:t>
            </a:r>
            <a:r>
              <a:rPr lang="ru-RU" sz="4000" dirty="0" smtClean="0">
                <a:solidFill>
                  <a:prstClr val="black"/>
                </a:solidFill>
              </a:rPr>
              <a:t>10</a:t>
            </a:r>
            <a:r>
              <a:rPr lang="en-US" sz="4000" dirty="0" smtClean="0">
                <a:solidFill>
                  <a:prstClr val="black"/>
                </a:solidFill>
              </a:rPr>
              <a:t> </a:t>
            </a:r>
            <a:r>
              <a:rPr lang="ru-RU" sz="4000" dirty="0" smtClean="0">
                <a:solidFill>
                  <a:prstClr val="black"/>
                </a:solidFill>
              </a:rPr>
              <a:t>+</a:t>
            </a:r>
            <a:r>
              <a:rPr lang="en-US" sz="4000" dirty="0" smtClean="0">
                <a:solidFill>
                  <a:prstClr val="black"/>
                </a:solidFill>
              </a:rPr>
              <a:t> </a:t>
            </a:r>
            <a:r>
              <a:rPr lang="ru-RU" sz="4000" dirty="0" smtClean="0">
                <a:solidFill>
                  <a:prstClr val="black"/>
                </a:solidFill>
              </a:rPr>
              <a:t>0,5</a:t>
            </a:r>
            <a:r>
              <a:rPr lang="en-US" sz="4000" dirty="0" smtClean="0">
                <a:solidFill>
                  <a:prstClr val="black"/>
                </a:solidFill>
              </a:rPr>
              <a:t>t</a:t>
            </a:r>
            <a:endParaRPr lang="ru-RU" sz="4000" dirty="0">
              <a:solidFill>
                <a:prstClr val="black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475133" y="3359314"/>
            <a:ext cx="26516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prstClr val="black"/>
                </a:solidFill>
              </a:rPr>
              <a:t>– 1</a:t>
            </a:r>
            <a:r>
              <a:rPr lang="ru-RU" sz="4000" dirty="0" smtClean="0">
                <a:solidFill>
                  <a:prstClr val="black"/>
                </a:solidFill>
              </a:rPr>
              <a:t>,5</a:t>
            </a:r>
            <a:r>
              <a:rPr lang="en-US" sz="4000" dirty="0" smtClean="0">
                <a:solidFill>
                  <a:prstClr val="black"/>
                </a:solidFill>
              </a:rPr>
              <a:t>t</a:t>
            </a:r>
            <a:r>
              <a:rPr lang="ru-RU" sz="4000" dirty="0" smtClean="0">
                <a:solidFill>
                  <a:prstClr val="black"/>
                </a:solidFill>
              </a:rPr>
              <a:t> </a:t>
            </a:r>
            <a:r>
              <a:rPr lang="en-US" sz="4000" dirty="0" smtClean="0">
                <a:solidFill>
                  <a:prstClr val="black"/>
                </a:solidFill>
              </a:rPr>
              <a:t>=</a:t>
            </a:r>
            <a:r>
              <a:rPr lang="ru-RU" sz="4000" dirty="0" smtClean="0">
                <a:solidFill>
                  <a:prstClr val="black"/>
                </a:solidFill>
              </a:rPr>
              <a:t> - 15</a:t>
            </a:r>
            <a:endParaRPr lang="ru-RU" sz="4000" dirty="0">
              <a:solidFill>
                <a:prstClr val="black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020855" y="4007386"/>
            <a:ext cx="20040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prstClr val="black"/>
                </a:solidFill>
              </a:rPr>
              <a:t>t</a:t>
            </a:r>
            <a:r>
              <a:rPr lang="ru-RU" sz="4000" dirty="0" smtClean="0">
                <a:solidFill>
                  <a:prstClr val="black"/>
                </a:solidFill>
              </a:rPr>
              <a:t> </a:t>
            </a:r>
            <a:r>
              <a:rPr lang="en-US" sz="4000" dirty="0" smtClean="0">
                <a:solidFill>
                  <a:prstClr val="black"/>
                </a:solidFill>
              </a:rPr>
              <a:t>=</a:t>
            </a:r>
            <a:r>
              <a:rPr lang="ru-RU" sz="4000" dirty="0" smtClean="0">
                <a:solidFill>
                  <a:prstClr val="black"/>
                </a:solidFill>
              </a:rPr>
              <a:t> 10 (с)</a:t>
            </a:r>
            <a:endParaRPr lang="ru-RU" sz="40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535934" y="4716535"/>
                <a:ext cx="411548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4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4000" dirty="0" smtClean="0">
                    <a:solidFill>
                      <a:prstClr val="black"/>
                    </a:solidFill>
                  </a:rPr>
                  <a:t>= 5</a:t>
                </a:r>
                <a:r>
                  <a:rPr lang="en-US" sz="4000" dirty="0" smtClean="0">
                    <a:solidFill>
                      <a:prstClr val="black"/>
                    </a:solidFill>
                  </a:rPr>
                  <a:t> – </a:t>
                </a:r>
                <a:r>
                  <a:rPr lang="ru-RU" sz="4000" dirty="0" smtClean="0">
                    <a:solidFill>
                      <a:prstClr val="black"/>
                    </a:solidFill>
                  </a:rPr>
                  <a:t>10 = -5 (м)</a:t>
                </a:r>
                <a:endParaRPr lang="ru-RU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34" y="4716535"/>
                <a:ext cx="4115486" cy="707886"/>
              </a:xfrm>
              <a:prstGeom prst="rect">
                <a:avLst/>
              </a:prstGeom>
              <a:blipFill rotWithShape="1">
                <a:blip r:embed="rId6"/>
                <a:stretch>
                  <a:fillRect t="-15517" r="-4148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535934" y="5424421"/>
                <a:ext cx="5550174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ru-RU" sz="4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4000" dirty="0" smtClean="0">
                    <a:solidFill>
                      <a:prstClr val="black"/>
                    </a:solidFill>
                  </a:rPr>
                  <a:t>= -10</a:t>
                </a:r>
                <a:r>
                  <a:rPr lang="en-US" sz="40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4000" dirty="0" smtClean="0">
                    <a:solidFill>
                      <a:prstClr val="black"/>
                    </a:solidFill>
                  </a:rPr>
                  <a:t>+</a:t>
                </a:r>
                <a:r>
                  <a:rPr lang="en-US" sz="40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4000" dirty="0" smtClean="0">
                    <a:solidFill>
                      <a:prstClr val="black"/>
                    </a:solidFill>
                  </a:rPr>
                  <a:t>0,5*10 = - 5 (м)</a:t>
                </a:r>
                <a:endParaRPr lang="ru-RU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34" y="5424421"/>
                <a:ext cx="5550174" cy="707886"/>
              </a:xfrm>
              <a:prstGeom prst="rect">
                <a:avLst/>
              </a:prstGeom>
              <a:blipFill rotWithShape="1">
                <a:blip r:embed="rId7"/>
                <a:stretch>
                  <a:fillRect t="-15517" r="-285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5711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Задание: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89881" y="2627040"/>
            <a:ext cx="10945216" cy="1323439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Повторить § 1-6</a:t>
            </a: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Решить задачи: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27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Самостоятельная задача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1809" y="1258888"/>
            <a:ext cx="4968552" cy="5647700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Графики движения двух тел представлены на рисунке. Написать уравнения движения х = х(</a:t>
            </a:r>
            <a:r>
              <a:rPr lang="en-US" sz="3600" dirty="0" smtClean="0">
                <a:solidFill>
                  <a:schemeClr val="tx2"/>
                </a:solidFill>
              </a:rPr>
              <a:t>t</a:t>
            </a:r>
            <a:r>
              <a:rPr lang="ru-RU" sz="3600" dirty="0" smtClean="0">
                <a:solidFill>
                  <a:schemeClr val="tx2"/>
                </a:solidFill>
              </a:rPr>
              <a:t>).</a:t>
            </a:r>
          </a:p>
          <a:p>
            <a:r>
              <a:rPr lang="ru-RU" sz="3600" dirty="0">
                <a:solidFill>
                  <a:schemeClr val="tx2"/>
                </a:solidFill>
              </a:rPr>
              <a:t>Из графиков и уравнений найти время и место встречи </a:t>
            </a:r>
            <a:r>
              <a:rPr lang="ru-RU" sz="3600" dirty="0" smtClean="0">
                <a:solidFill>
                  <a:schemeClr val="tx2"/>
                </a:solidFill>
              </a:rPr>
              <a:t>тел. </a:t>
            </a:r>
            <a:endParaRPr lang="ru-RU" sz="3600" dirty="0">
              <a:solidFill>
                <a:schemeClr val="tx2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361" y="1347458"/>
            <a:ext cx="7272808" cy="56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6462489" y="5435352"/>
            <a:ext cx="5112568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V="1">
            <a:off x="7470601" y="1711543"/>
            <a:ext cx="0" cy="487593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938963" y="5454379"/>
            <a:ext cx="42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O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398593" y="5346284"/>
            <a:ext cx="152381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9" name="Прямая соединительная линия 8"/>
          <p:cNvCxnSpPr>
            <a:stCxn id="8" idx="7"/>
          </p:cNvCxnSpPr>
          <p:nvPr/>
        </p:nvCxnSpPr>
        <p:spPr>
          <a:xfrm flipV="1">
            <a:off x="7528658" y="2267000"/>
            <a:ext cx="2174191" cy="3100375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931048" y="1469715"/>
            <a:ext cx="381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X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581645" y="5254576"/>
            <a:ext cx="3449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t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618546" y="3673171"/>
            <a:ext cx="152381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65636" y="5432712"/>
            <a:ext cx="23631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5    10   15   20</a:t>
            </a:r>
            <a:endParaRPr lang="ru-RU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787638" y="3241570"/>
            <a:ext cx="55015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800" b="1" dirty="0" smtClean="0"/>
          </a:p>
          <a:p>
            <a:endParaRPr lang="ru-RU" sz="2800" b="1" dirty="0"/>
          </a:p>
          <a:p>
            <a:endParaRPr lang="ru-RU" sz="2800" b="1" dirty="0"/>
          </a:p>
          <a:p>
            <a:r>
              <a:rPr lang="ru-RU" sz="2800" b="1" dirty="0" smtClean="0"/>
              <a:t>40</a:t>
            </a:r>
            <a:endParaRPr lang="ru-RU" sz="2800" b="1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7365683" y="4859288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7365683" y="4283224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365683" y="3707160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8118673" y="5329224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8694737" y="5329224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9342809" y="5329224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9918873" y="5329224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Овал 21"/>
          <p:cNvSpPr/>
          <p:nvPr/>
        </p:nvSpPr>
        <p:spPr>
          <a:xfrm>
            <a:off x="9838500" y="5363344"/>
            <a:ext cx="152381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7398593" y="3275112"/>
            <a:ext cx="152381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7490150" y="3375809"/>
            <a:ext cx="3004787" cy="258012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815532" y="2727211"/>
            <a:ext cx="55015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800" b="1" dirty="0" smtClean="0"/>
          </a:p>
          <a:p>
            <a:endParaRPr lang="ru-RU" sz="2800" b="1" dirty="0"/>
          </a:p>
          <a:p>
            <a:endParaRPr lang="ru-RU" sz="2800" b="1" dirty="0"/>
          </a:p>
          <a:p>
            <a:r>
              <a:rPr lang="ru-RU" sz="2800" b="1" dirty="0"/>
              <a:t>8</a:t>
            </a:r>
            <a:r>
              <a:rPr lang="ru-RU" sz="2800" b="1" dirty="0" smtClean="0"/>
              <a:t>0</a:t>
            </a:r>
            <a:endParaRPr lang="ru-RU" sz="28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6632790" y="2154574"/>
            <a:ext cx="73289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800" b="1" dirty="0" smtClean="0"/>
          </a:p>
          <a:p>
            <a:endParaRPr lang="ru-RU" sz="2800" b="1" dirty="0"/>
          </a:p>
          <a:p>
            <a:endParaRPr lang="ru-RU" sz="2800" b="1" dirty="0"/>
          </a:p>
          <a:p>
            <a:r>
              <a:rPr lang="ru-RU" sz="2800" b="1" dirty="0" smtClean="0"/>
              <a:t>12</a:t>
            </a:r>
            <a:r>
              <a:rPr lang="ru-RU" sz="2800" b="1" dirty="0" smtClean="0"/>
              <a:t>0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80138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/>
      <p:bldP spid="11" grpId="0"/>
      <p:bldP spid="12" grpId="0" animBg="1"/>
      <p:bldP spid="13" grpId="0"/>
      <p:bldP spid="14" grpId="0"/>
      <p:bldP spid="22" grpId="0" animBg="1"/>
      <p:bldP spid="23" grpId="0" animBg="1"/>
      <p:bldP spid="25" grpId="0"/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Уравнение движения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Содержимое 2"/>
              <p:cNvSpPr txBox="1">
                <a:spLocks/>
              </p:cNvSpPr>
              <p:nvPr/>
            </p:nvSpPr>
            <p:spPr>
              <a:xfrm>
                <a:off x="125785" y="1170812"/>
                <a:ext cx="12529392" cy="5955476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txBody>
              <a:bodyPr wrap="square" lIns="0" tIns="0" rIns="0" bIns="0">
                <a:spAutoFit/>
              </a:bodyPr>
              <a:lstStyle>
                <a:lvl1pPr marL="0" eaLnBrk="1" hangingPunct="1">
                  <a:defRPr sz="4300" b="1" i="1">
                    <a:solidFill>
                      <a:srgbClr val="2365C7"/>
                    </a:solidFill>
                    <a:latin typeface="Arial"/>
                    <a:ea typeface="+mn-ea"/>
                    <a:cs typeface="Arial"/>
                  </a:defRPr>
                </a:lvl1pPr>
                <a:lvl2pPr marL="810924" eaLnBrk="1" hangingPunct="1">
                  <a:defRPr>
                    <a:latin typeface="+mn-lt"/>
                    <a:ea typeface="+mn-ea"/>
                    <a:cs typeface="+mn-cs"/>
                  </a:defRPr>
                </a:lvl2pPr>
                <a:lvl3pPr marL="1621845" eaLnBrk="1" hangingPunct="1">
                  <a:defRPr>
                    <a:latin typeface="+mn-lt"/>
                    <a:ea typeface="+mn-ea"/>
                    <a:cs typeface="+mn-cs"/>
                  </a:defRPr>
                </a:lvl3pPr>
                <a:lvl4pPr marL="2432770" eaLnBrk="1" hangingPunct="1">
                  <a:defRPr>
                    <a:latin typeface="+mn-lt"/>
                    <a:ea typeface="+mn-ea"/>
                    <a:cs typeface="+mn-cs"/>
                  </a:defRPr>
                </a:lvl4pPr>
                <a:lvl5pPr marL="3243694" eaLnBrk="1" hangingPunct="1">
                  <a:defRPr>
                    <a:latin typeface="+mn-lt"/>
                    <a:ea typeface="+mn-ea"/>
                    <a:cs typeface="+mn-cs"/>
                  </a:defRPr>
                </a:lvl5pPr>
                <a:lvl6pPr marL="4054618" eaLnBrk="1" hangingPunct="1">
                  <a:defRPr>
                    <a:latin typeface="+mn-lt"/>
                    <a:ea typeface="+mn-ea"/>
                    <a:cs typeface="+mn-cs"/>
                  </a:defRPr>
                </a:lvl6pPr>
                <a:lvl7pPr marL="4865543" eaLnBrk="1" hangingPunct="1">
                  <a:defRPr>
                    <a:latin typeface="+mn-lt"/>
                    <a:ea typeface="+mn-ea"/>
                    <a:cs typeface="+mn-cs"/>
                  </a:defRPr>
                </a:lvl7pPr>
                <a:lvl8pPr marL="5676464" eaLnBrk="1" hangingPunct="1">
                  <a:defRPr>
                    <a:latin typeface="+mn-lt"/>
                    <a:ea typeface="+mn-ea"/>
                    <a:cs typeface="+mn-cs"/>
                  </a:defRPr>
                </a:lvl8pPr>
                <a:lvl9pPr marL="6487390" eaLnBrk="1" hangingPunct="1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Font typeface="Arial" charset="0"/>
                  <a:buNone/>
                </a:pPr>
                <a:r>
                  <a:rPr lang="ru-RU" dirty="0" smtClean="0"/>
                  <a:t> </a:t>
                </a:r>
                <a:r>
                  <a:rPr lang="ru-RU" dirty="0" smtClean="0">
                    <a:solidFill>
                      <a:srgbClr val="7030A0"/>
                    </a:solidFill>
                  </a:rPr>
                  <a:t>– определяет  положение (координату) тела в любой заданный момент времени</a:t>
                </a:r>
              </a:p>
              <a:p>
                <a:pPr>
                  <a:buFont typeface="Arial" charset="0"/>
                  <a:buNone/>
                </a:pPr>
                <a:r>
                  <a:rPr lang="ru-RU" dirty="0" smtClean="0">
                    <a:solidFill>
                      <a:srgbClr val="7030A0"/>
                    </a:solidFill>
                  </a:rPr>
                  <a:t>                        </a:t>
                </a:r>
                <a:r>
                  <a:rPr lang="ru-RU" sz="4000" dirty="0" smtClean="0">
                    <a:solidFill>
                      <a:srgbClr val="C00000"/>
                    </a:solidFill>
                  </a:rPr>
                  <a:t>х = х</a:t>
                </a:r>
                <a:r>
                  <a:rPr lang="ru-RU" sz="2000" dirty="0" smtClean="0">
                    <a:solidFill>
                      <a:srgbClr val="C00000"/>
                    </a:solidFill>
                  </a:rPr>
                  <a:t>0</a:t>
                </a:r>
                <a:r>
                  <a:rPr lang="ru-RU" sz="4000" dirty="0" smtClean="0">
                    <a:solidFill>
                      <a:srgbClr val="C00000"/>
                    </a:solidFill>
                  </a:rPr>
                  <a:t> + </a:t>
                </a:r>
                <a:r>
                  <a:rPr lang="en-US" sz="4000" dirty="0" smtClean="0">
                    <a:solidFill>
                      <a:srgbClr val="C00000"/>
                    </a:solidFill>
                  </a:rPr>
                  <a:t>v</a:t>
                </a:r>
                <a:r>
                  <a:rPr lang="ru-RU" sz="2000" dirty="0" smtClean="0">
                    <a:solidFill>
                      <a:srgbClr val="C00000"/>
                    </a:solidFill>
                  </a:rPr>
                  <a:t>х</a:t>
                </a:r>
                <a:r>
                  <a:rPr lang="en-US" sz="4000" dirty="0" smtClean="0">
                    <a:solidFill>
                      <a:srgbClr val="C00000"/>
                    </a:solidFill>
                  </a:rPr>
                  <a:t>t</a:t>
                </a:r>
                <a:endParaRPr lang="en-US" dirty="0" smtClean="0">
                  <a:solidFill>
                    <a:srgbClr val="C00000"/>
                  </a:solidFill>
                </a:endParaRPr>
              </a:p>
              <a:p>
                <a:pPr>
                  <a:buFont typeface="Arial" charset="0"/>
                  <a:buNone/>
                </a:pPr>
                <a:r>
                  <a:rPr lang="ru-RU" dirty="0" smtClean="0">
                    <a:solidFill>
                      <a:srgbClr val="7030A0"/>
                    </a:solidFill>
                  </a:rPr>
                  <a:t>       </a:t>
                </a:r>
                <a:r>
                  <a:rPr lang="ru-RU" dirty="0" smtClean="0">
                    <a:solidFill>
                      <a:srgbClr val="FF0000"/>
                    </a:solidFill>
                  </a:rPr>
                  <a:t>х</a:t>
                </a:r>
                <a:r>
                  <a:rPr lang="ru-RU" dirty="0" smtClean="0">
                    <a:solidFill>
                      <a:srgbClr val="C00000"/>
                    </a:solidFill>
                  </a:rPr>
                  <a:t> </a:t>
                </a:r>
                <a:r>
                  <a:rPr lang="ru-RU" dirty="0" smtClean="0">
                    <a:solidFill>
                      <a:srgbClr val="00B050"/>
                    </a:solidFill>
                  </a:rPr>
                  <a:t>– </a:t>
                </a:r>
                <a:r>
                  <a:rPr lang="ru-RU" dirty="0" smtClean="0">
                    <a:solidFill>
                      <a:schemeClr val="tx2">
                        <a:lumMod val="75000"/>
                      </a:schemeClr>
                    </a:solidFill>
                  </a:rPr>
                  <a:t>координата в момент времени </a:t>
                </a:r>
                <a:r>
                  <a:rPr lang="en-US" dirty="0" smtClean="0">
                    <a:solidFill>
                      <a:srgbClr val="C00000"/>
                    </a:solidFill>
                  </a:rPr>
                  <a:t>t</a:t>
                </a:r>
                <a:endParaRPr lang="ru-RU" dirty="0" smtClean="0">
                  <a:solidFill>
                    <a:srgbClr val="C00000"/>
                  </a:solidFill>
                </a:endParaRPr>
              </a:p>
              <a:p>
                <a:pPr>
                  <a:buFont typeface="Arial" charset="0"/>
                  <a:buNone/>
                </a:pPr>
                <a:r>
                  <a:rPr lang="ru-RU" dirty="0" smtClean="0">
                    <a:solidFill>
                      <a:srgbClr val="7030A0"/>
                    </a:solidFill>
                  </a:rPr>
                  <a:t>       </a:t>
                </a:r>
                <a:r>
                  <a:rPr lang="ru-RU" dirty="0" smtClean="0">
                    <a:solidFill>
                      <a:srgbClr val="FF0000"/>
                    </a:solidFill>
                  </a:rPr>
                  <a:t>х</a:t>
                </a:r>
                <a:r>
                  <a:rPr lang="ru-RU" sz="1600" dirty="0" smtClean="0">
                    <a:solidFill>
                      <a:srgbClr val="FF0000"/>
                    </a:solidFill>
                  </a:rPr>
                  <a:t>0</a:t>
                </a:r>
                <a:r>
                  <a:rPr lang="ru-RU" dirty="0" smtClean="0">
                    <a:solidFill>
                      <a:srgbClr val="C00000"/>
                    </a:solidFill>
                  </a:rPr>
                  <a:t> </a:t>
                </a:r>
                <a:r>
                  <a:rPr lang="ru-RU" dirty="0" smtClean="0">
                    <a:solidFill>
                      <a:srgbClr val="00B050"/>
                    </a:solidFill>
                  </a:rPr>
                  <a:t>– </a:t>
                </a:r>
                <a:r>
                  <a:rPr lang="ru-RU" dirty="0" smtClean="0">
                    <a:solidFill>
                      <a:schemeClr val="tx2">
                        <a:lumMod val="75000"/>
                      </a:schemeClr>
                    </a:solidFill>
                  </a:rPr>
                  <a:t>начальная координата</a:t>
                </a:r>
              </a:p>
              <a:p>
                <a:pPr>
                  <a:buFont typeface="Arial" charset="0"/>
                  <a:buNone/>
                </a:pPr>
                <a:r>
                  <a:rPr lang="ru-RU" dirty="0" smtClean="0">
                    <a:solidFill>
                      <a:srgbClr val="7030A0"/>
                    </a:solidFill>
                  </a:rPr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ru-RU" dirty="0" smtClean="0">
                    <a:solidFill>
                      <a:srgbClr val="C00000"/>
                    </a:solidFill>
                  </a:rPr>
                  <a:t> </a:t>
                </a:r>
                <a:r>
                  <a:rPr lang="ru-RU" dirty="0" smtClean="0">
                    <a:solidFill>
                      <a:srgbClr val="00B050"/>
                    </a:solidFill>
                  </a:rPr>
                  <a:t>– </a:t>
                </a:r>
                <a:r>
                  <a:rPr lang="ru-RU" dirty="0" smtClean="0">
                    <a:solidFill>
                      <a:schemeClr val="tx2">
                        <a:lumMod val="75000"/>
                      </a:schemeClr>
                    </a:solidFill>
                  </a:rPr>
                  <a:t>проекция скорости на ось </a:t>
                </a:r>
                <a:r>
                  <a:rPr lang="ru-RU" dirty="0" smtClean="0">
                    <a:solidFill>
                      <a:srgbClr val="C00000"/>
                    </a:solidFill>
                  </a:rPr>
                  <a:t>Х</a:t>
                </a:r>
                <a:endParaRPr lang="en-US" dirty="0" smtClean="0">
                  <a:solidFill>
                    <a:srgbClr val="C00000"/>
                  </a:solidFill>
                </a:endParaRPr>
              </a:p>
              <a:p>
                <a:pPr>
                  <a:buFont typeface="Arial" charset="0"/>
                  <a:buNone/>
                </a:pPr>
                <a:r>
                  <a:rPr lang="ru-RU" dirty="0" smtClean="0">
                    <a:solidFill>
                      <a:schemeClr val="tx1"/>
                    </a:solidFill>
                  </a:rPr>
                  <a:t>   </a:t>
                </a:r>
                <a:endParaRPr lang="en-US" dirty="0" smtClean="0">
                  <a:solidFill>
                    <a:schemeClr val="tx1"/>
                  </a:solidFill>
                </a:endParaRPr>
              </a:p>
              <a:p>
                <a:pPr>
                  <a:buFont typeface="Arial" charset="0"/>
                  <a:buNone/>
                </a:pPr>
                <a:endParaRPr lang="ru-RU" dirty="0" smtClean="0">
                  <a:solidFill>
                    <a:srgbClr val="C00000"/>
                  </a:solidFill>
                </a:endParaRPr>
              </a:p>
              <a:p>
                <a:pPr>
                  <a:buFont typeface="Arial" charset="0"/>
                  <a:buNone/>
                </a:pPr>
                <a:r>
                  <a:rPr lang="ru-RU" dirty="0" smtClean="0">
                    <a:solidFill>
                      <a:srgbClr val="C00000"/>
                    </a:solidFill>
                  </a:rPr>
                  <a:t>               </a:t>
                </a:r>
                <a:endParaRPr lang="ru-RU" dirty="0" smtClean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4" name="Содержимое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785" y="1170812"/>
                <a:ext cx="12529392" cy="5955476"/>
              </a:xfrm>
              <a:prstGeom prst="rect">
                <a:avLst/>
              </a:prstGeom>
              <a:blipFill rotWithShape="1">
                <a:blip r:embed="rId3"/>
                <a:stretch>
                  <a:fillRect l="-2676" t="-27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4742420"/>
              </p:ext>
            </p:extLst>
          </p:nvPr>
        </p:nvGraphicFramePr>
        <p:xfrm>
          <a:off x="4950321" y="5291336"/>
          <a:ext cx="2880320" cy="16239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Equation" r:id="rId4" imgW="698197" imgH="393529" progId="Equation.3">
                  <p:embed/>
                </p:oleObj>
              </mc:Choice>
              <mc:Fallback>
                <p:oleObj name="Equation" r:id="rId4" imgW="698197" imgH="393529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0321" y="5291336"/>
                        <a:ext cx="2880320" cy="16239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9555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Скорость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2" y="1042863"/>
            <a:ext cx="12653135" cy="6209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311" y="2494675"/>
            <a:ext cx="553284" cy="733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041" y="4701334"/>
            <a:ext cx="576064" cy="761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705" y="4701334"/>
            <a:ext cx="576064" cy="761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749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Задача 1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41809" y="1546920"/>
                <a:ext cx="12241360" cy="4985980"/>
              </a:xfrm>
            </p:spPr>
            <p:txBody>
              <a:bodyPr/>
              <a:lstStyle/>
              <a:p>
                <a:r>
                  <a:rPr lang="ru-RU" sz="3600" dirty="0" smtClean="0">
                    <a:solidFill>
                      <a:schemeClr val="tx2"/>
                    </a:solidFill>
                  </a:rPr>
                  <a:t>     Движение грузового автомобиля описывается уравнением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dirty="0">
                            <a:solidFill>
                              <a:schemeClr val="tx2"/>
                            </a:solidFill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3600" b="0" dirty="0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>
                    <a:solidFill>
                      <a:schemeClr val="tx2"/>
                    </a:solidFill>
                  </a:rPr>
                  <a:t> = </a:t>
                </a:r>
                <a:r>
                  <a:rPr lang="ru-RU" sz="3600" dirty="0">
                    <a:solidFill>
                      <a:schemeClr val="tx2"/>
                    </a:solidFill>
                  </a:rPr>
                  <a:t>- 270</a:t>
                </a:r>
                <a:r>
                  <a:rPr lang="en-US" sz="3600" dirty="0">
                    <a:solidFill>
                      <a:schemeClr val="tx2"/>
                    </a:solidFill>
                  </a:rPr>
                  <a:t>+ </a:t>
                </a:r>
                <a:r>
                  <a:rPr lang="ru-RU" sz="3600" dirty="0">
                    <a:solidFill>
                      <a:schemeClr val="tx2"/>
                    </a:solidFill>
                  </a:rPr>
                  <a:t>12</a:t>
                </a:r>
                <a:r>
                  <a:rPr lang="en-US" sz="3600" dirty="0" smtClean="0">
                    <a:solidFill>
                      <a:schemeClr val="tx2"/>
                    </a:solidFill>
                  </a:rPr>
                  <a:t>t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, а движение пешехода по обочине того же шоссе – уравнением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dirty="0">
                            <a:solidFill>
                              <a:schemeClr val="tx2"/>
                            </a:solidFill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3600" b="0" dirty="0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>
                    <a:solidFill>
                      <a:schemeClr val="tx2"/>
                    </a:solidFill>
                  </a:rPr>
                  <a:t> = </a:t>
                </a:r>
                <a:r>
                  <a:rPr lang="ru-RU" sz="3600" dirty="0">
                    <a:solidFill>
                      <a:schemeClr val="tx2"/>
                    </a:solidFill>
                  </a:rPr>
                  <a:t>- 1,5</a:t>
                </a:r>
                <a:r>
                  <a:rPr lang="en-US" sz="3600" dirty="0" smtClean="0">
                    <a:solidFill>
                      <a:schemeClr val="tx2"/>
                    </a:solidFill>
                  </a:rPr>
                  <a:t>t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. Сделать пояснительный рисунок, на котором указать положение автомобиля и пешехода в момент начала наблюдения. С какими скоростями и в каком направлении они двигались? Когда и где они встретились?</a:t>
                </a:r>
                <a:endParaRPr lang="ru-RU" sz="3600" dirty="0">
                  <a:solidFill>
                    <a:schemeClr val="tx2"/>
                  </a:solidFill>
                </a:endParaRPr>
              </a:p>
              <a:p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41809" y="1546920"/>
                <a:ext cx="12241360" cy="4985980"/>
              </a:xfrm>
              <a:blipFill rotWithShape="1">
                <a:blip r:embed="rId2"/>
                <a:stretch>
                  <a:fillRect l="-2241" t="-2812" r="-6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898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 стрелкой 4"/>
          <p:cNvCxnSpPr/>
          <p:nvPr/>
        </p:nvCxnSpPr>
        <p:spPr>
          <a:xfrm>
            <a:off x="3514428" y="5243762"/>
            <a:ext cx="6192688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306516" y="5180465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8338964" y="5180465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95359" y="5342485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Х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63069" y="5342485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26818" y="5342485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-270</a:t>
            </a:r>
            <a:endParaRPr lang="ru-RU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99215" y="534418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625964" y="1350206"/>
                <a:ext cx="325743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4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4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 = </a:t>
                </a:r>
                <a:r>
                  <a:rPr lang="ru-RU" sz="4000" dirty="0" smtClean="0">
                    <a:solidFill>
                      <a:prstClr val="black"/>
                    </a:solidFill>
                  </a:rPr>
                  <a:t>- 270</a:t>
                </a:r>
                <a:r>
                  <a:rPr lang="en-US" sz="4000" dirty="0" smtClean="0">
                    <a:solidFill>
                      <a:prstClr val="black"/>
                    </a:solidFill>
                  </a:rPr>
                  <a:t>+ </a:t>
                </a:r>
                <a:r>
                  <a:rPr lang="ru-RU" sz="4000" dirty="0" smtClean="0">
                    <a:solidFill>
                      <a:prstClr val="black"/>
                    </a:solidFill>
                  </a:rPr>
                  <a:t>12</a:t>
                </a:r>
                <a:r>
                  <a:rPr lang="en-US" sz="4000" dirty="0" smtClean="0">
                    <a:solidFill>
                      <a:prstClr val="black"/>
                    </a:solidFill>
                  </a:rPr>
                  <a:t>t</a:t>
                </a:r>
                <a:endParaRPr lang="ru-RU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5964" y="1350206"/>
                <a:ext cx="3257430" cy="707886"/>
              </a:xfrm>
              <a:prstGeom prst="rect">
                <a:avLst/>
              </a:prstGeom>
              <a:blipFill rotWithShape="1">
                <a:blip r:embed="rId2"/>
                <a:stretch>
                  <a:fillRect t="-15385" r="-5618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 стрелкой 20"/>
          <p:cNvCxnSpPr/>
          <p:nvPr/>
        </p:nvCxnSpPr>
        <p:spPr>
          <a:xfrm>
            <a:off x="4378524" y="4981959"/>
            <a:ext cx="1363256" cy="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910761" y="1350206"/>
                <a:ext cx="224818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4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4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 = </a:t>
                </a:r>
                <a:r>
                  <a:rPr lang="ru-RU" sz="4000" dirty="0" smtClean="0">
                    <a:solidFill>
                      <a:prstClr val="black"/>
                    </a:solidFill>
                  </a:rPr>
                  <a:t>- 1,5</a:t>
                </a:r>
                <a:r>
                  <a:rPr lang="en-US" sz="4000" dirty="0" smtClean="0">
                    <a:solidFill>
                      <a:prstClr val="black"/>
                    </a:solidFill>
                  </a:rPr>
                  <a:t>t</a:t>
                </a:r>
                <a:endParaRPr lang="ru-RU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0761" y="1350206"/>
                <a:ext cx="2248180" cy="707886"/>
              </a:xfrm>
              <a:prstGeom prst="rect">
                <a:avLst/>
              </a:prstGeom>
              <a:blipFill rotWithShape="1">
                <a:blip r:embed="rId3"/>
                <a:stretch>
                  <a:fillRect t="-15385" r="-8401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 стрелкой 28"/>
          <p:cNvCxnSpPr/>
          <p:nvPr/>
        </p:nvCxnSpPr>
        <p:spPr>
          <a:xfrm flipH="1">
            <a:off x="6179581" y="4964441"/>
            <a:ext cx="2212155" cy="1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1738789" y="2066932"/>
                <a:ext cx="2666756" cy="6463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e>
                      <m:sub>
                        <m:sSub>
                          <m:sSubPr>
                            <m:ctrlPr>
                              <a:rPr lang="ru-RU" sz="32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ru-RU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0</m:t>
                            </m:r>
                          </m:e>
                          <m:sub>
                            <m:r>
                              <a:rPr lang="ru-RU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 = - 270 (м)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8789" y="2066932"/>
                <a:ext cx="2666756" cy="646395"/>
              </a:xfrm>
              <a:prstGeom prst="rect">
                <a:avLst/>
              </a:prstGeom>
              <a:blipFill rotWithShape="1">
                <a:blip r:embed="rId4"/>
                <a:stretch>
                  <a:fillRect t="-11321" r="-1826" b="-216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845296" y="2713242"/>
                <a:ext cx="2173928" cy="7414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 = 12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)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5296" y="2713242"/>
                <a:ext cx="2173928" cy="741485"/>
              </a:xfrm>
              <a:prstGeom prst="rect">
                <a:avLst/>
              </a:prstGeom>
              <a:blipFill rotWithShape="1">
                <a:blip r:embed="rId5"/>
                <a:stretch>
                  <a:fillRect t="-2459" r="-5899"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/>
              <p:cNvSpPr txBox="1"/>
              <p:nvPr/>
            </p:nvSpPr>
            <p:spPr>
              <a:xfrm>
                <a:off x="8982769" y="2121164"/>
                <a:ext cx="1331455" cy="6270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e>
                      <m:sub>
                        <m:sSub>
                          <m:sSubPr>
                            <m:ctrlPr>
                              <a:rPr lang="ru-RU" sz="32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ru-RU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0</m:t>
                            </m:r>
                          </m:e>
                          <m:sub>
                            <m:r>
                              <a:rPr lang="ru-RU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sub>
                    </m:sSub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 = 0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2769" y="2121164"/>
                <a:ext cx="1331455" cy="627095"/>
              </a:xfrm>
              <a:prstGeom prst="rect">
                <a:avLst/>
              </a:prstGeom>
              <a:blipFill rotWithShape="1">
                <a:blip r:embed="rId6"/>
                <a:stretch>
                  <a:fillRect t="-11650" r="-11009" b="-252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8910761" y="2811402"/>
                <a:ext cx="2494529" cy="7414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 = - 1,5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)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0761" y="2811402"/>
                <a:ext cx="2494529" cy="741485"/>
              </a:xfrm>
              <a:prstGeom prst="rect">
                <a:avLst/>
              </a:prstGeom>
              <a:blipFill rotWithShape="1">
                <a:blip r:embed="rId7"/>
                <a:stretch>
                  <a:fillRect t="-2459" r="-4890"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/>
          <p:cNvSpPr txBox="1"/>
          <p:nvPr/>
        </p:nvSpPr>
        <p:spPr>
          <a:xfrm>
            <a:off x="11405290" y="2931507"/>
            <a:ext cx="7104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</a:rPr>
              <a:t>˂</a:t>
            </a:r>
            <a:r>
              <a:rPr lang="en-US" sz="2800" dirty="0" smtClean="0">
                <a:solidFill>
                  <a:prstClr val="black"/>
                </a:solidFill>
              </a:rPr>
              <a:t> </a:t>
            </a:r>
            <a:r>
              <a:rPr lang="ru-RU" sz="2800" dirty="0" smtClean="0">
                <a:solidFill>
                  <a:prstClr val="black"/>
                </a:solidFill>
              </a:rPr>
              <a:t> 0</a:t>
            </a:r>
            <a:endParaRPr lang="ru-RU" sz="28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553830" y="4144570"/>
                <a:ext cx="896399" cy="7414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solidFill>
                      <a:prstClr val="black"/>
                    </a:solidFill>
                  </a:rPr>
                  <a:t>12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3830" y="4144570"/>
                <a:ext cx="896399" cy="741485"/>
              </a:xfrm>
              <a:prstGeom prst="rect">
                <a:avLst/>
              </a:prstGeom>
              <a:blipFill rotWithShape="1">
                <a:blip r:embed="rId8"/>
                <a:stretch>
                  <a:fillRect l="-17007" t="-2459"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6823869" y="4189811"/>
                <a:ext cx="998991" cy="7414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solidFill>
                      <a:prstClr val="black"/>
                    </a:solidFill>
                  </a:rPr>
                  <a:t>1,5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3869" y="4189811"/>
                <a:ext cx="998991" cy="741485"/>
              </a:xfrm>
              <a:prstGeom prst="rect">
                <a:avLst/>
              </a:prstGeom>
              <a:blipFill rotWithShape="1">
                <a:blip r:embed="rId9"/>
                <a:stretch>
                  <a:fillRect l="-15244" t="-2459"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Решение: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5308398" y="2297764"/>
                <a:ext cx="279986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>
                    <a:solidFill>
                      <a:prstClr val="black"/>
                    </a:solidFill>
                  </a:rPr>
                  <a:t>x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4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4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en-US" sz="4000" dirty="0">
                    <a:solidFill>
                      <a:prstClr val="black"/>
                    </a:solidFill>
                  </a:rPr>
                  <a:t>*t</a:t>
                </a:r>
                <a:endParaRPr lang="ru-RU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8398" y="2297764"/>
                <a:ext cx="2799869" cy="707886"/>
              </a:xfrm>
              <a:prstGeom prst="rect">
                <a:avLst/>
              </a:prstGeom>
              <a:blipFill rotWithShape="1">
                <a:blip r:embed="rId10"/>
                <a:stretch>
                  <a:fillRect l="-7843" t="-15517" r="-6754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Прямоугольник 40"/>
          <p:cNvSpPr/>
          <p:nvPr/>
        </p:nvSpPr>
        <p:spPr>
          <a:xfrm>
            <a:off x="5100473" y="2255663"/>
            <a:ext cx="3098742" cy="79208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85825" y="6234046"/>
            <a:ext cx="33360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Скорость грузовика: </a:t>
            </a:r>
            <a:endParaRPr lang="ru-RU" sz="2800" dirty="0"/>
          </a:p>
        </p:txBody>
      </p:sp>
      <p:sp>
        <p:nvSpPr>
          <p:cNvPr id="43" name="TextBox 42"/>
          <p:cNvSpPr txBox="1"/>
          <p:nvPr/>
        </p:nvSpPr>
        <p:spPr>
          <a:xfrm>
            <a:off x="7501857" y="6234046"/>
            <a:ext cx="33281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Скорость пешехода: 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3821866" y="6228484"/>
                <a:ext cx="1483548" cy="6602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800" i="1" smtClean="0"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2800" b="0" i="1" smtClean="0">
                            <a:latin typeface="Cambria Math"/>
                          </a:rPr>
                          <m:t>г</m:t>
                        </m:r>
                      </m:sub>
                    </m:sSub>
                  </m:oMath>
                </a14:m>
                <a:r>
                  <a:rPr lang="ru-RU" sz="2800" dirty="0" smtClean="0"/>
                  <a:t> = 12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2800" b="0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1866" y="6228484"/>
                <a:ext cx="1483548" cy="660245"/>
              </a:xfrm>
              <a:prstGeom prst="rect">
                <a:avLst/>
              </a:prstGeom>
              <a:blipFill rotWithShape="1">
                <a:blip r:embed="rId11"/>
                <a:stretch>
                  <a:fillRect t="-926" b="-129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0745847" y="6165533"/>
                <a:ext cx="1605376" cy="6602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800" i="1" smtClean="0"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2800" b="0" i="1" smtClean="0">
                            <a:latin typeface="Cambria Math"/>
                          </a:rPr>
                          <m:t>п</m:t>
                        </m:r>
                      </m:sub>
                    </m:sSub>
                  </m:oMath>
                </a14:m>
                <a:r>
                  <a:rPr lang="ru-RU" sz="2800" dirty="0" smtClean="0"/>
                  <a:t> = 1,5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2800" b="0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5847" y="6165533"/>
                <a:ext cx="1605376" cy="660245"/>
              </a:xfrm>
              <a:prstGeom prst="rect">
                <a:avLst/>
              </a:prstGeom>
              <a:blipFill rotWithShape="1">
                <a:blip r:embed="rId12"/>
                <a:stretch>
                  <a:fillRect t="-917" b="-119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4355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  <p:bldP spid="10" grpId="0"/>
      <p:bldP spid="11" grpId="0"/>
      <p:bldP spid="19" grpId="0"/>
      <p:bldP spid="26" grpId="0"/>
      <p:bldP spid="31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 animBg="1"/>
      <p:bldP spid="42" grpId="0"/>
      <p:bldP spid="43" grpId="0"/>
      <p:bldP spid="44" grpId="0"/>
      <p:bldP spid="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Решение: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366848" y="1393460"/>
                <a:ext cx="1635319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48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48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3200" dirty="0" smtClean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48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48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6848" y="1393460"/>
                <a:ext cx="1635319" cy="830997"/>
              </a:xfrm>
              <a:prstGeom prst="rect">
                <a:avLst/>
              </a:prstGeom>
              <a:blipFill rotWithShape="1">
                <a:blip r:embed="rId2"/>
                <a:stretch>
                  <a:fillRect b="-176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770031" y="2286012"/>
            <a:ext cx="25939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- 270 </a:t>
            </a:r>
            <a:r>
              <a:rPr lang="en-US" sz="3600" dirty="0"/>
              <a:t>+ </a:t>
            </a:r>
            <a:r>
              <a:rPr lang="ru-RU" sz="3600" dirty="0" smtClean="0"/>
              <a:t>12</a:t>
            </a:r>
            <a:r>
              <a:rPr lang="en-US" sz="3600" dirty="0" smtClean="0"/>
              <a:t>t</a:t>
            </a:r>
            <a:r>
              <a:rPr lang="ru-RU" sz="3600" dirty="0" smtClean="0"/>
              <a:t> </a:t>
            </a:r>
            <a:r>
              <a:rPr lang="ru-RU" sz="3200" dirty="0" smtClean="0"/>
              <a:t> =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6364011" y="2224457"/>
            <a:ext cx="12763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/>
              <a:t>-</a:t>
            </a:r>
            <a:r>
              <a:rPr lang="en-US" sz="4000" dirty="0" smtClean="0"/>
              <a:t> </a:t>
            </a:r>
            <a:r>
              <a:rPr lang="ru-RU" sz="4000" dirty="0" smtClean="0"/>
              <a:t>1,5</a:t>
            </a:r>
            <a:r>
              <a:rPr lang="en-US" sz="4000" dirty="0" smtClean="0"/>
              <a:t>t</a:t>
            </a:r>
            <a:endParaRPr lang="ru-RU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5719674" y="3492877"/>
            <a:ext cx="18229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t = </a:t>
            </a:r>
            <a:r>
              <a:rPr lang="ru-RU" sz="3600" dirty="0" smtClean="0"/>
              <a:t>20</a:t>
            </a:r>
            <a:r>
              <a:rPr lang="en-US" sz="3600" dirty="0" smtClean="0"/>
              <a:t> (</a:t>
            </a:r>
            <a:r>
              <a:rPr lang="ru-RU" sz="3600" dirty="0" smtClean="0"/>
              <a:t>с</a:t>
            </a:r>
            <a:r>
              <a:rPr lang="en-US" sz="3600" dirty="0" smtClean="0"/>
              <a:t>)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626403" y="4139208"/>
                <a:ext cx="3876189" cy="6937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4000" i="1" dirty="0"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4000" i="1" dirty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3600" dirty="0" smtClean="0"/>
                  <a:t> = -270 + 12*20 =</a:t>
                </a:r>
                <a:endParaRPr lang="ru-RU" sz="3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6403" y="4139208"/>
                <a:ext cx="3876189" cy="693716"/>
              </a:xfrm>
              <a:prstGeom prst="rect">
                <a:avLst/>
              </a:prstGeom>
              <a:blipFill rotWithShape="1">
                <a:blip r:embed="rId3"/>
                <a:stretch>
                  <a:fillRect t="-6140" r="-3616" b="-324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635154" y="4863391"/>
                <a:ext cx="2863733" cy="6937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4000" i="1" dirty="0"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4000" b="0" i="1" dirty="0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3600" dirty="0" smtClean="0"/>
                  <a:t> = -1,5*20 =</a:t>
                </a:r>
                <a:endParaRPr lang="ru-RU" sz="36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154" y="4863391"/>
                <a:ext cx="2863733" cy="693716"/>
              </a:xfrm>
              <a:prstGeom prst="rect">
                <a:avLst/>
              </a:prstGeom>
              <a:blipFill rotWithShape="1">
                <a:blip r:embed="rId4"/>
                <a:stretch>
                  <a:fillRect t="-6140" r="-5532" b="-324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7498764" y="4188004"/>
            <a:ext cx="14895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-30 (</a:t>
            </a:r>
            <a:r>
              <a:rPr lang="ru-RU" sz="3600" dirty="0"/>
              <a:t>м</a:t>
            </a:r>
            <a:r>
              <a:rPr lang="ru-RU" sz="3600" dirty="0" smtClean="0"/>
              <a:t>)</a:t>
            </a:r>
            <a:endParaRPr lang="ru-RU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6364745" y="4914644"/>
            <a:ext cx="15937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- 30 (м)</a:t>
            </a:r>
            <a:endParaRPr lang="ru-RU" sz="3600" dirty="0"/>
          </a:p>
        </p:txBody>
      </p:sp>
      <p:sp>
        <p:nvSpPr>
          <p:cNvPr id="12" name="TextBox 11"/>
          <p:cNvSpPr txBox="1"/>
          <p:nvPr/>
        </p:nvSpPr>
        <p:spPr>
          <a:xfrm>
            <a:off x="4806305" y="2876346"/>
            <a:ext cx="15584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13,5</a:t>
            </a:r>
            <a:r>
              <a:rPr lang="en-US" sz="3600" dirty="0" smtClean="0"/>
              <a:t>t</a:t>
            </a:r>
            <a:r>
              <a:rPr lang="ru-RU" sz="3600" dirty="0" smtClean="0"/>
              <a:t> </a:t>
            </a:r>
            <a:r>
              <a:rPr lang="ru-RU" sz="3200" dirty="0" smtClean="0"/>
              <a:t> =</a:t>
            </a:r>
            <a:endParaRPr lang="ru-RU" sz="3600" dirty="0"/>
          </a:p>
        </p:txBody>
      </p:sp>
      <p:sp>
        <p:nvSpPr>
          <p:cNvPr id="13" name="TextBox 12"/>
          <p:cNvSpPr txBox="1"/>
          <p:nvPr/>
        </p:nvSpPr>
        <p:spPr>
          <a:xfrm>
            <a:off x="6290852" y="2855258"/>
            <a:ext cx="9637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/>
              <a:t>270</a:t>
            </a:r>
            <a:endParaRPr lang="ru-RU" sz="4000" dirty="0"/>
          </a:p>
        </p:txBody>
      </p:sp>
      <p:sp>
        <p:nvSpPr>
          <p:cNvPr id="14" name="TextBox 13"/>
          <p:cNvSpPr txBox="1"/>
          <p:nvPr/>
        </p:nvSpPr>
        <p:spPr>
          <a:xfrm>
            <a:off x="485825" y="6234046"/>
            <a:ext cx="3303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Время встречи: </a:t>
            </a:r>
            <a:endParaRPr lang="ru-RU"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3617909" y="6280255"/>
            <a:ext cx="1544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t </a:t>
            </a:r>
            <a:r>
              <a:rPr lang="ru-RU" sz="3600" dirty="0" smtClean="0"/>
              <a:t>= </a:t>
            </a:r>
            <a:r>
              <a:rPr lang="en-US" sz="3600" dirty="0" smtClean="0"/>
              <a:t>20 c</a:t>
            </a:r>
            <a:endParaRPr lang="ru-RU" sz="3600" dirty="0"/>
          </a:p>
        </p:txBody>
      </p:sp>
      <p:sp>
        <p:nvSpPr>
          <p:cNvPr id="16" name="TextBox 15"/>
          <p:cNvSpPr txBox="1"/>
          <p:nvPr/>
        </p:nvSpPr>
        <p:spPr>
          <a:xfrm>
            <a:off x="6779457" y="6230337"/>
            <a:ext cx="32876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Место встречи: 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9923467" y="6237754"/>
                <a:ext cx="265970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600" b="0" i="1" smtClean="0">
                        <a:latin typeface="Cambria Math"/>
                      </a:rPr>
                      <m:t>х=− 30</m:t>
                    </m:r>
                  </m:oMath>
                </a14:m>
                <a:r>
                  <a:rPr lang="ru-RU" sz="3600" dirty="0" smtClean="0"/>
                  <a:t> (м)</a:t>
                </a:r>
                <a:endParaRPr lang="ru-RU" sz="36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3467" y="6237754"/>
                <a:ext cx="2659702" cy="646331"/>
              </a:xfrm>
              <a:prstGeom prst="rect">
                <a:avLst/>
              </a:prstGeom>
              <a:blipFill rotWithShape="1">
                <a:blip r:embed="rId5"/>
                <a:stretch>
                  <a:fillRect t="-14151" r="-6193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1132485" y="1336069"/>
                <a:ext cx="325743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4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4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 = </a:t>
                </a:r>
                <a:r>
                  <a:rPr lang="ru-RU" sz="4000" dirty="0" smtClean="0">
                    <a:solidFill>
                      <a:prstClr val="black"/>
                    </a:solidFill>
                  </a:rPr>
                  <a:t>- 270</a:t>
                </a:r>
                <a:r>
                  <a:rPr lang="en-US" sz="4000" dirty="0" smtClean="0">
                    <a:solidFill>
                      <a:prstClr val="black"/>
                    </a:solidFill>
                  </a:rPr>
                  <a:t>+ </a:t>
                </a:r>
                <a:r>
                  <a:rPr lang="ru-RU" sz="4000" dirty="0" smtClean="0">
                    <a:solidFill>
                      <a:prstClr val="black"/>
                    </a:solidFill>
                  </a:rPr>
                  <a:t>12</a:t>
                </a:r>
                <a:r>
                  <a:rPr lang="en-US" sz="4000" dirty="0" smtClean="0">
                    <a:solidFill>
                      <a:prstClr val="black"/>
                    </a:solidFill>
                  </a:rPr>
                  <a:t>t</a:t>
                </a:r>
                <a:endParaRPr lang="ru-RU" sz="40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2485" y="1336069"/>
                <a:ext cx="3257430" cy="707886"/>
              </a:xfrm>
              <a:prstGeom prst="rect">
                <a:avLst/>
              </a:prstGeom>
              <a:blipFill rotWithShape="1">
                <a:blip r:embed="rId6"/>
                <a:stretch>
                  <a:fillRect t="-15517" r="-5618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8417282" y="1336069"/>
                <a:ext cx="224818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4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4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 = </a:t>
                </a:r>
                <a:r>
                  <a:rPr lang="ru-RU" sz="4000" dirty="0" smtClean="0">
                    <a:solidFill>
                      <a:prstClr val="black"/>
                    </a:solidFill>
                  </a:rPr>
                  <a:t>- 1,5</a:t>
                </a:r>
                <a:r>
                  <a:rPr lang="en-US" sz="4000" dirty="0" smtClean="0">
                    <a:solidFill>
                      <a:prstClr val="black"/>
                    </a:solidFill>
                  </a:rPr>
                  <a:t>t</a:t>
                </a:r>
                <a:endParaRPr lang="ru-RU" sz="40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7282" y="1336069"/>
                <a:ext cx="2248180" cy="707886"/>
              </a:xfrm>
              <a:prstGeom prst="rect">
                <a:avLst/>
              </a:prstGeom>
              <a:blipFill rotWithShape="1">
                <a:blip r:embed="rId7"/>
                <a:stretch>
                  <a:fillRect t="-15517" r="-8401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1794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Задача 2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485825" y="2483024"/>
                <a:ext cx="11593288" cy="2462213"/>
              </a:xfrm>
            </p:spPr>
            <p:txBody>
              <a:bodyPr/>
              <a:lstStyle/>
              <a:p>
                <a:r>
                  <a:rPr lang="ru-RU" sz="4000" dirty="0" smtClean="0">
                    <a:solidFill>
                      <a:schemeClr val="tx2"/>
                    </a:solidFill>
                  </a:rPr>
                  <a:t>    Движение двух велосипедистов заданы уравнениями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4000" b="0" dirty="0">
                            <a:solidFill>
                              <a:schemeClr val="tx2"/>
                            </a:solidFill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4000" b="0" dirty="0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solidFill>
                      <a:schemeClr val="tx2"/>
                    </a:solidFill>
                  </a:rPr>
                  <a:t> = </a:t>
                </a:r>
                <a:r>
                  <a:rPr lang="ru-RU" sz="4000" dirty="0">
                    <a:solidFill>
                      <a:schemeClr val="tx2"/>
                    </a:solidFill>
                  </a:rPr>
                  <a:t>5</a:t>
                </a:r>
                <a:r>
                  <a:rPr lang="en-US" sz="4000" dirty="0" smtClean="0">
                    <a:solidFill>
                      <a:schemeClr val="tx2"/>
                    </a:solidFill>
                  </a:rPr>
                  <a:t>t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4000" b="0" dirty="0">
                            <a:solidFill>
                              <a:schemeClr val="tx2"/>
                            </a:solidFill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4000" b="0" dirty="0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solidFill>
                      <a:schemeClr val="tx2"/>
                    </a:solidFill>
                  </a:rPr>
                  <a:t> = </a:t>
                </a:r>
                <a:r>
                  <a:rPr lang="ru-RU" sz="4000" dirty="0">
                    <a:solidFill>
                      <a:schemeClr val="tx2"/>
                    </a:solidFill>
                  </a:rPr>
                  <a:t>150 - 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10</a:t>
                </a:r>
                <a:r>
                  <a:rPr lang="en-US" sz="4000" dirty="0" smtClean="0">
                    <a:solidFill>
                      <a:schemeClr val="tx2"/>
                    </a:solidFill>
                  </a:rPr>
                  <a:t>t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. Построить графики зависимости х(</a:t>
                </a:r>
                <a:r>
                  <a:rPr lang="en-US" sz="4000" dirty="0" smtClean="0">
                    <a:solidFill>
                      <a:schemeClr val="tx2"/>
                    </a:solidFill>
                  </a:rPr>
                  <a:t>t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). Найти время и место встречи.</a:t>
                </a: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85825" y="2483024"/>
                <a:ext cx="11593288" cy="2462213"/>
              </a:xfrm>
              <a:blipFill rotWithShape="1">
                <a:blip r:embed="rId2"/>
                <a:stretch>
                  <a:fillRect l="-2683" t="-6188" b="-11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483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Решение:</a:t>
            </a:r>
            <a:endParaRPr lang="ru-RU" sz="4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361" y="1347458"/>
            <a:ext cx="7272808" cy="56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6462489" y="5435352"/>
            <a:ext cx="5112568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V="1">
            <a:off x="7470601" y="1711543"/>
            <a:ext cx="0" cy="487593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938963" y="5454379"/>
            <a:ext cx="42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O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398593" y="5346284"/>
            <a:ext cx="152381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9" name="Прямая соединительная линия 8"/>
          <p:cNvCxnSpPr>
            <a:stCxn id="8" idx="7"/>
          </p:cNvCxnSpPr>
          <p:nvPr/>
        </p:nvCxnSpPr>
        <p:spPr>
          <a:xfrm flipV="1">
            <a:off x="7528658" y="3052028"/>
            <a:ext cx="3326319" cy="2315347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931048" y="1469715"/>
            <a:ext cx="381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X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581645" y="5254576"/>
            <a:ext cx="3449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t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9842682" y="3635152"/>
            <a:ext cx="152381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65636" y="5432712"/>
            <a:ext cx="23631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5    10   15   20</a:t>
            </a:r>
            <a:endParaRPr lang="ru-RU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665700" y="2607876"/>
            <a:ext cx="732893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150</a:t>
            </a:r>
          </a:p>
          <a:p>
            <a:endParaRPr lang="ru-RU" sz="2800" b="1" dirty="0"/>
          </a:p>
          <a:p>
            <a:r>
              <a:rPr lang="ru-RU" sz="2800" b="1" dirty="0" smtClean="0"/>
              <a:t>100</a:t>
            </a:r>
          </a:p>
          <a:p>
            <a:endParaRPr lang="ru-RU" sz="2800" b="1" dirty="0"/>
          </a:p>
          <a:p>
            <a:r>
              <a:rPr lang="ru-RU" sz="2800" b="1" dirty="0" smtClean="0"/>
              <a:t>50</a:t>
            </a:r>
            <a:endParaRPr lang="ru-RU" sz="2800" b="1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7365683" y="4571256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365683" y="3707160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7365683" y="2843064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8118673" y="5329224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8694737" y="5329224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9342809" y="5329224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9918873" y="5329224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9270801" y="5363344"/>
            <a:ext cx="152381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7398593" y="2771056"/>
            <a:ext cx="152381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7470601" y="2836257"/>
            <a:ext cx="2504913" cy="3507301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85825" y="2015842"/>
                <a:ext cx="143706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36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=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5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t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825" y="2015842"/>
                <a:ext cx="1437060" cy="646331"/>
              </a:xfrm>
              <a:prstGeom prst="rect">
                <a:avLst/>
              </a:prstGeom>
              <a:blipFill rotWithShape="1">
                <a:blip r:embed="rId3"/>
                <a:stretch>
                  <a:fillRect t="-14151" r="-11915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563419" y="2020320"/>
                <a:ext cx="273337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36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=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150 - 10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t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3419" y="2020320"/>
                <a:ext cx="2733377" cy="646331"/>
              </a:xfrm>
              <a:prstGeom prst="rect">
                <a:avLst/>
              </a:prstGeom>
              <a:blipFill rotWithShape="1">
                <a:blip r:embed="rId4"/>
                <a:stretch>
                  <a:fillRect t="-14151" r="-580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единительная линия 34"/>
          <p:cNvCxnSpPr/>
          <p:nvPr/>
        </p:nvCxnSpPr>
        <p:spPr>
          <a:xfrm>
            <a:off x="773857" y="3644920"/>
            <a:ext cx="122413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1385925" y="3131096"/>
            <a:ext cx="0" cy="187220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911943" y="3067998"/>
            <a:ext cx="3962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x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471807" y="3097813"/>
            <a:ext cx="3449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t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505403" y="376803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26370" y="3770889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0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493937" y="4291250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20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29841" y="4283224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100</a:t>
            </a:r>
            <a:endParaRPr lang="ru-RU" sz="2800" b="1" dirty="0">
              <a:solidFill>
                <a:prstClr val="black"/>
              </a:solidFill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3366145" y="3644920"/>
            <a:ext cx="122413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3978213" y="3131096"/>
            <a:ext cx="0" cy="187220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3504231" y="3067998"/>
            <a:ext cx="3962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x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064095" y="3097813"/>
            <a:ext cx="3449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t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097691" y="376803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209316" y="3770889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150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086225" y="4291250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15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520577" y="4283224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0</a:t>
            </a:r>
            <a:endParaRPr lang="ru-RU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001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/>
      <p:bldP spid="11" grpId="0"/>
      <p:bldP spid="12" grpId="0" animBg="1"/>
      <p:bldP spid="13" grpId="0"/>
      <p:bldP spid="14" grpId="0"/>
      <p:bldP spid="26" grpId="0" animBg="1"/>
      <p:bldP spid="27" grpId="0" animBg="1"/>
      <p:bldP spid="33" grpId="0"/>
      <p:bldP spid="34" grpId="0"/>
      <p:bldP spid="37" grpId="0"/>
      <p:bldP spid="38" grpId="0"/>
      <p:bldP spid="39" grpId="0"/>
      <p:bldP spid="40" grpId="0"/>
      <p:bldP spid="41" grpId="0"/>
      <p:bldP spid="42" grpId="0"/>
      <p:bldP spid="45" grpId="0"/>
      <p:bldP spid="46" grpId="0"/>
      <p:bldP spid="47" grpId="0"/>
      <p:bldP spid="48" grpId="0"/>
      <p:bldP spid="49" grpId="0"/>
      <p:bldP spid="5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Решение: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828544" y="2201109"/>
                <a:ext cx="1502399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44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44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2800" dirty="0" smtClean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44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44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544" y="2201109"/>
                <a:ext cx="1502399" cy="769441"/>
              </a:xfrm>
              <a:prstGeom prst="rect">
                <a:avLst/>
              </a:prstGeom>
              <a:blipFill rotWithShape="1">
                <a:blip r:embed="rId2"/>
                <a:stretch>
                  <a:fillRect b="-150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706124" y="2916480"/>
            <a:ext cx="10647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/>
              <a:t>5</a:t>
            </a:r>
            <a:r>
              <a:rPr lang="en-US" sz="4000" dirty="0" smtClean="0"/>
              <a:t>t</a:t>
            </a:r>
            <a:r>
              <a:rPr lang="ru-RU" sz="4000" dirty="0" smtClean="0"/>
              <a:t> </a:t>
            </a:r>
            <a:r>
              <a:rPr lang="ru-RU" sz="3600" dirty="0" smtClean="0"/>
              <a:t> =</a:t>
            </a:r>
            <a:endParaRPr lang="ru-RU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2709669" y="2958443"/>
            <a:ext cx="18582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150 - 10</a:t>
            </a:r>
            <a:r>
              <a:rPr lang="en-US" sz="3600" dirty="0" smtClean="0"/>
              <a:t>t</a:t>
            </a:r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2142009" y="4250503"/>
            <a:ext cx="16466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t = </a:t>
            </a:r>
            <a:r>
              <a:rPr lang="ru-RU" sz="3200" dirty="0" smtClean="0"/>
              <a:t>10</a:t>
            </a:r>
            <a:r>
              <a:rPr lang="en-US" sz="3200" dirty="0" smtClean="0"/>
              <a:t> (</a:t>
            </a:r>
            <a:r>
              <a:rPr lang="ru-RU" sz="3200" dirty="0" smtClean="0"/>
              <a:t>с</a:t>
            </a:r>
            <a:r>
              <a:rPr lang="en-US" sz="3200" dirty="0" smtClean="0"/>
              <a:t>)</a:t>
            </a:r>
            <a:endParaRPr lang="ru-R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94040" y="5325064"/>
                <a:ext cx="2131161" cy="6335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i="1" dirty="0"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3600" i="1" dirty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3200" dirty="0" smtClean="0"/>
                  <a:t> = 5*</a:t>
                </a:r>
                <a:r>
                  <a:rPr lang="ru-RU" sz="3200" dirty="0"/>
                  <a:t>1</a:t>
                </a:r>
                <a:r>
                  <a:rPr lang="ru-RU" sz="3200" dirty="0" smtClean="0"/>
                  <a:t>0 =</a:t>
                </a:r>
                <a:endParaRPr lang="ru-RU" sz="3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040" y="5325064"/>
                <a:ext cx="2131161" cy="633571"/>
              </a:xfrm>
              <a:prstGeom prst="rect">
                <a:avLst/>
              </a:prstGeom>
              <a:blipFill rotWithShape="1">
                <a:blip r:embed="rId3"/>
                <a:stretch>
                  <a:fillRect t="-3883" r="-6304" b="-330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10996" y="5939406"/>
                <a:ext cx="3286412" cy="6335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i="1" dirty="0"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3600" b="0" i="1" dirty="0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3200" dirty="0" smtClean="0"/>
                  <a:t> = 150 - 10*10 =</a:t>
                </a:r>
                <a:endParaRPr lang="ru-RU" sz="3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996" y="5939406"/>
                <a:ext cx="3286412" cy="633571"/>
              </a:xfrm>
              <a:prstGeom prst="rect">
                <a:avLst/>
              </a:prstGeom>
              <a:blipFill rotWithShape="1">
                <a:blip r:embed="rId4"/>
                <a:stretch>
                  <a:fillRect t="-3846" r="-3525" b="-317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2718431" y="5391284"/>
            <a:ext cx="12218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50 (</a:t>
            </a:r>
            <a:r>
              <a:rPr lang="ru-RU" sz="3200" dirty="0"/>
              <a:t>м</a:t>
            </a:r>
            <a:r>
              <a:rPr lang="ru-RU" sz="3200" dirty="0" smtClean="0"/>
              <a:t>)</a:t>
            </a:r>
            <a:endParaRPr lang="ru-RU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3961516" y="6002705"/>
            <a:ext cx="12218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/>
              <a:t>5</a:t>
            </a:r>
            <a:r>
              <a:rPr lang="ru-RU" sz="3200" dirty="0" smtClean="0"/>
              <a:t>0 (м)</a:t>
            </a:r>
            <a:endParaRPr lang="ru-RU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1565945" y="3624366"/>
            <a:ext cx="1208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15</a:t>
            </a:r>
            <a:r>
              <a:rPr lang="en-US" sz="3600" dirty="0" smtClean="0"/>
              <a:t>t</a:t>
            </a:r>
            <a:r>
              <a:rPr lang="ru-RU" sz="3600" dirty="0" smtClean="0"/>
              <a:t> </a:t>
            </a:r>
            <a:r>
              <a:rPr lang="ru-RU" sz="3200" dirty="0" smtClean="0"/>
              <a:t> =</a:t>
            </a:r>
            <a:endParaRPr lang="ru-RU" sz="3600" dirty="0"/>
          </a:p>
        </p:txBody>
      </p:sp>
      <p:sp>
        <p:nvSpPr>
          <p:cNvPr id="13" name="TextBox 12"/>
          <p:cNvSpPr txBox="1"/>
          <p:nvPr/>
        </p:nvSpPr>
        <p:spPr>
          <a:xfrm>
            <a:off x="2640410" y="3636017"/>
            <a:ext cx="886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150</a:t>
            </a:r>
            <a:endParaRPr lang="ru-RU" sz="3600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361" y="1347458"/>
            <a:ext cx="7272808" cy="56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 стрелкой 14"/>
          <p:cNvCxnSpPr/>
          <p:nvPr/>
        </p:nvCxnSpPr>
        <p:spPr>
          <a:xfrm>
            <a:off x="6462489" y="5435352"/>
            <a:ext cx="5112568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7470601" y="1711543"/>
            <a:ext cx="0" cy="487593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938963" y="5454379"/>
            <a:ext cx="42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O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7398593" y="5346284"/>
            <a:ext cx="152381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9" name="Прямая соединительная линия 18"/>
          <p:cNvCxnSpPr>
            <a:stCxn id="18" idx="7"/>
          </p:cNvCxnSpPr>
          <p:nvPr/>
        </p:nvCxnSpPr>
        <p:spPr>
          <a:xfrm flipV="1">
            <a:off x="7528658" y="3052028"/>
            <a:ext cx="3326319" cy="2315347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931048" y="1469715"/>
            <a:ext cx="381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X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581645" y="5254576"/>
            <a:ext cx="3449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t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9842682" y="3635152"/>
            <a:ext cx="152381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965636" y="5432712"/>
            <a:ext cx="23631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5    10   15   20</a:t>
            </a:r>
            <a:endParaRPr lang="ru-RU" sz="28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6665700" y="2607876"/>
            <a:ext cx="732893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150</a:t>
            </a:r>
          </a:p>
          <a:p>
            <a:endParaRPr lang="ru-RU" sz="2800" b="1" dirty="0"/>
          </a:p>
          <a:p>
            <a:r>
              <a:rPr lang="ru-RU" sz="2800" b="1" dirty="0" smtClean="0"/>
              <a:t>100</a:t>
            </a:r>
          </a:p>
          <a:p>
            <a:endParaRPr lang="ru-RU" sz="2800" b="1" dirty="0"/>
          </a:p>
          <a:p>
            <a:r>
              <a:rPr lang="ru-RU" sz="2800" b="1" dirty="0" smtClean="0"/>
              <a:t>50</a:t>
            </a:r>
            <a:endParaRPr lang="ru-RU" sz="2800" b="1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7365683" y="4571256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7365683" y="3707160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7365683" y="2843064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8118673" y="5329224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8694737" y="5329224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9342809" y="5329224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9918873" y="5329224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/>
          <p:cNvSpPr/>
          <p:nvPr/>
        </p:nvSpPr>
        <p:spPr>
          <a:xfrm>
            <a:off x="9270801" y="5363344"/>
            <a:ext cx="152381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7398593" y="2771056"/>
            <a:ext cx="152381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7470601" y="2836257"/>
            <a:ext cx="2504913" cy="3507301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7500309" y="4571256"/>
            <a:ext cx="1209281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8694737" y="4571256"/>
            <a:ext cx="14853" cy="864908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13817" y="1400167"/>
                <a:ext cx="143706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36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=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5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t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817" y="1400167"/>
                <a:ext cx="1437060" cy="646331"/>
              </a:xfrm>
              <a:prstGeom prst="rect">
                <a:avLst/>
              </a:prstGeom>
              <a:blipFill rotWithShape="1">
                <a:blip r:embed="rId6"/>
                <a:stretch>
                  <a:fillRect t="-14151" r="-1144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491411" y="1404645"/>
                <a:ext cx="273337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e>
                      <m:sub>
                        <m:r>
                          <a:rPr lang="ru-RU" sz="36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=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150 - 10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t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1411" y="1404645"/>
                <a:ext cx="2733377" cy="646331"/>
              </a:xfrm>
              <a:prstGeom prst="rect">
                <a:avLst/>
              </a:prstGeom>
              <a:blipFill rotWithShape="1">
                <a:blip r:embed="rId7"/>
                <a:stretch>
                  <a:fillRect t="-14151" r="-580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786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39" grpId="0"/>
      <p:bldP spid="4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</TotalTime>
  <Words>1110</Words>
  <Application>Microsoft Office PowerPoint</Application>
  <PresentationFormat>Произвольный</PresentationFormat>
  <Paragraphs>225</Paragraphs>
  <Slides>16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Тема Office</vt:lpstr>
      <vt:lpstr>2_Тема Office</vt:lpstr>
      <vt:lpstr>4_Тема Office</vt:lpstr>
      <vt:lpstr>Equation</vt:lpstr>
      <vt:lpstr>Презентация PowerPoint</vt:lpstr>
      <vt:lpstr>Уравнение движения</vt:lpstr>
      <vt:lpstr>Скорость</vt:lpstr>
      <vt:lpstr>Задача 1</vt:lpstr>
      <vt:lpstr>Решение:</vt:lpstr>
      <vt:lpstr>Решение:</vt:lpstr>
      <vt:lpstr>Задача 2</vt:lpstr>
      <vt:lpstr>Решение:</vt:lpstr>
      <vt:lpstr>Решение:</vt:lpstr>
      <vt:lpstr>Задача 3</vt:lpstr>
      <vt:lpstr>Решение:</vt:lpstr>
      <vt:lpstr>Решение:</vt:lpstr>
      <vt:lpstr>Решение:</vt:lpstr>
      <vt:lpstr>Решение:</vt:lpstr>
      <vt:lpstr>Задание:</vt:lpstr>
      <vt:lpstr>Самостоятельная задача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66</cp:revision>
  <dcterms:created xsi:type="dcterms:W3CDTF">2020-08-02T08:10:40Z</dcterms:created>
  <dcterms:modified xsi:type="dcterms:W3CDTF">2020-09-16T18:16:36Z</dcterms:modified>
</cp:coreProperties>
</file>