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8"/>
  </p:notesMasterIdLst>
  <p:sldIdLst>
    <p:sldId id="256" r:id="rId4"/>
    <p:sldId id="276" r:id="rId5"/>
    <p:sldId id="277" r:id="rId6"/>
    <p:sldId id="267" r:id="rId7"/>
    <p:sldId id="268" r:id="rId8"/>
    <p:sldId id="273" r:id="rId9"/>
    <p:sldId id="274" r:id="rId10"/>
    <p:sldId id="270" r:id="rId11"/>
    <p:sldId id="272" r:id="rId12"/>
    <p:sldId id="275" r:id="rId13"/>
    <p:sldId id="279" r:id="rId14"/>
    <p:sldId id="271" r:id="rId15"/>
    <p:sldId id="278" r:id="rId16"/>
    <p:sldId id="266" r:id="rId17"/>
  </p:sldIdLst>
  <p:sldSz cx="12780963" cy="7126288"/>
  <p:notesSz cx="6858000" cy="9144000"/>
  <p:defaultTextStyle>
    <a:defPPr>
      <a:defRPr lang="ru-RU"/>
    </a:defPPr>
    <a:lvl1pPr marL="0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035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067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106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2141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0176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8210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6247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4281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8" autoAdjust="0"/>
    <p:restoredTop sz="94660"/>
  </p:normalViewPr>
  <p:slideViewPr>
    <p:cSldViewPr>
      <p:cViewPr>
        <p:scale>
          <a:sx n="66" d="100"/>
          <a:sy n="66" d="100"/>
        </p:scale>
        <p:origin x="-906" y="-138"/>
      </p:cViewPr>
      <p:guideLst>
        <p:guide orient="horz" pos="2245"/>
        <p:guide pos="40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E1931-D879-49B2-8141-FE062353E471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685800"/>
            <a:ext cx="6146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A5561-9F08-4C8B-933B-CCF8FF1F8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1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035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6067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4106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2141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0176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88210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36247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4281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3" y="2213775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5" y="4038230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2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8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199" y="285389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49" y="285389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4" y="2213819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6" y="4038230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1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65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78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91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0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81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7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09" y="4579317"/>
            <a:ext cx="10863818" cy="1415360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09" y="3020447"/>
            <a:ext cx="10863818" cy="1558875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12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389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19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650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780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910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040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90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9081" y="1662851"/>
            <a:ext cx="5644926" cy="470302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97033" y="1662851"/>
            <a:ext cx="5644926" cy="470302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92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88" y="1595167"/>
            <a:ext cx="5647143" cy="66479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990" indent="0">
              <a:buNone/>
              <a:defRPr sz="1900" b="1"/>
            </a:lvl2pPr>
            <a:lvl3pPr marL="826000" indent="0">
              <a:buNone/>
              <a:defRPr sz="1600" b="1"/>
            </a:lvl3pPr>
            <a:lvl4pPr marL="1238998" indent="0">
              <a:buNone/>
              <a:defRPr sz="1400" b="1"/>
            </a:lvl4pPr>
            <a:lvl5pPr marL="1651998" indent="0">
              <a:buNone/>
              <a:defRPr sz="1400" b="1"/>
            </a:lvl5pPr>
            <a:lvl6pPr marL="2065004" indent="0">
              <a:buNone/>
              <a:defRPr sz="1400" b="1"/>
            </a:lvl6pPr>
            <a:lvl7pPr marL="2478004" indent="0">
              <a:buNone/>
              <a:defRPr sz="1400" b="1"/>
            </a:lvl7pPr>
            <a:lvl8pPr marL="2891005" indent="0">
              <a:buNone/>
              <a:defRPr sz="1400" b="1"/>
            </a:lvl8pPr>
            <a:lvl9pPr marL="330400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9088" y="2259964"/>
            <a:ext cx="5647143" cy="4105864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990" indent="0">
              <a:buNone/>
              <a:defRPr sz="1900" b="1"/>
            </a:lvl2pPr>
            <a:lvl3pPr marL="826000" indent="0">
              <a:buNone/>
              <a:defRPr sz="1600" b="1"/>
            </a:lvl3pPr>
            <a:lvl4pPr marL="1238998" indent="0">
              <a:buNone/>
              <a:defRPr sz="1400" b="1"/>
            </a:lvl4pPr>
            <a:lvl5pPr marL="1651998" indent="0">
              <a:buNone/>
              <a:defRPr sz="1400" b="1"/>
            </a:lvl5pPr>
            <a:lvl6pPr marL="2065004" indent="0">
              <a:buNone/>
              <a:defRPr sz="1400" b="1"/>
            </a:lvl6pPr>
            <a:lvl7pPr marL="2478004" indent="0">
              <a:buNone/>
              <a:defRPr sz="1400" b="1"/>
            </a:lvl7pPr>
            <a:lvl8pPr marL="2891005" indent="0">
              <a:buNone/>
              <a:defRPr sz="1400" b="1"/>
            </a:lvl8pPr>
            <a:lvl9pPr marL="330400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92552" y="2259964"/>
            <a:ext cx="5649363" cy="4105864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16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32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17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75" y="283731"/>
            <a:ext cx="4204851" cy="120751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7039" y="283778"/>
            <a:ext cx="7144915" cy="608208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75" y="1491291"/>
            <a:ext cx="4204851" cy="4874579"/>
          </a:xfrm>
        </p:spPr>
        <p:txBody>
          <a:bodyPr/>
          <a:lstStyle>
            <a:lvl1pPr marL="0" indent="0">
              <a:buNone/>
              <a:defRPr sz="1300"/>
            </a:lvl1pPr>
            <a:lvl2pPr marL="412990" indent="0">
              <a:buNone/>
              <a:defRPr sz="1100"/>
            </a:lvl2pPr>
            <a:lvl3pPr marL="826000" indent="0">
              <a:buNone/>
              <a:defRPr sz="800"/>
            </a:lvl3pPr>
            <a:lvl4pPr marL="1238998" indent="0">
              <a:buNone/>
              <a:defRPr sz="800"/>
            </a:lvl4pPr>
            <a:lvl5pPr marL="1651998" indent="0">
              <a:buNone/>
              <a:defRPr sz="800"/>
            </a:lvl5pPr>
            <a:lvl6pPr marL="2065004" indent="0">
              <a:buNone/>
              <a:defRPr sz="800"/>
            </a:lvl6pPr>
            <a:lvl7pPr marL="2478004" indent="0">
              <a:buNone/>
              <a:defRPr sz="800"/>
            </a:lvl7pPr>
            <a:lvl8pPr marL="2891005" indent="0">
              <a:buNone/>
              <a:defRPr sz="800"/>
            </a:lvl8pPr>
            <a:lvl9pPr marL="330400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1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72" y="4988420"/>
            <a:ext cx="7668578" cy="58890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72" y="636750"/>
            <a:ext cx="7668578" cy="4275773"/>
          </a:xfrm>
        </p:spPr>
        <p:txBody>
          <a:bodyPr/>
          <a:lstStyle>
            <a:lvl1pPr marL="0" indent="0">
              <a:buNone/>
              <a:defRPr sz="3000"/>
            </a:lvl1pPr>
            <a:lvl2pPr marL="412990" indent="0">
              <a:buNone/>
              <a:defRPr sz="2500"/>
            </a:lvl2pPr>
            <a:lvl3pPr marL="826000" indent="0">
              <a:buNone/>
              <a:defRPr sz="2200"/>
            </a:lvl3pPr>
            <a:lvl4pPr marL="1238998" indent="0">
              <a:buNone/>
              <a:defRPr sz="1900"/>
            </a:lvl4pPr>
            <a:lvl5pPr marL="1651998" indent="0">
              <a:buNone/>
              <a:defRPr sz="1900"/>
            </a:lvl5pPr>
            <a:lvl6pPr marL="2065004" indent="0">
              <a:buNone/>
              <a:defRPr sz="1900"/>
            </a:lvl6pPr>
            <a:lvl7pPr marL="2478004" indent="0">
              <a:buNone/>
              <a:defRPr sz="1900"/>
            </a:lvl7pPr>
            <a:lvl8pPr marL="2891005" indent="0">
              <a:buNone/>
              <a:defRPr sz="1900"/>
            </a:lvl8pPr>
            <a:lvl9pPr marL="3304001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72" y="5577324"/>
            <a:ext cx="7668578" cy="836349"/>
          </a:xfrm>
        </p:spPr>
        <p:txBody>
          <a:bodyPr/>
          <a:lstStyle>
            <a:lvl1pPr marL="0" indent="0">
              <a:buNone/>
              <a:defRPr sz="1300"/>
            </a:lvl1pPr>
            <a:lvl2pPr marL="412990" indent="0">
              <a:buNone/>
              <a:defRPr sz="1100"/>
            </a:lvl2pPr>
            <a:lvl3pPr marL="826000" indent="0">
              <a:buNone/>
              <a:defRPr sz="800"/>
            </a:lvl3pPr>
            <a:lvl4pPr marL="1238998" indent="0">
              <a:buNone/>
              <a:defRPr sz="800"/>
            </a:lvl4pPr>
            <a:lvl5pPr marL="1651998" indent="0">
              <a:buNone/>
              <a:defRPr sz="800"/>
            </a:lvl5pPr>
            <a:lvl6pPr marL="2065004" indent="0">
              <a:buNone/>
              <a:defRPr sz="800"/>
            </a:lvl6pPr>
            <a:lvl7pPr marL="2478004" indent="0">
              <a:buNone/>
              <a:defRPr sz="800"/>
            </a:lvl7pPr>
            <a:lvl8pPr marL="2891005" indent="0">
              <a:buNone/>
              <a:defRPr sz="800"/>
            </a:lvl8pPr>
            <a:lvl9pPr marL="330400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73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92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218" y="285432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60" y="285432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15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33" y="290951"/>
            <a:ext cx="10863820" cy="8495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8575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881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33187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8575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5626" indent="-115626">
              <a:buFont typeface="Arial" panose="020B0604020202020204" pitchFamily="34" charset="0"/>
              <a:buChar char="•"/>
              <a:defRPr sz="1100"/>
            </a:lvl2pPr>
            <a:lvl3pPr marL="231252" indent="-115626">
              <a:defRPr sz="1100"/>
            </a:lvl3pPr>
            <a:lvl4pPr marL="404696" indent="-173443">
              <a:defRPr sz="1100"/>
            </a:lvl4pPr>
            <a:lvl5pPr marL="578135" indent="-17344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5881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5626" indent="-115626">
              <a:buFont typeface="Arial" panose="020B0604020202020204" pitchFamily="34" charset="0"/>
              <a:buChar char="•"/>
              <a:defRPr sz="1100"/>
            </a:lvl2pPr>
            <a:lvl3pPr marL="231252" indent="-115626">
              <a:defRPr sz="1100"/>
            </a:lvl3pPr>
            <a:lvl4pPr marL="404696" indent="-173443">
              <a:defRPr sz="1100"/>
            </a:lvl4pPr>
            <a:lvl5pPr marL="578135" indent="-17344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33187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5626" indent="-115626">
              <a:buFont typeface="Arial" panose="020B0604020202020204" pitchFamily="34" charset="0"/>
              <a:buChar char="•"/>
              <a:defRPr sz="1100"/>
            </a:lvl2pPr>
            <a:lvl3pPr marL="231252" indent="-115626">
              <a:defRPr sz="1100"/>
            </a:lvl3pPr>
            <a:lvl4pPr marL="404696" indent="-173443">
              <a:defRPr sz="1100"/>
            </a:lvl4pPr>
            <a:lvl5pPr marL="578135" indent="-17344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58633" y="969978"/>
            <a:ext cx="10863820" cy="4222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2064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574" y="2209178"/>
            <a:ext cx="10863818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7145" y="3990721"/>
            <a:ext cx="8946675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9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496"/>
            <a:ext cx="10044182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8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050" y="1639047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2197" y="1639047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9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66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653504" y="350017"/>
            <a:ext cx="560221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53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09" y="4579300"/>
            <a:ext cx="10863818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09" y="3020432"/>
            <a:ext cx="10863818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0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0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1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2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01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82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62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428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048" y="1662807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6990" y="1662807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49" y="1595167"/>
            <a:ext cx="5647145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035" indent="0">
              <a:buNone/>
              <a:defRPr sz="2400" b="1"/>
            </a:lvl2pPr>
            <a:lvl3pPr marL="1096067" indent="0">
              <a:buNone/>
              <a:defRPr sz="2200" b="1"/>
            </a:lvl3pPr>
            <a:lvl4pPr marL="1644106" indent="0">
              <a:buNone/>
              <a:defRPr sz="1900" b="1"/>
            </a:lvl4pPr>
            <a:lvl5pPr marL="2192141" indent="0">
              <a:buNone/>
              <a:defRPr sz="1900" b="1"/>
            </a:lvl5pPr>
            <a:lvl6pPr marL="2740176" indent="0">
              <a:buNone/>
              <a:defRPr sz="1900" b="1"/>
            </a:lvl6pPr>
            <a:lvl7pPr marL="3288210" indent="0">
              <a:buNone/>
              <a:defRPr sz="1900" b="1"/>
            </a:lvl7pPr>
            <a:lvl8pPr marL="3836247" indent="0">
              <a:buNone/>
              <a:defRPr sz="1900" b="1"/>
            </a:lvl8pPr>
            <a:lvl9pPr marL="438428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049" y="2259957"/>
            <a:ext cx="5647145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035" indent="0">
              <a:buNone/>
              <a:defRPr sz="2400" b="1"/>
            </a:lvl2pPr>
            <a:lvl3pPr marL="1096067" indent="0">
              <a:buNone/>
              <a:defRPr sz="2200" b="1"/>
            </a:lvl3pPr>
            <a:lvl4pPr marL="1644106" indent="0">
              <a:buNone/>
              <a:defRPr sz="1900" b="1"/>
            </a:lvl4pPr>
            <a:lvl5pPr marL="2192141" indent="0">
              <a:buNone/>
              <a:defRPr sz="1900" b="1"/>
            </a:lvl5pPr>
            <a:lvl6pPr marL="2740176" indent="0">
              <a:buNone/>
              <a:defRPr sz="1900" b="1"/>
            </a:lvl6pPr>
            <a:lvl7pPr marL="3288210" indent="0">
              <a:buNone/>
              <a:defRPr sz="1900" b="1"/>
            </a:lvl7pPr>
            <a:lvl8pPr marL="3836247" indent="0">
              <a:buNone/>
              <a:defRPr sz="1900" b="1"/>
            </a:lvl8pPr>
            <a:lvl9pPr marL="438428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92552" y="2259957"/>
            <a:ext cx="5649363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7" y="283732"/>
            <a:ext cx="4204848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7004" y="283739"/>
            <a:ext cx="7144913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57" y="1491249"/>
            <a:ext cx="4204848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8035" indent="0">
              <a:buNone/>
              <a:defRPr sz="1400"/>
            </a:lvl2pPr>
            <a:lvl3pPr marL="1096067" indent="0">
              <a:buNone/>
              <a:defRPr sz="1200"/>
            </a:lvl3pPr>
            <a:lvl4pPr marL="1644106" indent="0">
              <a:buNone/>
              <a:defRPr sz="1100"/>
            </a:lvl4pPr>
            <a:lvl5pPr marL="2192141" indent="0">
              <a:buNone/>
              <a:defRPr sz="1100"/>
            </a:lvl5pPr>
            <a:lvl6pPr marL="2740176" indent="0">
              <a:buNone/>
              <a:defRPr sz="1100"/>
            </a:lvl6pPr>
            <a:lvl7pPr marL="3288210" indent="0">
              <a:buNone/>
              <a:defRPr sz="1100"/>
            </a:lvl7pPr>
            <a:lvl8pPr marL="3836247" indent="0">
              <a:buNone/>
              <a:defRPr sz="1100"/>
            </a:lvl8pPr>
            <a:lvl9pPr marL="4384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59" y="4988408"/>
            <a:ext cx="7668578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59" y="636750"/>
            <a:ext cx="7668578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8035" indent="0">
              <a:buNone/>
              <a:defRPr sz="3400"/>
            </a:lvl2pPr>
            <a:lvl3pPr marL="1096067" indent="0">
              <a:buNone/>
              <a:defRPr sz="2900"/>
            </a:lvl3pPr>
            <a:lvl4pPr marL="1644106" indent="0">
              <a:buNone/>
              <a:defRPr sz="2400"/>
            </a:lvl4pPr>
            <a:lvl5pPr marL="2192141" indent="0">
              <a:buNone/>
              <a:defRPr sz="2400"/>
            </a:lvl5pPr>
            <a:lvl6pPr marL="2740176" indent="0">
              <a:buNone/>
              <a:defRPr sz="2400"/>
            </a:lvl6pPr>
            <a:lvl7pPr marL="3288210" indent="0">
              <a:buNone/>
              <a:defRPr sz="2400"/>
            </a:lvl7pPr>
            <a:lvl8pPr marL="3836247" indent="0">
              <a:buNone/>
              <a:defRPr sz="2400"/>
            </a:lvl8pPr>
            <a:lvl9pPr marL="4384281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59" y="5577311"/>
            <a:ext cx="7668578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8035" indent="0">
              <a:buNone/>
              <a:defRPr sz="1400"/>
            </a:lvl2pPr>
            <a:lvl3pPr marL="1096067" indent="0">
              <a:buNone/>
              <a:defRPr sz="1200"/>
            </a:lvl3pPr>
            <a:lvl4pPr marL="1644106" indent="0">
              <a:buNone/>
              <a:defRPr sz="1100"/>
            </a:lvl4pPr>
            <a:lvl5pPr marL="2192141" indent="0">
              <a:buNone/>
              <a:defRPr sz="1100"/>
            </a:lvl5pPr>
            <a:lvl6pPr marL="2740176" indent="0">
              <a:buNone/>
              <a:defRPr sz="1100"/>
            </a:lvl6pPr>
            <a:lvl7pPr marL="3288210" indent="0">
              <a:buNone/>
              <a:defRPr sz="1100"/>
            </a:lvl7pPr>
            <a:lvl8pPr marL="3836247" indent="0">
              <a:buNone/>
              <a:defRPr sz="1100"/>
            </a:lvl8pPr>
            <a:lvl9pPr marL="4384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49" y="285388"/>
            <a:ext cx="11502867" cy="1187715"/>
          </a:xfrm>
          <a:prstGeom prst="rect">
            <a:avLst/>
          </a:prstGeom>
        </p:spPr>
        <p:txBody>
          <a:bodyPr vert="horz" lIns="109609" tIns="54804" rIns="109609" bIns="5480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49" y="1662807"/>
            <a:ext cx="11502867" cy="4703021"/>
          </a:xfrm>
          <a:prstGeom prst="rect">
            <a:avLst/>
          </a:prstGeom>
        </p:spPr>
        <p:txBody>
          <a:bodyPr vert="horz" lIns="109609" tIns="54804" rIns="109609" bIns="5480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48" y="6605020"/>
            <a:ext cx="2982225" cy="379409"/>
          </a:xfrm>
          <a:prstGeom prst="rect">
            <a:avLst/>
          </a:prstGeom>
        </p:spPr>
        <p:txBody>
          <a:bodyPr vert="horz" lIns="109609" tIns="54804" rIns="109609" bIns="5480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30" y="6605020"/>
            <a:ext cx="4047305" cy="379409"/>
          </a:xfrm>
          <a:prstGeom prst="rect">
            <a:avLst/>
          </a:prstGeom>
        </p:spPr>
        <p:txBody>
          <a:bodyPr vert="horz" lIns="109609" tIns="54804" rIns="109609" bIns="5480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20"/>
            <a:ext cx="2982225" cy="379409"/>
          </a:xfrm>
          <a:prstGeom prst="rect">
            <a:avLst/>
          </a:prstGeom>
        </p:spPr>
        <p:txBody>
          <a:bodyPr vert="horz" lIns="109609" tIns="54804" rIns="109609" bIns="548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6067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022" indent="-411022" algn="l" defTabSz="109606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557" indent="-342523" algn="l" defTabSz="1096067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087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122" indent="-274018" algn="l" defTabSz="109606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6159" indent="-274018" algn="l" defTabSz="1096067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4194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230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0267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8300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35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067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106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141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176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210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6247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281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0" y="285399"/>
            <a:ext cx="11502867" cy="1187716"/>
          </a:xfrm>
          <a:prstGeom prst="rect">
            <a:avLst/>
          </a:prstGeom>
        </p:spPr>
        <p:txBody>
          <a:bodyPr vert="horz" lIns="82596" tIns="41302" rIns="82596" bIns="4130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0" y="1662851"/>
            <a:ext cx="11502867" cy="4703021"/>
          </a:xfrm>
          <a:prstGeom prst="rect">
            <a:avLst/>
          </a:prstGeom>
        </p:spPr>
        <p:txBody>
          <a:bodyPr vert="horz" lIns="82596" tIns="41302" rIns="82596" bIns="413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49" y="6605064"/>
            <a:ext cx="2982225" cy="379409"/>
          </a:xfrm>
          <a:prstGeom prst="rect">
            <a:avLst/>
          </a:prstGeom>
        </p:spPr>
        <p:txBody>
          <a:bodyPr vert="horz" lIns="82596" tIns="41302" rIns="82596" bIns="4130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6000"/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6000"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66" y="6605064"/>
            <a:ext cx="4047304" cy="379409"/>
          </a:xfrm>
          <a:prstGeom prst="rect">
            <a:avLst/>
          </a:prstGeom>
        </p:spPr>
        <p:txBody>
          <a:bodyPr vert="horz" lIns="82596" tIns="41302" rIns="82596" bIns="4130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60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64"/>
            <a:ext cx="2982225" cy="379409"/>
          </a:xfrm>
          <a:prstGeom prst="rect">
            <a:avLst/>
          </a:prstGeom>
        </p:spPr>
        <p:txBody>
          <a:bodyPr vert="horz" lIns="82596" tIns="41302" rIns="82596" bIns="4130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6000"/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60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2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8260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9749" indent="-309749" algn="l" defTabSz="8260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71113" indent="-258128" algn="l" defTabSz="82600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507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5501" indent="-206498" algn="l" defTabSz="82600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58496" indent="-206498" algn="l" defTabSz="82600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499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84502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97506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10513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990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6000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8998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1998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5004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8004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1005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4001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77" y="1177530"/>
            <a:ext cx="12526188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63"/>
            <a:ext cx="11447615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2"/>
            <a:ext cx="10044182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1"/>
            <a:ext cx="40899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99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99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099"/>
              <a:t>14.09.2020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99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099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5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0924" eaLnBrk="1" hangingPunct="1">
        <a:defRPr>
          <a:latin typeface="+mn-lt"/>
          <a:ea typeface="+mn-ea"/>
          <a:cs typeface="+mn-cs"/>
        </a:defRPr>
      </a:lvl2pPr>
      <a:lvl3pPr marL="1621845" eaLnBrk="1" hangingPunct="1">
        <a:defRPr>
          <a:latin typeface="+mn-lt"/>
          <a:ea typeface="+mn-ea"/>
          <a:cs typeface="+mn-cs"/>
        </a:defRPr>
      </a:lvl3pPr>
      <a:lvl4pPr marL="2432770" eaLnBrk="1" hangingPunct="1">
        <a:defRPr>
          <a:latin typeface="+mn-lt"/>
          <a:ea typeface="+mn-ea"/>
          <a:cs typeface="+mn-cs"/>
        </a:defRPr>
      </a:lvl4pPr>
      <a:lvl5pPr marL="3243694" eaLnBrk="1" hangingPunct="1">
        <a:defRPr>
          <a:latin typeface="+mn-lt"/>
          <a:ea typeface="+mn-ea"/>
          <a:cs typeface="+mn-cs"/>
        </a:defRPr>
      </a:lvl5pPr>
      <a:lvl6pPr marL="4054618" eaLnBrk="1" hangingPunct="1">
        <a:defRPr>
          <a:latin typeface="+mn-lt"/>
          <a:ea typeface="+mn-ea"/>
          <a:cs typeface="+mn-cs"/>
        </a:defRPr>
      </a:lvl6pPr>
      <a:lvl7pPr marL="4865543" eaLnBrk="1" hangingPunct="1">
        <a:defRPr>
          <a:latin typeface="+mn-lt"/>
          <a:ea typeface="+mn-ea"/>
          <a:cs typeface="+mn-cs"/>
        </a:defRPr>
      </a:lvl7pPr>
      <a:lvl8pPr marL="5676464" eaLnBrk="1" hangingPunct="1">
        <a:defRPr>
          <a:latin typeface="+mn-lt"/>
          <a:ea typeface="+mn-ea"/>
          <a:cs typeface="+mn-cs"/>
        </a:defRPr>
      </a:lvl8pPr>
      <a:lvl9pPr marL="648739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0924" eaLnBrk="1" hangingPunct="1">
        <a:defRPr>
          <a:latin typeface="+mn-lt"/>
          <a:ea typeface="+mn-ea"/>
          <a:cs typeface="+mn-cs"/>
        </a:defRPr>
      </a:lvl2pPr>
      <a:lvl3pPr marL="1621845" eaLnBrk="1" hangingPunct="1">
        <a:defRPr>
          <a:latin typeface="+mn-lt"/>
          <a:ea typeface="+mn-ea"/>
          <a:cs typeface="+mn-cs"/>
        </a:defRPr>
      </a:lvl3pPr>
      <a:lvl4pPr marL="2432770" eaLnBrk="1" hangingPunct="1">
        <a:defRPr>
          <a:latin typeface="+mn-lt"/>
          <a:ea typeface="+mn-ea"/>
          <a:cs typeface="+mn-cs"/>
        </a:defRPr>
      </a:lvl4pPr>
      <a:lvl5pPr marL="3243694" eaLnBrk="1" hangingPunct="1">
        <a:defRPr>
          <a:latin typeface="+mn-lt"/>
          <a:ea typeface="+mn-ea"/>
          <a:cs typeface="+mn-cs"/>
        </a:defRPr>
      </a:lvl5pPr>
      <a:lvl6pPr marL="4054618" eaLnBrk="1" hangingPunct="1">
        <a:defRPr>
          <a:latin typeface="+mn-lt"/>
          <a:ea typeface="+mn-ea"/>
          <a:cs typeface="+mn-cs"/>
        </a:defRPr>
      </a:lvl6pPr>
      <a:lvl7pPr marL="4865543" eaLnBrk="1" hangingPunct="1">
        <a:defRPr>
          <a:latin typeface="+mn-lt"/>
          <a:ea typeface="+mn-ea"/>
          <a:cs typeface="+mn-cs"/>
        </a:defRPr>
      </a:lvl7pPr>
      <a:lvl8pPr marL="5676464" eaLnBrk="1" hangingPunct="1">
        <a:defRPr>
          <a:latin typeface="+mn-lt"/>
          <a:ea typeface="+mn-ea"/>
          <a:cs typeface="+mn-cs"/>
        </a:defRPr>
      </a:lvl8pPr>
      <a:lvl9pPr marL="648739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8.png"/><Relationship Id="rId7" Type="http://schemas.openxmlformats.org/officeDocument/2006/relationships/image" Target="../media/image5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9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347" y="3406"/>
            <a:ext cx="12763612" cy="22424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589398" y="2487044"/>
            <a:ext cx="10377999" cy="2956725"/>
          </a:xfrm>
          <a:prstGeom prst="rect">
            <a:avLst/>
          </a:prstGeom>
        </p:spPr>
        <p:txBody>
          <a:bodyPr vert="horz" wrap="square" lIns="0" tIns="22370" rIns="0" bIns="0" rtlCol="0">
            <a:spAutoFit/>
          </a:bodyPr>
          <a:lstStyle/>
          <a:p>
            <a:pPr marL="29485" defTabSz="923532">
              <a:spcBef>
                <a:spcPts val="177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ru-RU" sz="54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5400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5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51859" algn="ctr" defTabSz="923532">
              <a:spcBef>
                <a:spcPts val="1979"/>
              </a:spcBef>
            </a:pPr>
            <a:r>
              <a:rPr lang="ru-RU" sz="6000" b="1" dirty="0">
                <a:solidFill>
                  <a:prstClr val="black"/>
                </a:solidFill>
              </a:rPr>
              <a:t>Скорость равномерного прямолинейного движения </a:t>
            </a:r>
            <a:endParaRPr lang="ru-RU" sz="2600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27392" y="2743525"/>
            <a:ext cx="762637" cy="14949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0477229" y="466926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0488144" y="495455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892254" y="473242"/>
            <a:ext cx="807090" cy="948999"/>
          </a:xfrm>
          <a:prstGeom prst="rect">
            <a:avLst/>
          </a:prstGeom>
        </p:spPr>
        <p:txBody>
          <a:bodyPr vert="horz" wrap="square" lIns="0" tIns="25421" rIns="0" bIns="0" rtlCol="0">
            <a:spAutoFit/>
          </a:bodyPr>
          <a:lstStyle/>
          <a:p>
            <a:pPr defTabSz="923532">
              <a:spcBef>
                <a:spcPts val="200"/>
              </a:spcBef>
            </a:pPr>
            <a:r>
              <a:rPr lang="ru-RU" sz="6000" b="1" spc="1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6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739653" y="1386190"/>
            <a:ext cx="1610378" cy="327284"/>
          </a:xfrm>
          <a:prstGeom prst="rect">
            <a:avLst/>
          </a:prstGeom>
        </p:spPr>
        <p:txBody>
          <a:bodyPr vert="horz" wrap="square" lIns="0" tIns="19319" rIns="0" bIns="0" rtlCol="0">
            <a:spAutoFit/>
          </a:bodyPr>
          <a:lstStyle/>
          <a:p>
            <a:pPr defTabSz="923532">
              <a:spcBef>
                <a:spcPts val="152"/>
              </a:spcBef>
            </a:pPr>
            <a:r>
              <a:rPr lang="ru-RU" sz="2000" spc="-8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159583" y="495444"/>
            <a:ext cx="3929029" cy="870040"/>
          </a:xfrm>
          <a:prstGeom prst="rect">
            <a:avLst/>
          </a:prstGeom>
        </p:spPr>
        <p:txBody>
          <a:bodyPr vert="horz" wrap="square" lIns="0" tIns="2342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370" defTabSz="1466391">
              <a:spcBef>
                <a:spcPts val="185"/>
              </a:spcBef>
              <a:defRPr/>
            </a:pPr>
            <a:r>
              <a:rPr lang="ru-RU" sz="5500" kern="0" spc="8" dirty="0">
                <a:solidFill>
                  <a:sysClr val="window" lastClr="FFFFFF"/>
                </a:solidFill>
              </a:rPr>
              <a:t>Физика</a:t>
            </a:r>
            <a:endParaRPr lang="en-US" sz="55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" y="544605"/>
            <a:ext cx="955461" cy="99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7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Задача 3</a:t>
            </a:r>
            <a:endParaRPr lang="ru-RU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1809" y="1258888"/>
                <a:ext cx="12241360" cy="2453813"/>
              </a:xfrm>
            </p:spPr>
            <p:txBody>
              <a:bodyPr/>
              <a:lstStyle/>
              <a:p>
                <a:r>
                  <a:rPr lang="ru-RU" sz="4000" dirty="0" smtClean="0">
                    <a:solidFill>
                      <a:schemeClr val="tx2"/>
                    </a:solidFill>
                  </a:rPr>
                  <a:t>   </a:t>
                </a:r>
                <a:r>
                  <a:rPr lang="ru-RU" sz="3600" dirty="0" smtClean="0">
                    <a:solidFill>
                      <a:schemeClr val="tx2"/>
                    </a:solidFill>
                  </a:rPr>
                  <a:t>От пункта А до пункта В путь, равный 2700 км, реактивный самолет пролетел за 1 ч. Обратный путь он летел со скоростью 715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600" dirty="0" smtClean="0">
                    <a:solidFill>
                      <a:schemeClr val="tx2"/>
                    </a:solidFill>
                  </a:rPr>
                  <a:t> . В каком направлении скорость самолета была больше?</a:t>
                </a:r>
                <a:endParaRPr lang="ru-RU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1809" y="1258888"/>
                <a:ext cx="12241360" cy="2453813"/>
              </a:xfrm>
              <a:blipFill rotWithShape="1">
                <a:blip r:embed="rId2"/>
                <a:stretch>
                  <a:fillRect l="-2241" t="-3731" b="-10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3817" y="5291336"/>
                <a:ext cx="2385589" cy="903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3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ϑ</a:t>
                </a:r>
                <a:r>
                  <a:rPr lang="ru-RU" sz="2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3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4000" dirty="0" smtClean="0">
                    <a:latin typeface="Arial" pitchFamily="34" charset="0"/>
                    <a:cs typeface="Arial" pitchFamily="34" charset="0"/>
                  </a:rPr>
                  <a:t>715</a:t>
                </a:r>
                <a:r>
                  <a:rPr lang="ru-RU" sz="4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17" y="5291336"/>
                <a:ext cx="2385589" cy="903709"/>
              </a:xfrm>
              <a:prstGeom prst="rect">
                <a:avLst/>
              </a:prstGeom>
              <a:blipFill rotWithShape="1">
                <a:blip r:embed="rId3"/>
                <a:stretch>
                  <a:fillRect l="-7928" t="-6757" b="-121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13817" y="4139208"/>
            <a:ext cx="3050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2700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км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6979" y="3636893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5574" y="3588587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81275" y="6227440"/>
            <a:ext cx="331236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93643" y="3911752"/>
            <a:ext cx="0" cy="30544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710961" y="3923184"/>
                <a:ext cx="1391728" cy="1070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ϑ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4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𝑺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𝒕</m:t>
                        </m:r>
                      </m:den>
                    </m:f>
                  </m:oMath>
                </a14:m>
                <a:endParaRPr lang="ru-RU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961" y="3923184"/>
                <a:ext cx="1391728" cy="1070358"/>
              </a:xfrm>
              <a:prstGeom prst="rect">
                <a:avLst/>
              </a:prstGeom>
              <a:blipFill rotWithShape="1">
                <a:blip r:embed="rId4"/>
                <a:stretch>
                  <a:fillRect l="-17544" r="-439" b="-1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60572" y="4854259"/>
                <a:ext cx="2116285" cy="962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ϑ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4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4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2700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den>
                    </m:f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572" y="4854259"/>
                <a:ext cx="2116285" cy="962828"/>
              </a:xfrm>
              <a:prstGeom prst="rect">
                <a:avLst/>
              </a:prstGeom>
              <a:blipFill rotWithShape="1">
                <a:blip r:embed="rId5"/>
                <a:stretch>
                  <a:fillRect l="-10086" b="-120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10496473" y="3779168"/>
            <a:ext cx="1870672" cy="12536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95150" y="4727466"/>
            <a:ext cx="1790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1 ч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41560" y="6270118"/>
                <a:ext cx="24217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3600" dirty="0" smtClean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000" i="1"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4000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60" y="6270118"/>
                <a:ext cx="2421753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774100" y="6270118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31117" y="4887986"/>
                <a:ext cx="795411" cy="932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/>
                              <a:cs typeface="Arial" pitchFamily="34" charset="0"/>
                            </a:rPr>
                            <m:t>км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/>
                              <a:cs typeface="Arial" pitchFamily="34" charset="0"/>
                            </a:rPr>
                            <m:t>ч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117" y="4887986"/>
                <a:ext cx="795411" cy="93294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91252" y="4847344"/>
                <a:ext cx="1577676" cy="1013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2700</m:t>
                        </m:r>
                      </m:num>
                      <m:den>
                        <m:r>
                          <a:rPr lang="ru-RU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3,6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252" y="4847344"/>
                <a:ext cx="1577676" cy="1013291"/>
              </a:xfrm>
              <a:prstGeom prst="rect">
                <a:avLst/>
              </a:prstGeom>
              <a:blipFill rotWithShape="1">
                <a:blip r:embed="rId8"/>
                <a:stretch>
                  <a:fillRect l="-13514" b="-66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18507" y="4854944"/>
                <a:ext cx="574195" cy="932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/>
                              <a:cs typeface="Arial" pitchFamily="34" charset="0"/>
                            </a:rPr>
                            <m:t>м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/>
                              <a:cs typeface="Arial" pitchFamily="34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507" y="4854944"/>
                <a:ext cx="574195" cy="93237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550721" y="4931296"/>
                <a:ext cx="1705916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= 750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м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с</m:t>
                        </m:r>
                      </m:den>
                    </m:f>
                  </m:oMath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721" y="4931296"/>
                <a:ext cx="1705916" cy="822597"/>
              </a:xfrm>
              <a:prstGeom prst="rect">
                <a:avLst/>
              </a:prstGeom>
              <a:blipFill rotWithShape="1">
                <a:blip r:embed="rId10"/>
                <a:stretch>
                  <a:fillRect l="-11071" t="-5926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18435" y="5986070"/>
                <a:ext cx="5153270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3600" dirty="0" smtClean="0"/>
                  <a:t> = 750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600" dirty="0" smtClean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000" i="1"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4000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3600" dirty="0" smtClean="0"/>
                  <a:t> = 715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435" y="5986070"/>
                <a:ext cx="5153270" cy="822597"/>
              </a:xfrm>
              <a:prstGeom prst="rect">
                <a:avLst/>
              </a:prstGeom>
              <a:blipFill rotWithShape="1">
                <a:blip r:embed="rId11"/>
                <a:stretch>
                  <a:fillRect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318967" y="5996117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˃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20118" y="6266784"/>
                <a:ext cx="3251083" cy="633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Ответ: </a:t>
                </a:r>
                <a:r>
                  <a:rPr lang="ru-RU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3200" dirty="0" smtClean="0"/>
                  <a:t>   ˃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3200" dirty="0" smtClean="0"/>
                  <a:t> </a:t>
                </a:r>
                <a:endParaRPr lang="ru-RU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118" y="6266784"/>
                <a:ext cx="3251083" cy="633571"/>
              </a:xfrm>
              <a:prstGeom prst="rect">
                <a:avLst/>
              </a:prstGeom>
              <a:blipFill rotWithShape="1">
                <a:blip r:embed="rId12"/>
                <a:stretch>
                  <a:fillRect l="-4690" t="-3846" b="-317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76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  <p:bldP spid="14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Задача 4</a:t>
            </a:r>
            <a:endParaRPr lang="ru-RU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1809" y="1186880"/>
                <a:ext cx="11809312" cy="2389629"/>
              </a:xfrm>
            </p:spPr>
            <p:txBody>
              <a:bodyPr/>
              <a:lstStyle/>
              <a:p>
                <a:r>
                  <a:rPr lang="ru-RU" sz="3600" dirty="0" smtClean="0">
                    <a:solidFill>
                      <a:schemeClr val="tx2"/>
                    </a:solidFill>
                  </a:rPr>
                  <a:t>   Один велосипедист 12 с двигался со скоростью 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600" dirty="0" smtClean="0">
                    <a:solidFill>
                      <a:schemeClr val="tx2"/>
                    </a:solidFill>
                  </a:rPr>
                  <a:t> , а второй проехал этот же участок пути за 9 с. Какова средняя скорость второго велосипедиста на этом участке пути?</a:t>
                </a:r>
                <a:endParaRPr lang="ru-RU" sz="36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1809" y="1186880"/>
                <a:ext cx="11809312" cy="2389629"/>
              </a:xfrm>
              <a:blipFill rotWithShape="1">
                <a:blip r:embed="rId2"/>
                <a:stretch>
                  <a:fillRect l="-2323" t="-5867" r="-207" b="-10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01849" y="4715272"/>
                <a:ext cx="1885453" cy="903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3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ϑ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ru-RU" sz="4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6</a:t>
                </a:r>
                <a:r>
                  <a:rPr lang="ru-RU" sz="4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49" y="4715272"/>
                <a:ext cx="1885453" cy="903709"/>
              </a:xfrm>
              <a:prstGeom prst="rect">
                <a:avLst/>
              </a:prstGeom>
              <a:blipFill rotWithShape="1">
                <a:blip r:embed="rId3"/>
                <a:stretch>
                  <a:fillRect l="-9709" t="-6757" b="-121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49558" y="4139208"/>
            <a:ext cx="182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c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1529" y="3587573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2369" y="3569918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85825" y="6155432"/>
            <a:ext cx="331236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98193" y="3587573"/>
            <a:ext cx="0" cy="33599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14235" y="6222017"/>
            <a:ext cx="1463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latin typeface="Arial" pitchFamily="34" charset="0"/>
                <a:cs typeface="Arial" pitchFamily="34" charset="0"/>
              </a:rPr>
              <a:t>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0534470" y="6208343"/>
                <a:ext cx="2264723" cy="739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Ответ: </a:t>
                </a:r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  <a:cs typeface="Arial" pitchFamily="34" charset="0"/>
                          </a:rPr>
                          <m:t>м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  <a:cs typeface="Arial" pitchFamily="34" charset="0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4470" y="6208343"/>
                <a:ext cx="2264723" cy="739177"/>
              </a:xfrm>
              <a:prstGeom prst="rect">
                <a:avLst/>
              </a:prstGeom>
              <a:blipFill rotWithShape="1">
                <a:blip r:embed="rId4"/>
                <a:stretch>
                  <a:fillRect l="-6720" t="-4918" b="-10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62764" y="5427109"/>
            <a:ext cx="156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9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c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833759" y="4216249"/>
                <a:ext cx="14878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759" y="4216249"/>
                <a:ext cx="1487843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4374257" y="4922585"/>
                <a:ext cx="24981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 smtClean="0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/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ru-RU" sz="32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257" y="4922585"/>
                <a:ext cx="2498120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4665282" y="5578227"/>
                <a:ext cx="1824795" cy="865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 smtClean="0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200" i="1" smtClean="0">
                                <a:latin typeface="Cambria Math"/>
                              </a:rPr>
                              <m:t>ϑ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∗ 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282" y="5578227"/>
                <a:ext cx="1824795" cy="865237"/>
              </a:xfrm>
              <a:prstGeom prst="rect">
                <a:avLst/>
              </a:prstGeom>
              <a:blipFill rotWithShape="1">
                <a:blip r:embed="rId7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7881832" y="4715272"/>
                <a:ext cx="1957011" cy="791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6</m:t>
                        </m:r>
                        <m:r>
                          <a:rPr lang="en-US" sz="3200" i="1">
                            <a:latin typeface="Cambria Math"/>
                          </a:rPr>
                          <m:t>∗</m:t>
                        </m:r>
                        <m:r>
                          <a:rPr lang="en-US" sz="3200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 smtClean="0"/>
                  <a:t> =</a:t>
                </a:r>
                <a:endParaRPr lang="ru-RU" sz="32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832" y="4715272"/>
                <a:ext cx="1957011" cy="791370"/>
              </a:xfrm>
              <a:prstGeom prst="rect">
                <a:avLst/>
              </a:prstGeom>
              <a:blipFill rotWithShape="1">
                <a:blip r:embed="rId8"/>
                <a:stretch>
                  <a:fillRect r="-6854" b="-13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9774857" y="4765875"/>
                <a:ext cx="938077" cy="741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8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en-US" sz="3200" dirty="0" smtClean="0"/>
                  <a:t>)</a:t>
                </a:r>
                <a:endParaRPr lang="ru-RU" sz="32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857" y="4765875"/>
                <a:ext cx="938077" cy="741485"/>
              </a:xfrm>
              <a:prstGeom prst="rect">
                <a:avLst/>
              </a:prstGeom>
              <a:blipFill rotWithShape="1">
                <a:blip r:embed="rId9"/>
                <a:stretch>
                  <a:fillRect l="-16234" t="-2479" r="-15584" b="-140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/>
          <p:cNvCxnSpPr>
            <a:stCxn id="26" idx="2"/>
          </p:cNvCxnSpPr>
          <p:nvPr/>
        </p:nvCxnSpPr>
        <p:spPr>
          <a:xfrm flipV="1">
            <a:off x="8860338" y="5267546"/>
            <a:ext cx="410463" cy="2390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8655106" y="4803037"/>
            <a:ext cx="410463" cy="2390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126785" y="529249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8533004" y="4445653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9126785" y="5387094"/>
            <a:ext cx="327334" cy="24039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9126785" y="4787280"/>
            <a:ext cx="410463" cy="2390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270168" y="443314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81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7" grpId="0"/>
      <p:bldP spid="21" grpId="0"/>
      <p:bldP spid="22" grpId="0"/>
      <p:bldP spid="23" grpId="0"/>
      <p:bldP spid="24" grpId="0"/>
      <p:bldP spid="26" grpId="0"/>
      <p:bldP spid="27" grpId="0"/>
      <p:bldP spid="31" grpId="0"/>
      <p:bldP spid="32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Измерение скорости</a:t>
            </a:r>
            <a:endParaRPr lang="ru-RU" sz="5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792" y="3491136"/>
            <a:ext cx="3375597" cy="339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306739" y="1472873"/>
            <a:ext cx="11700366" cy="4970591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tx2"/>
                </a:solidFill>
              </a:rPr>
              <a:t>Спидометр (от </a:t>
            </a:r>
            <a:r>
              <a:rPr lang="ru-RU" sz="4000" dirty="0" err="1" smtClean="0">
                <a:solidFill>
                  <a:schemeClr val="tx2"/>
                </a:solidFill>
              </a:rPr>
              <a:t>анг</a:t>
            </a:r>
            <a:r>
              <a:rPr lang="ru-RU" sz="4000" dirty="0" smtClean="0">
                <a:solidFill>
                  <a:schemeClr val="tx2"/>
                </a:solidFill>
              </a:rPr>
              <a:t>. </a:t>
            </a:r>
            <a:r>
              <a:rPr lang="en-US" sz="4000" dirty="0">
                <a:solidFill>
                  <a:schemeClr val="tx2"/>
                </a:solidFill>
              </a:rPr>
              <a:t>s</a:t>
            </a:r>
            <a:r>
              <a:rPr lang="en-US" sz="4000" dirty="0" smtClean="0">
                <a:solidFill>
                  <a:schemeClr val="tx2"/>
                </a:solidFill>
              </a:rPr>
              <a:t>peed </a:t>
            </a:r>
            <a:r>
              <a:rPr lang="ru-RU" sz="4000" dirty="0" smtClean="0">
                <a:solidFill>
                  <a:schemeClr val="tx2"/>
                </a:solidFill>
              </a:rPr>
              <a:t>– скорость и греч. </a:t>
            </a:r>
            <a:r>
              <a:rPr lang="en-US" sz="4000" dirty="0" smtClean="0">
                <a:solidFill>
                  <a:schemeClr val="tx2"/>
                </a:solidFill>
              </a:rPr>
              <a:t>metro – </a:t>
            </a:r>
            <a:r>
              <a:rPr lang="ru-RU" sz="4000" dirty="0" smtClean="0">
                <a:solidFill>
                  <a:schemeClr val="tx2"/>
                </a:solidFill>
              </a:rPr>
              <a:t>измерять</a:t>
            </a:r>
            <a:r>
              <a:rPr lang="en-US" sz="4000" dirty="0" smtClean="0">
                <a:solidFill>
                  <a:schemeClr val="tx2"/>
                </a:solidFill>
              </a:rPr>
              <a:t>) – </a:t>
            </a:r>
            <a:r>
              <a:rPr lang="ru-RU" sz="4000" dirty="0" smtClean="0">
                <a:solidFill>
                  <a:schemeClr val="tx2"/>
                </a:solidFill>
              </a:rPr>
              <a:t>прибор для измерения скорости движущихся тел.</a:t>
            </a:r>
          </a:p>
          <a:p>
            <a:endParaRPr lang="ru-RU" sz="4000" dirty="0" smtClean="0">
              <a:solidFill>
                <a:schemeClr val="tx2"/>
              </a:solidFill>
            </a:endParaRPr>
          </a:p>
          <a:p>
            <a:r>
              <a:rPr lang="ru-RU" sz="4000" dirty="0">
                <a:solidFill>
                  <a:schemeClr val="tx2"/>
                </a:solidFill>
              </a:rPr>
              <a:t> </a:t>
            </a:r>
            <a:r>
              <a:rPr lang="ru-RU" sz="4000" dirty="0" smtClean="0">
                <a:solidFill>
                  <a:schemeClr val="tx2"/>
                </a:solidFill>
              </a:rPr>
              <a:t>   Принцип его действия основан </a:t>
            </a:r>
          </a:p>
          <a:p>
            <a:r>
              <a:rPr lang="ru-RU" sz="4000" dirty="0" smtClean="0">
                <a:solidFill>
                  <a:schemeClr val="tx2"/>
                </a:solidFill>
              </a:rPr>
              <a:t>на измерении числа оборотов </a:t>
            </a:r>
          </a:p>
          <a:p>
            <a:r>
              <a:rPr lang="ru-RU" sz="4000" dirty="0" smtClean="0">
                <a:solidFill>
                  <a:schemeClr val="tx2"/>
                </a:solidFill>
              </a:rPr>
              <a:t>колес автомобиля за единицу </a:t>
            </a:r>
          </a:p>
          <a:p>
            <a:r>
              <a:rPr lang="ru-RU" sz="4000" dirty="0" smtClean="0">
                <a:solidFill>
                  <a:schemeClr val="tx2"/>
                </a:solidFill>
              </a:rPr>
              <a:t>времени.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0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>
                <a:solidFill>
                  <a:prstClr val="white"/>
                </a:solidFill>
              </a:rPr>
              <a:t>Измерение скорости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817" y="1591047"/>
            <a:ext cx="8424936" cy="4924425"/>
          </a:xfrm>
        </p:spPr>
        <p:txBody>
          <a:bodyPr/>
          <a:lstStyle/>
          <a:p>
            <a:r>
              <a:rPr lang="ru-RU" sz="4000" dirty="0" smtClean="0">
                <a:solidFill>
                  <a:schemeClr val="tx2"/>
                </a:solidFill>
              </a:rPr>
              <a:t>   Существуют приборы, которые позволяют, находясь на Земле, измерять скорость движущегося тела. С помощью подобных приборов – радаров измеряют скорость автомобилей сотрудники дорожной службы.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753" y="1482754"/>
            <a:ext cx="37528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2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Задание: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9881" y="2627040"/>
            <a:ext cx="10945216" cy="1985159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ru-RU" dirty="0" smtClean="0"/>
              <a:t>Прочитать § 6</a:t>
            </a:r>
          </a:p>
          <a:p>
            <a:pPr marL="742950" indent="-742950">
              <a:buAutoNum type="arabicPeriod"/>
            </a:pPr>
            <a:r>
              <a:rPr lang="ru-RU" dirty="0" smtClean="0"/>
              <a:t>Выполнить упражнение 2 (стр. 31)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27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80962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6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80963" cy="711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7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" y="-179387"/>
            <a:ext cx="127635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4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766"/>
            <a:ext cx="12780964" cy="719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8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557833" y="322784"/>
                <a:ext cx="11447615" cy="730777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b="1" i="1" smtClean="0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dirty="0" smtClean="0"/>
                  <a:t> 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b="1" i="1" smtClean="0"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7833" y="322784"/>
                <a:ext cx="11447615" cy="730777"/>
              </a:xfrm>
              <a:blipFill rotWithShape="1">
                <a:blip r:embed="rId2"/>
                <a:stretch>
                  <a:fillRect t="-12500" b="-19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780964" cy="712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0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Пример:</a:t>
            </a:r>
            <a:endParaRPr lang="ru-RU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01849" y="1474912"/>
                <a:ext cx="2750074" cy="872868"/>
              </a:xfrm>
            </p:spPr>
            <p:txBody>
              <a:bodyPr/>
              <a:lstStyle/>
              <a:p>
                <a:r>
                  <a:rPr lang="ru-RU" dirty="0" smtClean="0">
                    <a:solidFill>
                      <a:schemeClr val="tx2"/>
                    </a:solidFill>
                  </a:rPr>
                  <a:t>1) 18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2"/>
                    </a:solidFill>
                  </a:rPr>
                  <a:t> =</a:t>
                </a:r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01849" y="1474912"/>
                <a:ext cx="2750074" cy="872868"/>
              </a:xfrm>
              <a:blipFill rotWithShape="1">
                <a:blip r:embed="rId2"/>
                <a:stretch>
                  <a:fillRect l="-11973" t="-12587" b="-20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91883" y="1402904"/>
                <a:ext cx="1648208" cy="10992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300" b="1" i="1" kern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300" b="1" i="1" ker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𝟏𝟖</m:t>
                        </m:r>
                      </m:num>
                      <m:den>
                        <m:r>
                          <a:rPr lang="ru-RU" sz="4300" b="1" i="1" kern="0">
                            <a:solidFill>
                              <a:schemeClr val="tx2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ru-RU" sz="4300" b="1" i="1" ker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4300" b="1" i="1" kern="0">
                            <a:solidFill>
                              <a:schemeClr val="tx2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sz="4300" b="1" i="1" kern="0" dirty="0">
                    <a:solidFill>
                      <a:schemeClr val="tx2"/>
                    </a:solidFill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300" b="1" i="1" kern="0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300" b="1" i="1" kern="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300" b="1" i="1" kern="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300" b="1" i="1" kern="0" dirty="0">
                    <a:solidFill>
                      <a:schemeClr val="tx2"/>
                    </a:solidFill>
                    <a:latin typeface="Arial"/>
                    <a:cs typeface="Arial"/>
                  </a:rPr>
                  <a:t> =</a:t>
                </a:r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883" y="1402904"/>
                <a:ext cx="1648208" cy="1099212"/>
              </a:xfrm>
              <a:prstGeom prst="rect">
                <a:avLst/>
              </a:prstGeom>
              <a:blipFill rotWithShape="1">
                <a:blip r:embed="rId3"/>
                <a:stretch>
                  <a:fillRect r="-13653" b="-7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40091" y="1470198"/>
                <a:ext cx="1013419" cy="964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300" b="1" kern="0" dirty="0" smtClean="0">
                    <a:solidFill>
                      <a:schemeClr val="tx2"/>
                    </a:solidFill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300" b="1" i="1" kern="0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300" b="1" i="1" kern="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300" b="1" i="1" kern="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300" b="1" i="1" kern="0" dirty="0">
                    <a:solidFill>
                      <a:schemeClr val="tx2"/>
                    </a:solidFill>
                    <a:latin typeface="Arial"/>
                    <a:cs typeface="Arial"/>
                  </a:rPr>
                  <a:t> </a:t>
                </a:r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091" y="1470198"/>
                <a:ext cx="1013419" cy="964623"/>
              </a:xfrm>
              <a:prstGeom prst="rect">
                <a:avLst/>
              </a:prstGeom>
              <a:blipFill rotWithShape="1">
                <a:blip r:embed="rId4"/>
                <a:stretch>
                  <a:fillRect l="-24096" t="-5063" b="-15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2"/>
              <p:cNvSpPr txBox="1">
                <a:spLocks/>
              </p:cNvSpPr>
              <p:nvPr/>
            </p:nvSpPr>
            <p:spPr>
              <a:xfrm>
                <a:off x="1853977" y="2618268"/>
                <a:ext cx="2750074" cy="87286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 eaLnBrk="1" hangingPunct="1">
                  <a:defRPr sz="4300" b="1" i="1">
                    <a:solidFill>
                      <a:srgbClr val="2365C7"/>
                    </a:solidFill>
                    <a:latin typeface="Arial"/>
                    <a:ea typeface="+mn-ea"/>
                    <a:cs typeface="Arial"/>
                  </a:defRPr>
                </a:lvl1pPr>
                <a:lvl2pPr marL="810924" eaLnBrk="1" hangingPunct="1">
                  <a:defRPr>
                    <a:latin typeface="+mn-lt"/>
                    <a:ea typeface="+mn-ea"/>
                    <a:cs typeface="+mn-cs"/>
                  </a:defRPr>
                </a:lvl2pPr>
                <a:lvl3pPr marL="1621845" eaLnBrk="1" hangingPunct="1">
                  <a:defRPr>
                    <a:latin typeface="+mn-lt"/>
                    <a:ea typeface="+mn-ea"/>
                    <a:cs typeface="+mn-cs"/>
                  </a:defRPr>
                </a:lvl3pPr>
                <a:lvl4pPr marL="2432770" eaLnBrk="1" hangingPunct="1">
                  <a:defRPr>
                    <a:latin typeface="+mn-lt"/>
                    <a:ea typeface="+mn-ea"/>
                    <a:cs typeface="+mn-cs"/>
                  </a:defRPr>
                </a:lvl4pPr>
                <a:lvl5pPr marL="3243694" eaLnBrk="1" hangingPunct="1">
                  <a:defRPr>
                    <a:latin typeface="+mn-lt"/>
                    <a:ea typeface="+mn-ea"/>
                    <a:cs typeface="+mn-cs"/>
                  </a:defRPr>
                </a:lvl5pPr>
                <a:lvl6pPr marL="4054618" eaLnBrk="1" hangingPunct="1">
                  <a:defRPr>
                    <a:latin typeface="+mn-lt"/>
                    <a:ea typeface="+mn-ea"/>
                    <a:cs typeface="+mn-cs"/>
                  </a:defRPr>
                </a:lvl6pPr>
                <a:lvl7pPr marL="4865543" eaLnBrk="1" hangingPunct="1">
                  <a:defRPr>
                    <a:latin typeface="+mn-lt"/>
                    <a:ea typeface="+mn-ea"/>
                    <a:cs typeface="+mn-cs"/>
                  </a:defRPr>
                </a:lvl7pPr>
                <a:lvl8pPr marL="5676464" eaLnBrk="1" hangingPunct="1">
                  <a:defRPr>
                    <a:latin typeface="+mn-lt"/>
                    <a:ea typeface="+mn-ea"/>
                    <a:cs typeface="+mn-cs"/>
                  </a:defRPr>
                </a:lvl8pPr>
                <a:lvl9pPr marL="6487390" eaLnBrk="1" hangingPunct="1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dirty="0" smtClean="0">
                    <a:solidFill>
                      <a:schemeClr val="tx2"/>
                    </a:solidFill>
                  </a:rPr>
                  <a:t>2</a:t>
                </a:r>
                <a:r>
                  <a:rPr lang="ru-RU" dirty="0">
                    <a:solidFill>
                      <a:schemeClr val="tx2"/>
                    </a:solidFill>
                  </a:rPr>
                  <a:t>)</a:t>
                </a:r>
                <a:r>
                  <a:rPr lang="ru-RU" dirty="0" smtClean="0">
                    <a:solidFill>
                      <a:schemeClr val="tx2"/>
                    </a:solidFill>
                  </a:rPr>
                  <a:t> 54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2"/>
                    </a:solidFill>
                  </a:rPr>
                  <a:t> =</a:t>
                </a:r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77" y="2618268"/>
                <a:ext cx="2750074" cy="872868"/>
              </a:xfrm>
              <a:prstGeom prst="rect">
                <a:avLst/>
              </a:prstGeom>
              <a:blipFill rotWithShape="1">
                <a:blip r:embed="rId5"/>
                <a:stretch>
                  <a:fillRect l="-11973" t="-12587" b="-20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74801" y="2494262"/>
                <a:ext cx="1648208" cy="1140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300" b="1" i="1" kern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300" b="1" i="1" kern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𝟓𝟒</m:t>
                        </m:r>
                      </m:num>
                      <m:den>
                        <m:r>
                          <a:rPr lang="ru-RU" sz="4300" b="1" i="1" kern="0">
                            <a:solidFill>
                              <a:schemeClr val="tx2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ru-RU" sz="4300" b="1" i="1" ker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4300" b="1" i="1" kern="0">
                            <a:solidFill>
                              <a:schemeClr val="tx2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sz="4300" b="1" i="1" kern="0" dirty="0">
                    <a:solidFill>
                      <a:schemeClr val="tx2"/>
                    </a:solidFill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300" b="1" i="1" kern="0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300" b="1" i="1" kern="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300" b="1" i="1" kern="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300" b="1" i="1" kern="0" dirty="0">
                    <a:solidFill>
                      <a:schemeClr val="tx2"/>
                    </a:solidFill>
                    <a:latin typeface="Arial"/>
                    <a:cs typeface="Arial"/>
                  </a:rPr>
                  <a:t> =</a:t>
                </a:r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801" y="2494262"/>
                <a:ext cx="1648208" cy="1140890"/>
              </a:xfrm>
              <a:prstGeom prst="rect">
                <a:avLst/>
              </a:prstGeom>
              <a:blipFill rotWithShape="1">
                <a:blip r:embed="rId6"/>
                <a:stretch>
                  <a:fillRect r="-13653" b="-37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66863" y="2572390"/>
                <a:ext cx="1292341" cy="964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300" b="1" kern="0" dirty="0" smtClean="0">
                    <a:solidFill>
                      <a:schemeClr val="tx2"/>
                    </a:solidFill>
                  </a:rPr>
                  <a:t>15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300" b="1" i="1" kern="0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300" b="1" i="1" kern="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300" b="1" i="1" kern="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300" b="1" i="1" kern="0" dirty="0">
                    <a:solidFill>
                      <a:schemeClr val="tx2"/>
                    </a:solidFill>
                    <a:latin typeface="Arial"/>
                    <a:cs typeface="Arial"/>
                  </a:rPr>
                  <a:t> </a:t>
                </a:r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863" y="2572390"/>
                <a:ext cx="1292341" cy="964623"/>
              </a:xfrm>
              <a:prstGeom prst="rect">
                <a:avLst/>
              </a:prstGeom>
              <a:blipFill rotWithShape="1">
                <a:blip r:embed="rId7"/>
                <a:stretch>
                  <a:fillRect l="-18396" t="-5063" b="-15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Текст 2"/>
              <p:cNvSpPr txBox="1">
                <a:spLocks/>
              </p:cNvSpPr>
              <p:nvPr/>
            </p:nvSpPr>
            <p:spPr>
              <a:xfrm>
                <a:off x="2934097" y="3743209"/>
                <a:ext cx="2750074" cy="87286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 eaLnBrk="1" hangingPunct="1">
                  <a:defRPr sz="4300" b="1" i="1">
                    <a:solidFill>
                      <a:srgbClr val="2365C7"/>
                    </a:solidFill>
                    <a:latin typeface="Arial"/>
                    <a:ea typeface="+mn-ea"/>
                    <a:cs typeface="Arial"/>
                  </a:defRPr>
                </a:lvl1pPr>
                <a:lvl2pPr marL="810924" eaLnBrk="1" hangingPunct="1">
                  <a:defRPr>
                    <a:latin typeface="+mn-lt"/>
                    <a:ea typeface="+mn-ea"/>
                    <a:cs typeface="+mn-cs"/>
                  </a:defRPr>
                </a:lvl2pPr>
                <a:lvl3pPr marL="1621845" eaLnBrk="1" hangingPunct="1">
                  <a:defRPr>
                    <a:latin typeface="+mn-lt"/>
                    <a:ea typeface="+mn-ea"/>
                    <a:cs typeface="+mn-cs"/>
                  </a:defRPr>
                </a:lvl3pPr>
                <a:lvl4pPr marL="2432770" eaLnBrk="1" hangingPunct="1">
                  <a:defRPr>
                    <a:latin typeface="+mn-lt"/>
                    <a:ea typeface="+mn-ea"/>
                    <a:cs typeface="+mn-cs"/>
                  </a:defRPr>
                </a:lvl4pPr>
                <a:lvl5pPr marL="3243694" eaLnBrk="1" hangingPunct="1">
                  <a:defRPr>
                    <a:latin typeface="+mn-lt"/>
                    <a:ea typeface="+mn-ea"/>
                    <a:cs typeface="+mn-cs"/>
                  </a:defRPr>
                </a:lvl5pPr>
                <a:lvl6pPr marL="4054618" eaLnBrk="1" hangingPunct="1">
                  <a:defRPr>
                    <a:latin typeface="+mn-lt"/>
                    <a:ea typeface="+mn-ea"/>
                    <a:cs typeface="+mn-cs"/>
                  </a:defRPr>
                </a:lvl6pPr>
                <a:lvl7pPr marL="4865543" eaLnBrk="1" hangingPunct="1">
                  <a:defRPr>
                    <a:latin typeface="+mn-lt"/>
                    <a:ea typeface="+mn-ea"/>
                    <a:cs typeface="+mn-cs"/>
                  </a:defRPr>
                </a:lvl7pPr>
                <a:lvl8pPr marL="5676464" eaLnBrk="1" hangingPunct="1">
                  <a:defRPr>
                    <a:latin typeface="+mn-lt"/>
                    <a:ea typeface="+mn-ea"/>
                    <a:cs typeface="+mn-cs"/>
                  </a:defRPr>
                </a:lvl8pPr>
                <a:lvl9pPr marL="6487390" eaLnBrk="1" hangingPunct="1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dirty="0" smtClean="0">
                    <a:solidFill>
                      <a:schemeClr val="tx2"/>
                    </a:solidFill>
                  </a:rPr>
                  <a:t>3) 72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2"/>
                    </a:solidFill>
                  </a:rPr>
                  <a:t> =</a:t>
                </a:r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097" y="3743209"/>
                <a:ext cx="2750074" cy="872868"/>
              </a:xfrm>
              <a:prstGeom prst="rect">
                <a:avLst/>
              </a:prstGeom>
              <a:blipFill rotWithShape="1">
                <a:blip r:embed="rId8"/>
                <a:stretch>
                  <a:fillRect l="-11973" t="-11888" b="-209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90345" y="3619203"/>
                <a:ext cx="1648208" cy="1096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300" b="1" i="1" kern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300" b="1" i="1" kern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𝟕𝟐</m:t>
                        </m:r>
                      </m:num>
                      <m:den>
                        <m:r>
                          <a:rPr lang="ru-RU" sz="4300" b="1" i="1" kern="0">
                            <a:solidFill>
                              <a:schemeClr val="tx2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ru-RU" sz="4300" b="1" i="1" ker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4300" b="1" i="1" kern="0">
                            <a:solidFill>
                              <a:schemeClr val="tx2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sz="4300" b="1" i="1" kern="0" dirty="0">
                    <a:solidFill>
                      <a:schemeClr val="tx2"/>
                    </a:solidFill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300" b="1" i="1" kern="0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300" b="1" i="1" kern="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300" b="1" i="1" kern="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300" b="1" i="1" kern="0" dirty="0">
                    <a:solidFill>
                      <a:schemeClr val="tx2"/>
                    </a:solidFill>
                    <a:latin typeface="Arial"/>
                    <a:cs typeface="Arial"/>
                  </a:rPr>
                  <a:t> =</a:t>
                </a:r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45" y="3619203"/>
                <a:ext cx="1648208" cy="1096069"/>
              </a:xfrm>
              <a:prstGeom prst="rect">
                <a:avLst/>
              </a:prstGeom>
              <a:blipFill rotWithShape="1">
                <a:blip r:embed="rId9"/>
                <a:stretch>
                  <a:fillRect r="-13653" b="-7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70348" y="3651454"/>
                <a:ext cx="1292341" cy="964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300" b="1" kern="0" dirty="0" smtClean="0">
                    <a:solidFill>
                      <a:schemeClr val="tx2"/>
                    </a:solidFill>
                  </a:rPr>
                  <a:t>20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300" b="1" i="1" kern="0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300" b="1" i="1" kern="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300" b="1" i="1" kern="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300" b="1" i="1" kern="0" dirty="0">
                    <a:solidFill>
                      <a:schemeClr val="tx2"/>
                    </a:solidFill>
                    <a:latin typeface="Arial"/>
                    <a:cs typeface="Arial"/>
                  </a:rPr>
                  <a:t> </a:t>
                </a:r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348" y="3651454"/>
                <a:ext cx="1292341" cy="964623"/>
              </a:xfrm>
              <a:prstGeom prst="rect">
                <a:avLst/>
              </a:prstGeom>
              <a:blipFill rotWithShape="1">
                <a:blip r:embed="rId10"/>
                <a:stretch>
                  <a:fillRect l="-18396" t="-5063" b="-15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Текст 2"/>
              <p:cNvSpPr txBox="1">
                <a:spLocks/>
              </p:cNvSpPr>
              <p:nvPr/>
            </p:nvSpPr>
            <p:spPr>
              <a:xfrm>
                <a:off x="4086225" y="4854235"/>
                <a:ext cx="3024336" cy="86914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 eaLnBrk="1" hangingPunct="1">
                  <a:defRPr sz="4300" b="1" i="1">
                    <a:solidFill>
                      <a:srgbClr val="2365C7"/>
                    </a:solidFill>
                    <a:latin typeface="Arial"/>
                    <a:ea typeface="+mn-ea"/>
                    <a:cs typeface="Arial"/>
                  </a:defRPr>
                </a:lvl1pPr>
                <a:lvl2pPr marL="810924" eaLnBrk="1" hangingPunct="1">
                  <a:defRPr>
                    <a:latin typeface="+mn-lt"/>
                    <a:ea typeface="+mn-ea"/>
                    <a:cs typeface="+mn-cs"/>
                  </a:defRPr>
                </a:lvl2pPr>
                <a:lvl3pPr marL="1621845" eaLnBrk="1" hangingPunct="1">
                  <a:defRPr>
                    <a:latin typeface="+mn-lt"/>
                    <a:ea typeface="+mn-ea"/>
                    <a:cs typeface="+mn-cs"/>
                  </a:defRPr>
                </a:lvl3pPr>
                <a:lvl4pPr marL="2432770" eaLnBrk="1" hangingPunct="1">
                  <a:defRPr>
                    <a:latin typeface="+mn-lt"/>
                    <a:ea typeface="+mn-ea"/>
                    <a:cs typeface="+mn-cs"/>
                  </a:defRPr>
                </a:lvl4pPr>
                <a:lvl5pPr marL="3243694" eaLnBrk="1" hangingPunct="1">
                  <a:defRPr>
                    <a:latin typeface="+mn-lt"/>
                    <a:ea typeface="+mn-ea"/>
                    <a:cs typeface="+mn-cs"/>
                  </a:defRPr>
                </a:lvl5pPr>
                <a:lvl6pPr marL="4054618" eaLnBrk="1" hangingPunct="1">
                  <a:defRPr>
                    <a:latin typeface="+mn-lt"/>
                    <a:ea typeface="+mn-ea"/>
                    <a:cs typeface="+mn-cs"/>
                  </a:defRPr>
                </a:lvl6pPr>
                <a:lvl7pPr marL="4865543" eaLnBrk="1" hangingPunct="1">
                  <a:defRPr>
                    <a:latin typeface="+mn-lt"/>
                    <a:ea typeface="+mn-ea"/>
                    <a:cs typeface="+mn-cs"/>
                  </a:defRPr>
                </a:lvl7pPr>
                <a:lvl8pPr marL="5676464" eaLnBrk="1" hangingPunct="1">
                  <a:defRPr>
                    <a:latin typeface="+mn-lt"/>
                    <a:ea typeface="+mn-ea"/>
                    <a:cs typeface="+mn-cs"/>
                  </a:defRPr>
                </a:lvl8pPr>
                <a:lvl9pPr marL="6487390" eaLnBrk="1" hangingPunct="1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dirty="0" smtClean="0">
                    <a:solidFill>
                      <a:schemeClr val="tx2"/>
                    </a:solidFill>
                  </a:rPr>
                  <a:t>4) 120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мин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2"/>
                    </a:solidFill>
                  </a:rPr>
                  <a:t> =</a:t>
                </a:r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225" y="4854235"/>
                <a:ext cx="3024336" cy="869149"/>
              </a:xfrm>
              <a:prstGeom prst="rect">
                <a:avLst/>
              </a:prstGeom>
              <a:blipFill rotWithShape="1">
                <a:blip r:embed="rId11"/>
                <a:stretch>
                  <a:fillRect l="-10887" t="-12587" r="-7460" b="-20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110561" y="4675277"/>
                <a:ext cx="2677336" cy="1048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300" b="1" kern="0" dirty="0" smtClean="0">
                    <a:solidFill>
                      <a:schemeClr val="tx2"/>
                    </a:solidFill>
                  </a:rPr>
                  <a:t>120*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300" b="1" i="1" kern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300" b="1" i="1" kern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4300" b="1" i="1" kern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ru-RU" sz="4300" b="1" i="1" kern="0" dirty="0">
                    <a:solidFill>
                      <a:schemeClr val="tx2"/>
                    </a:solidFill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300" b="1" i="1" kern="0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300" b="1" i="1" kern="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300" b="1" i="1" kern="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300" b="1" i="1" kern="0" dirty="0">
                    <a:solidFill>
                      <a:schemeClr val="tx2"/>
                    </a:solidFill>
                    <a:latin typeface="Arial"/>
                    <a:cs typeface="Arial"/>
                  </a:rPr>
                  <a:t> =</a:t>
                </a:r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561" y="4675277"/>
                <a:ext cx="2677336" cy="1048107"/>
              </a:xfrm>
              <a:prstGeom prst="rect">
                <a:avLst/>
              </a:prstGeom>
              <a:blipFill rotWithShape="1">
                <a:blip r:embed="rId12"/>
                <a:stretch>
                  <a:fillRect l="-8864" r="-7955" b="-139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756949" y="4717018"/>
                <a:ext cx="1013419" cy="964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300" b="1" kern="0" dirty="0" smtClean="0">
                    <a:solidFill>
                      <a:schemeClr val="tx2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300" b="1" i="1" kern="0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300" b="1" i="1" kern="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300" b="1" i="1" kern="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300" b="1" i="1" kern="0" dirty="0">
                    <a:solidFill>
                      <a:schemeClr val="tx2"/>
                    </a:solidFill>
                    <a:latin typeface="Arial"/>
                    <a:cs typeface="Arial"/>
                  </a:rPr>
                  <a:t> </a:t>
                </a:r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6949" y="4717018"/>
                <a:ext cx="1013419" cy="964623"/>
              </a:xfrm>
              <a:prstGeom prst="rect">
                <a:avLst/>
              </a:prstGeom>
              <a:blipFill rotWithShape="1">
                <a:blip r:embed="rId13"/>
                <a:stretch>
                  <a:fillRect l="-24096" t="-5063" b="-15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Текст 2"/>
              <p:cNvSpPr txBox="1">
                <a:spLocks/>
              </p:cNvSpPr>
              <p:nvPr/>
            </p:nvSpPr>
            <p:spPr>
              <a:xfrm>
                <a:off x="5642913" y="5903580"/>
                <a:ext cx="2294047" cy="86914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 eaLnBrk="1" hangingPunct="1">
                  <a:defRPr sz="4300" b="1" i="1">
                    <a:solidFill>
                      <a:srgbClr val="2365C7"/>
                    </a:solidFill>
                    <a:latin typeface="Arial"/>
                    <a:ea typeface="+mn-ea"/>
                    <a:cs typeface="Arial"/>
                  </a:defRPr>
                </a:lvl1pPr>
                <a:lvl2pPr marL="810924" eaLnBrk="1" hangingPunct="1">
                  <a:defRPr>
                    <a:latin typeface="+mn-lt"/>
                    <a:ea typeface="+mn-ea"/>
                    <a:cs typeface="+mn-cs"/>
                  </a:defRPr>
                </a:lvl2pPr>
                <a:lvl3pPr marL="1621845" eaLnBrk="1" hangingPunct="1">
                  <a:defRPr>
                    <a:latin typeface="+mn-lt"/>
                    <a:ea typeface="+mn-ea"/>
                    <a:cs typeface="+mn-cs"/>
                  </a:defRPr>
                </a:lvl3pPr>
                <a:lvl4pPr marL="2432770" eaLnBrk="1" hangingPunct="1">
                  <a:defRPr>
                    <a:latin typeface="+mn-lt"/>
                    <a:ea typeface="+mn-ea"/>
                    <a:cs typeface="+mn-cs"/>
                  </a:defRPr>
                </a:lvl4pPr>
                <a:lvl5pPr marL="3243694" eaLnBrk="1" hangingPunct="1">
                  <a:defRPr>
                    <a:latin typeface="+mn-lt"/>
                    <a:ea typeface="+mn-ea"/>
                    <a:cs typeface="+mn-cs"/>
                  </a:defRPr>
                </a:lvl5pPr>
                <a:lvl6pPr marL="4054618" eaLnBrk="1" hangingPunct="1">
                  <a:defRPr>
                    <a:latin typeface="+mn-lt"/>
                    <a:ea typeface="+mn-ea"/>
                    <a:cs typeface="+mn-cs"/>
                  </a:defRPr>
                </a:lvl6pPr>
                <a:lvl7pPr marL="4865543" eaLnBrk="1" hangingPunct="1">
                  <a:defRPr>
                    <a:latin typeface="+mn-lt"/>
                    <a:ea typeface="+mn-ea"/>
                    <a:cs typeface="+mn-cs"/>
                  </a:defRPr>
                </a:lvl7pPr>
                <a:lvl8pPr marL="5676464" eaLnBrk="1" hangingPunct="1">
                  <a:defRPr>
                    <a:latin typeface="+mn-lt"/>
                    <a:ea typeface="+mn-ea"/>
                    <a:cs typeface="+mn-cs"/>
                  </a:defRPr>
                </a:lvl8pPr>
                <a:lvl9pPr marL="6487390" eaLnBrk="1" hangingPunct="1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dirty="0" smtClean="0">
                    <a:solidFill>
                      <a:schemeClr val="tx2"/>
                    </a:solidFill>
                  </a:rPr>
                  <a:t>5) 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  <m:r>
                          <a:rPr lang="ru-RU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2"/>
                    </a:solidFill>
                  </a:rPr>
                  <a:t> =</a:t>
                </a:r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913" y="5903580"/>
                <a:ext cx="2294047" cy="869149"/>
              </a:xfrm>
              <a:prstGeom prst="rect">
                <a:avLst/>
              </a:prstGeom>
              <a:blipFill rotWithShape="1">
                <a:blip r:embed="rId14"/>
                <a:stretch>
                  <a:fillRect l="-14628" t="-11888" r="-8777" b="-209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12943" y="5772732"/>
                <a:ext cx="2359941" cy="1048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300" b="1" kern="0" dirty="0" smtClean="0">
                    <a:solidFill>
                      <a:schemeClr val="tx2"/>
                    </a:solidFill>
                  </a:rPr>
                  <a:t>5*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300" b="1" i="1" kern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300" b="1" i="1" kern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4300" b="1" i="1" kern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ru-RU" sz="4300" b="1" i="1" kern="0" dirty="0">
                    <a:solidFill>
                      <a:schemeClr val="tx2"/>
                    </a:solidFill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300" b="1" i="1" kern="0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300" b="1" i="1" kern="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300" b="1" i="1" kern="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300" b="1" i="1" kern="0" dirty="0">
                    <a:solidFill>
                      <a:schemeClr val="tx2"/>
                    </a:solidFill>
                    <a:latin typeface="Arial"/>
                    <a:cs typeface="Arial"/>
                  </a:rPr>
                  <a:t> =</a:t>
                </a:r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943" y="5772732"/>
                <a:ext cx="2359941" cy="1048107"/>
              </a:xfrm>
              <a:prstGeom prst="rect">
                <a:avLst/>
              </a:prstGeom>
              <a:blipFill rotWithShape="1">
                <a:blip r:embed="rId15"/>
                <a:stretch>
                  <a:fillRect l="-10078" r="-9561" b="-139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365182" y="5814473"/>
                <a:ext cx="1713931" cy="964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300" b="1" kern="0" dirty="0" smtClean="0">
                    <a:solidFill>
                      <a:schemeClr val="tx2"/>
                    </a:solidFill>
                  </a:rPr>
                  <a:t>0,05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300" b="1" i="1" kern="0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300" b="1" i="1" kern="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300" b="1" i="1" kern="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300" b="1" i="1" kern="0" dirty="0">
                    <a:solidFill>
                      <a:schemeClr val="tx2"/>
                    </a:solidFill>
                    <a:latin typeface="Arial"/>
                    <a:cs typeface="Arial"/>
                  </a:rPr>
                  <a:t> </a:t>
                </a:r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5182" y="5814473"/>
                <a:ext cx="1713931" cy="964623"/>
              </a:xfrm>
              <a:prstGeom prst="rect">
                <a:avLst/>
              </a:prstGeom>
              <a:blipFill rotWithShape="1">
                <a:blip r:embed="rId16"/>
                <a:stretch>
                  <a:fillRect l="-13879" t="-5063" b="-15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9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Задача 1</a:t>
            </a:r>
            <a:endParaRPr lang="ru-RU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69801" y="1258889"/>
                <a:ext cx="12313368" cy="1728192"/>
              </a:xfrm>
            </p:spPr>
            <p:txBody>
              <a:bodyPr/>
              <a:lstStyle/>
              <a:p>
                <a:r>
                  <a:rPr lang="ru-RU" sz="4000" dirty="0" smtClean="0">
                    <a:solidFill>
                      <a:schemeClr val="tx2"/>
                    </a:solidFill>
                  </a:rPr>
                  <a:t>        Скорость зайца 54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r>
                  <a:rPr lang="ru-RU" sz="4000" dirty="0" smtClean="0">
                    <a:solidFill>
                      <a:schemeClr val="tx2"/>
                    </a:solidFill>
                  </a:rPr>
                  <a:t>, скорость дельфина 20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000" dirty="0" smtClean="0">
                    <a:solidFill>
                      <a:schemeClr val="tx2"/>
                    </a:solidFill>
                  </a:rPr>
                  <a:t>. Чья скорость больше?</a:t>
                </a:r>
              </a:p>
              <a:p>
                <a:pPr marL="742950" indent="-742950">
                  <a:buAutoNum type="arabicPeriod"/>
                </a:pPr>
                <a:endParaRPr lang="ru-RU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9801" y="1258889"/>
                <a:ext cx="12313368" cy="1728192"/>
              </a:xfrm>
              <a:blipFill rotWithShape="1">
                <a:blip r:embed="rId2"/>
                <a:stretch>
                  <a:fillRect l="-2475" t="-6007" r="-2030" b="-24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1561" y="4859288"/>
                <a:ext cx="2140266" cy="903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д</m:t>
                        </m:r>
                      </m:sub>
                    </m:sSub>
                  </m:oMath>
                </a14:m>
                <a:r>
                  <a:rPr lang="ru-RU" sz="3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4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61" y="4859288"/>
                <a:ext cx="2140266" cy="903709"/>
              </a:xfrm>
              <a:prstGeom prst="rect">
                <a:avLst/>
              </a:prstGeom>
              <a:blipFill rotWithShape="1">
                <a:blip r:embed="rId3"/>
                <a:stretch>
                  <a:fillRect t="-6757" b="-121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9558" y="3806540"/>
                <a:ext cx="2308581" cy="907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з</m:t>
                        </m:r>
                      </m:sub>
                    </m:sSub>
                  </m:oMath>
                </a14:m>
                <a:r>
                  <a:rPr lang="ru-RU" sz="3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4000" dirty="0" smtClean="0">
                    <a:latin typeface="Arial" pitchFamily="34" charset="0"/>
                    <a:cs typeface="Arial" pitchFamily="34" charset="0"/>
                  </a:rPr>
                  <a:t>50</a:t>
                </a:r>
                <a:r>
                  <a:rPr lang="ru-RU" sz="4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58" y="3806540"/>
                <a:ext cx="2308581" cy="907171"/>
              </a:xfrm>
              <a:prstGeom prst="rect">
                <a:avLst/>
              </a:prstGeom>
              <a:blipFill rotWithShape="1">
                <a:blip r:embed="rId4"/>
                <a:stretch>
                  <a:fillRect t="-6040" b="-120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33897" y="2951946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6384" y="2951945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1561" y="6011416"/>
                <a:ext cx="2486963" cy="743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</a:rPr>
                          <m:t>з</m:t>
                        </m:r>
                      </m:sub>
                    </m:sSub>
                  </m:oMath>
                </a14:m>
                <a:r>
                  <a:rPr lang="ru-RU" sz="3600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000" i="1"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4000" i="1">
                            <a:latin typeface="Cambria Math"/>
                            <a:cs typeface="Arial" pitchFamily="34" charset="0"/>
                          </a:rPr>
                          <m:t>д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61" y="6011416"/>
                <a:ext cx="2486963" cy="7439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788282" y="6042946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85825" y="5939408"/>
            <a:ext cx="331236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798193" y="3106057"/>
            <a:ext cx="0" cy="35534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30241" y="3781274"/>
                <a:ext cx="2140266" cy="903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д</m:t>
                        </m:r>
                      </m:sub>
                    </m:sSub>
                  </m:oMath>
                </a14:m>
                <a:r>
                  <a:rPr lang="ru-RU" sz="3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4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241" y="3781274"/>
                <a:ext cx="2140266" cy="903709"/>
              </a:xfrm>
              <a:prstGeom prst="rect">
                <a:avLst/>
              </a:prstGeom>
              <a:blipFill rotWithShape="1">
                <a:blip r:embed="rId6"/>
                <a:stretch>
                  <a:fillRect t="-6711" b="-114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05966" y="3780696"/>
                <a:ext cx="2545890" cy="904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dirty="0" smtClean="0"/>
                  <a:t>= 20*3,6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z="4000" b="0" i="1" smtClean="0"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966" y="3780696"/>
                <a:ext cx="2545890" cy="904287"/>
              </a:xfrm>
              <a:prstGeom prst="rect">
                <a:avLst/>
              </a:prstGeom>
              <a:blipFill rotWithShape="1">
                <a:blip r:embed="rId7"/>
                <a:stretch>
                  <a:fillRect l="-8633" t="-4027" b="-140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896810" y="3774319"/>
                <a:ext cx="1643399" cy="904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dirty="0" smtClean="0"/>
                  <a:t>= 72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z="4000" b="0" i="1" smtClean="0"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810" y="3774319"/>
                <a:ext cx="1643399" cy="904287"/>
              </a:xfrm>
              <a:prstGeom prst="rect">
                <a:avLst/>
              </a:prstGeom>
              <a:blipFill rotWithShape="1">
                <a:blip r:embed="rId8"/>
                <a:stretch>
                  <a:fillRect l="-12963" t="-4054" b="-148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042671" y="5075312"/>
                <a:ext cx="5324278" cy="823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</a:rPr>
                          <m:t>з</m:t>
                        </m:r>
                      </m:sub>
                    </m:sSub>
                  </m:oMath>
                </a14:m>
                <a:r>
                  <a:rPr lang="ru-RU" sz="3600" dirty="0" smtClean="0"/>
                  <a:t> = 50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r>
                  <a:rPr lang="ru-RU" sz="3600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000" i="1"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4000" i="1">
                            <a:latin typeface="Cambria Math"/>
                            <a:cs typeface="Arial" pitchFamily="34" charset="0"/>
                          </a:rPr>
                          <m:t>д</m:t>
                        </m:r>
                      </m:sub>
                    </m:sSub>
                  </m:oMath>
                </a14:m>
                <a:r>
                  <a:rPr lang="ru-RU" sz="3600" dirty="0" smtClean="0"/>
                  <a:t> = </a:t>
                </a:r>
                <a:r>
                  <a:rPr lang="ru-RU" sz="3600" dirty="0"/>
                  <a:t>72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671" y="5075312"/>
                <a:ext cx="5324278" cy="823110"/>
              </a:xfrm>
              <a:prstGeom prst="rect">
                <a:avLst/>
              </a:prstGeom>
              <a:blipFill rotWithShape="1">
                <a:blip r:embed="rId9"/>
                <a:stretch>
                  <a:fillRect t="-2963" b="-140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456184" y="513292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270065" y="6097462"/>
                <a:ext cx="3118033" cy="67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Ответ: </a:t>
                </a:r>
                <a:r>
                  <a:rPr lang="ru-RU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i="1">
                            <a:latin typeface="Cambria Math"/>
                            <a:cs typeface="Arial" pitchFamily="34" charset="0"/>
                          </a:rPr>
                          <m:t>д</m:t>
                        </m:r>
                      </m:sub>
                    </m:sSub>
                  </m:oMath>
                </a14:m>
                <a:r>
                  <a:rPr lang="ru-RU" sz="3200" dirty="0" smtClean="0"/>
                  <a:t>   ˃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3600" i="1">
                            <a:latin typeface="Cambria Math"/>
                          </a:rPr>
                          <m:t>з</m:t>
                        </m:r>
                      </m:sub>
                    </m:sSub>
                  </m:oMath>
                </a14:m>
                <a:r>
                  <a:rPr lang="ru-RU" sz="3200" dirty="0" smtClean="0"/>
                  <a:t> </a:t>
                </a:r>
                <a:endParaRPr lang="ru-RU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065" y="6097462"/>
                <a:ext cx="3118033" cy="678776"/>
              </a:xfrm>
              <a:prstGeom prst="rect">
                <a:avLst/>
              </a:prstGeom>
              <a:blipFill rotWithShape="1">
                <a:blip r:embed="rId10"/>
                <a:stretch>
                  <a:fillRect l="-5088" t="-3571" b="-22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635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Задача 2</a:t>
            </a:r>
            <a:endParaRPr lang="ru-RU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1809" y="1258888"/>
                <a:ext cx="12241360" cy="2246769"/>
              </a:xfrm>
            </p:spPr>
            <p:txBody>
              <a:bodyPr/>
              <a:lstStyle/>
              <a:p>
                <a:r>
                  <a:rPr lang="ru-RU" sz="4400" dirty="0">
                    <a:solidFill>
                      <a:schemeClr val="tx2"/>
                    </a:solidFill>
                  </a:rPr>
                  <a:t> </a:t>
                </a:r>
                <a:r>
                  <a:rPr lang="ru-RU" sz="4400" dirty="0" smtClean="0">
                    <a:solidFill>
                      <a:schemeClr val="tx2"/>
                    </a:solidFill>
                  </a:rPr>
                  <a:t>   За </a:t>
                </a:r>
                <a:r>
                  <a:rPr lang="ru-RU" sz="4400" dirty="0">
                    <a:solidFill>
                      <a:schemeClr val="tx2"/>
                    </a:solidFill>
                  </a:rPr>
                  <a:t>какое время плот плывущий по реке, преодолеет путь в 15 км, если скорость течения равна 0,5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40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1809" y="1258888"/>
                <a:ext cx="12241360" cy="2246769"/>
              </a:xfrm>
              <a:blipFill rotWithShape="1">
                <a:blip r:embed="rId2"/>
                <a:stretch>
                  <a:fillRect l="-2739" t="-7880" r="-3088" b="-67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9558" y="4867114"/>
                <a:ext cx="1928733" cy="903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3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ϑ</a:t>
                </a:r>
                <a:r>
                  <a:rPr lang="ru-RU" sz="3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4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58" y="4867114"/>
                <a:ext cx="1928733" cy="903709"/>
              </a:xfrm>
              <a:prstGeom prst="rect">
                <a:avLst/>
              </a:prstGeom>
              <a:blipFill rotWithShape="1">
                <a:blip r:embed="rId3"/>
                <a:stretch>
                  <a:fillRect l="-9810" t="-6711" b="-114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49558" y="4144040"/>
            <a:ext cx="2308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15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км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1529" y="3443557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0124" y="3425902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85825" y="5939408"/>
            <a:ext cx="331236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98193" y="3443557"/>
            <a:ext cx="0" cy="33599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14235" y="6078001"/>
            <a:ext cx="1124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454377" y="3502590"/>
            <a:ext cx="0" cy="33599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14217" y="3419128"/>
            <a:ext cx="100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СИ: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5240" y="4236373"/>
            <a:ext cx="1718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15000 м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422929" y="3419128"/>
                <a:ext cx="1287532" cy="1070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4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𝑺</m:t>
                        </m:r>
                      </m:num>
                      <m:den>
                        <m:r>
                          <a:rPr lang="el-GR" sz="44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𝝑</m:t>
                        </m:r>
                      </m:den>
                    </m:f>
                  </m:oMath>
                </a14:m>
                <a:endParaRPr lang="ru-RU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2929" y="3419128"/>
                <a:ext cx="1287532" cy="1070358"/>
              </a:xfrm>
              <a:prstGeom prst="rect">
                <a:avLst/>
              </a:prstGeom>
              <a:blipFill rotWithShape="1">
                <a:blip r:embed="rId4"/>
                <a:stretch>
                  <a:fillRect l="-19431" b="-1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62895" y="4152898"/>
                <a:ext cx="1994457" cy="975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4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4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15000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20</m:t>
                        </m:r>
                      </m:den>
                    </m:f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895" y="4152898"/>
                <a:ext cx="1994457" cy="975460"/>
              </a:xfrm>
              <a:prstGeom prst="rect">
                <a:avLst/>
              </a:prstGeom>
              <a:blipFill rotWithShape="1">
                <a:blip r:embed="rId5"/>
                <a:stretch>
                  <a:fillRect l="-11009" b="-1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893052" y="4286685"/>
            <a:ext cx="2225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750 (c)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38886" y="6334972"/>
            <a:ext cx="3842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Ответ: 12 мин 30 с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13606" y="5283093"/>
                <a:ext cx="1561646" cy="975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4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4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750</m:t>
                        </m:r>
                      </m:num>
                      <m:den>
                        <m:r>
                          <a:rPr lang="ru-RU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6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0</m:t>
                        </m:r>
                      </m:den>
                    </m:f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606" y="5283093"/>
                <a:ext cx="1561646" cy="975460"/>
              </a:xfrm>
              <a:prstGeom prst="rect">
                <a:avLst/>
              </a:prstGeom>
              <a:blipFill rotWithShape="1">
                <a:blip r:embed="rId6"/>
                <a:stretch>
                  <a:fillRect l="-13672" b="-1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462176" y="5418589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12,5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208441" y="3275112"/>
            <a:ext cx="1870672" cy="12536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75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759</Words>
  <Application>Microsoft Office PowerPoint</Application>
  <PresentationFormat>Произвольный</PresentationFormat>
  <Paragraphs>98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2_Тема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м/с в км/ч</vt:lpstr>
      <vt:lpstr>Пример:</vt:lpstr>
      <vt:lpstr>Задача 1</vt:lpstr>
      <vt:lpstr>Задача 2</vt:lpstr>
      <vt:lpstr>Задача 3</vt:lpstr>
      <vt:lpstr>Задача 4</vt:lpstr>
      <vt:lpstr>Измерение скорости</vt:lpstr>
      <vt:lpstr>Измерение скорости</vt:lpstr>
      <vt:lpstr>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Liza</cp:lastModifiedBy>
  <cp:revision>46</cp:revision>
  <dcterms:created xsi:type="dcterms:W3CDTF">2020-08-02T08:10:40Z</dcterms:created>
  <dcterms:modified xsi:type="dcterms:W3CDTF">2020-09-14T18:17:43Z</dcterms:modified>
</cp:coreProperties>
</file>