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8"/>
  </p:notesMasterIdLst>
  <p:sldIdLst>
    <p:sldId id="256" r:id="rId4"/>
    <p:sldId id="276" r:id="rId5"/>
    <p:sldId id="277" r:id="rId6"/>
    <p:sldId id="267" r:id="rId7"/>
    <p:sldId id="268" r:id="rId8"/>
    <p:sldId id="273" r:id="rId9"/>
    <p:sldId id="274" r:id="rId10"/>
    <p:sldId id="270" r:id="rId11"/>
    <p:sldId id="272" r:id="rId12"/>
    <p:sldId id="275" r:id="rId13"/>
    <p:sldId id="279" r:id="rId14"/>
    <p:sldId id="271" r:id="rId15"/>
    <p:sldId id="278" r:id="rId16"/>
    <p:sldId id="266" r:id="rId17"/>
  </p:sldIdLst>
  <p:sldSz cx="12780963" cy="7126288"/>
  <p:notesSz cx="6858000" cy="9144000"/>
  <p:defaultTextStyle>
    <a:defPPr>
      <a:defRPr lang="ru-RU"/>
    </a:defPPr>
    <a:lvl1pPr marL="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4660"/>
  </p:normalViewPr>
  <p:slideViewPr>
    <p:cSldViewPr>
      <p:cViewPr>
        <p:scale>
          <a:sx n="66" d="100"/>
          <a:sy n="66" d="100"/>
        </p:scale>
        <p:origin x="-906" y="-138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E1931-D879-49B2-8141-FE062353E47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A5561-9F08-4C8B-933B-CCF8FF1F8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1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9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1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5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7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81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7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2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8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1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5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7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10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40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90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81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7033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92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88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88" y="2259964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4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016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32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17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1"/>
            <a:ext cx="4204851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39" y="283778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91"/>
            <a:ext cx="4204851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1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2" y="4988420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2" y="636750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2990" indent="0">
              <a:buNone/>
              <a:defRPr sz="2500"/>
            </a:lvl2pPr>
            <a:lvl3pPr marL="826000" indent="0">
              <a:buNone/>
              <a:defRPr sz="2200"/>
            </a:lvl3pPr>
            <a:lvl4pPr marL="1238998" indent="0">
              <a:buNone/>
              <a:defRPr sz="1900"/>
            </a:lvl4pPr>
            <a:lvl5pPr marL="1651998" indent="0">
              <a:buNone/>
              <a:defRPr sz="1900"/>
            </a:lvl5pPr>
            <a:lvl6pPr marL="2065004" indent="0">
              <a:buNone/>
              <a:defRPr sz="1900"/>
            </a:lvl6pPr>
            <a:lvl7pPr marL="2478004" indent="0">
              <a:buNone/>
              <a:defRPr sz="1900"/>
            </a:lvl7pPr>
            <a:lvl8pPr marL="2891005" indent="0">
              <a:buNone/>
              <a:defRPr sz="1900"/>
            </a:lvl8pPr>
            <a:lvl9pPr marL="330400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2" y="5577324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73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92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432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0" y="285432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15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1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8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2064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9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8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6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3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0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1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1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1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2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2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2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7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7" y="149124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35" indent="0">
              <a:buNone/>
              <a:defRPr sz="3400"/>
            </a:lvl2pPr>
            <a:lvl3pPr marL="1096067" indent="0">
              <a:buNone/>
              <a:defRPr sz="2900"/>
            </a:lvl3pPr>
            <a:lvl4pPr marL="1644106" indent="0">
              <a:buNone/>
              <a:defRPr sz="2400"/>
            </a:lvl4pPr>
            <a:lvl5pPr marL="2192141" indent="0">
              <a:buNone/>
              <a:defRPr sz="2400"/>
            </a:lvl5pPr>
            <a:lvl6pPr marL="2740176" indent="0">
              <a:buNone/>
              <a:defRPr sz="2400"/>
            </a:lvl6pPr>
            <a:lvl7pPr marL="3288210" indent="0">
              <a:buNone/>
              <a:defRPr sz="2400"/>
            </a:lvl7pPr>
            <a:lvl8pPr marL="3836247" indent="0">
              <a:buNone/>
              <a:defRPr sz="2400"/>
            </a:lvl8pPr>
            <a:lvl9pPr marL="438428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8"/>
            <a:ext cx="11502867" cy="1187715"/>
          </a:xfrm>
          <a:prstGeom prst="rect">
            <a:avLst/>
          </a:prstGeom>
        </p:spPr>
        <p:txBody>
          <a:bodyPr vert="horz" lIns="109609" tIns="54804" rIns="109609" bIns="548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7"/>
            <a:ext cx="11502867" cy="4703021"/>
          </a:xfrm>
          <a:prstGeom prst="rect">
            <a:avLst/>
          </a:prstGeom>
        </p:spPr>
        <p:txBody>
          <a:bodyPr vert="horz" lIns="109609" tIns="54804" rIns="109609" bIns="548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06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22" indent="-411022" algn="l" defTabSz="109606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557" indent="-342523" algn="l" defTabSz="109606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8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122" indent="-274018" algn="l" defTabSz="10960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159" indent="-274018" algn="l" defTabSz="109606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194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23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26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30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35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06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10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14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17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21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24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28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99"/>
            <a:ext cx="11502867" cy="1187716"/>
          </a:xfrm>
          <a:prstGeom prst="rect">
            <a:avLst/>
          </a:prstGeom>
        </p:spPr>
        <p:txBody>
          <a:bodyPr vert="horz" lIns="82596" tIns="41302" rIns="82596" bIns="41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51"/>
            <a:ext cx="11502867" cy="4703021"/>
          </a:xfrm>
          <a:prstGeom prst="rect">
            <a:avLst/>
          </a:prstGeom>
        </p:spPr>
        <p:txBody>
          <a:bodyPr vert="horz" lIns="82596" tIns="41302" rIns="82596" bIns="41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66" y="6605064"/>
            <a:ext cx="4047304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2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2600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9749" indent="-309749" algn="l" defTabSz="8260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113" indent="-258128" algn="l" defTabSz="8260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2507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501" indent="-206498" algn="l" defTabSz="82600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8496" indent="-206498" algn="l" defTabSz="82600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99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4502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7506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513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99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600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8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1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1005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001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14.09.2020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8.pn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9.png"/><Relationship Id="rId9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0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89398" y="2487044"/>
            <a:ext cx="10377999" cy="2956725"/>
          </a:xfrm>
          <a:prstGeom prst="rect">
            <a:avLst/>
          </a:prstGeom>
        </p:spPr>
        <p:txBody>
          <a:bodyPr vert="horz" wrap="square" lIns="0" tIns="22370" rIns="0" bIns="0" rtlCol="0">
            <a:spAutoFit/>
          </a:bodyPr>
          <a:lstStyle/>
          <a:p>
            <a:pPr marL="29485" defTabSz="923532">
              <a:spcBef>
                <a:spcPts val="177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1859" algn="ctr" defTabSz="923532">
              <a:spcBef>
                <a:spcPts val="1979"/>
              </a:spcBef>
            </a:pPr>
            <a:r>
              <a:rPr lang="ru-RU" sz="6000" b="1" dirty="0">
                <a:solidFill>
                  <a:prstClr val="black"/>
                </a:solidFill>
              </a:rPr>
              <a:t>Скорость равномерного прямолинейного движения </a:t>
            </a:r>
            <a:endParaRPr lang="ru-RU" sz="26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7392" y="2743525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9" y="46692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254" y="473242"/>
            <a:ext cx="807090" cy="948999"/>
          </a:xfrm>
          <a:prstGeom prst="rect">
            <a:avLst/>
          </a:prstGeom>
        </p:spPr>
        <p:txBody>
          <a:bodyPr vert="horz" wrap="square" lIns="0" tIns="25421" rIns="0" bIns="0" rtlCol="0">
            <a:spAutoFit/>
          </a:bodyPr>
          <a:lstStyle/>
          <a:p>
            <a:pPr defTabSz="923532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53" y="1386190"/>
            <a:ext cx="1610378" cy="327284"/>
          </a:xfrm>
          <a:prstGeom prst="rect">
            <a:avLst/>
          </a:prstGeom>
        </p:spPr>
        <p:txBody>
          <a:bodyPr vert="horz" wrap="square" lIns="0" tIns="19319" rIns="0" bIns="0" rtlCol="0">
            <a:spAutoFit/>
          </a:bodyPr>
          <a:lstStyle/>
          <a:p>
            <a:pPr defTabSz="923532">
              <a:spcBef>
                <a:spcPts val="152"/>
              </a:spcBef>
            </a:pPr>
            <a:r>
              <a:rPr lang="ru-RU" sz="20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3" y="495444"/>
            <a:ext cx="3929029" cy="870040"/>
          </a:xfrm>
          <a:prstGeom prst="rect">
            <a:avLst/>
          </a:prstGeom>
        </p:spPr>
        <p:txBody>
          <a:bodyPr vert="horz" wrap="square" lIns="0" tIns="234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370" defTabSz="1466391">
              <a:spcBef>
                <a:spcPts val="185"/>
              </a:spcBef>
              <a:defRPr/>
            </a:pPr>
            <a:r>
              <a:rPr lang="ru-RU" sz="5500" kern="0" spc="8" dirty="0">
                <a:solidFill>
                  <a:sysClr val="window" lastClr="FFFFFF"/>
                </a:solidFill>
              </a:rPr>
              <a:t>Физика</a:t>
            </a:r>
            <a:endParaRPr lang="en-US" sz="55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" y="544605"/>
            <a:ext cx="955461" cy="99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3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1809" y="1258888"/>
                <a:ext cx="12241360" cy="2453813"/>
              </a:xfrm>
            </p:spPr>
            <p:txBody>
              <a:bodyPr/>
              <a:lstStyle/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От пункта А до пункта В путь, равный 2700 км, реактивный самолет пролетел за 1 ч. Обратный путь он летел со скоростью 715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 . В каком направлении скорость самолета была больше?</a:t>
                </a:r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1809" y="1258888"/>
                <a:ext cx="12241360" cy="2453813"/>
              </a:xfrm>
              <a:blipFill rotWithShape="1">
                <a:blip r:embed="rId2"/>
                <a:stretch>
                  <a:fillRect l="-2241" t="-3731" b="-10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817" y="5291336"/>
                <a:ext cx="2385589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ϑ</a:t>
                </a:r>
                <a:r>
                  <a:rPr lang="ru-RU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4000" dirty="0" smtClean="0">
                    <a:latin typeface="Arial" pitchFamily="34" charset="0"/>
                    <a:cs typeface="Arial" pitchFamily="34" charset="0"/>
                  </a:rPr>
                  <a:t>715</a:t>
                </a:r>
                <a:r>
                  <a:rPr lang="ru-RU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7" y="5291336"/>
                <a:ext cx="2385589" cy="903709"/>
              </a:xfrm>
              <a:prstGeom prst="rect">
                <a:avLst/>
              </a:prstGeom>
              <a:blipFill rotWithShape="1">
                <a:blip r:embed="rId3"/>
                <a:stretch>
                  <a:fillRect l="-7928" t="-6757" b="-121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13817" y="4139208"/>
            <a:ext cx="30508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2700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км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6979" y="3636893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5574" y="3588587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81275" y="6227440"/>
            <a:ext cx="33123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793643" y="3911752"/>
            <a:ext cx="0" cy="305443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710961" y="3923184"/>
                <a:ext cx="1391728" cy="107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ϑ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961" y="3923184"/>
                <a:ext cx="1391728" cy="1070358"/>
              </a:xfrm>
              <a:prstGeom prst="rect">
                <a:avLst/>
              </a:prstGeom>
              <a:blipFill rotWithShape="1">
                <a:blip r:embed="rId4"/>
                <a:stretch>
                  <a:fillRect l="-17544" r="-439"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60572" y="4854259"/>
                <a:ext cx="2116285" cy="962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ϑ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2700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572" y="4854259"/>
                <a:ext cx="2116285" cy="962828"/>
              </a:xfrm>
              <a:prstGeom prst="rect">
                <a:avLst/>
              </a:prstGeom>
              <a:blipFill rotWithShape="1">
                <a:blip r:embed="rId5"/>
                <a:stretch>
                  <a:fillRect l="-10086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10496473" y="3779168"/>
            <a:ext cx="1870672" cy="125364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95150" y="4727466"/>
            <a:ext cx="17908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ч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41560" y="6270118"/>
                <a:ext cx="24217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600" dirty="0" smtClean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40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60" y="6270118"/>
                <a:ext cx="2421753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774100" y="6270118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31117" y="4887986"/>
                <a:ext cx="795411" cy="9329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0" i="1" smtClean="0">
                              <a:latin typeface="Cambria Math"/>
                              <a:cs typeface="Arial" pitchFamily="34" charset="0"/>
                            </a:rPr>
                            <m:t>км</m:t>
                          </m:r>
                        </m:num>
                        <m:den>
                          <m:r>
                            <a:rPr lang="ru-RU" sz="3200" b="0" i="1" smtClean="0">
                              <a:latin typeface="Cambria Math"/>
                              <a:cs typeface="Arial" pitchFamily="34" charset="0"/>
                            </a:rPr>
                            <m:t>ч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117" y="4887986"/>
                <a:ext cx="795411" cy="93294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91252" y="4847344"/>
                <a:ext cx="1577676" cy="10132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2700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3,6</m:t>
                        </m:r>
                      </m:den>
                    </m:f>
                  </m:oMath>
                </a14:m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252" y="4847344"/>
                <a:ext cx="1577676" cy="1013291"/>
              </a:xfrm>
              <a:prstGeom prst="rect">
                <a:avLst/>
              </a:prstGeom>
              <a:blipFill rotWithShape="1">
                <a:blip r:embed="rId8"/>
                <a:stretch>
                  <a:fillRect l="-13514" b="-6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018507" y="4854944"/>
                <a:ext cx="574195" cy="9323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0" i="1" smtClean="0">
                              <a:latin typeface="Cambria Math"/>
                              <a:cs typeface="Arial" pitchFamily="34" charset="0"/>
                            </a:rPr>
                            <m:t>м</m:t>
                          </m:r>
                        </m:num>
                        <m:den>
                          <m:r>
                            <a:rPr lang="ru-RU" sz="3200" b="0" i="1" smtClean="0">
                              <a:latin typeface="Cambria Math"/>
                              <a:cs typeface="Arial" pitchFamily="34" charset="0"/>
                            </a:rPr>
                            <m:t>с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8507" y="4854944"/>
                <a:ext cx="574195" cy="93237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550721" y="4931296"/>
                <a:ext cx="170591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750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0721" y="4931296"/>
                <a:ext cx="1705916" cy="822597"/>
              </a:xfrm>
              <a:prstGeom prst="rect">
                <a:avLst/>
              </a:prstGeom>
              <a:blipFill rotWithShape="1">
                <a:blip r:embed="rId10"/>
                <a:stretch>
                  <a:fillRect l="-11071" t="-592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18435" y="5986070"/>
                <a:ext cx="515327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600" dirty="0" smtClean="0"/>
                  <a:t> = 750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40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600" dirty="0" smtClean="0"/>
                  <a:t> = 715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435" y="5986070"/>
                <a:ext cx="5153270" cy="822597"/>
              </a:xfrm>
              <a:prstGeom prst="rect">
                <a:avLst/>
              </a:prstGeom>
              <a:blipFill rotWithShape="1">
                <a:blip r:embed="rId11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6318967" y="5996117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˃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620118" y="6266784"/>
                <a:ext cx="3251083" cy="633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Ответ: </a:t>
                </a:r>
                <a:r>
                  <a:rPr lang="ru-RU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200" dirty="0" smtClean="0"/>
                  <a:t>   ˃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118" y="6266784"/>
                <a:ext cx="3251083" cy="633571"/>
              </a:xfrm>
              <a:prstGeom prst="rect">
                <a:avLst/>
              </a:prstGeom>
              <a:blipFill rotWithShape="1">
                <a:blip r:embed="rId12"/>
                <a:stretch>
                  <a:fillRect l="-4690" t="-3846" b="-31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876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/>
      <p:bldP spid="12" grpId="0"/>
      <p:bldP spid="14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4</a:t>
            </a:r>
            <a:endParaRPr lang="ru-RU" sz="5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1809" y="1186880"/>
                <a:ext cx="11809312" cy="2389629"/>
              </a:xfrm>
            </p:spPr>
            <p:txBody>
              <a:bodyPr/>
              <a:lstStyle/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   Один велосипедист 12 с двигался со скоростью 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 , а второй проехал этот же участок пути за 9 с. Какова средняя скорость второго велосипедиста на этом участке пути?</a:t>
                </a:r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1809" y="1186880"/>
                <a:ext cx="11809312" cy="2389629"/>
              </a:xfrm>
              <a:blipFill rotWithShape="1">
                <a:blip r:embed="rId2"/>
                <a:stretch>
                  <a:fillRect l="-2323" t="-5867" r="-207" b="-10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01849" y="4715272"/>
                <a:ext cx="1885453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ϑ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ru-RU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4715272"/>
                <a:ext cx="1885453" cy="903709"/>
              </a:xfrm>
              <a:prstGeom prst="rect">
                <a:avLst/>
              </a:prstGeom>
              <a:blipFill rotWithShape="1">
                <a:blip r:embed="rId3"/>
                <a:stretch>
                  <a:fillRect l="-9709" t="-6757" b="-121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49558" y="4139208"/>
            <a:ext cx="1824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c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1529" y="3587573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82369" y="3569918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85825" y="6155432"/>
            <a:ext cx="33123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798193" y="3587573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14235" y="6222017"/>
            <a:ext cx="14638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dirty="0" smtClean="0">
                <a:latin typeface="Arial" pitchFamily="34" charset="0"/>
                <a:cs typeface="Arial" pitchFamily="34" charset="0"/>
              </a:rPr>
              <a:t>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10534470" y="6208343"/>
                <a:ext cx="2264723" cy="739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4470" y="6208343"/>
                <a:ext cx="2264723" cy="739177"/>
              </a:xfrm>
              <a:prstGeom prst="rect">
                <a:avLst/>
              </a:prstGeom>
              <a:blipFill rotWithShape="1">
                <a:blip r:embed="rId4"/>
                <a:stretch>
                  <a:fillRect l="-6720" t="-4918" b="-10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62764" y="5427109"/>
            <a:ext cx="1568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9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c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4833759" y="4216249"/>
                <a:ext cx="14878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759" y="4216249"/>
                <a:ext cx="1487843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4374257" y="4922585"/>
                <a:ext cx="249812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/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3200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/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32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ru-RU" sz="32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257" y="4922585"/>
                <a:ext cx="2498120" cy="584775"/>
              </a:xfrm>
              <a:prstGeom prst="rect">
                <a:avLst/>
              </a:prstGeom>
              <a:blipFill rotWithShape="1">
                <a:blip r:embed="rId6"/>
                <a:stretch>
                  <a:fillRect t="-12632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4665282" y="5578227"/>
                <a:ext cx="1824795" cy="8652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200" i="1" smtClean="0"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</a:rPr>
                          <m:t>∗ 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5282" y="5578227"/>
                <a:ext cx="1824795" cy="865237"/>
              </a:xfrm>
              <a:prstGeom prst="rect">
                <a:avLst/>
              </a:prstGeom>
              <a:blipFill rotWithShape="1">
                <a:blip r:embed="rId7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7881832" y="4715272"/>
                <a:ext cx="1957011" cy="7913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6</m:t>
                        </m:r>
                        <m:r>
                          <a:rPr lang="en-US" sz="3200" i="1">
                            <a:latin typeface="Cambria Math"/>
                          </a:rPr>
                          <m:t>∗</m:t>
                        </m:r>
                        <m:r>
                          <a:rPr lang="en-US" sz="3200" b="0" i="1" smtClean="0"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3200" dirty="0" smtClean="0"/>
                  <a:t> =</a:t>
                </a:r>
                <a:endParaRPr lang="ru-RU" sz="3200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1832" y="4715272"/>
                <a:ext cx="1957011" cy="791370"/>
              </a:xfrm>
              <a:prstGeom prst="rect">
                <a:avLst/>
              </a:prstGeom>
              <a:blipFill rotWithShape="1">
                <a:blip r:embed="rId8"/>
                <a:stretch>
                  <a:fillRect r="-6854" b="-13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9774857" y="4765875"/>
                <a:ext cx="938077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8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200" dirty="0" smtClean="0"/>
                  <a:t>)</a:t>
                </a:r>
                <a:endParaRPr lang="ru-RU" sz="3200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4857" y="4765875"/>
                <a:ext cx="938077" cy="741485"/>
              </a:xfrm>
              <a:prstGeom prst="rect">
                <a:avLst/>
              </a:prstGeom>
              <a:blipFill rotWithShape="1">
                <a:blip r:embed="rId9"/>
                <a:stretch>
                  <a:fillRect l="-16234" t="-2479" r="-15584" b="-14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>
            <a:stCxn id="26" idx="2"/>
          </p:cNvCxnSpPr>
          <p:nvPr/>
        </p:nvCxnSpPr>
        <p:spPr>
          <a:xfrm flipV="1">
            <a:off x="8860338" y="5267546"/>
            <a:ext cx="410463" cy="23909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655106" y="4803037"/>
            <a:ext cx="410463" cy="23909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126785" y="5292497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8533004" y="4445653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</a:t>
            </a:r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9126785" y="5387094"/>
            <a:ext cx="327334" cy="24039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9126785" y="4787280"/>
            <a:ext cx="410463" cy="23909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9270168" y="4433149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81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7" grpId="0"/>
      <p:bldP spid="21" grpId="0"/>
      <p:bldP spid="22" grpId="0"/>
      <p:bldP spid="23" grpId="0"/>
      <p:bldP spid="24" grpId="0"/>
      <p:bldP spid="26" grpId="0"/>
      <p:bldP spid="27" grpId="0"/>
      <p:bldP spid="31" grpId="0"/>
      <p:bldP spid="32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Измерение скорости</a:t>
            </a:r>
            <a:endParaRPr lang="ru-RU" sz="5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792" y="3491136"/>
            <a:ext cx="3375597" cy="339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306739" y="1472873"/>
            <a:ext cx="11700366" cy="497059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4000" dirty="0" smtClean="0">
                <a:solidFill>
                  <a:schemeClr val="tx2"/>
                </a:solidFill>
              </a:rPr>
              <a:t>Спидометр (от </a:t>
            </a:r>
            <a:r>
              <a:rPr lang="ru-RU" sz="4000" dirty="0" err="1" smtClean="0">
                <a:solidFill>
                  <a:schemeClr val="tx2"/>
                </a:solidFill>
              </a:rPr>
              <a:t>анг</a:t>
            </a:r>
            <a:r>
              <a:rPr lang="ru-RU" sz="4000" dirty="0" smtClean="0">
                <a:solidFill>
                  <a:schemeClr val="tx2"/>
                </a:solidFill>
              </a:rPr>
              <a:t>. </a:t>
            </a:r>
            <a:r>
              <a:rPr lang="en-US" sz="4000" dirty="0">
                <a:solidFill>
                  <a:schemeClr val="tx2"/>
                </a:solidFill>
              </a:rPr>
              <a:t>s</a:t>
            </a:r>
            <a:r>
              <a:rPr lang="en-US" sz="4000" dirty="0" smtClean="0">
                <a:solidFill>
                  <a:schemeClr val="tx2"/>
                </a:solidFill>
              </a:rPr>
              <a:t>peed </a:t>
            </a:r>
            <a:r>
              <a:rPr lang="ru-RU" sz="4000" dirty="0" smtClean="0">
                <a:solidFill>
                  <a:schemeClr val="tx2"/>
                </a:solidFill>
              </a:rPr>
              <a:t>– скорость и греч. </a:t>
            </a:r>
            <a:r>
              <a:rPr lang="en-US" sz="4000" dirty="0" smtClean="0">
                <a:solidFill>
                  <a:schemeClr val="tx2"/>
                </a:solidFill>
              </a:rPr>
              <a:t>metro – </a:t>
            </a:r>
            <a:r>
              <a:rPr lang="ru-RU" sz="4000" dirty="0" smtClean="0">
                <a:solidFill>
                  <a:schemeClr val="tx2"/>
                </a:solidFill>
              </a:rPr>
              <a:t>измерять</a:t>
            </a:r>
            <a:r>
              <a:rPr lang="en-US" sz="4000" dirty="0" smtClean="0">
                <a:solidFill>
                  <a:schemeClr val="tx2"/>
                </a:solidFill>
              </a:rPr>
              <a:t>) – </a:t>
            </a:r>
            <a:r>
              <a:rPr lang="ru-RU" sz="4000" dirty="0" smtClean="0">
                <a:solidFill>
                  <a:schemeClr val="tx2"/>
                </a:solidFill>
              </a:rPr>
              <a:t>прибор для измерения скорости движущихся тел.</a:t>
            </a:r>
          </a:p>
          <a:p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 </a:t>
            </a:r>
            <a:r>
              <a:rPr lang="ru-RU" sz="4000" dirty="0" smtClean="0">
                <a:solidFill>
                  <a:schemeClr val="tx2"/>
                </a:solidFill>
              </a:rPr>
              <a:t>   Принцип его действия основан 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на измерении числа оборотов 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колес автомобиля за единицу 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времени.</a:t>
            </a:r>
            <a:endParaRPr lang="ru-RU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0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Измерение скорости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1591047"/>
            <a:ext cx="8424936" cy="4924425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   Существуют приборы, которые позволяют, находясь на Земле, измерять скорость движущегося тела. С помощью подобных приборов – радаров измеряют скорость автомобилей сотрудники дорожной службы.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753" y="1482754"/>
            <a:ext cx="375285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92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9881" y="2627040"/>
            <a:ext cx="10945216" cy="198515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Прочитать § 6</a:t>
            </a:r>
          </a:p>
          <a:p>
            <a:pPr marL="742950" indent="-742950">
              <a:buAutoNum type="arabicPeriod"/>
            </a:pPr>
            <a:r>
              <a:rPr lang="ru-RU" dirty="0" smtClean="0"/>
              <a:t>Выполнить упражнение 2 (стр. 31)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52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780962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864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10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77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" y="-179387"/>
            <a:ext cx="127635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46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766"/>
            <a:ext cx="12780964" cy="719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84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57833" y="322784"/>
                <a:ext cx="11447615" cy="730777"/>
              </a:xfrm>
            </p:spPr>
            <p:txBody>
              <a:bodyPr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dirty="0" smtClean="0"/>
                  <a:t> в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57833" y="322784"/>
                <a:ext cx="11447615" cy="730777"/>
              </a:xfrm>
              <a:blipFill rotWithShape="1">
                <a:blip r:embed="rId2"/>
                <a:stretch>
                  <a:fillRect t="-12500" b="-1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780964" cy="712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200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Пример: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01849" y="1474912"/>
                <a:ext cx="2750074" cy="872868"/>
              </a:xfrm>
            </p:spPr>
            <p:txBody>
              <a:bodyPr/>
              <a:lstStyle/>
              <a:p>
                <a:r>
                  <a:rPr lang="ru-RU" dirty="0" smtClean="0">
                    <a:solidFill>
                      <a:schemeClr val="tx2"/>
                    </a:solidFill>
                  </a:rPr>
                  <a:t>1) 18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01849" y="1474912"/>
                <a:ext cx="2750074" cy="872868"/>
              </a:xfrm>
              <a:blipFill rotWithShape="1">
                <a:blip r:embed="rId2"/>
                <a:stretch>
                  <a:fillRect l="-11973" t="-12587" b="-20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91883" y="1402904"/>
                <a:ext cx="1648208" cy="10992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𝟏𝟖</m:t>
                        </m:r>
                      </m:num>
                      <m:den>
                        <m:r>
                          <a:rPr lang="ru-RU" sz="4300" b="1" i="1" kern="0">
                            <a:solidFill>
                              <a:schemeClr val="tx2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4300" b="1" i="1" kern="0">
                            <a:solidFill>
                              <a:schemeClr val="tx2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ru-RU" sz="4300" b="1" i="1" kern="0">
                            <a:solidFill>
                              <a:schemeClr val="tx2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883" y="1402904"/>
                <a:ext cx="1648208" cy="1099212"/>
              </a:xfrm>
              <a:prstGeom prst="rect">
                <a:avLst/>
              </a:prstGeom>
              <a:blipFill rotWithShape="1">
                <a:blip r:embed="rId3"/>
                <a:stretch>
                  <a:fillRect r="-13653" b="-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40091" y="1470198"/>
                <a:ext cx="1013419" cy="96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300" b="1" kern="0" dirty="0" smtClean="0">
                    <a:solidFill>
                      <a:schemeClr val="tx2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091" y="1470198"/>
                <a:ext cx="1013419" cy="964623"/>
              </a:xfrm>
              <a:prstGeom prst="rect">
                <a:avLst/>
              </a:prstGeom>
              <a:blipFill rotWithShape="1">
                <a:blip r:embed="rId4"/>
                <a:stretch>
                  <a:fillRect l="-24096" t="-506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2"/>
              <p:cNvSpPr txBox="1">
                <a:spLocks/>
              </p:cNvSpPr>
              <p:nvPr/>
            </p:nvSpPr>
            <p:spPr>
              <a:xfrm>
                <a:off x="1853977" y="2618268"/>
                <a:ext cx="2750074" cy="87286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0924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1845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2770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3694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461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5543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6464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7390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dirty="0" smtClean="0">
                    <a:solidFill>
                      <a:schemeClr val="tx2"/>
                    </a:solidFill>
                  </a:rPr>
                  <a:t>2</a:t>
                </a:r>
                <a:r>
                  <a:rPr lang="ru-RU" dirty="0">
                    <a:solidFill>
                      <a:schemeClr val="tx2"/>
                    </a:solidFill>
                  </a:rPr>
                  <a:t>)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 54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977" y="2618268"/>
                <a:ext cx="2750074" cy="872868"/>
              </a:xfrm>
              <a:prstGeom prst="rect">
                <a:avLst/>
              </a:prstGeom>
              <a:blipFill rotWithShape="1">
                <a:blip r:embed="rId5"/>
                <a:stretch>
                  <a:fillRect l="-11973" t="-12587" b="-20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74801" y="2494262"/>
                <a:ext cx="1648208" cy="11408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𝟓𝟒</m:t>
                        </m:r>
                      </m:num>
                      <m:den>
                        <m:r>
                          <a:rPr lang="ru-RU" sz="4300" b="1" i="1" kern="0">
                            <a:solidFill>
                              <a:schemeClr val="tx2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4300" b="1" i="1" kern="0">
                            <a:solidFill>
                              <a:schemeClr val="tx2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ru-RU" sz="4300" b="1" i="1" kern="0">
                            <a:solidFill>
                              <a:schemeClr val="tx2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801" y="2494262"/>
                <a:ext cx="1648208" cy="1140890"/>
              </a:xfrm>
              <a:prstGeom prst="rect">
                <a:avLst/>
              </a:prstGeom>
              <a:blipFill rotWithShape="1">
                <a:blip r:embed="rId6"/>
                <a:stretch>
                  <a:fillRect r="-13653" b="-37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66863" y="2572390"/>
                <a:ext cx="1292341" cy="96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300" b="1" kern="0" dirty="0" smtClean="0">
                    <a:solidFill>
                      <a:schemeClr val="tx2"/>
                    </a:solidFill>
                  </a:rPr>
                  <a:t>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6863" y="2572390"/>
                <a:ext cx="1292341" cy="964623"/>
              </a:xfrm>
              <a:prstGeom prst="rect">
                <a:avLst/>
              </a:prstGeom>
              <a:blipFill rotWithShape="1">
                <a:blip r:embed="rId7"/>
                <a:stretch>
                  <a:fillRect l="-18396" t="-506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2"/>
              <p:cNvSpPr txBox="1">
                <a:spLocks/>
              </p:cNvSpPr>
              <p:nvPr/>
            </p:nvSpPr>
            <p:spPr>
              <a:xfrm>
                <a:off x="2934097" y="3743209"/>
                <a:ext cx="2750074" cy="87286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0924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1845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2770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3694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461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5543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6464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7390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dirty="0" smtClean="0">
                    <a:solidFill>
                      <a:schemeClr val="tx2"/>
                    </a:solidFill>
                  </a:rPr>
                  <a:t>3) 72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0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097" y="3743209"/>
                <a:ext cx="2750074" cy="872868"/>
              </a:xfrm>
              <a:prstGeom prst="rect">
                <a:avLst/>
              </a:prstGeom>
              <a:blipFill rotWithShape="1">
                <a:blip r:embed="rId8"/>
                <a:stretch>
                  <a:fillRect l="-11973" t="-11888" b="-20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90345" y="3619203"/>
                <a:ext cx="1648208" cy="10960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𝟕𝟐</m:t>
                        </m:r>
                      </m:num>
                      <m:den>
                        <m:r>
                          <a:rPr lang="ru-RU" sz="4300" b="1" i="1" kern="0">
                            <a:solidFill>
                              <a:schemeClr val="tx2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4300" b="1" i="1" kern="0">
                            <a:solidFill>
                              <a:schemeClr val="tx2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ru-RU" sz="4300" b="1" i="1" kern="0">
                            <a:solidFill>
                              <a:schemeClr val="tx2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0345" y="3619203"/>
                <a:ext cx="1648208" cy="1096069"/>
              </a:xfrm>
              <a:prstGeom prst="rect">
                <a:avLst/>
              </a:prstGeom>
              <a:blipFill rotWithShape="1">
                <a:blip r:embed="rId9"/>
                <a:stretch>
                  <a:fillRect r="-13653" b="-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970348" y="3651454"/>
                <a:ext cx="1292341" cy="96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300" b="1" kern="0" dirty="0" smtClean="0">
                    <a:solidFill>
                      <a:schemeClr val="tx2"/>
                    </a:solidFill>
                  </a:rPr>
                  <a:t>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348" y="3651454"/>
                <a:ext cx="1292341" cy="964623"/>
              </a:xfrm>
              <a:prstGeom prst="rect">
                <a:avLst/>
              </a:prstGeom>
              <a:blipFill rotWithShape="1">
                <a:blip r:embed="rId10"/>
                <a:stretch>
                  <a:fillRect l="-18396" t="-506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Текст 2"/>
              <p:cNvSpPr txBox="1">
                <a:spLocks/>
              </p:cNvSpPr>
              <p:nvPr/>
            </p:nvSpPr>
            <p:spPr>
              <a:xfrm>
                <a:off x="4086225" y="4854235"/>
                <a:ext cx="3024336" cy="8691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0924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1845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2770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3694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461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5543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6464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7390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dirty="0" smtClean="0">
                    <a:solidFill>
                      <a:schemeClr val="tx2"/>
                    </a:solidFill>
                  </a:rPr>
                  <a:t>4) 120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мин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3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225" y="4854235"/>
                <a:ext cx="3024336" cy="869149"/>
              </a:xfrm>
              <a:prstGeom prst="rect">
                <a:avLst/>
              </a:prstGeom>
              <a:blipFill rotWithShape="1">
                <a:blip r:embed="rId11"/>
                <a:stretch>
                  <a:fillRect l="-10887" t="-12587" r="-7460" b="-20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110561" y="4675277"/>
                <a:ext cx="2677336" cy="1048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300" b="1" kern="0" dirty="0" smtClean="0">
                    <a:solidFill>
                      <a:schemeClr val="tx2"/>
                    </a:solidFill>
                  </a:rPr>
                  <a:t>120*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561" y="4675277"/>
                <a:ext cx="2677336" cy="1048107"/>
              </a:xfrm>
              <a:prstGeom prst="rect">
                <a:avLst/>
              </a:prstGeom>
              <a:blipFill rotWithShape="1">
                <a:blip r:embed="rId12"/>
                <a:stretch>
                  <a:fillRect l="-8864" r="-7955" b="-139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756949" y="4717018"/>
                <a:ext cx="1013419" cy="96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300" b="1" kern="0" dirty="0" smtClean="0">
                    <a:solidFill>
                      <a:schemeClr val="tx2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6949" y="4717018"/>
                <a:ext cx="1013419" cy="964623"/>
              </a:xfrm>
              <a:prstGeom prst="rect">
                <a:avLst/>
              </a:prstGeom>
              <a:blipFill rotWithShape="1">
                <a:blip r:embed="rId13"/>
                <a:stretch>
                  <a:fillRect l="-24096" t="-506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Текст 2"/>
              <p:cNvSpPr txBox="1">
                <a:spLocks/>
              </p:cNvSpPr>
              <p:nvPr/>
            </p:nvSpPr>
            <p:spPr>
              <a:xfrm>
                <a:off x="5642913" y="5903580"/>
                <a:ext cx="2294047" cy="8691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0924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1845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2770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3694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461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5543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6464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7390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dirty="0" smtClean="0">
                    <a:solidFill>
                      <a:schemeClr val="tx2"/>
                    </a:solidFill>
                  </a:rPr>
                  <a:t>5) 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  <m:r>
                          <a:rPr lang="ru-RU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2913" y="5903580"/>
                <a:ext cx="2294047" cy="869149"/>
              </a:xfrm>
              <a:prstGeom prst="rect">
                <a:avLst/>
              </a:prstGeom>
              <a:blipFill rotWithShape="1">
                <a:blip r:embed="rId14"/>
                <a:stretch>
                  <a:fillRect l="-14628" t="-11888" r="-8777" b="-20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912943" y="5772732"/>
                <a:ext cx="2359941" cy="1048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300" b="1" kern="0" dirty="0" smtClean="0">
                    <a:solidFill>
                      <a:schemeClr val="tx2"/>
                    </a:solidFill>
                  </a:rPr>
                  <a:t>5*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300" b="1" i="1" kern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=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2943" y="5772732"/>
                <a:ext cx="2359941" cy="1048107"/>
              </a:xfrm>
              <a:prstGeom prst="rect">
                <a:avLst/>
              </a:prstGeom>
              <a:blipFill rotWithShape="1">
                <a:blip r:embed="rId15"/>
                <a:stretch>
                  <a:fillRect l="-10078" r="-9561" b="-139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365182" y="5814473"/>
                <a:ext cx="1713931" cy="96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300" b="1" kern="0" dirty="0" smtClean="0">
                    <a:solidFill>
                      <a:schemeClr val="tx2"/>
                    </a:solidFill>
                  </a:rPr>
                  <a:t>0,05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300" b="1" i="1" kern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300" b="1" i="1" kern="0" dirty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5182" y="5814473"/>
                <a:ext cx="1713931" cy="964623"/>
              </a:xfrm>
              <a:prstGeom prst="rect">
                <a:avLst/>
              </a:prstGeom>
              <a:blipFill rotWithShape="1">
                <a:blip r:embed="rId16"/>
                <a:stretch>
                  <a:fillRect l="-13879" t="-506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49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1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258889"/>
                <a:ext cx="12313368" cy="1728192"/>
              </a:xfrm>
            </p:spPr>
            <p:txBody>
              <a:bodyPr/>
              <a:lstStyle/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     Скорость зайца 54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, скорость дельфина 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. Чья скорость больше?</a:t>
                </a:r>
              </a:p>
              <a:p>
                <a:pPr marL="742950" indent="-742950">
                  <a:buAutoNum type="arabicPeriod"/>
                </a:pPr>
                <a:endParaRPr lang="ru-RU" sz="4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258889"/>
                <a:ext cx="12313368" cy="1728192"/>
              </a:xfrm>
              <a:blipFill rotWithShape="1">
                <a:blip r:embed="rId2"/>
                <a:stretch>
                  <a:fillRect l="-2475" t="-6007" r="-2030" b="-24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41561" y="4859288"/>
                <a:ext cx="2140266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д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61" y="4859288"/>
                <a:ext cx="2140266" cy="903709"/>
              </a:xfrm>
              <a:prstGeom prst="rect">
                <a:avLst/>
              </a:prstGeom>
              <a:blipFill rotWithShape="1">
                <a:blip r:embed="rId3"/>
                <a:stretch>
                  <a:fillRect t="-6757" b="-121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49558" y="3806540"/>
                <a:ext cx="2308581" cy="9071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з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4000" dirty="0" smtClean="0">
                    <a:latin typeface="Arial" pitchFamily="34" charset="0"/>
                    <a:cs typeface="Arial" pitchFamily="34" charset="0"/>
                  </a:rPr>
                  <a:t>50</a:t>
                </a:r>
                <a:r>
                  <a:rPr lang="ru-RU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58" y="3806540"/>
                <a:ext cx="2308581" cy="907171"/>
              </a:xfrm>
              <a:prstGeom prst="rect">
                <a:avLst/>
              </a:prstGeom>
              <a:blipFill rotWithShape="1">
                <a:blip r:embed="rId4"/>
                <a:stretch>
                  <a:fillRect t="-6040" b="-12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133897" y="2951946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26384" y="2951945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1561" y="6011416"/>
                <a:ext cx="2486963" cy="7439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з</m:t>
                        </m:r>
                      </m:sub>
                    </m:sSub>
                  </m:oMath>
                </a14:m>
                <a:r>
                  <a:rPr lang="ru-RU" sz="3600" dirty="0" smtClean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4000" i="1">
                            <a:latin typeface="Cambria Math"/>
                            <a:cs typeface="Arial" pitchFamily="34" charset="0"/>
                          </a:rPr>
                          <m:t>д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61" y="6011416"/>
                <a:ext cx="2486963" cy="7439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788282" y="6042946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85825" y="5939408"/>
            <a:ext cx="33123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798193" y="3106057"/>
            <a:ext cx="0" cy="355343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230241" y="3781274"/>
                <a:ext cx="2140266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д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241" y="3781274"/>
                <a:ext cx="2140266" cy="903709"/>
              </a:xfrm>
              <a:prstGeom prst="rect">
                <a:avLst/>
              </a:prstGeom>
              <a:blipFill rotWithShape="1">
                <a:blip r:embed="rId6"/>
                <a:stretch>
                  <a:fillRect t="-6711" b="-11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05966" y="3780696"/>
                <a:ext cx="2545890" cy="9042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= 20*3,6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966" y="3780696"/>
                <a:ext cx="2545890" cy="904287"/>
              </a:xfrm>
              <a:prstGeom prst="rect">
                <a:avLst/>
              </a:prstGeom>
              <a:blipFill rotWithShape="1">
                <a:blip r:embed="rId7"/>
                <a:stretch>
                  <a:fillRect l="-8633" t="-4027" b="-14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896810" y="3774319"/>
                <a:ext cx="1643399" cy="9042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= 72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810" y="3774319"/>
                <a:ext cx="1643399" cy="904287"/>
              </a:xfrm>
              <a:prstGeom prst="rect">
                <a:avLst/>
              </a:prstGeom>
              <a:blipFill rotWithShape="1">
                <a:blip r:embed="rId8"/>
                <a:stretch>
                  <a:fillRect l="-12963" t="-4054" b="-14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042671" y="5075312"/>
                <a:ext cx="5324278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з</m:t>
                        </m:r>
                      </m:sub>
                    </m:sSub>
                  </m:oMath>
                </a14:m>
                <a:r>
                  <a:rPr lang="ru-RU" sz="3600" dirty="0" smtClean="0"/>
                  <a:t> = 50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600" dirty="0" smtClean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4000" i="1">
                            <a:latin typeface="Cambria Math"/>
                            <a:cs typeface="Arial" pitchFamily="34" charset="0"/>
                          </a:rPr>
                          <m:t>д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:r>
                  <a:rPr lang="ru-RU" sz="3600" dirty="0"/>
                  <a:t>72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671" y="5075312"/>
                <a:ext cx="5324278" cy="823110"/>
              </a:xfrm>
              <a:prstGeom prst="rect">
                <a:avLst/>
              </a:prstGeom>
              <a:blipFill rotWithShape="1">
                <a:blip r:embed="rId9"/>
                <a:stretch>
                  <a:fillRect t="-2963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456184" y="5132924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270065" y="6097462"/>
                <a:ext cx="3118033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Ответ: </a:t>
                </a:r>
                <a:r>
                  <a:rPr lang="ru-RU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latin typeface="Cambria Math"/>
                            <a:cs typeface="Arial" pitchFamily="34" charset="0"/>
                          </a:rPr>
                          <m:t>д</m:t>
                        </m:r>
                      </m:sub>
                    </m:sSub>
                  </m:oMath>
                </a14:m>
                <a:r>
                  <a:rPr lang="ru-RU" sz="3200" dirty="0" smtClean="0"/>
                  <a:t>   ˃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з</m:t>
                        </m:r>
                      </m:sub>
                    </m:sSub>
                  </m:oMath>
                </a14:m>
                <a:r>
                  <a:rPr lang="ru-RU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065" y="6097462"/>
                <a:ext cx="3118033" cy="678776"/>
              </a:xfrm>
              <a:prstGeom prst="rect">
                <a:avLst/>
              </a:prstGeom>
              <a:blipFill rotWithShape="1">
                <a:blip r:embed="rId10"/>
                <a:stretch>
                  <a:fillRect l="-5088" t="-3571" b="-22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635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2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1809" y="1258888"/>
                <a:ext cx="12241360" cy="2246769"/>
              </a:xfrm>
            </p:spPr>
            <p:txBody>
              <a:bodyPr/>
              <a:lstStyle/>
              <a:p>
                <a:r>
                  <a:rPr lang="ru-RU" sz="4400" dirty="0">
                    <a:solidFill>
                      <a:schemeClr val="tx2"/>
                    </a:solidFill>
                  </a:rPr>
                  <a:t> </a:t>
                </a:r>
                <a:r>
                  <a:rPr lang="ru-RU" sz="4400" dirty="0" smtClean="0">
                    <a:solidFill>
                      <a:schemeClr val="tx2"/>
                    </a:solidFill>
                  </a:rPr>
                  <a:t>   За </a:t>
                </a:r>
                <a:r>
                  <a:rPr lang="ru-RU" sz="4400" dirty="0">
                    <a:solidFill>
                      <a:schemeClr val="tx2"/>
                    </a:solidFill>
                  </a:rPr>
                  <a:t>какое время плот плывущий по реке, преодолеет путь в 15 км, если скорость течения равна 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1809" y="1258888"/>
                <a:ext cx="12241360" cy="2246769"/>
              </a:xfrm>
              <a:blipFill rotWithShape="1">
                <a:blip r:embed="rId2"/>
                <a:stretch>
                  <a:fillRect l="-2739" t="-7880" r="-3088" b="-6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49558" y="4867114"/>
                <a:ext cx="1928733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ϑ</a:t>
                </a:r>
                <a:r>
                  <a:rPr lang="ru-RU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58" y="4867114"/>
                <a:ext cx="1928733" cy="903709"/>
              </a:xfrm>
              <a:prstGeom prst="rect">
                <a:avLst/>
              </a:prstGeom>
              <a:blipFill rotWithShape="1">
                <a:blip r:embed="rId3"/>
                <a:stretch>
                  <a:fillRect l="-9810" t="-6711" b="-11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49558" y="4144040"/>
            <a:ext cx="23086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15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км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1529" y="3443557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0124" y="3425902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85825" y="5939408"/>
            <a:ext cx="33123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798193" y="3443557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14235" y="6078001"/>
            <a:ext cx="1124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454377" y="3502590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14217" y="3419128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СИ: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65240" y="4236373"/>
            <a:ext cx="1718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15000 м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422929" y="3419128"/>
                <a:ext cx="1287532" cy="107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𝑺</m:t>
                        </m:r>
                      </m:num>
                      <m:den>
                        <m:r>
                          <a:rPr lang="el-GR" sz="44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2929" y="3419128"/>
                <a:ext cx="1287532" cy="1070358"/>
              </a:xfrm>
              <a:prstGeom prst="rect">
                <a:avLst/>
              </a:prstGeom>
              <a:blipFill rotWithShape="1">
                <a:blip r:embed="rId4"/>
                <a:stretch>
                  <a:fillRect l="-19431"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62895" y="4152898"/>
                <a:ext cx="1994457" cy="975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15000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20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895" y="4152898"/>
                <a:ext cx="1994457" cy="975460"/>
              </a:xfrm>
              <a:prstGeom prst="rect">
                <a:avLst/>
              </a:prstGeom>
              <a:blipFill rotWithShape="1">
                <a:blip r:embed="rId5"/>
                <a:stretch>
                  <a:fillRect l="-11009"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7893052" y="4286685"/>
            <a:ext cx="22252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750 (c)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38886" y="6334972"/>
            <a:ext cx="3842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Ответ: 12 мин 30 с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913606" y="5283093"/>
                <a:ext cx="1561646" cy="975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750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6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606" y="5283093"/>
                <a:ext cx="1561646" cy="975460"/>
              </a:xfrm>
              <a:prstGeom prst="rect">
                <a:avLst/>
              </a:prstGeom>
              <a:blipFill rotWithShape="1">
                <a:blip r:embed="rId6"/>
                <a:stretch>
                  <a:fillRect l="-13672"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7462176" y="5418589"/>
            <a:ext cx="2746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12,5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08441" y="3275112"/>
            <a:ext cx="1870672" cy="125364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75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759</Words>
  <Application>Microsoft Office PowerPoint</Application>
  <PresentationFormat>Произвольный</PresentationFormat>
  <Paragraphs>98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Тема Office</vt:lpstr>
      <vt:lpstr>2_Тема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м/с в км/ч</vt:lpstr>
      <vt:lpstr>Пример:</vt:lpstr>
      <vt:lpstr>Задача 1</vt:lpstr>
      <vt:lpstr>Задача 2</vt:lpstr>
      <vt:lpstr>Задача 3</vt:lpstr>
      <vt:lpstr>Задача 4</vt:lpstr>
      <vt:lpstr>Измерение скорости</vt:lpstr>
      <vt:lpstr>Измерение скорости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46</cp:revision>
  <dcterms:created xsi:type="dcterms:W3CDTF">2020-08-02T08:10:40Z</dcterms:created>
  <dcterms:modified xsi:type="dcterms:W3CDTF">2020-09-14T18:17:43Z</dcterms:modified>
</cp:coreProperties>
</file>