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9" r:id="rId4"/>
  </p:sldMasterIdLst>
  <p:notesMasterIdLst>
    <p:notesMasterId r:id="rId17"/>
  </p:notesMasterIdLst>
  <p:sldIdLst>
    <p:sldId id="256" r:id="rId5"/>
    <p:sldId id="260" r:id="rId6"/>
    <p:sldId id="261" r:id="rId7"/>
    <p:sldId id="262" r:id="rId8"/>
    <p:sldId id="258" r:id="rId9"/>
    <p:sldId id="257" r:id="rId10"/>
    <p:sldId id="263" r:id="rId11"/>
    <p:sldId id="264" r:id="rId12"/>
    <p:sldId id="265" r:id="rId13"/>
    <p:sldId id="267" r:id="rId14"/>
    <p:sldId id="268" r:id="rId15"/>
    <p:sldId id="266" r:id="rId16"/>
  </p:sldIdLst>
  <p:sldSz cx="12780963" cy="7126288"/>
  <p:notesSz cx="6858000" cy="9144000"/>
  <p:defaultTextStyle>
    <a:defPPr>
      <a:defRPr lang="ru-RU"/>
    </a:defPPr>
    <a:lvl1pPr marL="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56" y="-138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E1931-D879-49B2-8141-FE062353E471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5561-9F08-4C8B-933B-CCF8FF1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035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06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10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214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0176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8210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6247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4281" algn="l" defTabSz="10960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55600" y="685800"/>
            <a:ext cx="61468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BB936A-38D9-488A-B099-400B21B90CB3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A5561-9F08-4C8B-933B-CCF8FF1F89F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0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7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199" y="28538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49" y="28538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9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6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17"/>
            <a:ext cx="10863818" cy="141536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47"/>
            <a:ext cx="10863818" cy="15588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2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8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1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5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8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10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40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9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81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7033" y="1662851"/>
            <a:ext cx="5644926" cy="470302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9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88" y="1595167"/>
            <a:ext cx="564714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88" y="2259964"/>
            <a:ext cx="564714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990" indent="0">
              <a:buNone/>
              <a:defRPr sz="1900" b="1"/>
            </a:lvl2pPr>
            <a:lvl3pPr marL="826000" indent="0">
              <a:buNone/>
              <a:defRPr sz="1600" b="1"/>
            </a:lvl3pPr>
            <a:lvl4pPr marL="1238998" indent="0">
              <a:buNone/>
              <a:defRPr sz="1400" b="1"/>
            </a:lvl4pPr>
            <a:lvl5pPr marL="1651998" indent="0">
              <a:buNone/>
              <a:defRPr sz="1400" b="1"/>
            </a:lvl5pPr>
            <a:lvl6pPr marL="2065004" indent="0">
              <a:buNone/>
              <a:defRPr sz="1400" b="1"/>
            </a:lvl6pPr>
            <a:lvl7pPr marL="2478004" indent="0">
              <a:buNone/>
              <a:defRPr sz="1400" b="1"/>
            </a:lvl7pPr>
            <a:lvl8pPr marL="2891005" indent="0">
              <a:buNone/>
              <a:defRPr sz="1400" b="1"/>
            </a:lvl8pPr>
            <a:lvl9pPr marL="330400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4"/>
            <a:ext cx="5649363" cy="41058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3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1"/>
            <a:ext cx="4204851" cy="12075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39" y="283778"/>
            <a:ext cx="7144915" cy="608208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91"/>
            <a:ext cx="4204851" cy="487457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72" y="4988420"/>
            <a:ext cx="7668578" cy="58890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72" y="636750"/>
            <a:ext cx="7668578" cy="4275773"/>
          </a:xfrm>
        </p:spPr>
        <p:txBody>
          <a:bodyPr/>
          <a:lstStyle>
            <a:lvl1pPr marL="0" indent="0">
              <a:buNone/>
              <a:defRPr sz="3000"/>
            </a:lvl1pPr>
            <a:lvl2pPr marL="412990" indent="0">
              <a:buNone/>
              <a:defRPr sz="2500"/>
            </a:lvl2pPr>
            <a:lvl3pPr marL="826000" indent="0">
              <a:buNone/>
              <a:defRPr sz="2200"/>
            </a:lvl3pPr>
            <a:lvl4pPr marL="1238998" indent="0">
              <a:buNone/>
              <a:defRPr sz="1900"/>
            </a:lvl4pPr>
            <a:lvl5pPr marL="1651998" indent="0">
              <a:buNone/>
              <a:defRPr sz="1900"/>
            </a:lvl5pPr>
            <a:lvl6pPr marL="2065004" indent="0">
              <a:buNone/>
              <a:defRPr sz="1900"/>
            </a:lvl6pPr>
            <a:lvl7pPr marL="2478004" indent="0">
              <a:buNone/>
              <a:defRPr sz="1900"/>
            </a:lvl7pPr>
            <a:lvl8pPr marL="2891005" indent="0">
              <a:buNone/>
              <a:defRPr sz="1900"/>
            </a:lvl8pPr>
            <a:lvl9pPr marL="330400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72" y="5577324"/>
            <a:ext cx="7668578" cy="836349"/>
          </a:xfrm>
        </p:spPr>
        <p:txBody>
          <a:bodyPr/>
          <a:lstStyle>
            <a:lvl1pPr marL="0" indent="0">
              <a:buNone/>
              <a:defRPr sz="1300"/>
            </a:lvl1pPr>
            <a:lvl2pPr marL="412990" indent="0">
              <a:buNone/>
              <a:defRPr sz="1100"/>
            </a:lvl2pPr>
            <a:lvl3pPr marL="826000" indent="0">
              <a:buNone/>
              <a:defRPr sz="800"/>
            </a:lvl3pPr>
            <a:lvl4pPr marL="1238998" indent="0">
              <a:buNone/>
              <a:defRPr sz="800"/>
            </a:lvl4pPr>
            <a:lvl5pPr marL="1651998" indent="0">
              <a:buNone/>
              <a:defRPr sz="800"/>
            </a:lvl5pPr>
            <a:lvl6pPr marL="2065004" indent="0">
              <a:buNone/>
              <a:defRPr sz="800"/>
            </a:lvl6pPr>
            <a:lvl7pPr marL="2478004" indent="0">
              <a:buNone/>
              <a:defRPr sz="800"/>
            </a:lvl7pPr>
            <a:lvl8pPr marL="2891005" indent="0">
              <a:buNone/>
              <a:defRPr sz="800"/>
            </a:lvl8pPr>
            <a:lvl9pPr marL="33040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18" y="285432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60" y="285432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1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1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5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7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5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7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5626" indent="-115626">
              <a:buFont typeface="Arial" panose="020B0604020202020204" pitchFamily="34" charset="0"/>
              <a:buChar char="•"/>
              <a:defRPr sz="1100"/>
            </a:lvl2pPr>
            <a:lvl3pPr marL="231252" indent="-115626">
              <a:defRPr sz="1100"/>
            </a:lvl3pPr>
            <a:lvl4pPr marL="404696" indent="-173443">
              <a:defRPr sz="1100"/>
            </a:lvl4pPr>
            <a:lvl5pPr marL="578135" indent="-17344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78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2064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8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5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66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4" y="350017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70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5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BED5-8260-4CF9-9BBA-924643DFDA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4412-8C42-441C-95BB-F7789B665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0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3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0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1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1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2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2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A0F48-D6C2-462D-9493-846935CE0B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016D-F3FF-458D-B41A-1DC42075D8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42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09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09" y="3020426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22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4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6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1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3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8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EE0C-8E83-4FCC-96B9-C6B60B9E7F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0B76-E349-4455-8C6A-24520493F3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0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2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2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9F420-0857-45E5-BDFD-A2C579B447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3CF8-0DDF-46D0-AF32-2152526D01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8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29" indent="0">
              <a:buNone/>
              <a:defRPr sz="2400" b="1"/>
            </a:lvl2pPr>
            <a:lvl3pPr marL="1096457" indent="0">
              <a:buNone/>
              <a:defRPr sz="2200" b="1"/>
            </a:lvl3pPr>
            <a:lvl4pPr marL="1644686" indent="0">
              <a:buNone/>
              <a:defRPr sz="1900" b="1"/>
            </a:lvl4pPr>
            <a:lvl5pPr marL="2192914" indent="0">
              <a:buNone/>
              <a:defRPr sz="1900" b="1"/>
            </a:lvl5pPr>
            <a:lvl6pPr marL="2741143" indent="0">
              <a:buNone/>
              <a:defRPr sz="1900" b="1"/>
            </a:lvl6pPr>
            <a:lvl7pPr marL="3289371" indent="0">
              <a:buNone/>
              <a:defRPr sz="1900" b="1"/>
            </a:lvl7pPr>
            <a:lvl8pPr marL="3837600" indent="0">
              <a:buNone/>
              <a:defRPr sz="1900" b="1"/>
            </a:lvl8pPr>
            <a:lvl9pPr marL="438582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49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29" indent="0">
              <a:buNone/>
              <a:defRPr sz="2400" b="1"/>
            </a:lvl2pPr>
            <a:lvl3pPr marL="1096457" indent="0">
              <a:buNone/>
              <a:defRPr sz="2200" b="1"/>
            </a:lvl3pPr>
            <a:lvl4pPr marL="1644686" indent="0">
              <a:buNone/>
              <a:defRPr sz="1900" b="1"/>
            </a:lvl4pPr>
            <a:lvl5pPr marL="2192914" indent="0">
              <a:buNone/>
              <a:defRPr sz="1900" b="1"/>
            </a:lvl5pPr>
            <a:lvl6pPr marL="2741143" indent="0">
              <a:buNone/>
              <a:defRPr sz="1900" b="1"/>
            </a:lvl6pPr>
            <a:lvl7pPr marL="3289371" indent="0">
              <a:buNone/>
              <a:defRPr sz="1900" b="1"/>
            </a:lvl7pPr>
            <a:lvl8pPr marL="3837600" indent="0">
              <a:buNone/>
              <a:defRPr sz="1900" b="1"/>
            </a:lvl8pPr>
            <a:lvl9pPr marL="438582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2868-6755-41E0-8924-5ACDD41B7E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7A8FC-476D-460C-9541-4C3943217D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25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E5F4-EB8E-4711-8A60-2A5B61E9D7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12EE-E893-4C71-8873-749556211A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62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E95C-9646-463A-97EC-85988CFF0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26EA-7241-4A56-835D-770D2903E0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68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3" y="283734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0" y="1491243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229" indent="0">
              <a:buNone/>
              <a:defRPr sz="1400"/>
            </a:lvl2pPr>
            <a:lvl3pPr marL="1096457" indent="0">
              <a:buNone/>
              <a:defRPr sz="1200"/>
            </a:lvl3pPr>
            <a:lvl4pPr marL="1644686" indent="0">
              <a:buNone/>
              <a:defRPr sz="1100"/>
            </a:lvl4pPr>
            <a:lvl5pPr marL="2192914" indent="0">
              <a:buNone/>
              <a:defRPr sz="1100"/>
            </a:lvl5pPr>
            <a:lvl6pPr marL="2741143" indent="0">
              <a:buNone/>
              <a:defRPr sz="1100"/>
            </a:lvl6pPr>
            <a:lvl7pPr marL="3289371" indent="0">
              <a:buNone/>
              <a:defRPr sz="1100"/>
            </a:lvl7pPr>
            <a:lvl8pPr marL="3837600" indent="0">
              <a:buNone/>
              <a:defRPr sz="1100"/>
            </a:lvl8pPr>
            <a:lvl9pPr marL="438582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75EB-2FF9-4EA3-A95F-35B18BD996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B0DA-047E-4D63-B336-BDC489F8E1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48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59" y="4988403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59" y="636748"/>
            <a:ext cx="7668578" cy="427577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8229" indent="0">
              <a:buNone/>
              <a:defRPr sz="3400"/>
            </a:lvl2pPr>
            <a:lvl3pPr marL="1096457" indent="0">
              <a:buNone/>
              <a:defRPr sz="2900"/>
            </a:lvl3pPr>
            <a:lvl4pPr marL="1644686" indent="0">
              <a:buNone/>
              <a:defRPr sz="2400"/>
            </a:lvl4pPr>
            <a:lvl5pPr marL="2192914" indent="0">
              <a:buNone/>
              <a:defRPr sz="2400"/>
            </a:lvl5pPr>
            <a:lvl6pPr marL="2741143" indent="0">
              <a:buNone/>
              <a:defRPr sz="2400"/>
            </a:lvl6pPr>
            <a:lvl7pPr marL="3289371" indent="0">
              <a:buNone/>
              <a:defRPr sz="2400"/>
            </a:lvl7pPr>
            <a:lvl8pPr marL="3837600" indent="0">
              <a:buNone/>
              <a:defRPr sz="2400"/>
            </a:lvl8pPr>
            <a:lvl9pPr marL="4385828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59" y="557731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229" indent="0">
              <a:buNone/>
              <a:defRPr sz="1400"/>
            </a:lvl2pPr>
            <a:lvl3pPr marL="1096457" indent="0">
              <a:buNone/>
              <a:defRPr sz="1200"/>
            </a:lvl3pPr>
            <a:lvl4pPr marL="1644686" indent="0">
              <a:buNone/>
              <a:defRPr sz="1100"/>
            </a:lvl4pPr>
            <a:lvl5pPr marL="2192914" indent="0">
              <a:buNone/>
              <a:defRPr sz="1100"/>
            </a:lvl5pPr>
            <a:lvl6pPr marL="2741143" indent="0">
              <a:buNone/>
              <a:defRPr sz="1100"/>
            </a:lvl6pPr>
            <a:lvl7pPr marL="3289371" indent="0">
              <a:buNone/>
              <a:defRPr sz="1100"/>
            </a:lvl7pPr>
            <a:lvl8pPr marL="3837600" indent="0">
              <a:buNone/>
              <a:defRPr sz="1100"/>
            </a:lvl8pPr>
            <a:lvl9pPr marL="438582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5492-F780-4102-B384-EF697DC498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2988-C3B6-477B-BD3C-A831AFB264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99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E0D5-6626-4814-9E20-70F67096D4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7521-6070-4D50-93EB-7758FA765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07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199" y="285384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49" y="285384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07BD-4201-4996-9839-CB54085C25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8738-1206-4E85-BC5E-79833F9E66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9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7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49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35" indent="0">
              <a:buNone/>
              <a:defRPr sz="2400" b="1"/>
            </a:lvl2pPr>
            <a:lvl3pPr marL="1096067" indent="0">
              <a:buNone/>
              <a:defRPr sz="2200" b="1"/>
            </a:lvl3pPr>
            <a:lvl4pPr marL="1644106" indent="0">
              <a:buNone/>
              <a:defRPr sz="1900" b="1"/>
            </a:lvl4pPr>
            <a:lvl5pPr marL="2192141" indent="0">
              <a:buNone/>
              <a:defRPr sz="1900" b="1"/>
            </a:lvl5pPr>
            <a:lvl6pPr marL="2740176" indent="0">
              <a:buNone/>
              <a:defRPr sz="1900" b="1"/>
            </a:lvl6pPr>
            <a:lvl7pPr marL="3288210" indent="0">
              <a:buNone/>
              <a:defRPr sz="1900" b="1"/>
            </a:lvl7pPr>
            <a:lvl8pPr marL="3836247" indent="0">
              <a:buNone/>
              <a:defRPr sz="1900" b="1"/>
            </a:lvl8pPr>
            <a:lvl9pPr marL="438428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7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4" y="28373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7" y="149124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59" y="4988408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59" y="636750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035" indent="0">
              <a:buNone/>
              <a:defRPr sz="3400"/>
            </a:lvl2pPr>
            <a:lvl3pPr marL="1096067" indent="0">
              <a:buNone/>
              <a:defRPr sz="2900"/>
            </a:lvl3pPr>
            <a:lvl4pPr marL="1644106" indent="0">
              <a:buNone/>
              <a:defRPr sz="2400"/>
            </a:lvl4pPr>
            <a:lvl5pPr marL="2192141" indent="0">
              <a:buNone/>
              <a:defRPr sz="2400"/>
            </a:lvl5pPr>
            <a:lvl6pPr marL="2740176" indent="0">
              <a:buNone/>
              <a:defRPr sz="2400"/>
            </a:lvl6pPr>
            <a:lvl7pPr marL="3288210" indent="0">
              <a:buNone/>
              <a:defRPr sz="2400"/>
            </a:lvl7pPr>
            <a:lvl8pPr marL="3836247" indent="0">
              <a:buNone/>
              <a:defRPr sz="2400"/>
            </a:lvl8pPr>
            <a:lvl9pPr marL="438428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59" y="557731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035" indent="0">
              <a:buNone/>
              <a:defRPr sz="1400"/>
            </a:lvl2pPr>
            <a:lvl3pPr marL="1096067" indent="0">
              <a:buNone/>
              <a:defRPr sz="1200"/>
            </a:lvl3pPr>
            <a:lvl4pPr marL="1644106" indent="0">
              <a:buNone/>
              <a:defRPr sz="1100"/>
            </a:lvl4pPr>
            <a:lvl5pPr marL="2192141" indent="0">
              <a:buNone/>
              <a:defRPr sz="1100"/>
            </a:lvl5pPr>
            <a:lvl6pPr marL="2740176" indent="0">
              <a:buNone/>
              <a:defRPr sz="1100"/>
            </a:lvl6pPr>
            <a:lvl7pPr marL="3288210" indent="0">
              <a:buNone/>
              <a:defRPr sz="1100"/>
            </a:lvl7pPr>
            <a:lvl8pPr marL="3836247" indent="0">
              <a:buNone/>
              <a:defRPr sz="1100"/>
            </a:lvl8pPr>
            <a:lvl9pPr marL="438428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9" y="285388"/>
            <a:ext cx="11502867" cy="1187715"/>
          </a:xfrm>
          <a:prstGeom prst="rect">
            <a:avLst/>
          </a:prstGeom>
        </p:spPr>
        <p:txBody>
          <a:bodyPr vert="horz" lIns="109609" tIns="54804" rIns="109609" bIns="548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49" y="1662807"/>
            <a:ext cx="11502867" cy="4703021"/>
          </a:xfrm>
          <a:prstGeom prst="rect">
            <a:avLst/>
          </a:prstGeom>
        </p:spPr>
        <p:txBody>
          <a:bodyPr vert="horz" lIns="109609" tIns="54804" rIns="109609" bIns="548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20"/>
            <a:ext cx="404730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0"/>
            <a:ext cx="2982225" cy="379409"/>
          </a:xfrm>
          <a:prstGeom prst="rect">
            <a:avLst/>
          </a:prstGeom>
        </p:spPr>
        <p:txBody>
          <a:bodyPr vert="horz" lIns="109609" tIns="54804" rIns="109609" bIns="5480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06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22" indent="-411022" algn="l" defTabSz="109606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557" indent="-342523" algn="l" defTabSz="109606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8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122" indent="-274018" algn="l" defTabSz="109606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159" indent="-274018" algn="l" defTabSz="109606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194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23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267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300" indent="-274018" algn="l" defTabSz="10960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35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6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10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14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176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210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247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281" algn="l" defTabSz="109606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0" y="285399"/>
            <a:ext cx="11502867" cy="1187716"/>
          </a:xfrm>
          <a:prstGeom prst="rect">
            <a:avLst/>
          </a:prstGeom>
        </p:spPr>
        <p:txBody>
          <a:bodyPr vert="horz" lIns="82596" tIns="41302" rIns="82596" bIns="41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0" y="1662851"/>
            <a:ext cx="11502867" cy="4703021"/>
          </a:xfrm>
          <a:prstGeom prst="rect">
            <a:avLst/>
          </a:prstGeom>
        </p:spPr>
        <p:txBody>
          <a:bodyPr vert="horz" lIns="82596" tIns="41302" rIns="82596" bIns="41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9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11.09.2020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66" y="6605064"/>
            <a:ext cx="4047304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4"/>
            <a:ext cx="2982225" cy="379409"/>
          </a:xfrm>
          <a:prstGeom prst="rect">
            <a:avLst/>
          </a:prstGeom>
        </p:spPr>
        <p:txBody>
          <a:bodyPr vert="horz" lIns="82596" tIns="41302" rIns="82596" bIns="4130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6000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60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260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749" indent="-309749" algn="l" defTabSz="8260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1113" indent="-258128" algn="l" defTabSz="8260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07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501" indent="-206498" algn="l" defTabSz="8260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496" indent="-206498" algn="l" defTabSz="82600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99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502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506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513" indent="-206498" algn="l" defTabSz="8260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99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000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998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5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8004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1005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4001" algn="l" defTabSz="8260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7" y="117753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9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7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11.09.2020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9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09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0924" eaLnBrk="1" hangingPunct="1">
        <a:defRPr>
          <a:latin typeface="+mn-lt"/>
          <a:ea typeface="+mn-ea"/>
          <a:cs typeface="+mn-cs"/>
        </a:defRPr>
      </a:lvl2pPr>
      <a:lvl3pPr marL="1621845" eaLnBrk="1" hangingPunct="1">
        <a:defRPr>
          <a:latin typeface="+mn-lt"/>
          <a:ea typeface="+mn-ea"/>
          <a:cs typeface="+mn-cs"/>
        </a:defRPr>
      </a:lvl3pPr>
      <a:lvl4pPr marL="2432770" eaLnBrk="1" hangingPunct="1">
        <a:defRPr>
          <a:latin typeface="+mn-lt"/>
          <a:ea typeface="+mn-ea"/>
          <a:cs typeface="+mn-cs"/>
        </a:defRPr>
      </a:lvl4pPr>
      <a:lvl5pPr marL="3243694" eaLnBrk="1" hangingPunct="1">
        <a:defRPr>
          <a:latin typeface="+mn-lt"/>
          <a:ea typeface="+mn-ea"/>
          <a:cs typeface="+mn-cs"/>
        </a:defRPr>
      </a:lvl5pPr>
      <a:lvl6pPr marL="4054618" eaLnBrk="1" hangingPunct="1">
        <a:defRPr>
          <a:latin typeface="+mn-lt"/>
          <a:ea typeface="+mn-ea"/>
          <a:cs typeface="+mn-cs"/>
        </a:defRPr>
      </a:lvl6pPr>
      <a:lvl7pPr marL="4865543" eaLnBrk="1" hangingPunct="1">
        <a:defRPr>
          <a:latin typeface="+mn-lt"/>
          <a:ea typeface="+mn-ea"/>
          <a:cs typeface="+mn-cs"/>
        </a:defRPr>
      </a:lvl7pPr>
      <a:lvl8pPr marL="5676464" eaLnBrk="1" hangingPunct="1">
        <a:defRPr>
          <a:latin typeface="+mn-lt"/>
          <a:ea typeface="+mn-ea"/>
          <a:cs typeface="+mn-cs"/>
        </a:defRPr>
      </a:lvl8pPr>
      <a:lvl9pPr marL="648739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639049" y="285383"/>
            <a:ext cx="11502867" cy="118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46" tIns="54823" rIns="109646" bIns="548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639049" y="1662802"/>
            <a:ext cx="11502867" cy="470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46" tIns="54823" rIns="109646" bIns="54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48" y="6605015"/>
            <a:ext cx="2982225" cy="379409"/>
          </a:xfrm>
          <a:prstGeom prst="rect">
            <a:avLst/>
          </a:prstGeom>
        </p:spPr>
        <p:txBody>
          <a:bodyPr vert="horz" lIns="109646" tIns="54823" rIns="109646" bIns="5482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8DF83F9F-E613-4278-A356-EC520EBCE4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0" y="6605015"/>
            <a:ext cx="4047305" cy="379409"/>
          </a:xfrm>
          <a:prstGeom prst="rect">
            <a:avLst/>
          </a:prstGeom>
        </p:spPr>
        <p:txBody>
          <a:bodyPr vert="horz" lIns="109646" tIns="54823" rIns="109646" bIns="5482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15"/>
            <a:ext cx="2982225" cy="379409"/>
          </a:xfrm>
          <a:prstGeom prst="rect">
            <a:avLst/>
          </a:prstGeom>
        </p:spPr>
        <p:txBody>
          <a:bodyPr vert="horz" lIns="109646" tIns="54823" rIns="109646" bIns="5482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5C4EB5A2-D7FC-4D91-8B93-D9ABD7539259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7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5pPr>
      <a:lvl6pPr marL="54822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1096457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644686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219291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11171" indent="-41117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871" indent="-34264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571" indent="-27411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800" indent="-27411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028" indent="-27411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257" indent="-274114" algn="l" defTabSz="10964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485" indent="-274114" algn="l" defTabSz="10964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714" indent="-274114" algn="l" defTabSz="10964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942" indent="-274114" algn="l" defTabSz="10964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4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29" algn="l" defTabSz="10964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457" algn="l" defTabSz="10964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686" algn="l" defTabSz="10964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914" algn="l" defTabSz="10964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143" algn="l" defTabSz="10964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371" algn="l" defTabSz="10964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600" algn="l" defTabSz="10964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828" algn="l" defTabSz="10964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347" y="3406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89398" y="2487044"/>
            <a:ext cx="10377999" cy="3636398"/>
          </a:xfrm>
          <a:prstGeom prst="rect">
            <a:avLst/>
          </a:prstGeom>
        </p:spPr>
        <p:txBody>
          <a:bodyPr vert="horz" wrap="square" lIns="0" tIns="22370" rIns="0" bIns="0" rtlCol="0">
            <a:spAutoFit/>
          </a:bodyPr>
          <a:lstStyle/>
          <a:p>
            <a:pPr marL="29485" defTabSz="923532">
              <a:spcBef>
                <a:spcPts val="177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54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51859" algn="ctr" defTabSz="923532">
              <a:spcBef>
                <a:spcPts val="1979"/>
              </a:spcBef>
            </a:pPr>
            <a:r>
              <a:rPr lang="ru-RU" sz="6000" b="1" dirty="0" smtClean="0">
                <a:solidFill>
                  <a:prstClr val="black"/>
                </a:solidFill>
              </a:rPr>
              <a:t>Понятие </a:t>
            </a:r>
            <a:r>
              <a:rPr lang="ru-RU" sz="6000" b="1" dirty="0">
                <a:solidFill>
                  <a:prstClr val="black"/>
                </a:solidFill>
              </a:rPr>
              <a:t>о прямолинейном равномерном движении</a:t>
            </a:r>
          </a:p>
          <a:p>
            <a:pPr marL="51859" defTabSz="923532">
              <a:lnSpc>
                <a:spcPts val="3266"/>
              </a:lnSpc>
              <a:spcBef>
                <a:spcPts val="1979"/>
              </a:spcBef>
            </a:pPr>
            <a:endParaRPr lang="ru-RU" sz="26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7392" y="2743525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77229" y="466926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88144" y="495455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923532"/>
            <a:endParaRPr sz="19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92254" y="473242"/>
            <a:ext cx="807090" cy="948999"/>
          </a:xfrm>
          <a:prstGeom prst="rect">
            <a:avLst/>
          </a:prstGeom>
        </p:spPr>
        <p:txBody>
          <a:bodyPr vert="horz" wrap="square" lIns="0" tIns="25421" rIns="0" bIns="0" rtlCol="0">
            <a:spAutoFit/>
          </a:bodyPr>
          <a:lstStyle/>
          <a:p>
            <a:pPr defTabSz="923532">
              <a:spcBef>
                <a:spcPts val="200"/>
              </a:spcBef>
            </a:pPr>
            <a:r>
              <a:rPr lang="ru-RU" sz="6000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739653" y="1386190"/>
            <a:ext cx="1610378" cy="327284"/>
          </a:xfrm>
          <a:prstGeom prst="rect">
            <a:avLst/>
          </a:prstGeom>
        </p:spPr>
        <p:txBody>
          <a:bodyPr vert="horz" wrap="square" lIns="0" tIns="19319" rIns="0" bIns="0" rtlCol="0">
            <a:spAutoFit/>
          </a:bodyPr>
          <a:lstStyle/>
          <a:p>
            <a:pPr defTabSz="923532">
              <a:spcBef>
                <a:spcPts val="152"/>
              </a:spcBef>
            </a:pPr>
            <a:r>
              <a:rPr lang="ru-RU" sz="20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83" y="495444"/>
            <a:ext cx="3929029" cy="870040"/>
          </a:xfrm>
          <a:prstGeom prst="rect">
            <a:avLst/>
          </a:prstGeom>
        </p:spPr>
        <p:txBody>
          <a:bodyPr vert="horz" wrap="square" lIns="0" tIns="2342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370" defTabSz="1466391">
              <a:spcBef>
                <a:spcPts val="185"/>
              </a:spcBef>
              <a:defRPr/>
            </a:pPr>
            <a:r>
              <a:rPr lang="ru-RU" sz="5500" kern="0" spc="8" dirty="0">
                <a:solidFill>
                  <a:sysClr val="window" lastClr="FFFFFF"/>
                </a:solidFill>
              </a:rPr>
              <a:t>Физика</a:t>
            </a:r>
            <a:endParaRPr lang="en-US" sz="55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" y="544605"/>
            <a:ext cx="955461" cy="99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61" y="1275450"/>
            <a:ext cx="7272808" cy="56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/>
              <a:t>Пример: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4867" y="1534457"/>
                <a:ext cx="24515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3600" dirty="0"/>
                  <a:t>*t</a:t>
                </a:r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867" y="1534457"/>
                <a:ext cx="245150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444" t="-14151" r="-645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349921" y="1461579"/>
            <a:ext cx="2536451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83963" y="141898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Х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462489" y="5291336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470601" y="1711543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66545" y="529133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581645" y="5254576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ru-RU" sz="3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997993" y="5445120"/>
            <a:ext cx="12241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10061" y="4931296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845865" y="3995192"/>
            <a:ext cx="2549465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49821" y="4267451"/>
            <a:ext cx="4500500" cy="197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3319139" y="4211216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662289" y="440807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2129" y="43681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8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9801" y="429610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6079" y="4861029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739435" y="4859288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68937" y="2246898"/>
                <a:ext cx="17972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dirty="0" smtClean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 = </a:t>
                </a:r>
                <a:r>
                  <a:rPr lang="ru-RU" sz="3600" dirty="0"/>
                  <a:t>8</a:t>
                </a:r>
                <a:r>
                  <a:rPr lang="ru-RU" sz="3600" dirty="0" smtClean="0"/>
                  <a:t> </a:t>
                </a:r>
                <a:r>
                  <a:rPr lang="ru-RU" sz="3600" dirty="0"/>
                  <a:t>-</a:t>
                </a:r>
                <a:r>
                  <a:rPr lang="en-US" sz="3600" dirty="0" smtClean="0"/>
                  <a:t> t</a:t>
                </a:r>
                <a:endParaRPr lang="ru-RU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37" y="2246898"/>
                <a:ext cx="1797223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915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6840" y="2893229"/>
                <a:ext cx="11731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b="0" i="1" smtClean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200" dirty="0" smtClean="0"/>
                  <a:t> = 8</a:t>
                </a:r>
                <a:endParaRPr lang="ru-RU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40" y="2893229"/>
                <a:ext cx="1173142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12435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37005" y="2821958"/>
                <a:ext cx="1644937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200" dirty="0" smtClean="0"/>
                  <a:t> = -1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005" y="2821958"/>
                <a:ext cx="1644937" cy="741485"/>
              </a:xfrm>
              <a:prstGeom prst="rect">
                <a:avLst/>
              </a:prstGeom>
              <a:blipFill rotWithShape="1">
                <a:blip r:embed="rId7"/>
                <a:stretch>
                  <a:fillRect t="-245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662289" y="2915072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˂</a:t>
            </a:r>
            <a:r>
              <a:rPr lang="ru-RU" sz="2800" dirty="0" smtClean="0"/>
              <a:t> 0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729539" y="55682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0</a:t>
            </a:r>
            <a:endParaRPr lang="ru-RU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50506" y="55710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</a:t>
            </a:r>
            <a:endParaRPr lang="ru-RU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718073" y="60914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52425" y="60834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3978" y="3260401"/>
                <a:ext cx="688009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78" y="3260401"/>
                <a:ext cx="688009" cy="741485"/>
              </a:xfrm>
              <a:prstGeom prst="rect">
                <a:avLst/>
              </a:prstGeom>
              <a:blipFill rotWithShape="1">
                <a:blip r:embed="rId8"/>
                <a:stretch>
                  <a:fillRect l="-22124" t="-2479" b="-14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Овал 43"/>
          <p:cNvSpPr/>
          <p:nvPr/>
        </p:nvSpPr>
        <p:spPr>
          <a:xfrm>
            <a:off x="7390228" y="2987080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638421" y="3826304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470601" y="3059088"/>
            <a:ext cx="2592288" cy="183801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6" grpId="0"/>
      <p:bldP spid="18" grpId="0"/>
      <p:bldP spid="38" grpId="0" animBg="1"/>
      <p:bldP spid="39" grpId="0"/>
      <p:bldP spid="40" grpId="0"/>
      <p:bldP spid="42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41" grpId="0"/>
      <p:bldP spid="43" grpId="0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61" y="1239468"/>
            <a:ext cx="7272808" cy="56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>
                <a:solidFill>
                  <a:prstClr val="white"/>
                </a:solidFill>
              </a:rPr>
              <a:t>Пример: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462489" y="5291336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7470601" y="1711543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66545" y="529133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41543" y="1449933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516686" y="5229780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ru-RU" sz="36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47733" y="1919979"/>
            <a:ext cx="486262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971879" y="1839717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886847" y="20273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023199" y="1630980"/>
            <a:ext cx="1127307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4869" y="198373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5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431576" y="1637556"/>
            <a:ext cx="1158705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523243" y="1848101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7713" y="198268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390228" y="3851176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38300" y="2699048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7470601" y="1402904"/>
            <a:ext cx="1372170" cy="248646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390228" y="2987080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638421" y="3826304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474619" y="3059088"/>
            <a:ext cx="2736304" cy="183801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7758633" y="3203104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45079" y="3275112"/>
            <a:ext cx="457570" cy="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834823" y="3275112"/>
            <a:ext cx="0" cy="1935833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73864" y="5219328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ru-RU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397760" y="20318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8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2492" y="2528262"/>
                <a:ext cx="2108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dirty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 = </a:t>
                </a:r>
                <a:r>
                  <a:rPr lang="ru-RU" sz="3600" dirty="0" smtClean="0"/>
                  <a:t>5 </a:t>
                </a:r>
                <a:r>
                  <a:rPr lang="en-US" sz="3600" dirty="0" smtClean="0"/>
                  <a:t>+ </a:t>
                </a:r>
                <a:r>
                  <a:rPr lang="ru-RU" sz="3600" dirty="0" smtClean="0"/>
                  <a:t>2</a:t>
                </a:r>
                <a:r>
                  <a:rPr lang="en-US" sz="3600" dirty="0" smtClean="0"/>
                  <a:t>t</a:t>
                </a:r>
                <a:endParaRPr lang="ru-RU" sz="3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2" y="2528262"/>
                <a:ext cx="2108719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7803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73884" y="2546059"/>
                <a:ext cx="17972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dirty="0" smtClean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 = </a:t>
                </a:r>
                <a:r>
                  <a:rPr lang="ru-RU" sz="3600" dirty="0"/>
                  <a:t>8</a:t>
                </a:r>
                <a:r>
                  <a:rPr lang="ru-RU" sz="3600" dirty="0" smtClean="0"/>
                  <a:t> </a:t>
                </a:r>
                <a:r>
                  <a:rPr lang="ru-RU" sz="3600" dirty="0"/>
                  <a:t>-</a:t>
                </a:r>
                <a:r>
                  <a:rPr lang="en-US" sz="3600" dirty="0" smtClean="0"/>
                  <a:t> t</a:t>
                </a:r>
                <a:endParaRPr lang="ru-RU" sz="3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884" y="2546059"/>
                <a:ext cx="1797223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949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TextBox 2048"/>
              <p:cNvSpPr txBox="1"/>
              <p:nvPr/>
            </p:nvSpPr>
            <p:spPr>
              <a:xfrm>
                <a:off x="2222551" y="3059088"/>
                <a:ext cx="12542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049" name="TextBox 2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51" y="3059088"/>
                <a:ext cx="1254254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TextBox 2050"/>
          <p:cNvSpPr txBox="1"/>
          <p:nvPr/>
        </p:nvSpPr>
        <p:spPr>
          <a:xfrm>
            <a:off x="1585922" y="3645605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5 </a:t>
            </a:r>
            <a:r>
              <a:rPr lang="en-US" sz="3600" dirty="0"/>
              <a:t>+ </a:t>
            </a:r>
            <a:r>
              <a:rPr lang="ru-RU" sz="3600" dirty="0"/>
              <a:t>2</a:t>
            </a:r>
            <a:r>
              <a:rPr lang="en-US" sz="3600" dirty="0" smtClean="0"/>
              <a:t>t</a:t>
            </a:r>
            <a:r>
              <a:rPr lang="ru-RU" sz="3600" dirty="0" smtClean="0"/>
              <a:t> </a:t>
            </a:r>
            <a:r>
              <a:rPr lang="ru-RU" sz="3200" dirty="0" smtClean="0"/>
              <a:t> =</a:t>
            </a:r>
            <a:endParaRPr lang="ru-RU" sz="3600" dirty="0"/>
          </a:p>
        </p:txBody>
      </p:sp>
      <p:sp>
        <p:nvSpPr>
          <p:cNvPr id="2052" name="TextBox 2051"/>
          <p:cNvSpPr txBox="1"/>
          <p:nvPr/>
        </p:nvSpPr>
        <p:spPr>
          <a:xfrm>
            <a:off x="3172320" y="3647346"/>
            <a:ext cx="100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8 -</a:t>
            </a:r>
            <a:r>
              <a:rPr lang="en-US" sz="4000" dirty="0"/>
              <a:t> </a:t>
            </a:r>
            <a:r>
              <a:rPr lang="en-US" sz="4000" dirty="0" smtClean="0"/>
              <a:t>t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TextBox 2052"/>
              <p:cNvSpPr txBox="1"/>
              <p:nvPr/>
            </p:nvSpPr>
            <p:spPr>
              <a:xfrm>
                <a:off x="6535316" y="2930780"/>
                <a:ext cx="7543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053" name="TextBox 20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316" y="2930780"/>
                <a:ext cx="75436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TextBox 2053"/>
          <p:cNvSpPr txBox="1"/>
          <p:nvPr/>
        </p:nvSpPr>
        <p:spPr>
          <a:xfrm>
            <a:off x="2301270" y="4211216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 = 1 (</a:t>
            </a:r>
            <a:r>
              <a:rPr lang="ru-RU" sz="3200" dirty="0" smtClean="0"/>
              <a:t>с</a:t>
            </a:r>
            <a:r>
              <a:rPr lang="en-US" sz="3200" dirty="0" smtClean="0"/>
              <a:t>)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Box 2054"/>
              <p:cNvSpPr txBox="1"/>
              <p:nvPr/>
            </p:nvSpPr>
            <p:spPr>
              <a:xfrm>
                <a:off x="925099" y="4657765"/>
                <a:ext cx="2522294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dirty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200" dirty="0" smtClean="0"/>
                  <a:t> = 5 + 2*</a:t>
                </a:r>
                <a:r>
                  <a:rPr lang="en-US" sz="3200" dirty="0" smtClean="0"/>
                  <a:t>1</a:t>
                </a:r>
                <a:r>
                  <a:rPr lang="ru-RU" sz="3200" dirty="0" smtClean="0"/>
                  <a:t> =</a:t>
                </a:r>
                <a:endParaRPr lang="ru-RU" sz="3200" dirty="0"/>
              </a:p>
            </p:txBody>
          </p:sp>
        </mc:Choice>
        <mc:Fallback xmlns="">
          <p:sp>
            <p:nvSpPr>
              <p:cNvPr id="2055" name="TextBox 20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99" y="4657765"/>
                <a:ext cx="2522294" cy="633571"/>
              </a:xfrm>
              <a:prstGeom prst="rect">
                <a:avLst/>
              </a:prstGeom>
              <a:blipFill rotWithShape="1">
                <a:blip r:embed="rId8"/>
                <a:stretch>
                  <a:fillRect t="-3846" r="-4831" b="-31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25099" y="5135027"/>
                <a:ext cx="2039276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dirty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200" dirty="0" smtClean="0"/>
                  <a:t> = 8 -</a:t>
                </a:r>
                <a:r>
                  <a:rPr lang="ru-RU" sz="3200" dirty="0"/>
                  <a:t> </a:t>
                </a:r>
                <a:r>
                  <a:rPr lang="en-US" sz="3200" dirty="0"/>
                  <a:t>1</a:t>
                </a:r>
                <a:r>
                  <a:rPr lang="ru-RU" sz="3200" dirty="0" smtClean="0"/>
                  <a:t> =</a:t>
                </a:r>
                <a:endParaRPr lang="ru-RU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99" y="5135027"/>
                <a:ext cx="2039276" cy="633571"/>
              </a:xfrm>
              <a:prstGeom prst="rect">
                <a:avLst/>
              </a:prstGeom>
              <a:blipFill rotWithShape="1">
                <a:blip r:embed="rId9"/>
                <a:stretch>
                  <a:fillRect t="-3846" r="-6587" b="-31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6" name="TextBox 2055"/>
          <p:cNvSpPr txBox="1"/>
          <p:nvPr/>
        </p:nvSpPr>
        <p:spPr>
          <a:xfrm>
            <a:off x="3364355" y="4715272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7</a:t>
            </a:r>
            <a:r>
              <a:rPr lang="ru-RU" sz="3200" dirty="0" smtClean="0"/>
              <a:t> (</a:t>
            </a:r>
            <a:r>
              <a:rPr lang="ru-RU" sz="3200" dirty="0"/>
              <a:t>м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2924866" y="5207037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7</a:t>
            </a:r>
            <a:r>
              <a:rPr lang="ru-RU" sz="3200" dirty="0" smtClean="0"/>
              <a:t> (</a:t>
            </a:r>
            <a:r>
              <a:rPr lang="ru-RU" sz="3200" dirty="0"/>
              <a:t>м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369024" y="5918169"/>
            <a:ext cx="295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Время встречи :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378514" y="6427471"/>
            <a:ext cx="2942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Место встречи :</a:t>
            </a:r>
            <a:endParaRPr lang="ru-RU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3185827" y="5918169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 = 1 (</a:t>
            </a:r>
            <a:r>
              <a:rPr lang="ru-RU" sz="3200" dirty="0" smtClean="0"/>
              <a:t>с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3259076" y="6434753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7</a:t>
            </a:r>
            <a:r>
              <a:rPr lang="ru-RU" sz="3200" dirty="0" smtClean="0"/>
              <a:t> (</a:t>
            </a:r>
            <a:r>
              <a:rPr lang="ru-RU" sz="3200" dirty="0"/>
              <a:t>м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20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 animBg="1"/>
      <p:bldP spid="19" grpId="0"/>
      <p:bldP spid="20" grpId="0" animBg="1"/>
      <p:bldP spid="21" grpId="0" animBg="1"/>
      <p:bldP spid="23" grpId="0" animBg="1"/>
      <p:bldP spid="24" grpId="0" animBg="1"/>
      <p:bldP spid="26" grpId="0" animBg="1"/>
      <p:bldP spid="31" grpId="0"/>
      <p:bldP spid="32" grpId="0"/>
      <p:bldP spid="35" grpId="0"/>
      <p:bldP spid="36" grpId="0"/>
      <p:bldP spid="2049" grpId="0"/>
      <p:bldP spid="2051" grpId="0"/>
      <p:bldP spid="2052" grpId="0"/>
      <p:bldP spid="2053" grpId="0"/>
      <p:bldP spid="2054" grpId="0"/>
      <p:bldP spid="2055" grpId="0"/>
      <p:bldP spid="43" grpId="0"/>
      <p:bldP spid="2056" grpId="0"/>
      <p:bldP spid="45" grpId="0"/>
      <p:bldP spid="46" grpId="0"/>
      <p:bldP spid="47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881" y="2627040"/>
            <a:ext cx="10044182" cy="132343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/>
              <a:t>Прочитать § 5</a:t>
            </a:r>
          </a:p>
          <a:p>
            <a:pPr marL="742950" indent="-742950">
              <a:buAutoNum type="arabicPeriod"/>
            </a:pPr>
            <a:r>
              <a:rPr lang="ru-RU" dirty="0" smtClean="0"/>
              <a:t>Ответить на вопросы (стр. 28)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2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 ДВИЖЕНИЯ (повторение)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639049" y="1662801"/>
            <a:ext cx="11502867" cy="479539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А) по траектории: </a:t>
            </a:r>
            <a:r>
              <a:rPr lang="ru-RU" b="1" i="1" dirty="0" smtClean="0">
                <a:solidFill>
                  <a:srgbClr val="0070C0"/>
                </a:solidFill>
              </a:rPr>
              <a:t>прямолинейное или</a:t>
            </a:r>
          </a:p>
          <a:p>
            <a:pPr>
              <a:buFont typeface="Arial" charset="0"/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                                   криволинейное</a:t>
            </a:r>
          </a:p>
          <a:p>
            <a:r>
              <a:rPr lang="ru-RU" dirty="0" smtClean="0"/>
              <a:t>Б) по скорости:      </a:t>
            </a:r>
            <a:r>
              <a:rPr lang="ru-RU" b="1" i="1" dirty="0" smtClean="0">
                <a:solidFill>
                  <a:srgbClr val="00B050"/>
                </a:solidFill>
              </a:rPr>
              <a:t>равномерное или</a:t>
            </a:r>
          </a:p>
          <a:p>
            <a:pPr>
              <a:buFont typeface="Arial" charset="0"/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                                      неравномерное</a:t>
            </a:r>
          </a:p>
          <a:p>
            <a:pPr>
              <a:buFont typeface="Arial" charset="0"/>
              <a:buNone/>
            </a:pPr>
            <a:r>
              <a:rPr lang="ru-RU" dirty="0" smtClean="0"/>
              <a:t>Наиболее простой вид движения: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7030A0"/>
                </a:solidFill>
              </a:rPr>
              <a:t>прямолинейное равномерное (</a:t>
            </a:r>
            <a:r>
              <a:rPr lang="ru-RU" b="1" i="1" dirty="0" smtClean="0">
                <a:solidFill>
                  <a:srgbClr val="FFC000"/>
                </a:solidFill>
              </a:rPr>
              <a:t>путь равен перемещению, скорость постоянна</a:t>
            </a:r>
            <a:r>
              <a:rPr lang="ru-RU" b="1" i="1" dirty="0" smtClean="0">
                <a:solidFill>
                  <a:srgbClr val="7030A0"/>
                </a:solidFill>
              </a:rPr>
              <a:t>) </a:t>
            </a:r>
            <a:endParaRPr lang="ru-RU" b="1" i="1" dirty="0" smtClean="0"/>
          </a:p>
          <a:p>
            <a:pPr>
              <a:buFont typeface="Arial" charset="0"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= x – x</a:t>
            </a:r>
            <a:r>
              <a:rPr lang="en-US" sz="1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                       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i="1" dirty="0" smtClean="0">
                <a:solidFill>
                  <a:srgbClr val="002060"/>
                </a:solidFill>
              </a:rPr>
              <a:t>(s&gt;0)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387" y="-8186"/>
            <a:ext cx="12872350" cy="713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3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/>
              <a:t>Примеры равномерного движения</a:t>
            </a:r>
            <a:r>
              <a:rPr lang="ru-RU" sz="4800" dirty="0" smtClean="0"/>
              <a:t>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825" y="2030065"/>
            <a:ext cx="11953328" cy="369331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sz="4000" dirty="0" smtClean="0"/>
              <a:t>Движения, имеющие одинаковую скорость и прямолинейную траекторию</a:t>
            </a:r>
          </a:p>
          <a:p>
            <a:pPr marL="742950" indent="-742950">
              <a:buAutoNum type="arabicPeriod"/>
            </a:pPr>
            <a:r>
              <a:rPr lang="ru-RU" sz="4000" dirty="0"/>
              <a:t> Д</a:t>
            </a:r>
            <a:r>
              <a:rPr lang="ru-RU" sz="4000" dirty="0" smtClean="0"/>
              <a:t>вижения, имеющие одинаковую скорость, но криволинейную траекторию</a:t>
            </a:r>
          </a:p>
          <a:p>
            <a:pPr marL="742950" indent="-742950">
              <a:buAutoNum type="arabicPeriod"/>
            </a:pPr>
            <a:r>
              <a:rPr lang="ru-RU" sz="4000" dirty="0"/>
              <a:t>Д</a:t>
            </a:r>
            <a:r>
              <a:rPr lang="ru-RU" sz="4000" dirty="0" smtClean="0"/>
              <a:t>вижения, имеющие прямолинейную траекторию, но различную скорость</a:t>
            </a:r>
          </a:p>
        </p:txBody>
      </p:sp>
    </p:spTree>
    <p:extLst>
      <p:ext uri="{BB962C8B-B14F-4D97-AF65-F5344CB8AC3E}">
        <p14:creationId xmlns:p14="http://schemas.microsoft.com/office/powerpoint/2010/main" val="31150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80962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1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Уравнение равномерного движения</a:t>
            </a:r>
            <a:endParaRPr lang="ru-RU" sz="4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205905" y="3266401"/>
            <a:ext cx="61926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997993" y="32031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50321" y="32031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86836" y="336512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546" y="33651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295" y="3365124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1246" y="336512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3307000" y="2856762"/>
            <a:ext cx="576064" cy="299861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05717" y="4706561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</a:t>
            </a:r>
            <a:r>
              <a:rPr lang="ru-RU" sz="2800" b="1" dirty="0" smtClean="0"/>
              <a:t>х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37044" y="1546920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= х – 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71398" y="2396873"/>
                <a:ext cx="1770934" cy="96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ϑ</a:t>
                </a:r>
                <a:r>
                  <a:rPr lang="ru-RU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r>
                  <a:rPr lang="ru-RU" sz="4000" dirty="0" smtClean="0"/>
                  <a:t>   ;</a:t>
                </a:r>
                <a:endParaRPr lang="ru-RU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398" y="2396873"/>
                <a:ext cx="1770934" cy="969946"/>
              </a:xfrm>
              <a:prstGeom prst="rect">
                <a:avLst/>
              </a:prstGeom>
              <a:blipFill rotWithShape="1">
                <a:blip r:embed="rId2"/>
                <a:stretch>
                  <a:fillRect l="-12027" r="-1134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06645" y="3610059"/>
                <a:ext cx="2246512" cy="91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645" y="3610059"/>
                <a:ext cx="2246512" cy="915956"/>
              </a:xfrm>
              <a:prstGeom prst="rect">
                <a:avLst/>
              </a:prstGeom>
              <a:blipFill rotWithShape="1">
                <a:blip r:embed="rId3"/>
                <a:stretch>
                  <a:fillRect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02272" y="4756977"/>
                <a:ext cx="24515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3600" dirty="0" smtClean="0"/>
                  <a:t>*t = x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272" y="4756977"/>
                <a:ext cx="2451505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84000" y="5723384"/>
                <a:ext cx="26406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3600" dirty="0"/>
                  <a:t>*t</a:t>
                </a:r>
                <a:endParaRPr lang="ru-RU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000" y="5723384"/>
                <a:ext cx="2640659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6928" t="-14151" r="-2540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>
            <a:off x="2070001" y="2690337"/>
            <a:ext cx="2952328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2048910" y="2690337"/>
            <a:ext cx="21091" cy="525147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4994789" y="2669246"/>
            <a:ext cx="21091" cy="525147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243406" y="2555032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963486" y="2339008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478713" y="5651376"/>
            <a:ext cx="2722387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30841" y="1671772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= ∆Х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294187" y="2364676"/>
                <a:ext cx="1561133" cy="96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187" y="2364676"/>
                <a:ext cx="1561133" cy="969946"/>
              </a:xfrm>
              <a:prstGeom prst="rect">
                <a:avLst/>
              </a:prstGeom>
              <a:blipFill rotWithShape="1"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9" grpId="0"/>
      <p:bldP spid="32" grpId="0" animBg="1"/>
      <p:bldP spid="3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>
                <a:solidFill>
                  <a:prstClr val="white"/>
                </a:solidFill>
              </a:rPr>
              <a:t>Уравнение равномерного движения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205905" y="3266401"/>
            <a:ext cx="61926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997993" y="32031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50321" y="32031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6836" y="336512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546" y="33651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3307000" y="2856762"/>
            <a:ext cx="576064" cy="299861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05717" y="4706561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</a:t>
            </a:r>
            <a:r>
              <a:rPr lang="ru-RU" sz="2800" b="1" dirty="0" smtClean="0"/>
              <a:t>х</a:t>
            </a:r>
            <a:endParaRPr lang="ru-RU" sz="28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997993" y="2690337"/>
            <a:ext cx="3045428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048910" y="2690337"/>
            <a:ext cx="21091" cy="525147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001238" y="2690337"/>
            <a:ext cx="21091" cy="525147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18295" y="3365124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1246" y="336512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84000" y="1546920"/>
            <a:ext cx="231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= 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69955" y="2467937"/>
                <a:ext cx="1171411" cy="96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ϑ</a:t>
                </a:r>
                <a:r>
                  <a:rPr lang="ru-RU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955" y="2467937"/>
                <a:ext cx="1171411" cy="969946"/>
              </a:xfrm>
              <a:prstGeom prst="rect">
                <a:avLst/>
              </a:prstGeom>
              <a:blipFill rotWithShape="1">
                <a:blip r:embed="rId2"/>
                <a:stretch>
                  <a:fillRect l="-18135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47899" y="3557544"/>
                <a:ext cx="1958613" cy="942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200" i="1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200" dirty="0">
                            <a:latin typeface="Arial" pitchFamily="34" charset="0"/>
                            <a:cs typeface="Arial" pitchFamily="34" charset="0"/>
                          </a:rPr>
                          <m:t>х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Arial" pitchFamily="34" charset="0"/>
                            <a:cs typeface="Arial" pitchFamily="34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Arial" pitchFamily="34" charset="0"/>
                            <a:cs typeface="Arial" pitchFamily="34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ru-RU" sz="3200" dirty="0">
                            <a:latin typeface="Arial" pitchFamily="34" charset="0"/>
                            <a:cs typeface="Arial" pitchFamily="34" charset="0"/>
                          </a:rPr>
                          <m:t>х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899" y="3557544"/>
                <a:ext cx="1958613" cy="942117"/>
              </a:xfrm>
              <a:prstGeom prst="rect">
                <a:avLst/>
              </a:prstGeom>
              <a:blipFill rotWithShape="1"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829995" y="4704707"/>
                <a:ext cx="25618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/>
                  <a:t>*t = </a:t>
                </a:r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х</a:t>
                </a:r>
                <a:endParaRPr lang="ru-RU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95" y="4704707"/>
                <a:ext cx="2561855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6038" r="-5938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84000" y="5723384"/>
                <a:ext cx="24515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3600" dirty="0" smtClean="0"/>
                  <a:t>*t</a:t>
                </a:r>
                <a:endParaRPr lang="ru-RU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000" y="5723384"/>
                <a:ext cx="2451505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7463" t="-14151" r="-671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8502272" y="5651376"/>
            <a:ext cx="2565701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8469955" y="2626096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9269045" y="2467937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287407" y="2466784"/>
                <a:ext cx="1561133" cy="96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000" i="1" smtClean="0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4000" b="0" i="1" smtClean="0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07" y="2466784"/>
                <a:ext cx="1561133" cy="969946"/>
              </a:xfrm>
              <a:prstGeom prst="rect">
                <a:avLst/>
              </a:prstGeom>
              <a:blipFill rotWithShape="1"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3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4" grpId="0"/>
      <p:bldP spid="15" grpId="0"/>
      <p:bldP spid="18" grpId="0"/>
      <p:bldP spid="19" grpId="0"/>
      <p:bldP spid="20" grpId="0"/>
      <p:bldP spid="22" grpId="0"/>
      <p:bldP spid="23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77" y="224945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Пример: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93937" y="1402904"/>
                <a:ext cx="26406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en-US" sz="3600" dirty="0"/>
                  <a:t>*t</a:t>
                </a:r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37" y="1402904"/>
                <a:ext cx="2640659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928" t="-14151" r="-2540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412209" y="1330896"/>
            <a:ext cx="2722387" cy="792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61" y="1347458"/>
            <a:ext cx="7272808" cy="56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6462489" y="5435352"/>
            <a:ext cx="51125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470601" y="1711543"/>
            <a:ext cx="0" cy="4875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38963" y="5454379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endParaRPr lang="ru-RU" sz="28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997993" y="5445120"/>
            <a:ext cx="12241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10061" y="4931296"/>
            <a:ext cx="0" cy="18722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2136079" y="4868198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</a:t>
            </a:r>
            <a:endParaRPr lang="ru-RU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95943" y="4898013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ru-RU" sz="3600" b="1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49821" y="4407027"/>
            <a:ext cx="4500500" cy="197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1061889" y="4316904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738564" y="448008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138079" y="4143086"/>
            <a:ext cx="309216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64879" y="44609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5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7793" y="442970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68937" y="2246898"/>
                <a:ext cx="2108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 dirty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6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 = </a:t>
                </a:r>
                <a:r>
                  <a:rPr lang="ru-RU" sz="3600" dirty="0" smtClean="0"/>
                  <a:t>5 </a:t>
                </a:r>
                <a:r>
                  <a:rPr lang="en-US" sz="3600" dirty="0" smtClean="0"/>
                  <a:t>+ </a:t>
                </a:r>
                <a:r>
                  <a:rPr lang="ru-RU" sz="3600" dirty="0" smtClean="0"/>
                  <a:t>2</a:t>
                </a:r>
                <a:r>
                  <a:rPr lang="en-US" sz="3600" dirty="0" smtClean="0"/>
                  <a:t>t</a:t>
                </a:r>
                <a:endParaRPr lang="ru-RU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37" y="2246898"/>
                <a:ext cx="2108719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751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6840" y="2893229"/>
                <a:ext cx="11731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b="0" i="1" smtClean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200" dirty="0" smtClean="0"/>
                  <a:t> = 5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40" y="2893229"/>
                <a:ext cx="1173142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12435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7005" y="2821958"/>
                <a:ext cx="1519903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/>
                          </a:rPr>
                          <m:t>ϑ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200" dirty="0" smtClean="0"/>
                  <a:t> 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005" y="2821958"/>
                <a:ext cx="1519903" cy="741485"/>
              </a:xfrm>
              <a:prstGeom prst="rect">
                <a:avLst/>
              </a:prstGeom>
              <a:blipFill rotWithShape="1">
                <a:blip r:embed="rId8"/>
                <a:stretch>
                  <a:fillRect t="-245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62289" y="2915072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˃ 0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70261" y="3401601"/>
                <a:ext cx="688009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261" y="3401601"/>
                <a:ext cx="688009" cy="741485"/>
              </a:xfrm>
              <a:prstGeom prst="rect">
                <a:avLst/>
              </a:prstGeom>
              <a:blipFill rotWithShape="1">
                <a:blip r:embed="rId9"/>
                <a:stretch>
                  <a:fillRect l="-22124" t="-245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7390228" y="3923184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038300" y="2771056"/>
            <a:ext cx="15238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7496476" y="1690936"/>
            <a:ext cx="1270269" cy="226825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29539" y="55682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50506" y="55710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18073" y="60914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52425" y="60834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1048" y="146971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ru-RU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581645" y="5254576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193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4" grpId="0"/>
      <p:bldP spid="1024" grpId="0"/>
      <p:bldP spid="34" grpId="0"/>
      <p:bldP spid="40" grpId="0" animBg="1"/>
      <p:bldP spid="43" grpId="0"/>
      <p:bldP spid="51" grpId="0"/>
      <p:bldP spid="52" grpId="0"/>
      <p:bldP spid="28" grpId="0"/>
      <p:bldP spid="3" grpId="0"/>
      <p:bldP spid="6" grpId="0"/>
      <p:bldP spid="7" grpId="0"/>
      <p:bldP spid="8" grpId="0"/>
      <p:bldP spid="33" grpId="0" animBg="1"/>
      <p:bldP spid="35" grpId="0" animBg="1"/>
      <p:bldP spid="31" grpId="0"/>
      <p:bldP spid="45" grpId="0"/>
      <p:bldP spid="46" grpId="0"/>
      <p:bldP spid="47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498</Words>
  <Application>Microsoft Office PowerPoint</Application>
  <PresentationFormat>Произвольный</PresentationFormat>
  <Paragraphs>109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2_Тема Office</vt:lpstr>
      <vt:lpstr>4_Тема Office</vt:lpstr>
      <vt:lpstr>1_Тема Office</vt:lpstr>
      <vt:lpstr>Презентация PowerPoint</vt:lpstr>
      <vt:lpstr>ВИДЫ  ДВИЖЕНИЯ (повторение)</vt:lpstr>
      <vt:lpstr>Презентация PowerPoint</vt:lpstr>
      <vt:lpstr>Примеры равномерного движения:</vt:lpstr>
      <vt:lpstr>Презентация PowerPoint</vt:lpstr>
      <vt:lpstr>Презентация PowerPoint</vt:lpstr>
      <vt:lpstr>Уравнение равномерного движения</vt:lpstr>
      <vt:lpstr>Уравнение равномерного движения</vt:lpstr>
      <vt:lpstr>Пример:</vt:lpstr>
      <vt:lpstr>Пример:</vt:lpstr>
      <vt:lpstr>Пример: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27</cp:revision>
  <dcterms:created xsi:type="dcterms:W3CDTF">2020-08-02T08:10:40Z</dcterms:created>
  <dcterms:modified xsi:type="dcterms:W3CDTF">2020-09-11T18:01:30Z</dcterms:modified>
</cp:coreProperties>
</file>