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79" r:id="rId4"/>
  </p:sldMasterIdLst>
  <p:notesMasterIdLst>
    <p:notesMasterId r:id="rId17"/>
  </p:notesMasterIdLst>
  <p:sldIdLst>
    <p:sldId id="256" r:id="rId5"/>
    <p:sldId id="260" r:id="rId6"/>
    <p:sldId id="261" r:id="rId7"/>
    <p:sldId id="262" r:id="rId8"/>
    <p:sldId id="258" r:id="rId9"/>
    <p:sldId id="257" r:id="rId10"/>
    <p:sldId id="263" r:id="rId11"/>
    <p:sldId id="264" r:id="rId12"/>
    <p:sldId id="265" r:id="rId13"/>
    <p:sldId id="267" r:id="rId14"/>
    <p:sldId id="268" r:id="rId15"/>
    <p:sldId id="266" r:id="rId16"/>
  </p:sldIdLst>
  <p:sldSz cx="12780963" cy="7126288"/>
  <p:notesSz cx="6858000" cy="9144000"/>
  <p:defaultTextStyle>
    <a:defPPr>
      <a:defRPr lang="ru-RU"/>
    </a:defPPr>
    <a:lvl1pPr marL="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756" y="-138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E1931-D879-49B2-8141-FE062353E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A5561-9F08-4C8B-933B-CCF8FF1F8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1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55600" y="685800"/>
            <a:ext cx="61468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9BB936A-38D9-488A-B099-400B21B90CB3}" type="slidenum">
              <a:rPr lang="ru-RU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A5561-9F08-4C8B-933B-CCF8FF1F89F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802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9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1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5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7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81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7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2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8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1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5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7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10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40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90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81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7033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92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88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88" y="2259964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4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016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32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17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1"/>
            <a:ext cx="4204851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39" y="283778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91"/>
            <a:ext cx="4204851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1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2" y="4988420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2" y="636750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2990" indent="0">
              <a:buNone/>
              <a:defRPr sz="2500"/>
            </a:lvl2pPr>
            <a:lvl3pPr marL="826000" indent="0">
              <a:buNone/>
              <a:defRPr sz="2200"/>
            </a:lvl3pPr>
            <a:lvl4pPr marL="1238998" indent="0">
              <a:buNone/>
              <a:defRPr sz="1900"/>
            </a:lvl4pPr>
            <a:lvl5pPr marL="1651998" indent="0">
              <a:buNone/>
              <a:defRPr sz="1900"/>
            </a:lvl5pPr>
            <a:lvl6pPr marL="2065004" indent="0">
              <a:buNone/>
              <a:defRPr sz="1900"/>
            </a:lvl6pPr>
            <a:lvl7pPr marL="2478004" indent="0">
              <a:buNone/>
              <a:defRPr sz="1900"/>
            </a:lvl7pPr>
            <a:lvl8pPr marL="2891005" indent="0">
              <a:buNone/>
              <a:defRPr sz="1900"/>
            </a:lvl8pPr>
            <a:lvl9pPr marL="330400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2" y="5577324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73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92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432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0" y="285432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15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1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8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2064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9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8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6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0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8BED5-8260-4CF9-9BBA-924643DFDAA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54412-8C42-441C-95BB-F7789B6651D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504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3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0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1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1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1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2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2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2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A0F48-D6C2-462D-9493-846935CE0B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6016D-F3FF-458D-B41A-1DC42075D8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042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26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2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45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6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9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1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37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8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4EE0C-8E83-4FCC-96B9-C6B60B9E7F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A0B76-E349-4455-8C6A-24520493F3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801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2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2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9F420-0857-45E5-BDFD-A2C579B447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D3CF8-0DDF-46D0-AF32-2152526D01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8884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29" indent="0">
              <a:buNone/>
              <a:defRPr sz="2400" b="1"/>
            </a:lvl2pPr>
            <a:lvl3pPr marL="1096457" indent="0">
              <a:buNone/>
              <a:defRPr sz="2200" b="1"/>
            </a:lvl3pPr>
            <a:lvl4pPr marL="1644686" indent="0">
              <a:buNone/>
              <a:defRPr sz="1900" b="1"/>
            </a:lvl4pPr>
            <a:lvl5pPr marL="2192914" indent="0">
              <a:buNone/>
              <a:defRPr sz="1900" b="1"/>
            </a:lvl5pPr>
            <a:lvl6pPr marL="2741143" indent="0">
              <a:buNone/>
              <a:defRPr sz="1900" b="1"/>
            </a:lvl6pPr>
            <a:lvl7pPr marL="3289371" indent="0">
              <a:buNone/>
              <a:defRPr sz="1900" b="1"/>
            </a:lvl7pPr>
            <a:lvl8pPr marL="3837600" indent="0">
              <a:buNone/>
              <a:defRPr sz="1900" b="1"/>
            </a:lvl8pPr>
            <a:lvl9pPr marL="4385828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29" indent="0">
              <a:buNone/>
              <a:defRPr sz="2400" b="1"/>
            </a:lvl2pPr>
            <a:lvl3pPr marL="1096457" indent="0">
              <a:buNone/>
              <a:defRPr sz="2200" b="1"/>
            </a:lvl3pPr>
            <a:lvl4pPr marL="1644686" indent="0">
              <a:buNone/>
              <a:defRPr sz="1900" b="1"/>
            </a:lvl4pPr>
            <a:lvl5pPr marL="2192914" indent="0">
              <a:buNone/>
              <a:defRPr sz="1900" b="1"/>
            </a:lvl5pPr>
            <a:lvl6pPr marL="2741143" indent="0">
              <a:buNone/>
              <a:defRPr sz="1900" b="1"/>
            </a:lvl6pPr>
            <a:lvl7pPr marL="3289371" indent="0">
              <a:buNone/>
              <a:defRPr sz="1900" b="1"/>
            </a:lvl7pPr>
            <a:lvl8pPr marL="3837600" indent="0">
              <a:buNone/>
              <a:defRPr sz="1900" b="1"/>
            </a:lvl8pPr>
            <a:lvl9pPr marL="4385828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92868-6755-41E0-8924-5ACDD41B7E4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7A8FC-476D-460C-9541-4C3943217DC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925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1E5F4-EB8E-4711-8A60-2A5B61E9D7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912EE-E893-4C71-8873-749556211A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2622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DE95C-9646-463A-97EC-85988CFF0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226EA-7241-4A56-835D-770D2903E0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683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3" y="283734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0" y="1491243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229" indent="0">
              <a:buNone/>
              <a:defRPr sz="1400"/>
            </a:lvl2pPr>
            <a:lvl3pPr marL="1096457" indent="0">
              <a:buNone/>
              <a:defRPr sz="1200"/>
            </a:lvl3pPr>
            <a:lvl4pPr marL="1644686" indent="0">
              <a:buNone/>
              <a:defRPr sz="1100"/>
            </a:lvl4pPr>
            <a:lvl5pPr marL="2192914" indent="0">
              <a:buNone/>
              <a:defRPr sz="1100"/>
            </a:lvl5pPr>
            <a:lvl6pPr marL="2741143" indent="0">
              <a:buNone/>
              <a:defRPr sz="1100"/>
            </a:lvl6pPr>
            <a:lvl7pPr marL="3289371" indent="0">
              <a:buNone/>
              <a:defRPr sz="1100"/>
            </a:lvl7pPr>
            <a:lvl8pPr marL="3837600" indent="0">
              <a:buNone/>
              <a:defRPr sz="1100"/>
            </a:lvl8pPr>
            <a:lvl9pPr marL="438582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675EB-2FF9-4EA3-A95F-35B18BD9964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FB0DA-047E-4D63-B336-BDC489F8E1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6486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48"/>
            <a:ext cx="7668578" cy="427577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8229" indent="0">
              <a:buNone/>
              <a:defRPr sz="3400"/>
            </a:lvl2pPr>
            <a:lvl3pPr marL="1096457" indent="0">
              <a:buNone/>
              <a:defRPr sz="2900"/>
            </a:lvl3pPr>
            <a:lvl4pPr marL="1644686" indent="0">
              <a:buNone/>
              <a:defRPr sz="2400"/>
            </a:lvl4pPr>
            <a:lvl5pPr marL="2192914" indent="0">
              <a:buNone/>
              <a:defRPr sz="2400"/>
            </a:lvl5pPr>
            <a:lvl6pPr marL="2741143" indent="0">
              <a:buNone/>
              <a:defRPr sz="2400"/>
            </a:lvl6pPr>
            <a:lvl7pPr marL="3289371" indent="0">
              <a:buNone/>
              <a:defRPr sz="2400"/>
            </a:lvl7pPr>
            <a:lvl8pPr marL="3837600" indent="0">
              <a:buNone/>
              <a:defRPr sz="2400"/>
            </a:lvl8pPr>
            <a:lvl9pPr marL="4385828" indent="0">
              <a:buNone/>
              <a:defRPr sz="24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229" indent="0">
              <a:buNone/>
              <a:defRPr sz="1400"/>
            </a:lvl2pPr>
            <a:lvl3pPr marL="1096457" indent="0">
              <a:buNone/>
              <a:defRPr sz="1200"/>
            </a:lvl3pPr>
            <a:lvl4pPr marL="1644686" indent="0">
              <a:buNone/>
              <a:defRPr sz="1100"/>
            </a:lvl4pPr>
            <a:lvl5pPr marL="2192914" indent="0">
              <a:buNone/>
              <a:defRPr sz="1100"/>
            </a:lvl5pPr>
            <a:lvl6pPr marL="2741143" indent="0">
              <a:buNone/>
              <a:defRPr sz="1100"/>
            </a:lvl6pPr>
            <a:lvl7pPr marL="3289371" indent="0">
              <a:buNone/>
              <a:defRPr sz="1100"/>
            </a:lvl7pPr>
            <a:lvl8pPr marL="3837600" indent="0">
              <a:buNone/>
              <a:defRPr sz="1100"/>
            </a:lvl8pPr>
            <a:lvl9pPr marL="438582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F5492-F780-4102-B384-EF697DC4981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72988-C3B6-477B-BD3C-A831AFB264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0992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E0D5-6626-4814-9E20-70F67096D4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E7521-6070-4D50-93EB-7758FA765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2078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4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4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C07BD-4201-4996-9839-CB54085C25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88738-1206-4E85-BC5E-79833F9E66D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095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7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7" y="149124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35" indent="0">
              <a:buNone/>
              <a:defRPr sz="3400"/>
            </a:lvl2pPr>
            <a:lvl3pPr marL="1096067" indent="0">
              <a:buNone/>
              <a:defRPr sz="2900"/>
            </a:lvl3pPr>
            <a:lvl4pPr marL="1644106" indent="0">
              <a:buNone/>
              <a:defRPr sz="2400"/>
            </a:lvl4pPr>
            <a:lvl5pPr marL="2192141" indent="0">
              <a:buNone/>
              <a:defRPr sz="2400"/>
            </a:lvl5pPr>
            <a:lvl6pPr marL="2740176" indent="0">
              <a:buNone/>
              <a:defRPr sz="2400"/>
            </a:lvl6pPr>
            <a:lvl7pPr marL="3288210" indent="0">
              <a:buNone/>
              <a:defRPr sz="2400"/>
            </a:lvl7pPr>
            <a:lvl8pPr marL="3836247" indent="0">
              <a:buNone/>
              <a:defRPr sz="2400"/>
            </a:lvl8pPr>
            <a:lvl9pPr marL="438428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8"/>
            <a:ext cx="11502867" cy="1187715"/>
          </a:xfrm>
          <a:prstGeom prst="rect">
            <a:avLst/>
          </a:prstGeom>
        </p:spPr>
        <p:txBody>
          <a:bodyPr vert="horz" lIns="109609" tIns="54804" rIns="109609" bIns="548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7"/>
            <a:ext cx="11502867" cy="4703021"/>
          </a:xfrm>
          <a:prstGeom prst="rect">
            <a:avLst/>
          </a:prstGeom>
        </p:spPr>
        <p:txBody>
          <a:bodyPr vert="horz" lIns="109609" tIns="54804" rIns="109609" bIns="548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06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22" indent="-411022" algn="l" defTabSz="109606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557" indent="-342523" algn="l" defTabSz="109606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8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122" indent="-274018" algn="l" defTabSz="10960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159" indent="-274018" algn="l" defTabSz="109606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194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23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26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30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35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06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10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14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17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21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24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28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99"/>
            <a:ext cx="11502867" cy="1187716"/>
          </a:xfrm>
          <a:prstGeom prst="rect">
            <a:avLst/>
          </a:prstGeom>
        </p:spPr>
        <p:txBody>
          <a:bodyPr vert="horz" lIns="82596" tIns="41302" rIns="82596" bIns="41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51"/>
            <a:ext cx="11502867" cy="4703021"/>
          </a:xfrm>
          <a:prstGeom prst="rect">
            <a:avLst/>
          </a:prstGeom>
        </p:spPr>
        <p:txBody>
          <a:bodyPr vert="horz" lIns="82596" tIns="41302" rIns="82596" bIns="41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66" y="6605064"/>
            <a:ext cx="4047304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2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2600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9749" indent="-309749" algn="l" defTabSz="8260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113" indent="-258128" algn="l" defTabSz="8260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2507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501" indent="-206498" algn="l" defTabSz="82600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8496" indent="-206498" algn="l" defTabSz="82600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99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4502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7506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513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99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600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8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1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1005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001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11.09.2020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639049" y="285383"/>
            <a:ext cx="11502867" cy="1187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9646" tIns="54823" rIns="109646" bIns="548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639049" y="1662802"/>
            <a:ext cx="11502867" cy="4703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9646" tIns="54823" rIns="109646" bIns="548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15"/>
            <a:ext cx="2982225" cy="379409"/>
          </a:xfrm>
          <a:prstGeom prst="rect">
            <a:avLst/>
          </a:prstGeom>
        </p:spPr>
        <p:txBody>
          <a:bodyPr vert="horz" lIns="109646" tIns="54823" rIns="109646" bIns="54823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8DF83F9F-E613-4278-A356-EC520EBCE4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11.09.2020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15"/>
            <a:ext cx="4047305" cy="379409"/>
          </a:xfrm>
          <a:prstGeom prst="rect">
            <a:avLst/>
          </a:prstGeom>
        </p:spPr>
        <p:txBody>
          <a:bodyPr vert="horz" lIns="109646" tIns="54823" rIns="109646" bIns="54823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15"/>
            <a:ext cx="2982225" cy="379409"/>
          </a:xfrm>
          <a:prstGeom prst="rect">
            <a:avLst/>
          </a:prstGeom>
        </p:spPr>
        <p:txBody>
          <a:bodyPr vert="horz" lIns="109646" tIns="54823" rIns="109646" bIns="54823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5C4EB5A2-D7FC-4D91-8B93-D9ABD7539259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87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5pPr>
      <a:lvl6pPr marL="548229" algn="ctr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6pPr>
      <a:lvl7pPr marL="1096457" algn="ctr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7pPr>
      <a:lvl8pPr marL="1644686" algn="ctr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8pPr>
      <a:lvl9pPr marL="2192914" algn="ctr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9pPr>
    </p:titleStyle>
    <p:bodyStyle>
      <a:lvl1pPr marL="411171" indent="-411171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871" indent="-342643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571" indent="-274114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800" indent="-274114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028" indent="-274114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257" indent="-274114" algn="l" defTabSz="10964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485" indent="-274114" algn="l" defTabSz="10964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714" indent="-274114" algn="l" defTabSz="10964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942" indent="-274114" algn="l" defTabSz="10964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29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457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86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914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143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371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600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828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8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89398" y="2487044"/>
            <a:ext cx="10377999" cy="3636398"/>
          </a:xfrm>
          <a:prstGeom prst="rect">
            <a:avLst/>
          </a:prstGeom>
        </p:spPr>
        <p:txBody>
          <a:bodyPr vert="horz" wrap="square" lIns="0" tIns="22370" rIns="0" bIns="0" rtlCol="0">
            <a:spAutoFit/>
          </a:bodyPr>
          <a:lstStyle/>
          <a:p>
            <a:pPr marL="29485" defTabSz="923532">
              <a:spcBef>
                <a:spcPts val="177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1859" algn="ctr" defTabSz="923532">
              <a:spcBef>
                <a:spcPts val="1979"/>
              </a:spcBef>
            </a:pPr>
            <a:r>
              <a:rPr lang="ru-RU" sz="6000" b="1" dirty="0" smtClean="0">
                <a:solidFill>
                  <a:prstClr val="black"/>
                </a:solidFill>
              </a:rPr>
              <a:t>Понятие </a:t>
            </a:r>
            <a:r>
              <a:rPr lang="ru-RU" sz="6000" b="1" dirty="0">
                <a:solidFill>
                  <a:prstClr val="black"/>
                </a:solidFill>
              </a:rPr>
              <a:t>о прямолинейном равномерном движении</a:t>
            </a:r>
          </a:p>
          <a:p>
            <a:pPr marL="51859" defTabSz="923532">
              <a:lnSpc>
                <a:spcPts val="3266"/>
              </a:lnSpc>
              <a:spcBef>
                <a:spcPts val="1979"/>
              </a:spcBef>
            </a:pPr>
            <a:endParaRPr lang="ru-RU" sz="26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7392" y="2743525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9" y="46692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254" y="473242"/>
            <a:ext cx="807090" cy="948999"/>
          </a:xfrm>
          <a:prstGeom prst="rect">
            <a:avLst/>
          </a:prstGeom>
        </p:spPr>
        <p:txBody>
          <a:bodyPr vert="horz" wrap="square" lIns="0" tIns="25421" rIns="0" bIns="0" rtlCol="0">
            <a:spAutoFit/>
          </a:bodyPr>
          <a:lstStyle/>
          <a:p>
            <a:pPr defTabSz="923532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739653" y="1386190"/>
            <a:ext cx="1610378" cy="327284"/>
          </a:xfrm>
          <a:prstGeom prst="rect">
            <a:avLst/>
          </a:prstGeom>
        </p:spPr>
        <p:txBody>
          <a:bodyPr vert="horz" wrap="square" lIns="0" tIns="19319" rIns="0" bIns="0" rtlCol="0">
            <a:spAutoFit/>
          </a:bodyPr>
          <a:lstStyle/>
          <a:p>
            <a:pPr defTabSz="923532">
              <a:spcBef>
                <a:spcPts val="152"/>
              </a:spcBef>
            </a:pPr>
            <a:r>
              <a:rPr lang="ru-RU" sz="20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3" y="495444"/>
            <a:ext cx="3929029" cy="870040"/>
          </a:xfrm>
          <a:prstGeom prst="rect">
            <a:avLst/>
          </a:prstGeom>
        </p:spPr>
        <p:txBody>
          <a:bodyPr vert="horz" wrap="square" lIns="0" tIns="234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370" defTabSz="1466391">
              <a:spcBef>
                <a:spcPts val="185"/>
              </a:spcBef>
              <a:defRPr/>
            </a:pPr>
            <a:r>
              <a:rPr lang="ru-RU" sz="5500" kern="0" spc="8" dirty="0">
                <a:solidFill>
                  <a:sysClr val="window" lastClr="FFFFFF"/>
                </a:solidFill>
              </a:rPr>
              <a:t>Физика</a:t>
            </a:r>
            <a:endParaRPr lang="en-US" sz="55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" y="544605"/>
            <a:ext cx="955461" cy="99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61" y="1275450"/>
            <a:ext cx="7272808" cy="56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/>
              <a:t>Пример: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34867" y="1534457"/>
                <a:ext cx="245150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3600" dirty="0"/>
                  <a:t>*t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867" y="1534457"/>
                <a:ext cx="2451505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7444" t="-14151" r="-645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349921" y="1461579"/>
            <a:ext cx="2536451" cy="7920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883963" y="1418988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Х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6462489" y="5291336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66545" y="529133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</a:t>
            </a:r>
            <a:endParaRPr lang="ru-RU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1581645" y="5254576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</a:t>
            </a:r>
            <a:endParaRPr lang="ru-RU" sz="36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997993" y="5445120"/>
            <a:ext cx="12241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610061" y="4931296"/>
            <a:ext cx="0" cy="18722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845865" y="3995192"/>
            <a:ext cx="2549465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449821" y="4267451"/>
            <a:ext cx="4500500" cy="1972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3319139" y="4211216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662289" y="4408076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22129" y="436811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8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9801" y="429610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36079" y="4861029"/>
            <a:ext cx="396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x</a:t>
            </a:r>
            <a:endParaRPr lang="ru-RU" sz="36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739435" y="4859288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668937" y="2246898"/>
                <a:ext cx="179722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dirty="0" smtClean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:r>
                  <a:rPr lang="ru-RU" sz="3600" dirty="0"/>
                  <a:t>8</a:t>
                </a:r>
                <a:r>
                  <a:rPr lang="ru-RU" sz="3600" dirty="0" smtClean="0"/>
                  <a:t> </a:t>
                </a:r>
                <a:r>
                  <a:rPr lang="ru-RU" sz="3600" dirty="0"/>
                  <a:t>-</a:t>
                </a:r>
                <a:r>
                  <a:rPr lang="en-US" sz="3600" dirty="0" smtClean="0"/>
                  <a:t> t</a:t>
                </a:r>
                <a:endParaRPr lang="ru-RU" sz="36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937" y="2246898"/>
                <a:ext cx="1797223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151" r="-915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6840" y="2893229"/>
                <a:ext cx="117314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2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200" dirty="0" smtClean="0"/>
                  <a:t> = 8</a:t>
                </a:r>
                <a:endParaRPr lang="ru-RU" sz="3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840" y="2893229"/>
                <a:ext cx="1173142" cy="584775"/>
              </a:xfrm>
              <a:prstGeom prst="rect">
                <a:avLst/>
              </a:prstGeom>
              <a:blipFill rotWithShape="1">
                <a:blip r:embed="rId6"/>
                <a:stretch>
                  <a:fillRect t="-12500" r="-12435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137005" y="2821958"/>
                <a:ext cx="1644937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200" dirty="0" smtClean="0"/>
                  <a:t> = -1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005" y="2821958"/>
                <a:ext cx="1644937" cy="741485"/>
              </a:xfrm>
              <a:prstGeom prst="rect">
                <a:avLst/>
              </a:prstGeom>
              <a:blipFill rotWithShape="1">
                <a:blip r:embed="rId7"/>
                <a:stretch>
                  <a:fillRect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4662289" y="2915072"/>
            <a:ext cx="628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˂</a:t>
            </a:r>
            <a:r>
              <a:rPr lang="ru-RU" sz="2800" dirty="0" smtClean="0"/>
              <a:t> 0</a:t>
            </a:r>
            <a:endParaRPr lang="ru-RU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2729539" y="556823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0</a:t>
            </a:r>
            <a:endParaRPr lang="ru-RU" sz="28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150506" y="5571089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8</a:t>
            </a:r>
            <a:endParaRPr lang="ru-RU" sz="28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2718073" y="609145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152425" y="608342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4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353978" y="3260401"/>
                <a:ext cx="688009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978" y="3260401"/>
                <a:ext cx="688009" cy="741485"/>
              </a:xfrm>
              <a:prstGeom prst="rect">
                <a:avLst/>
              </a:prstGeom>
              <a:blipFill rotWithShape="1">
                <a:blip r:embed="rId8"/>
                <a:stretch>
                  <a:fillRect l="-22124" t="-2479" b="-14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Овал 43"/>
          <p:cNvSpPr/>
          <p:nvPr/>
        </p:nvSpPr>
        <p:spPr>
          <a:xfrm>
            <a:off x="7390228" y="2987080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8638421" y="382630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470601" y="3059088"/>
            <a:ext cx="2592288" cy="1838013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27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1" grpId="0"/>
      <p:bldP spid="16" grpId="0"/>
      <p:bldP spid="18" grpId="0"/>
      <p:bldP spid="38" grpId="0" animBg="1"/>
      <p:bldP spid="39" grpId="0"/>
      <p:bldP spid="40" grpId="0"/>
      <p:bldP spid="42" grpId="0"/>
      <p:bldP spid="27" grpId="0"/>
      <p:bldP spid="28" grpId="0"/>
      <p:bldP spid="29" grpId="0"/>
      <p:bldP spid="30" grpId="0"/>
      <p:bldP spid="31" grpId="0"/>
      <p:bldP spid="32" grpId="0"/>
      <p:bldP spid="34" grpId="0"/>
      <p:bldP spid="35" grpId="0"/>
      <p:bldP spid="36" grpId="0"/>
      <p:bldP spid="41" grpId="0"/>
      <p:bldP spid="43" grpId="0"/>
      <p:bldP spid="44" grpId="0" animBg="1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61" y="1239468"/>
            <a:ext cx="7272808" cy="56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Пример:</a:t>
            </a:r>
            <a:endParaRPr lang="ru-RU" sz="40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462489" y="5291336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66545" y="529133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941543" y="1449933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X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1516686" y="5229780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</a:t>
            </a:r>
            <a:endParaRPr lang="ru-RU" sz="3600" b="1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447733" y="1919979"/>
            <a:ext cx="4862628" cy="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971879" y="1839717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886847" y="2027316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023199" y="1630980"/>
            <a:ext cx="1127307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74869" y="198373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5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3431576" y="1637556"/>
            <a:ext cx="1158705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4523243" y="1848101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67713" y="198268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7390228" y="3851176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8038300" y="2699048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7470601" y="1402904"/>
            <a:ext cx="1372170" cy="248646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7390228" y="2987080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638421" y="382630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474619" y="3059088"/>
            <a:ext cx="2736304" cy="1838013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7758633" y="320310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445079" y="3275112"/>
            <a:ext cx="457570" cy="1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834823" y="3275112"/>
            <a:ext cx="0" cy="1935833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673864" y="5219328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</a:t>
            </a:r>
            <a:endParaRPr lang="ru-RU" sz="3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397760" y="203181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8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32492" y="2528262"/>
                <a:ext cx="21087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dirty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:r>
                  <a:rPr lang="ru-RU" sz="3600" dirty="0" smtClean="0"/>
                  <a:t>5 </a:t>
                </a:r>
                <a:r>
                  <a:rPr lang="en-US" sz="3600" dirty="0" smtClean="0"/>
                  <a:t>+ </a:t>
                </a:r>
                <a:r>
                  <a:rPr lang="ru-RU" sz="3600" dirty="0" smtClean="0"/>
                  <a:t>2</a:t>
                </a:r>
                <a:r>
                  <a:rPr lang="en-US" sz="3600" dirty="0" smtClean="0"/>
                  <a:t>t</a:t>
                </a:r>
                <a:endParaRPr lang="ru-RU" sz="36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92" y="2528262"/>
                <a:ext cx="2108719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780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373884" y="2546059"/>
                <a:ext cx="179722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dirty="0" smtClean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:r>
                  <a:rPr lang="ru-RU" sz="3600" dirty="0"/>
                  <a:t>8</a:t>
                </a:r>
                <a:r>
                  <a:rPr lang="ru-RU" sz="3600" dirty="0" smtClean="0"/>
                  <a:t> </a:t>
                </a:r>
                <a:r>
                  <a:rPr lang="ru-RU" sz="3600" dirty="0"/>
                  <a:t>-</a:t>
                </a:r>
                <a:r>
                  <a:rPr lang="en-US" sz="3600" dirty="0" smtClean="0"/>
                  <a:t> t</a:t>
                </a:r>
                <a:endParaRPr lang="ru-RU" sz="36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884" y="2546059"/>
                <a:ext cx="1797223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151" r="-949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49" name="TextBox 2048"/>
              <p:cNvSpPr txBox="1"/>
              <p:nvPr/>
            </p:nvSpPr>
            <p:spPr>
              <a:xfrm>
                <a:off x="2222551" y="3059088"/>
                <a:ext cx="12542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049" name="TextBox 20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551" y="3059088"/>
                <a:ext cx="1254254" cy="646331"/>
              </a:xfrm>
              <a:prstGeom prst="rect">
                <a:avLst/>
              </a:prstGeom>
              <a:blipFill rotWithShape="1">
                <a:blip r:embed="rId6"/>
                <a:stretch>
                  <a:fillRect b="-10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1" name="TextBox 2050"/>
          <p:cNvSpPr txBox="1"/>
          <p:nvPr/>
        </p:nvSpPr>
        <p:spPr>
          <a:xfrm>
            <a:off x="1585922" y="3645605"/>
            <a:ext cx="1646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5 </a:t>
            </a:r>
            <a:r>
              <a:rPr lang="en-US" sz="3600" dirty="0"/>
              <a:t>+ </a:t>
            </a:r>
            <a:r>
              <a:rPr lang="ru-RU" sz="3600" dirty="0"/>
              <a:t>2</a:t>
            </a:r>
            <a:r>
              <a:rPr lang="en-US" sz="3600" dirty="0" smtClean="0"/>
              <a:t>t</a:t>
            </a:r>
            <a:r>
              <a:rPr lang="ru-RU" sz="3600" dirty="0" smtClean="0"/>
              <a:t> </a:t>
            </a:r>
            <a:r>
              <a:rPr lang="ru-RU" sz="3200" dirty="0" smtClean="0"/>
              <a:t> =</a:t>
            </a:r>
            <a:endParaRPr lang="ru-RU" sz="3600" dirty="0"/>
          </a:p>
        </p:txBody>
      </p:sp>
      <p:sp>
        <p:nvSpPr>
          <p:cNvPr id="2052" name="TextBox 2051"/>
          <p:cNvSpPr txBox="1"/>
          <p:nvPr/>
        </p:nvSpPr>
        <p:spPr>
          <a:xfrm>
            <a:off x="3172320" y="3647346"/>
            <a:ext cx="10038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8 -</a:t>
            </a:r>
            <a:r>
              <a:rPr lang="en-US" sz="4000" dirty="0"/>
              <a:t> </a:t>
            </a:r>
            <a:r>
              <a:rPr lang="en-US" sz="4000" dirty="0" smtClean="0"/>
              <a:t>t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3" name="TextBox 2052"/>
              <p:cNvSpPr txBox="1"/>
              <p:nvPr/>
            </p:nvSpPr>
            <p:spPr>
              <a:xfrm>
                <a:off x="6535316" y="2930780"/>
                <a:ext cx="7543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53" name="TextBox 20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316" y="2930780"/>
                <a:ext cx="754368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4" name="TextBox 2053"/>
          <p:cNvSpPr txBox="1"/>
          <p:nvPr/>
        </p:nvSpPr>
        <p:spPr>
          <a:xfrm>
            <a:off x="2301270" y="4211216"/>
            <a:ext cx="1438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 = 1 (</a:t>
            </a:r>
            <a:r>
              <a:rPr lang="ru-RU" sz="3200" dirty="0" smtClean="0"/>
              <a:t>с</a:t>
            </a:r>
            <a:r>
              <a:rPr lang="en-US" sz="3200" dirty="0" smtClean="0"/>
              <a:t>)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5" name="TextBox 2054"/>
              <p:cNvSpPr txBox="1"/>
              <p:nvPr/>
            </p:nvSpPr>
            <p:spPr>
              <a:xfrm>
                <a:off x="925099" y="4657765"/>
                <a:ext cx="2522294" cy="633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dirty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200" dirty="0" smtClean="0"/>
                  <a:t> = 5 + 2*</a:t>
                </a:r>
                <a:r>
                  <a:rPr lang="en-US" sz="3200" dirty="0" smtClean="0"/>
                  <a:t>1</a:t>
                </a:r>
                <a:r>
                  <a:rPr lang="ru-RU" sz="3200" dirty="0" smtClean="0"/>
                  <a:t> =</a:t>
                </a:r>
                <a:endParaRPr lang="ru-RU" sz="3200" dirty="0"/>
              </a:p>
            </p:txBody>
          </p:sp>
        </mc:Choice>
        <mc:Fallback xmlns="">
          <p:sp>
            <p:nvSpPr>
              <p:cNvPr id="2055" name="TextBox 20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099" y="4657765"/>
                <a:ext cx="2522294" cy="633571"/>
              </a:xfrm>
              <a:prstGeom prst="rect">
                <a:avLst/>
              </a:prstGeom>
              <a:blipFill rotWithShape="1">
                <a:blip r:embed="rId8"/>
                <a:stretch>
                  <a:fillRect t="-3846" r="-4831" b="-31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25099" y="5135027"/>
                <a:ext cx="2039276" cy="633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dirty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200" dirty="0" smtClean="0"/>
                  <a:t> = 8 -</a:t>
                </a:r>
                <a:r>
                  <a:rPr lang="ru-RU" sz="3200" dirty="0"/>
                  <a:t> </a:t>
                </a:r>
                <a:r>
                  <a:rPr lang="en-US" sz="3200" dirty="0"/>
                  <a:t>1</a:t>
                </a:r>
                <a:r>
                  <a:rPr lang="ru-RU" sz="3200" dirty="0" smtClean="0"/>
                  <a:t> =</a:t>
                </a:r>
                <a:endParaRPr lang="ru-RU" sz="32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099" y="5135027"/>
                <a:ext cx="2039276" cy="633571"/>
              </a:xfrm>
              <a:prstGeom prst="rect">
                <a:avLst/>
              </a:prstGeom>
              <a:blipFill rotWithShape="1">
                <a:blip r:embed="rId9"/>
                <a:stretch>
                  <a:fillRect t="-3846" r="-6587" b="-31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6" name="TextBox 2055"/>
          <p:cNvSpPr txBox="1"/>
          <p:nvPr/>
        </p:nvSpPr>
        <p:spPr>
          <a:xfrm>
            <a:off x="3364355" y="4715272"/>
            <a:ext cx="10134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7</a:t>
            </a:r>
            <a:r>
              <a:rPr lang="ru-RU" sz="3200" dirty="0" smtClean="0"/>
              <a:t> (</a:t>
            </a:r>
            <a:r>
              <a:rPr lang="ru-RU" sz="3200" dirty="0"/>
              <a:t>м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sp>
        <p:nvSpPr>
          <p:cNvPr id="45" name="TextBox 44"/>
          <p:cNvSpPr txBox="1"/>
          <p:nvPr/>
        </p:nvSpPr>
        <p:spPr>
          <a:xfrm>
            <a:off x="2924866" y="5207037"/>
            <a:ext cx="10134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7</a:t>
            </a:r>
            <a:r>
              <a:rPr lang="ru-RU" sz="3200" dirty="0" smtClean="0"/>
              <a:t> (</a:t>
            </a:r>
            <a:r>
              <a:rPr lang="ru-RU" sz="3200" dirty="0"/>
              <a:t>м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sp>
        <p:nvSpPr>
          <p:cNvPr id="46" name="TextBox 45"/>
          <p:cNvSpPr txBox="1"/>
          <p:nvPr/>
        </p:nvSpPr>
        <p:spPr>
          <a:xfrm>
            <a:off x="369024" y="5918169"/>
            <a:ext cx="2955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Время встречи :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378514" y="6427471"/>
            <a:ext cx="2942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Место встречи :</a:t>
            </a:r>
            <a:endParaRPr lang="ru-RU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3185827" y="5918169"/>
            <a:ext cx="1438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 = 1 (</a:t>
            </a:r>
            <a:r>
              <a:rPr lang="ru-RU" sz="3200" dirty="0" smtClean="0"/>
              <a:t>с</a:t>
            </a:r>
            <a:r>
              <a:rPr lang="en-US" sz="3200" dirty="0" smtClean="0"/>
              <a:t>)</a:t>
            </a:r>
            <a:endParaRPr lang="ru-RU" sz="3200" dirty="0"/>
          </a:p>
        </p:txBody>
      </p:sp>
      <p:sp>
        <p:nvSpPr>
          <p:cNvPr id="42" name="TextBox 41"/>
          <p:cNvSpPr txBox="1"/>
          <p:nvPr/>
        </p:nvSpPr>
        <p:spPr>
          <a:xfrm>
            <a:off x="3259076" y="6434753"/>
            <a:ext cx="10134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7</a:t>
            </a:r>
            <a:r>
              <a:rPr lang="ru-RU" sz="3200" dirty="0" smtClean="0"/>
              <a:t> (</a:t>
            </a:r>
            <a:r>
              <a:rPr lang="ru-RU" sz="3200" dirty="0"/>
              <a:t>м</a:t>
            </a:r>
            <a:r>
              <a:rPr lang="ru-RU" sz="3200" dirty="0" smtClean="0"/>
              <a:t>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203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8" grpId="0" animBg="1"/>
      <p:bldP spid="19" grpId="0"/>
      <p:bldP spid="20" grpId="0" animBg="1"/>
      <p:bldP spid="21" grpId="0" animBg="1"/>
      <p:bldP spid="23" grpId="0" animBg="1"/>
      <p:bldP spid="24" grpId="0" animBg="1"/>
      <p:bldP spid="26" grpId="0" animBg="1"/>
      <p:bldP spid="31" grpId="0"/>
      <p:bldP spid="32" grpId="0"/>
      <p:bldP spid="35" grpId="0"/>
      <p:bldP spid="36" grpId="0"/>
      <p:bldP spid="2049" grpId="0"/>
      <p:bldP spid="2051" grpId="0"/>
      <p:bldP spid="2052" grpId="0"/>
      <p:bldP spid="2053" grpId="0"/>
      <p:bldP spid="2054" grpId="0"/>
      <p:bldP spid="2055" grpId="0"/>
      <p:bldP spid="43" grpId="0"/>
      <p:bldP spid="2056" grpId="0"/>
      <p:bldP spid="45" grpId="0"/>
      <p:bldP spid="46" grpId="0"/>
      <p:bldP spid="47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9881" y="2627040"/>
            <a:ext cx="10044182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Прочитать § 5</a:t>
            </a:r>
          </a:p>
          <a:p>
            <a:pPr marL="742950" indent="-742950">
              <a:buAutoNum type="arabicPeriod"/>
            </a:pPr>
            <a:r>
              <a:rPr lang="ru-RU" dirty="0" smtClean="0"/>
              <a:t>Ответить на вопросы (стр. 28)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52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ВИДЫ  ДВИЖЕНИЯ (повторение)</a:t>
            </a:r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639049" y="1662801"/>
            <a:ext cx="11502867" cy="4795398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А) по траектории: </a:t>
            </a:r>
            <a:r>
              <a:rPr lang="ru-RU" b="1" i="1" dirty="0" smtClean="0">
                <a:solidFill>
                  <a:srgbClr val="0070C0"/>
                </a:solidFill>
              </a:rPr>
              <a:t>прямолинейное или</a:t>
            </a:r>
          </a:p>
          <a:p>
            <a:pPr>
              <a:buFont typeface="Arial" charset="0"/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                                       криволинейное</a:t>
            </a:r>
          </a:p>
          <a:p>
            <a:r>
              <a:rPr lang="ru-RU" dirty="0" smtClean="0"/>
              <a:t>Б) по скорости:      </a:t>
            </a:r>
            <a:r>
              <a:rPr lang="ru-RU" b="1" i="1" dirty="0" smtClean="0">
                <a:solidFill>
                  <a:srgbClr val="00B050"/>
                </a:solidFill>
              </a:rPr>
              <a:t>равномерное или</a:t>
            </a:r>
          </a:p>
          <a:p>
            <a:pPr>
              <a:buFont typeface="Arial" charset="0"/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                                      неравномерное</a:t>
            </a:r>
          </a:p>
          <a:p>
            <a:pPr>
              <a:buFont typeface="Arial" charset="0"/>
              <a:buNone/>
            </a:pPr>
            <a:r>
              <a:rPr lang="ru-RU" dirty="0" smtClean="0"/>
              <a:t>Наиболее простой вид движения:</a:t>
            </a:r>
          </a:p>
          <a:p>
            <a:pPr>
              <a:buFont typeface="Arial" charset="0"/>
              <a:buNone/>
            </a:pPr>
            <a:r>
              <a:rPr lang="ru-RU" dirty="0" smtClean="0"/>
              <a:t>    </a:t>
            </a:r>
            <a:r>
              <a:rPr lang="ru-RU" b="1" i="1" dirty="0" smtClean="0">
                <a:solidFill>
                  <a:srgbClr val="7030A0"/>
                </a:solidFill>
              </a:rPr>
              <a:t>прямолинейное равномерное (</a:t>
            </a:r>
            <a:r>
              <a:rPr lang="ru-RU" b="1" i="1" dirty="0" smtClean="0">
                <a:solidFill>
                  <a:srgbClr val="FFC000"/>
                </a:solidFill>
              </a:rPr>
              <a:t>путь равен перемещению, скорость постоянна</a:t>
            </a:r>
            <a:r>
              <a:rPr lang="ru-RU" b="1" i="1" dirty="0" smtClean="0">
                <a:solidFill>
                  <a:srgbClr val="7030A0"/>
                </a:solidFill>
              </a:rPr>
              <a:t>) </a:t>
            </a:r>
            <a:endParaRPr lang="ru-RU" b="1" i="1" dirty="0" smtClean="0"/>
          </a:p>
          <a:p>
            <a:pPr>
              <a:buFont typeface="Arial" charset="0"/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 = x – x</a:t>
            </a:r>
            <a:r>
              <a:rPr lang="en-US" sz="19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                         </a:t>
            </a: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en-US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vt</a:t>
            </a: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i="1" dirty="0" smtClean="0">
                <a:solidFill>
                  <a:srgbClr val="002060"/>
                </a:solidFill>
              </a:rPr>
              <a:t>(s&gt;0)</a:t>
            </a:r>
            <a:endParaRPr lang="ru-RU" b="1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38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387" y="-8186"/>
            <a:ext cx="12872350" cy="7134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36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/>
              <a:t>Примеры равномерного движения</a:t>
            </a:r>
            <a:r>
              <a:rPr lang="ru-RU" sz="4800" dirty="0" smtClean="0"/>
              <a:t>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2030065"/>
            <a:ext cx="11953328" cy="369331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sz="4000" dirty="0" smtClean="0"/>
              <a:t>Движения, имеющие одинаковую скорость и прямолинейную траекторию</a:t>
            </a:r>
          </a:p>
          <a:p>
            <a:pPr marL="742950" indent="-742950">
              <a:buAutoNum type="arabicPeriod"/>
            </a:pPr>
            <a:r>
              <a:rPr lang="ru-RU" sz="4000" dirty="0"/>
              <a:t> Д</a:t>
            </a:r>
            <a:r>
              <a:rPr lang="ru-RU" sz="4000" dirty="0" smtClean="0"/>
              <a:t>вижения, имеющие одинаковую скорость, но криволинейную траекторию</a:t>
            </a:r>
          </a:p>
          <a:p>
            <a:pPr marL="742950" indent="-742950">
              <a:buAutoNum type="arabicPeriod"/>
            </a:pPr>
            <a:r>
              <a:rPr lang="ru-RU" sz="4000" dirty="0"/>
              <a:t>Д</a:t>
            </a:r>
            <a:r>
              <a:rPr lang="ru-RU" sz="4000" dirty="0" smtClean="0"/>
              <a:t>вижения, имеющие прямолинейную траекторию, но различную скорость</a:t>
            </a:r>
          </a:p>
        </p:txBody>
      </p:sp>
    </p:spTree>
    <p:extLst>
      <p:ext uri="{BB962C8B-B14F-4D97-AF65-F5344CB8AC3E}">
        <p14:creationId xmlns:p14="http://schemas.microsoft.com/office/powerpoint/2010/main" val="311505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780962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907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10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10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Уравнение равномерного движения</a:t>
            </a:r>
            <a:endParaRPr lang="ru-RU" sz="48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205905" y="3266401"/>
            <a:ext cx="619268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997993" y="3203104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950321" y="3203104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186836" y="336512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4546" y="336512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8295" y="3365124"/>
            <a:ext cx="56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11246" y="336512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 rot="16200000">
            <a:off x="3307000" y="2856762"/>
            <a:ext cx="576064" cy="2998615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405717" y="4706561"/>
            <a:ext cx="543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</a:t>
            </a:r>
            <a:r>
              <a:rPr lang="ru-RU" sz="2800" b="1" dirty="0" smtClean="0"/>
              <a:t>х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437044" y="1546920"/>
            <a:ext cx="21996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х – 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71398" y="2396873"/>
                <a:ext cx="1770934" cy="9699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ϑ</a:t>
                </a:r>
                <a:r>
                  <a:rPr lang="ru-RU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000" dirty="0" smtClean="0"/>
                  <a:t> </a:t>
                </a:r>
                <a:r>
                  <a:rPr lang="ru-RU" sz="4000" dirty="0" smtClean="0"/>
                  <a:t>   ;</a:t>
                </a:r>
                <a:endParaRPr lang="ru-RU" sz="4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398" y="2396873"/>
                <a:ext cx="1770934" cy="969946"/>
              </a:xfrm>
              <a:prstGeom prst="rect">
                <a:avLst/>
              </a:prstGeom>
              <a:blipFill rotWithShape="1">
                <a:blip r:embed="rId2"/>
                <a:stretch>
                  <a:fillRect l="-12027" r="-11340"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806645" y="3610059"/>
                <a:ext cx="2246512" cy="91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b="0" i="1" smtClean="0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6645" y="3610059"/>
                <a:ext cx="2246512" cy="915956"/>
              </a:xfrm>
              <a:prstGeom prst="rect">
                <a:avLst/>
              </a:prstGeom>
              <a:blipFill rotWithShape="1">
                <a:blip r:embed="rId3"/>
                <a:stretch>
                  <a:fillRect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502272" y="4756977"/>
                <a:ext cx="245150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3600" dirty="0" smtClean="0"/>
                  <a:t>*t = x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2272" y="4756977"/>
                <a:ext cx="2451505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584000" y="5723384"/>
                <a:ext cx="26406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3600" dirty="0"/>
                  <a:t>*t</a:t>
                </a:r>
                <a:endParaRPr lang="ru-RU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4000" y="5723384"/>
                <a:ext cx="2640659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6928" t="-14151" r="-2540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/>
          <p:cNvCxnSpPr/>
          <p:nvPr/>
        </p:nvCxnSpPr>
        <p:spPr>
          <a:xfrm>
            <a:off x="2070001" y="2690337"/>
            <a:ext cx="2952328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2048910" y="2690337"/>
            <a:ext cx="21091" cy="525147"/>
          </a:xfrm>
          <a:prstGeom prst="line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4994789" y="2669246"/>
            <a:ext cx="21091" cy="525147"/>
          </a:xfrm>
          <a:prstGeom prst="line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8243406" y="2555032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8963486" y="2339008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8478713" y="5651376"/>
            <a:ext cx="2722387" cy="7920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630841" y="1671772"/>
            <a:ext cx="8338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= ∆Х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0294187" y="2364676"/>
                <a:ext cx="1561133" cy="9699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b="0" i="1" smtClean="0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4187" y="2364676"/>
                <a:ext cx="1561133" cy="969946"/>
              </a:xfrm>
              <a:prstGeom prst="rect">
                <a:avLst/>
              </a:prstGeom>
              <a:blipFill rotWithShape="1">
                <a:blip r:embed="rId6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885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7" grpId="0"/>
      <p:bldP spid="19" grpId="0"/>
      <p:bldP spid="32" grpId="0" animBg="1"/>
      <p:bldP spid="3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>
                <a:solidFill>
                  <a:prstClr val="white"/>
                </a:solidFill>
              </a:rPr>
              <a:t>Уравнение равномерного движения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205905" y="3266401"/>
            <a:ext cx="619268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1997993" y="3203104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950321" y="3203104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186836" y="336512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4546" y="336512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 rot="16200000">
            <a:off x="3307000" y="2856762"/>
            <a:ext cx="576064" cy="2998615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405717" y="4706561"/>
            <a:ext cx="543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</a:t>
            </a:r>
            <a:r>
              <a:rPr lang="ru-RU" sz="2800" b="1" dirty="0" smtClean="0"/>
              <a:t>х</a:t>
            </a:r>
            <a:endParaRPr lang="ru-RU" sz="2800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997993" y="2690337"/>
            <a:ext cx="3045428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2048910" y="2690337"/>
            <a:ext cx="21091" cy="525147"/>
          </a:xfrm>
          <a:prstGeom prst="line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5001238" y="2690337"/>
            <a:ext cx="21091" cy="525147"/>
          </a:xfrm>
          <a:prstGeom prst="line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918295" y="3365124"/>
            <a:ext cx="56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11246" y="336512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84000" y="1546920"/>
            <a:ext cx="2318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х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469955" y="2467937"/>
                <a:ext cx="1171411" cy="9699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ϑ</a:t>
                </a:r>
                <a:r>
                  <a:rPr lang="ru-RU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955" y="2467937"/>
                <a:ext cx="1171411" cy="969946"/>
              </a:xfrm>
              <a:prstGeom prst="rect">
                <a:avLst/>
              </a:prstGeom>
              <a:blipFill rotWithShape="1">
                <a:blip r:embed="rId2"/>
                <a:stretch>
                  <a:fillRect l="-18135"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247899" y="3557544"/>
                <a:ext cx="1958613" cy="9421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200" i="1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3200" dirty="0">
                            <a:latin typeface="Arial" pitchFamily="34" charset="0"/>
                            <a:cs typeface="Arial" pitchFamily="34" charset="0"/>
                          </a:rPr>
                          <m:t>х</m:t>
                        </m:r>
                        <m:r>
                          <m:rPr>
                            <m:nor/>
                          </m:rPr>
                          <a:rPr lang="ru-RU" sz="2000" dirty="0">
                            <a:latin typeface="Arial" pitchFamily="34" charset="0"/>
                            <a:cs typeface="Arial" pitchFamily="34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Arial" pitchFamily="34" charset="0"/>
                            <a:cs typeface="Arial" pitchFamily="34" charset="0"/>
                          </a:rPr>
                          <m:t>− </m:t>
                        </m:r>
                        <m:r>
                          <m:rPr>
                            <m:nor/>
                          </m:rPr>
                          <a:rPr lang="ru-RU" sz="3200" dirty="0">
                            <a:latin typeface="Arial" pitchFamily="34" charset="0"/>
                            <a:cs typeface="Arial" pitchFamily="34" charset="0"/>
                          </a:rPr>
                          <m:t>х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7899" y="3557544"/>
                <a:ext cx="1958613" cy="942117"/>
              </a:xfrm>
              <a:prstGeom prst="rect">
                <a:avLst/>
              </a:prstGeom>
              <a:blipFill rotWithShape="1">
                <a:blip r:embed="rId3"/>
                <a:stretch>
                  <a:fillRect b="-5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829995" y="4704707"/>
                <a:ext cx="25618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х</m:t>
                        </m:r>
                      </m:sub>
                    </m:sSub>
                    <m:r>
                      <a:rPr lang="ru-RU" sz="36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/>
                  <a:t>*t = 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х</a:t>
                </a:r>
                <a:endParaRPr lang="ru-RU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9995" y="4704707"/>
                <a:ext cx="2561855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6038" r="-593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584000" y="5723384"/>
                <a:ext cx="245150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3600" dirty="0" smtClean="0"/>
                  <a:t>*t</a:t>
                </a:r>
                <a:endParaRPr lang="ru-RU" sz="3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4000" y="5723384"/>
                <a:ext cx="2451505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7463" t="-14151" r="-671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8502272" y="5651376"/>
            <a:ext cx="2565701" cy="7920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8469955" y="2626096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9269045" y="2467937"/>
            <a:ext cx="3600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287407" y="2466784"/>
                <a:ext cx="1561133" cy="9699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b="0" i="1" smtClean="0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407" y="2466784"/>
                <a:ext cx="1561133" cy="969946"/>
              </a:xfrm>
              <a:prstGeom prst="rect">
                <a:avLst/>
              </a:prstGeom>
              <a:blipFill rotWithShape="1">
                <a:blip r:embed="rId6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437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 animBg="1"/>
      <p:bldP spid="10" grpId="0"/>
      <p:bldP spid="14" grpId="0"/>
      <p:bldP spid="15" grpId="0"/>
      <p:bldP spid="18" grpId="0"/>
      <p:bldP spid="19" grpId="0"/>
      <p:bldP spid="20" grpId="0"/>
      <p:bldP spid="22" grpId="0"/>
      <p:bldP spid="23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Пример: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93937" y="1402904"/>
                <a:ext cx="26406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3600" dirty="0"/>
                  <a:t>*t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3937" y="1402904"/>
                <a:ext cx="2640659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6928" t="-14151" r="-2540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412209" y="1330896"/>
            <a:ext cx="2722387" cy="7920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61" y="1347458"/>
            <a:ext cx="7272808" cy="56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Прямая со стрелкой 21"/>
          <p:cNvCxnSpPr/>
          <p:nvPr/>
        </p:nvCxnSpPr>
        <p:spPr>
          <a:xfrm>
            <a:off x="6462489" y="5435352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938963" y="5454379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</a:t>
            </a:r>
            <a:endParaRPr lang="ru-RU" sz="2800" b="1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997993" y="5445120"/>
            <a:ext cx="12241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610061" y="4931296"/>
            <a:ext cx="0" cy="18722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TextBox 1023"/>
          <p:cNvSpPr txBox="1"/>
          <p:nvPr/>
        </p:nvSpPr>
        <p:spPr>
          <a:xfrm>
            <a:off x="2136079" y="4868198"/>
            <a:ext cx="396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x</a:t>
            </a:r>
            <a:endParaRPr lang="ru-RU" sz="36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2695943" y="4898013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</a:t>
            </a:r>
            <a:endParaRPr lang="ru-RU" sz="3600" b="1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449821" y="4407027"/>
            <a:ext cx="4500500" cy="1972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1061889" y="431690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4738564" y="448008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1138079" y="4143086"/>
            <a:ext cx="3092162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964879" y="446092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5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97793" y="4429701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668937" y="2246898"/>
                <a:ext cx="21087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dirty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:r>
                  <a:rPr lang="ru-RU" sz="3600" dirty="0" smtClean="0"/>
                  <a:t>5 </a:t>
                </a:r>
                <a:r>
                  <a:rPr lang="en-US" sz="3600" dirty="0" smtClean="0"/>
                  <a:t>+ </a:t>
                </a:r>
                <a:r>
                  <a:rPr lang="ru-RU" sz="3600" dirty="0" smtClean="0"/>
                  <a:t>2</a:t>
                </a:r>
                <a:r>
                  <a:rPr lang="en-US" sz="3600" dirty="0" smtClean="0"/>
                  <a:t>t</a:t>
                </a:r>
                <a:endParaRPr lang="ru-RU" sz="36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937" y="2246898"/>
                <a:ext cx="2108719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r="-751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86840" y="2893229"/>
                <a:ext cx="117314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2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200" dirty="0" smtClean="0"/>
                  <a:t> = 5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840" y="2893229"/>
                <a:ext cx="1173142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2500" r="-12435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37005" y="2821958"/>
                <a:ext cx="1519903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200" dirty="0" smtClean="0"/>
                  <a:t> =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005" y="2821958"/>
                <a:ext cx="1519903" cy="741485"/>
              </a:xfrm>
              <a:prstGeom prst="rect">
                <a:avLst/>
              </a:prstGeom>
              <a:blipFill rotWithShape="1">
                <a:blip r:embed="rId8"/>
                <a:stretch>
                  <a:fillRect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662289" y="2915072"/>
            <a:ext cx="628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˃ 0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70261" y="3401601"/>
                <a:ext cx="688009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/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261" y="3401601"/>
                <a:ext cx="688009" cy="741485"/>
              </a:xfrm>
              <a:prstGeom prst="rect">
                <a:avLst/>
              </a:prstGeom>
              <a:blipFill rotWithShape="1">
                <a:blip r:embed="rId9"/>
                <a:stretch>
                  <a:fillRect l="-22124"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7390228" y="392318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038300" y="2771056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7496476" y="1690936"/>
            <a:ext cx="1270269" cy="2268254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729539" y="556823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150506" y="5571089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718073" y="609145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52425" y="608342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9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931048" y="1469715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X</a:t>
            </a:r>
            <a:endParaRPr lang="ru-RU" sz="28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11581645" y="5254576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01930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4" grpId="0"/>
      <p:bldP spid="1024" grpId="0"/>
      <p:bldP spid="34" grpId="0"/>
      <p:bldP spid="40" grpId="0" animBg="1"/>
      <p:bldP spid="43" grpId="0"/>
      <p:bldP spid="51" grpId="0"/>
      <p:bldP spid="52" grpId="0"/>
      <p:bldP spid="28" grpId="0"/>
      <p:bldP spid="3" grpId="0"/>
      <p:bldP spid="6" grpId="0"/>
      <p:bldP spid="7" grpId="0"/>
      <p:bldP spid="8" grpId="0"/>
      <p:bldP spid="33" grpId="0" animBg="1"/>
      <p:bldP spid="35" grpId="0" animBg="1"/>
      <p:bldP spid="31" grpId="0"/>
      <p:bldP spid="45" grpId="0"/>
      <p:bldP spid="46" grpId="0"/>
      <p:bldP spid="47" grpId="0"/>
      <p:bldP spid="41" grpId="0"/>
      <p:bldP spid="4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498</Words>
  <Application>Microsoft Office PowerPoint</Application>
  <PresentationFormat>Произвольный</PresentationFormat>
  <Paragraphs>109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Тема Office</vt:lpstr>
      <vt:lpstr>2_Тема Office</vt:lpstr>
      <vt:lpstr>4_Тема Office</vt:lpstr>
      <vt:lpstr>1_Тема Office</vt:lpstr>
      <vt:lpstr>Презентация PowerPoint</vt:lpstr>
      <vt:lpstr>ВИДЫ  ДВИЖЕНИЯ (повторение)</vt:lpstr>
      <vt:lpstr>Презентация PowerPoint</vt:lpstr>
      <vt:lpstr>Примеры равномерного движения:</vt:lpstr>
      <vt:lpstr>Презентация PowerPoint</vt:lpstr>
      <vt:lpstr>Презентация PowerPoint</vt:lpstr>
      <vt:lpstr>Уравнение равномерного движения</vt:lpstr>
      <vt:lpstr>Уравнение равномерного движения</vt:lpstr>
      <vt:lpstr>Пример:</vt:lpstr>
      <vt:lpstr>Пример:</vt:lpstr>
      <vt:lpstr>Пример: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27</cp:revision>
  <dcterms:created xsi:type="dcterms:W3CDTF">2020-08-02T08:10:40Z</dcterms:created>
  <dcterms:modified xsi:type="dcterms:W3CDTF">2020-09-11T18:01:30Z</dcterms:modified>
</cp:coreProperties>
</file>