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715" r:id="rId3"/>
  </p:sldMasterIdLst>
  <p:notesMasterIdLst>
    <p:notesMasterId r:id="rId25"/>
  </p:notesMasterIdLst>
  <p:sldIdLst>
    <p:sldId id="353" r:id="rId4"/>
    <p:sldId id="331" r:id="rId5"/>
    <p:sldId id="333" r:id="rId6"/>
    <p:sldId id="334" r:id="rId7"/>
    <p:sldId id="341" r:id="rId8"/>
    <p:sldId id="350" r:id="rId9"/>
    <p:sldId id="351" r:id="rId10"/>
    <p:sldId id="352" r:id="rId11"/>
    <p:sldId id="335" r:id="rId12"/>
    <p:sldId id="336" r:id="rId13"/>
    <p:sldId id="329" r:id="rId14"/>
    <p:sldId id="338" r:id="rId15"/>
    <p:sldId id="342" r:id="rId16"/>
    <p:sldId id="343" r:id="rId17"/>
    <p:sldId id="346" r:id="rId18"/>
    <p:sldId id="347" r:id="rId19"/>
    <p:sldId id="348" r:id="rId20"/>
    <p:sldId id="349" r:id="rId21"/>
    <p:sldId id="344" r:id="rId22"/>
    <p:sldId id="345" r:id="rId23"/>
    <p:sldId id="267" r:id="rId24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6" autoAdjust="0"/>
    <p:restoredTop sz="94660"/>
  </p:normalViewPr>
  <p:slideViewPr>
    <p:cSldViewPr>
      <p:cViewPr>
        <p:scale>
          <a:sx n="64" d="100"/>
          <a:sy n="64" d="100"/>
        </p:scale>
        <p:origin x="-1068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B83A5-BD5C-4FB8-993C-81707C7C9204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80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6" y="285416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76" y="285416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97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18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2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7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4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71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785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4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10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7" y="2259981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81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12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70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278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2" y="28377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8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38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4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1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475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30" y="285431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80" y="285431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83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6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9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9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9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632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6" y="225997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7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1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6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35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6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662825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47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55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85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9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12.10.2020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7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662843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62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5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1"/>
            <a:ext cx="12778616" cy="22458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14017" y="2896977"/>
            <a:ext cx="9433048" cy="2538375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defTabSz="1016664">
              <a:spcBef>
                <a:spcPts val="195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defTabSz="1016664">
              <a:spcBef>
                <a:spcPts val="195"/>
              </a:spcBef>
            </a:pPr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marL="32456" defTabSz="1016664">
              <a:spcBef>
                <a:spcPts val="195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 3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044859" y="3050103"/>
            <a:ext cx="617872" cy="23557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31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68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710961" y="473255"/>
            <a:ext cx="807089" cy="951586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algn="ctr" defTabSz="1016664">
              <a:spcBef>
                <a:spcPts val="221"/>
              </a:spcBef>
            </a:pPr>
            <a:r>
              <a:rPr lang="ru-RU" sz="60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676761" y="1386219"/>
            <a:ext cx="1008682" cy="390810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algn="ctr" defTabSz="1016664">
              <a:spcBef>
                <a:spcPts val="168"/>
              </a:spcBef>
            </a:pPr>
            <a:r>
              <a:rPr lang="ru-RU" sz="2400" b="1" spc="-8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600" y="495445"/>
            <a:ext cx="7231277" cy="1134026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 smtClean="0">
                <a:solidFill>
                  <a:sysClr val="window" lastClr="FFFFFF"/>
                </a:solidFill>
              </a:rPr>
              <a:t>  </a:t>
            </a:r>
            <a:r>
              <a:rPr lang="ru-RU" sz="7200" kern="0" spc="8" dirty="0" smtClean="0">
                <a:solidFill>
                  <a:sysClr val="window" lastClr="FFFFFF"/>
                </a:solidFill>
              </a:rPr>
              <a:t>Физика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65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1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474912"/>
            <a:ext cx="11737304" cy="529375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</a:t>
            </a:r>
            <a:r>
              <a:rPr lang="ru-RU" dirty="0">
                <a:solidFill>
                  <a:schemeClr val="tx2"/>
                </a:solidFill>
              </a:rPr>
              <a:t>9</a:t>
            </a:r>
            <a:r>
              <a:rPr lang="ru-RU" dirty="0" smtClean="0">
                <a:solidFill>
                  <a:schemeClr val="tx2"/>
                </a:solidFill>
              </a:rPr>
              <a:t>. Как называется изменение положения тела относительно других тел, с течением времени?</a:t>
            </a:r>
          </a:p>
          <a:p>
            <a:r>
              <a:rPr lang="ru-RU" dirty="0">
                <a:solidFill>
                  <a:schemeClr val="tx2"/>
                </a:solidFill>
              </a:rPr>
              <a:t>а) </a:t>
            </a:r>
            <a:r>
              <a:rPr lang="ru-RU" dirty="0" smtClean="0">
                <a:solidFill>
                  <a:schemeClr val="tx2"/>
                </a:solidFill>
              </a:rPr>
              <a:t>Пройденный путь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б) </a:t>
            </a:r>
            <a:r>
              <a:rPr lang="ru-RU" dirty="0" smtClean="0">
                <a:solidFill>
                  <a:schemeClr val="tx2"/>
                </a:solidFill>
              </a:rPr>
              <a:t>Траектория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в) Механическое движение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г) Механическое явление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д</a:t>
            </a:r>
            <a:r>
              <a:rPr lang="ru-RU" dirty="0">
                <a:solidFill>
                  <a:schemeClr val="tx2"/>
                </a:solidFill>
              </a:rPr>
              <a:t>) </a:t>
            </a:r>
            <a:r>
              <a:rPr lang="ru-RU" dirty="0" smtClean="0">
                <a:solidFill>
                  <a:schemeClr val="tx2"/>
                </a:solidFill>
              </a:rPr>
              <a:t>Равномерное движение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7850" y="4955303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7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1216" y="1474912"/>
                <a:ext cx="11981953" cy="4926092"/>
              </a:xfrm>
            </p:spPr>
            <p:txBody>
              <a:bodyPr/>
              <a:lstStyle/>
              <a:p>
                <a:r>
                  <a:rPr lang="en-US" sz="4000" dirty="0" smtClean="0">
                    <a:solidFill>
                      <a:schemeClr val="tx2"/>
                    </a:solidFill>
                  </a:rPr>
                  <a:t>   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10. На каком расстоянии от пристани окажется лодка через 15 с, двигаясь по течению реки, если скорость течения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?</a:t>
                </a:r>
                <a:r>
                  <a:rPr lang="ru-RU" sz="3600" dirty="0">
                    <a:solidFill>
                      <a:schemeClr val="tx2"/>
                    </a:solidFill>
                  </a:rPr>
                  <a:t> </a:t>
                </a:r>
                <a:endParaRPr lang="ru-RU" sz="3600" dirty="0" smtClean="0">
                  <a:solidFill>
                    <a:schemeClr val="tx2"/>
                  </a:solidFill>
                </a:endParaRPr>
              </a:p>
              <a:p>
                <a:endParaRPr lang="ru-RU" sz="3600" i="0" dirty="0">
                  <a:solidFill>
                    <a:schemeClr val="tx2"/>
                  </a:solidFill>
                </a:endParaRPr>
              </a:p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а) 20 м</a:t>
                </a:r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б)</a:t>
                </a:r>
                <a:r>
                  <a:rPr lang="ru-RU" sz="3600" dirty="0">
                    <a:solidFill>
                      <a:schemeClr val="tx2"/>
                    </a:solidFill>
                  </a:rPr>
                  <a:t> 6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0 км</a:t>
                </a:r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в)</a:t>
                </a:r>
                <a:r>
                  <a:rPr lang="ru-RU" sz="3600" dirty="0">
                    <a:solidFill>
                      <a:schemeClr val="tx2"/>
                    </a:solidFill>
                  </a:rPr>
                  <a:t> 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40 км</a:t>
                </a:r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г )</a:t>
                </a:r>
                <a:r>
                  <a:rPr lang="ru-RU" sz="3600" dirty="0">
                    <a:solidFill>
                      <a:schemeClr val="tx2"/>
                    </a:solidFill>
                  </a:rPr>
                  <a:t> 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60 м</a:t>
                </a:r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1216" y="1474912"/>
                <a:ext cx="11981953" cy="4926092"/>
              </a:xfrm>
              <a:blipFill rotWithShape="1">
                <a:blip r:embed="rId2"/>
                <a:stretch>
                  <a:fillRect l="-2595" t="-3218" b="-2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6" name="Control 3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Control 4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Control 5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Control 6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87850" y="585111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66545" y="3671781"/>
            <a:ext cx="2153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S</a:t>
            </a:r>
            <a:r>
              <a:rPr lang="ru-RU" sz="6000" dirty="0" smtClean="0"/>
              <a:t> =</a:t>
            </a:r>
            <a:r>
              <a:rPr lang="en-US" sz="6000" dirty="0" smtClean="0"/>
              <a:t> </a:t>
            </a:r>
            <a:r>
              <a:rPr lang="el-GR" sz="6000" dirty="0" smtClean="0"/>
              <a:t>ϑ·</a:t>
            </a:r>
            <a:r>
              <a:rPr lang="en-US" sz="6000" dirty="0" smtClean="0"/>
              <a:t>t</a:t>
            </a:r>
            <a:endParaRPr lang="ru-RU" sz="6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94537" y="3635152"/>
            <a:ext cx="2304256" cy="105229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868098" y="4892019"/>
            <a:ext cx="28905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S</a:t>
            </a:r>
            <a:r>
              <a:rPr lang="ru-RU" sz="5400" dirty="0" smtClean="0"/>
              <a:t> =</a:t>
            </a:r>
            <a:r>
              <a:rPr lang="en-US" sz="5400" dirty="0" smtClean="0"/>
              <a:t> 4</a:t>
            </a:r>
            <a:r>
              <a:rPr lang="el-GR" sz="5400" dirty="0" smtClean="0"/>
              <a:t>·</a:t>
            </a:r>
            <a:r>
              <a:rPr lang="en-US" sz="5400" dirty="0" smtClean="0"/>
              <a:t>15 =</a:t>
            </a:r>
            <a:endParaRPr lang="ru-RU" sz="5400" dirty="0"/>
          </a:p>
        </p:txBody>
      </p:sp>
      <p:sp>
        <p:nvSpPr>
          <p:cNvPr id="14" name="TextBox 13"/>
          <p:cNvSpPr txBox="1"/>
          <p:nvPr/>
        </p:nvSpPr>
        <p:spPr>
          <a:xfrm>
            <a:off x="7758633" y="4910120"/>
            <a:ext cx="19319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60 (</a:t>
            </a:r>
            <a:r>
              <a:rPr lang="ru-RU" sz="5400" dirty="0" smtClean="0"/>
              <a:t>м</a:t>
            </a:r>
            <a:r>
              <a:rPr lang="en-US" sz="5400" dirty="0" smtClean="0"/>
              <a:t>)</a:t>
            </a:r>
            <a:endParaRPr lang="ru-RU"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4953781" y="5963443"/>
            <a:ext cx="1290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dirty="0" smtClean="0"/>
              <a:t>[</a:t>
            </a:r>
            <a:r>
              <a:rPr lang="en-US" sz="4800" dirty="0"/>
              <a:t>S</a:t>
            </a:r>
            <a:r>
              <a:rPr lang="el-GR" sz="4800" dirty="0" smtClean="0"/>
              <a:t>]</a:t>
            </a:r>
            <a:r>
              <a:rPr lang="ru-RU" sz="4800" dirty="0" smtClean="0"/>
              <a:t> =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74977" y="5808872"/>
                <a:ext cx="1560042" cy="1065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800" dirty="0" smtClean="0"/>
                  <a:t>[</a:t>
                </a:r>
                <a:r>
                  <a:rPr lang="ru-RU" sz="4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8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800" dirty="0" smtClean="0"/>
                  <a:t>·с ]</a:t>
                </a:r>
                <a:endParaRPr lang="ru-RU" sz="4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977" y="5808872"/>
                <a:ext cx="1560042" cy="1065997"/>
              </a:xfrm>
              <a:prstGeom prst="rect">
                <a:avLst/>
              </a:prstGeom>
              <a:blipFill rotWithShape="1">
                <a:blip r:embed="rId3"/>
                <a:stretch>
                  <a:fillRect l="-17578" t="-5143" r="-16797" b="-15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758633" y="5926371"/>
            <a:ext cx="14253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= </a:t>
            </a:r>
            <a:r>
              <a:rPr lang="el-GR" sz="4800" dirty="0" smtClean="0"/>
              <a:t>[</a:t>
            </a:r>
            <a:r>
              <a:rPr lang="ru-RU" sz="4800" dirty="0"/>
              <a:t>м</a:t>
            </a:r>
            <a:r>
              <a:rPr lang="el-GR" sz="4800" dirty="0" smtClean="0"/>
              <a:t>]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25673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57833" y="1433116"/>
                <a:ext cx="12097344" cy="5433219"/>
              </a:xfrm>
            </p:spPr>
            <p:txBody>
              <a:bodyPr/>
              <a:lstStyle/>
              <a:p>
                <a:r>
                  <a:rPr lang="ru-RU" sz="4000" dirty="0" smtClean="0"/>
                  <a:t>   </a:t>
                </a:r>
                <a:r>
                  <a:rPr lang="en-US" sz="4000" dirty="0" smtClean="0">
                    <a:solidFill>
                      <a:schemeClr val="tx2"/>
                    </a:solidFill>
                  </a:rPr>
                  <a:t>1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1. Автомобиль за первые 10 с прошел путь 80 м, а за последующие 30 с – 480 м. Определите среднюю скорость автомобиля на всем пути.</a:t>
                </a:r>
              </a:p>
              <a:p>
                <a:endParaRPr lang="ru-RU" sz="4000" dirty="0" smtClean="0"/>
              </a:p>
              <a:p>
                <a:r>
                  <a:rPr lang="ru-RU" sz="4000" dirty="0">
                    <a:solidFill>
                      <a:schemeClr val="tx2"/>
                    </a:solidFill>
                  </a:rPr>
                  <a:t>а)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  в</a:t>
                </a:r>
                <a:r>
                  <a:rPr lang="ru-RU" sz="4000" dirty="0">
                    <a:solidFill>
                      <a:schemeClr val="tx2"/>
                    </a:solidFill>
                  </a:rPr>
                  <a:t>) 2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4000" dirty="0" smtClean="0">
                  <a:solidFill>
                    <a:schemeClr val="tx2"/>
                  </a:solidFill>
                </a:endParaRPr>
              </a:p>
              <a:p>
                <a:endParaRPr lang="ru-RU" sz="4000" dirty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б</a:t>
                </a:r>
                <a:r>
                  <a:rPr lang="ru-RU" sz="4000" dirty="0">
                    <a:solidFill>
                      <a:schemeClr val="tx2"/>
                    </a:solidFill>
                  </a:rPr>
                  <a:t>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     г</a:t>
                </a:r>
                <a:r>
                  <a:rPr lang="ru-RU" sz="4000" dirty="0">
                    <a:solidFill>
                      <a:schemeClr val="tx2"/>
                    </a:solidFill>
                  </a:rPr>
                  <a:t>)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                    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57833" y="1433116"/>
                <a:ext cx="12097344" cy="5433219"/>
              </a:xfrm>
              <a:blipFill rotWithShape="1">
                <a:blip r:embed="rId2"/>
                <a:stretch>
                  <a:fillRect l="-2571" t="-2806" r="-15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11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8609" y="2843064"/>
                <a:ext cx="196252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 с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09" y="2843064"/>
                <a:ext cx="1962525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4151" r="-869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86461" y="3482671"/>
                <a:ext cx="20964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80 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61" y="3482671"/>
                <a:ext cx="2096471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8140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349921" y="5793651"/>
                <a:ext cx="1465401" cy="695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921" y="5793651"/>
                <a:ext cx="1465401" cy="695960"/>
              </a:xfrm>
              <a:prstGeom prst="rect">
                <a:avLst/>
              </a:prstGeom>
              <a:blipFill rotWithShape="1">
                <a:blip r:embed="rId4"/>
                <a:stretch>
                  <a:fillRect t="-13913" r="-12033" b="-2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H="1">
            <a:off x="3689847" y="2560232"/>
            <a:ext cx="10847" cy="38094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85825" y="5507360"/>
            <a:ext cx="320402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308310" y="2053391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10361" y="2050976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86461" y="4068941"/>
                <a:ext cx="197323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61" y="4068941"/>
                <a:ext cx="1973232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019" r="-8642" b="-336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299761" y="3063493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761" y="3063493"/>
                <a:ext cx="2042034" cy="10104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810264" y="3020398"/>
                <a:ext cx="2343783" cy="9479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264" y="3020398"/>
                <a:ext cx="2343783" cy="947952"/>
              </a:xfrm>
              <a:prstGeom prst="rect">
                <a:avLst/>
              </a:prstGeom>
              <a:blipFill rotWithShape="1">
                <a:blip r:embed="rId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45877" y="4549908"/>
                <a:ext cx="2994666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80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480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877" y="4549908"/>
                <a:ext cx="2994666" cy="887166"/>
              </a:xfrm>
              <a:prstGeom prst="rect">
                <a:avLst/>
              </a:prstGeom>
              <a:blipFill rotWithShape="1">
                <a:blip r:embed="rId8"/>
                <a:stretch>
                  <a:fillRect r="-3659" b="-9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917007" y="4526561"/>
                <a:ext cx="1168910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7007" y="4526561"/>
                <a:ext cx="1168910" cy="887166"/>
              </a:xfrm>
              <a:prstGeom prst="rect">
                <a:avLst/>
              </a:prstGeom>
              <a:blipFill rotWithShape="1">
                <a:blip r:embed="rId9"/>
                <a:stretch>
                  <a:fillRect r="-15183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8045982" y="4653468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558833" y="6007123"/>
                <a:ext cx="2815001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600" dirty="0" smtClean="0">
                    <a:solidFill>
                      <a:prstClr val="black"/>
                    </a:solidFill>
                  </a:rPr>
                  <a:t>Ответ: а) 14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833" y="6007123"/>
                <a:ext cx="2815001" cy="903709"/>
              </a:xfrm>
              <a:prstGeom prst="rect">
                <a:avLst/>
              </a:prstGeom>
              <a:blipFill rotWithShape="1">
                <a:blip r:embed="rId10"/>
                <a:stretch>
                  <a:fillRect l="-6494" b="-8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86461" y="4645005"/>
                <a:ext cx="23636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480 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61" y="4645005"/>
                <a:ext cx="2363660" cy="646331"/>
              </a:xfrm>
              <a:prstGeom prst="rect">
                <a:avLst/>
              </a:prstGeom>
              <a:blipFill rotWithShape="1">
                <a:blip r:embed="rId11"/>
                <a:stretch>
                  <a:fillRect t="-14151" r="-695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962015" y="5661931"/>
                <a:ext cx="1687641" cy="83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400" dirty="0" smtClean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4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4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l-GR" sz="4400" dirty="0" smtClean="0"/>
                  <a:t>]</a:t>
                </a:r>
                <a:r>
                  <a:rPr lang="ru-RU" sz="4400" dirty="0" smtClean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2015" y="5661931"/>
                <a:ext cx="1687641" cy="830164"/>
              </a:xfrm>
              <a:prstGeom prst="rect">
                <a:avLst/>
              </a:prstGeom>
              <a:blipFill rotWithShape="1">
                <a:blip r:embed="rId12"/>
                <a:stretch>
                  <a:fillRect l="-14801" t="-13971" r="-13718" b="-27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541760" y="5507360"/>
                <a:ext cx="1144865" cy="1065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800" dirty="0" smtClean="0"/>
                  <a:t>[</a:t>
                </a:r>
                <a:r>
                  <a:rPr lang="ru-RU" sz="4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8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800" dirty="0" smtClean="0"/>
                  <a:t> ]</a:t>
                </a:r>
                <a:endParaRPr lang="ru-RU" sz="4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1760" y="5507360"/>
                <a:ext cx="1144865" cy="1065997"/>
              </a:xfrm>
              <a:prstGeom prst="rect">
                <a:avLst/>
              </a:prstGeom>
              <a:blipFill rotWithShape="1">
                <a:blip r:embed="rId13"/>
                <a:stretch>
                  <a:fillRect l="-23936" t="-5143" r="-23404" b="-15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712773" y="4575114"/>
                <a:ext cx="659155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2773" y="4575114"/>
                <a:ext cx="659155" cy="741485"/>
              </a:xfrm>
              <a:prstGeom prst="rect">
                <a:avLst/>
              </a:prstGeom>
              <a:blipFill rotWithShape="1">
                <a:blip r:embed="rId14"/>
                <a:stretch>
                  <a:fillRect l="-23148" t="-4959" r="-23148" b="-1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2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6" grpId="0"/>
      <p:bldP spid="27" grpId="0"/>
      <p:bldP spid="28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433116"/>
            <a:ext cx="12097344" cy="4924425"/>
          </a:xfrm>
        </p:spPr>
        <p:txBody>
          <a:bodyPr/>
          <a:lstStyle/>
          <a:p>
            <a:r>
              <a:rPr lang="ru-RU" sz="4000" dirty="0" smtClean="0"/>
              <a:t>   </a:t>
            </a:r>
            <a:r>
              <a:rPr lang="en-US" sz="4000" dirty="0" smtClean="0">
                <a:solidFill>
                  <a:schemeClr val="tx2"/>
                </a:solidFill>
              </a:rPr>
              <a:t>1</a:t>
            </a:r>
            <a:r>
              <a:rPr lang="ru-RU" sz="4000" dirty="0" smtClean="0">
                <a:solidFill>
                  <a:schemeClr val="tx2"/>
                </a:solidFill>
              </a:rPr>
              <a:t>2. Пассажирский поезд за каждые 20 мин проходит расстояние 40 км, за 10 мин – 20 км, за 1 мин – 2 км и т.д. Какое это движение?</a:t>
            </a:r>
            <a:endParaRPr lang="ru-RU" sz="4000" dirty="0" smtClean="0"/>
          </a:p>
          <a:p>
            <a:r>
              <a:rPr lang="ru-RU" sz="4000" dirty="0">
                <a:solidFill>
                  <a:schemeClr val="tx2"/>
                </a:solidFill>
              </a:rPr>
              <a:t>а) </a:t>
            </a:r>
            <a:r>
              <a:rPr lang="ru-RU" sz="4000" dirty="0" smtClean="0">
                <a:solidFill>
                  <a:schemeClr val="tx2"/>
                </a:solidFill>
              </a:rPr>
              <a:t>Неравномерное 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б</a:t>
            </a:r>
            <a:r>
              <a:rPr lang="ru-RU" sz="4000" dirty="0">
                <a:solidFill>
                  <a:schemeClr val="tx2"/>
                </a:solidFill>
              </a:rPr>
              <a:t>) </a:t>
            </a:r>
            <a:r>
              <a:rPr lang="ru-RU" sz="4000" dirty="0" smtClean="0">
                <a:solidFill>
                  <a:schemeClr val="tx2"/>
                </a:solidFill>
              </a:rPr>
              <a:t>Равномерное</a:t>
            </a:r>
          </a:p>
          <a:p>
            <a:r>
              <a:rPr lang="ru-RU" sz="4000" dirty="0">
                <a:solidFill>
                  <a:schemeClr val="tx2"/>
                </a:solidFill>
              </a:rPr>
              <a:t>в</a:t>
            </a:r>
            <a:r>
              <a:rPr lang="ru-RU" sz="4000" dirty="0" smtClean="0">
                <a:solidFill>
                  <a:schemeClr val="tx2"/>
                </a:solidFill>
              </a:rPr>
              <a:t>) Равномерное на отдельных участках пути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г</a:t>
            </a:r>
            <a:r>
              <a:rPr lang="ru-RU" sz="4000" dirty="0">
                <a:solidFill>
                  <a:schemeClr val="tx2"/>
                </a:solidFill>
              </a:rPr>
              <a:t>) </a:t>
            </a:r>
            <a:r>
              <a:rPr lang="ru-RU" sz="4000" dirty="0" smtClean="0">
                <a:solidFill>
                  <a:schemeClr val="tx2"/>
                </a:solidFill>
              </a:rPr>
              <a:t>Неравномерное на отдельных участках пути            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590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6683" y="224967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smtClean="0"/>
              <a:t>Решение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943496" y="4230636"/>
            <a:ext cx="12490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l-GR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ϑ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7500" y="3245513"/>
            <a:ext cx="2308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км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1529" y="1715365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60124" y="1697710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85825" y="4211216"/>
            <a:ext cx="3024336" cy="194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10161" y="1715365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46215" y="2522637"/>
            <a:ext cx="2475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 мин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742409" y="1774398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90536" y="1690936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69046" y="2339008"/>
                <a:ext cx="1829347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ч</a:t>
                </a:r>
                <a:endParaRPr lang="ru-RU" sz="4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046" y="2339008"/>
                <a:ext cx="1829347" cy="966675"/>
              </a:xfrm>
              <a:prstGeom prst="rect">
                <a:avLst/>
              </a:prstGeom>
              <a:blipFill rotWithShape="1">
                <a:blip r:embed="rId2"/>
                <a:stretch>
                  <a:fillRect r="-10667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t</m:t>
                        </m:r>
                      </m:den>
                    </m:f>
                  </m:oMath>
                </a14:m>
                <a:endPara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blipFill rotWithShape="1">
                <a:blip r:embed="rId3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23987" y="4208411"/>
                <a:ext cx="1539204" cy="12007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40</m:t>
                        </m:r>
                      </m:num>
                      <m:den>
                        <m:f>
                          <m:f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den>
                        </m:f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987" y="4208411"/>
                <a:ext cx="1539204" cy="120077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888358" y="4252715"/>
                <a:ext cx="2196435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120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8358" y="4252715"/>
                <a:ext cx="2196435" cy="825739"/>
              </a:xfrm>
              <a:prstGeom prst="rect">
                <a:avLst/>
              </a:prstGeom>
              <a:blipFill rotWithShape="1">
                <a:blip r:embed="rId5"/>
                <a:stretch>
                  <a:fillRect l="-8333" t="-5185" r="-7500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558833" y="6129504"/>
                <a:ext cx="2966838" cy="7442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120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1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833" y="6129504"/>
                <a:ext cx="2966838" cy="744243"/>
              </a:xfrm>
              <a:prstGeom prst="rect">
                <a:avLst/>
              </a:prstGeom>
              <a:blipFill rotWithShape="1">
                <a:blip r:embed="rId6"/>
                <a:stretch>
                  <a:fillRect l="-5133" t="-4878" r="-4312"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7293419" y="2426818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06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54577" y="4319434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40·3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37338" y="5372881"/>
            <a:ext cx="12554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>
                <a:solidFill>
                  <a:prstClr val="black"/>
                </a:solidFill>
              </a:rPr>
              <a:t>[</a:t>
            </a:r>
            <a:r>
              <a:rPr lang="en-US" sz="4400" dirty="0" smtClean="0">
                <a:solidFill>
                  <a:prstClr val="black"/>
                </a:solidFill>
              </a:rPr>
              <a:t>ϑ</a:t>
            </a:r>
            <a:r>
              <a:rPr lang="el-GR" sz="4400" dirty="0" smtClean="0">
                <a:solidFill>
                  <a:prstClr val="black"/>
                </a:solidFill>
              </a:rPr>
              <a:t>]</a:t>
            </a:r>
            <a:r>
              <a:rPr lang="ru-RU" sz="4400" dirty="0" smtClean="0">
                <a:solidFill>
                  <a:prstClr val="black"/>
                </a:solidFill>
              </a:rPr>
              <a:t> =</a:t>
            </a:r>
            <a:endParaRPr lang="ru-RU" sz="4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58014" y="5291336"/>
                <a:ext cx="1287532" cy="988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400" dirty="0" smtClean="0">
                    <a:solidFill>
                      <a:prstClr val="black"/>
                    </a:solidFill>
                  </a:rPr>
                  <a:t>[</a:t>
                </a:r>
                <a:r>
                  <a:rPr lang="ru-RU" sz="4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</m:t>
                        </m:r>
                        <m: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prstClr val="black"/>
                    </a:solidFill>
                  </a:rPr>
                  <a:t> ]</a:t>
                </a:r>
                <a:endParaRPr lang="ru-RU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8014" y="5291336"/>
                <a:ext cx="1287532" cy="988669"/>
              </a:xfrm>
              <a:prstGeom prst="rect">
                <a:avLst/>
              </a:prstGeom>
              <a:blipFill rotWithShape="1">
                <a:blip r:embed="rId7"/>
                <a:stretch>
                  <a:fillRect l="-19431" t="-4321" r="-18009" b="-14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507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6683" y="224967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smtClean="0"/>
              <a:t>Решение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943496" y="4230636"/>
            <a:ext cx="12490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l-GR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ϑ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7500" y="3245513"/>
            <a:ext cx="2308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км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1529" y="1715365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60124" y="1697710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85825" y="4211216"/>
            <a:ext cx="3024336" cy="194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10161" y="1715365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46215" y="2522637"/>
            <a:ext cx="2475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0 мин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742409" y="1774398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90536" y="1690936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69046" y="2339008"/>
                <a:ext cx="1829347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ч</a:t>
                </a:r>
                <a:endParaRPr lang="ru-RU" sz="4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046" y="2339008"/>
                <a:ext cx="1829347" cy="966675"/>
              </a:xfrm>
              <a:prstGeom prst="rect">
                <a:avLst/>
              </a:prstGeom>
              <a:blipFill rotWithShape="1">
                <a:blip r:embed="rId2"/>
                <a:stretch>
                  <a:fillRect r="-10667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t</m:t>
                        </m:r>
                      </m:den>
                    </m:f>
                  </m:oMath>
                </a14:m>
                <a:endPara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blipFill rotWithShape="1">
                <a:blip r:embed="rId3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23987" y="4208411"/>
                <a:ext cx="1539204" cy="1204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f>
                          <m:f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6</m:t>
                            </m:r>
                          </m:den>
                        </m:f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987" y="4208411"/>
                <a:ext cx="1539204" cy="12041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888358" y="4252715"/>
                <a:ext cx="2196435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120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8358" y="4252715"/>
                <a:ext cx="2196435" cy="825739"/>
              </a:xfrm>
              <a:prstGeom prst="rect">
                <a:avLst/>
              </a:prstGeom>
              <a:blipFill rotWithShape="1">
                <a:blip r:embed="rId5"/>
                <a:stretch>
                  <a:fillRect l="-8333" t="-5185" r="-7500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558833" y="6129504"/>
                <a:ext cx="2966838" cy="7442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120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1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833" y="6129504"/>
                <a:ext cx="2966838" cy="744243"/>
              </a:xfrm>
              <a:prstGeom prst="rect">
                <a:avLst/>
              </a:prstGeom>
              <a:blipFill rotWithShape="1">
                <a:blip r:embed="rId6"/>
                <a:stretch>
                  <a:fillRect l="-5133" t="-4878" r="-4312"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7293419" y="2426818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06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54577" y="4319434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20·6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37338" y="5372881"/>
            <a:ext cx="12554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>
                <a:solidFill>
                  <a:prstClr val="black"/>
                </a:solidFill>
              </a:rPr>
              <a:t>[</a:t>
            </a:r>
            <a:r>
              <a:rPr lang="en-US" sz="4400" dirty="0" smtClean="0">
                <a:solidFill>
                  <a:prstClr val="black"/>
                </a:solidFill>
              </a:rPr>
              <a:t>ϑ</a:t>
            </a:r>
            <a:r>
              <a:rPr lang="el-GR" sz="4400" dirty="0" smtClean="0">
                <a:solidFill>
                  <a:prstClr val="black"/>
                </a:solidFill>
              </a:rPr>
              <a:t>]</a:t>
            </a:r>
            <a:r>
              <a:rPr lang="ru-RU" sz="4400" dirty="0" smtClean="0">
                <a:solidFill>
                  <a:prstClr val="black"/>
                </a:solidFill>
              </a:rPr>
              <a:t> =</a:t>
            </a:r>
            <a:endParaRPr lang="ru-RU" sz="4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58014" y="5291336"/>
                <a:ext cx="1287532" cy="988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400" dirty="0" smtClean="0">
                    <a:solidFill>
                      <a:prstClr val="black"/>
                    </a:solidFill>
                  </a:rPr>
                  <a:t>[</a:t>
                </a:r>
                <a:r>
                  <a:rPr lang="ru-RU" sz="4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</m:t>
                        </m:r>
                        <m: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prstClr val="black"/>
                    </a:solidFill>
                  </a:rPr>
                  <a:t> ]</a:t>
                </a:r>
                <a:endParaRPr lang="ru-RU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8014" y="5291336"/>
                <a:ext cx="1287532" cy="988669"/>
              </a:xfrm>
              <a:prstGeom prst="rect">
                <a:avLst/>
              </a:prstGeom>
              <a:blipFill rotWithShape="1">
                <a:blip r:embed="rId7"/>
                <a:stretch>
                  <a:fillRect l="-19431" t="-4321" r="-18009" b="-14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710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6683" y="224967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smtClean="0"/>
              <a:t>Решение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943496" y="4230636"/>
            <a:ext cx="12490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l-GR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ϑ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7500" y="3245513"/>
            <a:ext cx="2023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км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1529" y="1715365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60124" y="1697710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85825" y="4211216"/>
            <a:ext cx="3024336" cy="194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10161" y="1715365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46215" y="2522637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мин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742409" y="1774398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90536" y="1690936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96948" y="2393884"/>
                <a:ext cx="997389" cy="965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</m:t>
                        </m:r>
                      </m:den>
                    </m:f>
                    <m:r>
                      <a:rPr lang="ru-RU" sz="40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ч</a:t>
                </a:r>
                <a:endParaRPr lang="ru-RU" sz="4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948" y="2393884"/>
                <a:ext cx="997389" cy="965392"/>
              </a:xfrm>
              <a:prstGeom prst="rect">
                <a:avLst/>
              </a:prstGeom>
              <a:blipFill rotWithShape="1">
                <a:blip r:embed="rId2"/>
                <a:stretch>
                  <a:fillRect r="-20732" b="-11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t</m:t>
                        </m:r>
                      </m:den>
                    </m:f>
                  </m:oMath>
                </a14:m>
                <a:endPara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blipFill rotWithShape="1">
                <a:blip r:embed="rId3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23987" y="4208411"/>
                <a:ext cx="1523174" cy="1204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num>
                      <m:den>
                        <m:f>
                          <m:f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4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60</m:t>
                            </m:r>
                          </m:den>
                        </m:f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987" y="4208411"/>
                <a:ext cx="1523174" cy="12041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838753" y="4252715"/>
                <a:ext cx="2196435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120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8753" y="4252715"/>
                <a:ext cx="2196435" cy="825739"/>
              </a:xfrm>
              <a:prstGeom prst="rect">
                <a:avLst/>
              </a:prstGeom>
              <a:blipFill rotWithShape="1">
                <a:blip r:embed="rId5"/>
                <a:stretch>
                  <a:fillRect l="-8611" t="-5185" r="-7222" b="-1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558833" y="6129504"/>
                <a:ext cx="2966838" cy="7442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120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к</m:t>
                        </m:r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ч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1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833" y="6129504"/>
                <a:ext cx="2966838" cy="744243"/>
              </a:xfrm>
              <a:prstGeom prst="rect">
                <a:avLst/>
              </a:prstGeom>
              <a:blipFill rotWithShape="1">
                <a:blip r:embed="rId6"/>
                <a:stretch>
                  <a:fillRect l="-5133" t="-4878" r="-4312"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7293419" y="2426818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067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82569" y="4319434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2·60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37338" y="5372881"/>
            <a:ext cx="12554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>
                <a:solidFill>
                  <a:prstClr val="black"/>
                </a:solidFill>
              </a:rPr>
              <a:t>[</a:t>
            </a:r>
            <a:r>
              <a:rPr lang="en-US" sz="4400" dirty="0" smtClean="0">
                <a:solidFill>
                  <a:prstClr val="black"/>
                </a:solidFill>
              </a:rPr>
              <a:t>ϑ</a:t>
            </a:r>
            <a:r>
              <a:rPr lang="el-GR" sz="4400" dirty="0" smtClean="0">
                <a:solidFill>
                  <a:prstClr val="black"/>
                </a:solidFill>
              </a:rPr>
              <a:t>]</a:t>
            </a:r>
            <a:r>
              <a:rPr lang="ru-RU" sz="4400" dirty="0" smtClean="0">
                <a:solidFill>
                  <a:prstClr val="black"/>
                </a:solidFill>
              </a:rPr>
              <a:t> =</a:t>
            </a:r>
            <a:endParaRPr lang="ru-RU" sz="4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58014" y="5291336"/>
                <a:ext cx="1287532" cy="988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400" dirty="0" smtClean="0">
                    <a:solidFill>
                      <a:prstClr val="black"/>
                    </a:solidFill>
                  </a:rPr>
                  <a:t>[</a:t>
                </a:r>
                <a:r>
                  <a:rPr lang="ru-RU" sz="4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</m:t>
                        </m:r>
                        <m: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prstClr val="black"/>
                    </a:solidFill>
                  </a:rPr>
                  <a:t> ]</a:t>
                </a:r>
                <a:endParaRPr lang="ru-RU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8014" y="5291336"/>
                <a:ext cx="1287532" cy="988669"/>
              </a:xfrm>
              <a:prstGeom prst="rect">
                <a:avLst/>
              </a:prstGeom>
              <a:blipFill rotWithShape="1">
                <a:blip r:embed="rId7"/>
                <a:stretch>
                  <a:fillRect l="-19431" t="-4321" r="-18009" b="-14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73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/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433116"/>
            <a:ext cx="12097344" cy="4924425"/>
          </a:xfrm>
        </p:spPr>
        <p:txBody>
          <a:bodyPr/>
          <a:lstStyle/>
          <a:p>
            <a:r>
              <a:rPr lang="ru-RU" sz="4000" dirty="0" smtClean="0"/>
              <a:t>   </a:t>
            </a:r>
            <a:r>
              <a:rPr lang="en-US" sz="4000" dirty="0" smtClean="0">
                <a:solidFill>
                  <a:schemeClr val="tx2"/>
                </a:solidFill>
              </a:rPr>
              <a:t>1</a:t>
            </a:r>
            <a:r>
              <a:rPr lang="ru-RU" sz="4000" dirty="0" smtClean="0">
                <a:solidFill>
                  <a:schemeClr val="tx2"/>
                </a:solidFill>
              </a:rPr>
              <a:t>3. Пассажирский поезд за каждые 20 мин проходит расстояние 40 км, за 10 мин – 20 км, за 1 мин – 2 км и т.д. Какое это движение?</a:t>
            </a:r>
            <a:endParaRPr lang="ru-RU" sz="4000" dirty="0" smtClean="0"/>
          </a:p>
          <a:p>
            <a:r>
              <a:rPr lang="ru-RU" sz="4000" dirty="0">
                <a:solidFill>
                  <a:schemeClr val="tx2"/>
                </a:solidFill>
              </a:rPr>
              <a:t>а) </a:t>
            </a:r>
            <a:r>
              <a:rPr lang="ru-RU" sz="4000" dirty="0" smtClean="0">
                <a:solidFill>
                  <a:schemeClr val="tx2"/>
                </a:solidFill>
              </a:rPr>
              <a:t>Неравномерное 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б</a:t>
            </a:r>
            <a:r>
              <a:rPr lang="ru-RU" sz="4000" dirty="0">
                <a:solidFill>
                  <a:schemeClr val="tx2"/>
                </a:solidFill>
              </a:rPr>
              <a:t>) </a:t>
            </a:r>
            <a:r>
              <a:rPr lang="ru-RU" sz="4000" dirty="0" smtClean="0">
                <a:solidFill>
                  <a:schemeClr val="tx2"/>
                </a:solidFill>
              </a:rPr>
              <a:t>Равномерное</a:t>
            </a:r>
          </a:p>
          <a:p>
            <a:r>
              <a:rPr lang="ru-RU" sz="4000" dirty="0">
                <a:solidFill>
                  <a:schemeClr val="tx2"/>
                </a:solidFill>
              </a:rPr>
              <a:t>в</a:t>
            </a:r>
            <a:r>
              <a:rPr lang="ru-RU" sz="4000" dirty="0" smtClean="0">
                <a:solidFill>
                  <a:schemeClr val="tx2"/>
                </a:solidFill>
              </a:rPr>
              <a:t>) Равномерное на отдельных участках пути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г</a:t>
            </a:r>
            <a:r>
              <a:rPr lang="ru-RU" sz="4000" dirty="0">
                <a:solidFill>
                  <a:schemeClr val="tx2"/>
                </a:solidFill>
              </a:rPr>
              <a:t>) </a:t>
            </a:r>
            <a:r>
              <a:rPr lang="ru-RU" sz="4000" dirty="0" smtClean="0">
                <a:solidFill>
                  <a:schemeClr val="tx2"/>
                </a:solidFill>
              </a:rPr>
              <a:t>Неравномерное на отдельных участках пути               </a:t>
            </a:r>
            <a:endParaRPr lang="ru-RU" sz="4000" dirty="0"/>
          </a:p>
        </p:txBody>
      </p:sp>
      <p:sp>
        <p:nvSpPr>
          <p:cNvPr id="4" name="Овал 3"/>
          <p:cNvSpPr/>
          <p:nvPr/>
        </p:nvSpPr>
        <p:spPr>
          <a:xfrm>
            <a:off x="287850" y="406720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86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1216" y="1474912"/>
                <a:ext cx="11981953" cy="4577407"/>
              </a:xfrm>
            </p:spPr>
            <p:txBody>
              <a:bodyPr/>
              <a:lstStyle/>
              <a:p>
                <a:r>
                  <a:rPr lang="en-US" sz="40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14. Велосипедист за 20 мин проехал 6 км. С какой скоростью двигался велосипедист?</a:t>
                </a:r>
                <a:r>
                  <a:rPr lang="ru-RU" sz="3600" dirty="0">
                    <a:solidFill>
                      <a:schemeClr val="tx2"/>
                    </a:solidFill>
                  </a:rPr>
                  <a:t> </a:t>
                </a:r>
                <a:endParaRPr lang="ru-RU" sz="3600" dirty="0" smtClean="0">
                  <a:solidFill>
                    <a:schemeClr val="tx2"/>
                  </a:solidFill>
                </a:endParaRPr>
              </a:p>
              <a:p>
                <a:endParaRPr lang="ru-RU" sz="3600" i="0" dirty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а) 30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>
                    <a:solidFill>
                      <a:schemeClr val="tx2"/>
                    </a:solidFill>
                  </a:rPr>
                  <a:t>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                  б</a:t>
                </a:r>
                <a:r>
                  <a:rPr lang="ru-RU" sz="4000" dirty="0">
                    <a:solidFill>
                      <a:schemeClr val="tx2"/>
                    </a:solidFill>
                  </a:rPr>
                  <a:t>)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4000" dirty="0">
                  <a:solidFill>
                    <a:schemeClr val="tx2"/>
                  </a:solidFill>
                </a:endParaRPr>
              </a:p>
              <a:p>
                <a:endParaRPr lang="ru-RU" sz="4000" dirty="0">
                  <a:solidFill>
                    <a:schemeClr val="tx2"/>
                  </a:solidFill>
                </a:endParaRPr>
              </a:p>
              <a:p>
                <a:r>
                  <a:rPr lang="ru-RU" sz="4000" dirty="0" smtClean="0">
                    <a:solidFill>
                      <a:schemeClr val="tx2"/>
                    </a:solidFill>
                  </a:rPr>
                  <a:t>в)</a:t>
                </a:r>
                <a:r>
                  <a:rPr lang="ru-RU" sz="4000" dirty="0">
                    <a:solidFill>
                      <a:schemeClr val="tx2"/>
                    </a:solidFill>
                  </a:rPr>
                  <a:t> 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000" dirty="0">
                    <a:solidFill>
                      <a:schemeClr val="tx2"/>
                    </a:solidFill>
                  </a:rPr>
                  <a:t>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                  г </a:t>
                </a:r>
                <a:r>
                  <a:rPr lang="ru-RU" sz="4000" dirty="0">
                    <a:solidFill>
                      <a:schemeClr val="tx2"/>
                    </a:solidFill>
                  </a:rPr>
                  <a:t>) 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2"/>
                  </a:solidFill>
                </a:endParaRPr>
              </a:p>
              <a:p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1216" y="1474912"/>
                <a:ext cx="11981953" cy="4577407"/>
              </a:xfrm>
              <a:blipFill rotWithShape="1">
                <a:blip r:embed="rId2"/>
                <a:stretch>
                  <a:fillRect l="-2595" t="-3462" r="-13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6" name="Control 3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Control 4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Control 5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Control 6"/>
          <p:cNvSpPr>
            <a:spLocks noChangeArrowheads="1" noChangeShapeType="1"/>
          </p:cNvSpPr>
          <p:nvPr/>
        </p:nvSpPr>
        <p:spPr bwMode="auto">
          <a:xfrm>
            <a:off x="0" y="0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649" y="2700982"/>
            <a:ext cx="4064074" cy="4064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8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3857" y="1474912"/>
            <a:ext cx="11449272" cy="529375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1. Относительно каких тел пассажир, сидящий в движущемся вагоне, находится в состоянии покоя?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а) Земля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б) Вагон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в) Колеса вагона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г) Деревья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д) Дома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4" name="Овал 3"/>
          <p:cNvSpPr/>
          <p:nvPr/>
        </p:nvSpPr>
        <p:spPr>
          <a:xfrm>
            <a:off x="468146" y="4283224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AutoShape 5" descr="Как изменить звуки в Windows 10 | Будни технической поддерж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0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943496" y="4230636"/>
            <a:ext cx="12490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l-GR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ϑ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7500" y="3245513"/>
            <a:ext cx="2023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км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1529" y="1715365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0124" y="1697710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5825" y="4211216"/>
            <a:ext cx="3024336" cy="194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510161" y="1715365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46215" y="2522637"/>
            <a:ext cx="2475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 мин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454377" y="1774398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90536" y="1690936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4177" y="2522637"/>
            <a:ext cx="1725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1200 с</a:t>
            </a:r>
            <a:endParaRPr lang="ru-RU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t</m:t>
                        </m:r>
                      </m:den>
                    </m:f>
                  </m:oMath>
                </a14:m>
                <a:endPara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907" y="2570834"/>
                <a:ext cx="1433406" cy="1071575"/>
              </a:xfrm>
              <a:prstGeom prst="rect">
                <a:avLst/>
              </a:prstGeom>
              <a:blipFill rotWithShape="1">
                <a:blip r:embed="rId2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23987" y="4208411"/>
                <a:ext cx="1972015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6000</m:t>
                        </m:r>
                      </m:num>
                      <m:den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12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00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987" y="4208411"/>
                <a:ext cx="1972015" cy="966675"/>
              </a:xfrm>
              <a:prstGeom prst="rect">
                <a:avLst/>
              </a:prstGeom>
              <a:blipFill rotWithShape="1">
                <a:blip r:embed="rId3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793173" y="4319434"/>
                <a:ext cx="1500732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3173" y="4319434"/>
                <a:ext cx="1500732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12146" t="-5926" r="-1133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558833" y="6129504"/>
                <a:ext cx="2835392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б) 5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1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833" y="6129504"/>
                <a:ext cx="2835392" cy="741485"/>
              </a:xfrm>
              <a:prstGeom prst="rect">
                <a:avLst/>
              </a:prstGeom>
              <a:blipFill rotWithShape="1">
                <a:blip r:embed="rId5"/>
                <a:stretch>
                  <a:fillRect l="-5376" t="-4918" r="-4731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7293419" y="2426818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067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590600" y="4222374"/>
                <a:ext cx="1202573" cy="962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ru-RU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0600" y="4222374"/>
                <a:ext cx="1202573" cy="962828"/>
              </a:xfrm>
              <a:prstGeom prst="rect">
                <a:avLst/>
              </a:prstGeom>
              <a:blipFill rotWithShape="1">
                <a:blip r:embed="rId6"/>
                <a:stretch>
                  <a:fillRect l="-6091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582169" y="3295172"/>
            <a:ext cx="1821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6000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37338" y="5372881"/>
            <a:ext cx="12554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>
                <a:solidFill>
                  <a:prstClr val="black"/>
                </a:solidFill>
              </a:rPr>
              <a:t>[</a:t>
            </a:r>
            <a:r>
              <a:rPr lang="en-US" sz="4400" dirty="0" smtClean="0">
                <a:solidFill>
                  <a:prstClr val="black"/>
                </a:solidFill>
              </a:rPr>
              <a:t>ϑ</a:t>
            </a:r>
            <a:r>
              <a:rPr lang="el-GR" sz="4400" dirty="0" smtClean="0">
                <a:solidFill>
                  <a:prstClr val="black"/>
                </a:solidFill>
              </a:rPr>
              <a:t>]</a:t>
            </a:r>
            <a:r>
              <a:rPr lang="ru-RU" sz="4400" dirty="0" smtClean="0">
                <a:solidFill>
                  <a:prstClr val="black"/>
                </a:solidFill>
              </a:rPr>
              <a:t> =</a:t>
            </a:r>
            <a:endParaRPr lang="ru-RU" sz="44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58014" y="5291336"/>
                <a:ext cx="106471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400" dirty="0" smtClean="0">
                    <a:solidFill>
                      <a:prstClr val="black"/>
                    </a:solidFill>
                  </a:rPr>
                  <a:t>[</a:t>
                </a:r>
                <a:r>
                  <a:rPr lang="ru-RU" sz="4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prstClr val="black"/>
                    </a:solidFill>
                  </a:rPr>
                  <a:t> ]</a:t>
                </a:r>
                <a:endParaRPr lang="ru-RU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8014" y="5291336"/>
                <a:ext cx="1064715" cy="984885"/>
              </a:xfrm>
              <a:prstGeom prst="rect">
                <a:avLst/>
              </a:prstGeom>
              <a:blipFill rotWithShape="1">
                <a:blip r:embed="rId7"/>
                <a:stretch>
                  <a:fillRect l="-23563" t="-4938" r="-22414" b="-14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009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21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762944"/>
            <a:ext cx="12169352" cy="4632037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Повторить пройденные темы.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Решить задачу: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     Велосипедист за 10 мин проехал 2400 м, затем в течении 1 мин спускался под уклон 900 м и после этого проехал еще 1200 м за 4 мин. Вычислите среднюю скорость велосипедиста.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402904"/>
            <a:ext cx="12223130" cy="5955476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2. Какое </a:t>
            </a:r>
            <a:r>
              <a:rPr lang="ru-RU" dirty="0">
                <a:solidFill>
                  <a:schemeClr val="tx2"/>
                </a:solidFill>
              </a:rPr>
              <a:t>из </a:t>
            </a:r>
            <a:r>
              <a:rPr lang="ru-RU" dirty="0" smtClean="0">
                <a:solidFill>
                  <a:schemeClr val="tx2"/>
                </a:solidFill>
              </a:rPr>
              <a:t>перечисленных движений равномерное?</a:t>
            </a:r>
            <a:endParaRPr lang="ru-RU" dirty="0">
              <a:solidFill>
                <a:schemeClr val="tx2"/>
              </a:solidFill>
            </a:endParaRPr>
          </a:p>
          <a:p>
            <a:pPr algn="l"/>
            <a:r>
              <a:rPr lang="ru-RU" dirty="0">
                <a:solidFill>
                  <a:schemeClr val="tx2"/>
                </a:solidFill>
              </a:rPr>
              <a:t>а) </a:t>
            </a:r>
            <a:r>
              <a:rPr lang="ru-RU" dirty="0" smtClean="0">
                <a:solidFill>
                  <a:schemeClr val="tx2"/>
                </a:solidFill>
              </a:rPr>
              <a:t>Движение Земли вокруг своей оси</a:t>
            </a:r>
            <a:endParaRPr lang="ru-RU" dirty="0">
              <a:solidFill>
                <a:schemeClr val="tx2"/>
              </a:solidFill>
            </a:endParaRPr>
          </a:p>
          <a:p>
            <a:pPr algn="l"/>
            <a:r>
              <a:rPr lang="ru-RU" dirty="0">
                <a:solidFill>
                  <a:schemeClr val="tx2"/>
                </a:solidFill>
              </a:rPr>
              <a:t>б) </a:t>
            </a:r>
            <a:r>
              <a:rPr lang="ru-RU" dirty="0" smtClean="0">
                <a:solidFill>
                  <a:schemeClr val="tx2"/>
                </a:solidFill>
              </a:rPr>
              <a:t>Движение маятника в часах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в) </a:t>
            </a:r>
            <a:r>
              <a:rPr lang="ru-RU" dirty="0" smtClean="0">
                <a:solidFill>
                  <a:schemeClr val="tx2"/>
                </a:solidFill>
              </a:rPr>
              <a:t>Движение автомобиля при торможении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г) </a:t>
            </a:r>
            <a:r>
              <a:rPr lang="ru-RU" dirty="0" smtClean="0">
                <a:solidFill>
                  <a:schemeClr val="tx2"/>
                </a:solidFill>
              </a:rPr>
              <a:t>Движение поезда от станции к станции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д) </a:t>
            </a:r>
            <a:r>
              <a:rPr lang="ru-RU" dirty="0" smtClean="0">
                <a:solidFill>
                  <a:schemeClr val="tx2"/>
                </a:solidFill>
              </a:rPr>
              <a:t>Движение велосипедиста от старта к финишу</a:t>
            </a:r>
            <a:endParaRPr lang="ru-RU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4" name="AutoShape 2" descr="Как изменить звуки в Windows 10 | Будни технической поддерж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86166" y="298708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71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441" y="3084017"/>
            <a:ext cx="6403379" cy="375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0966" y="1690936"/>
            <a:ext cx="11521280" cy="463203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3. Как называют линию, которую описывает тело при своем движении?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а) </a:t>
            </a:r>
            <a:r>
              <a:rPr lang="ru-RU" dirty="0" smtClean="0">
                <a:solidFill>
                  <a:schemeClr val="tx2"/>
                </a:solidFill>
              </a:rPr>
              <a:t>Прямая линия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б) </a:t>
            </a:r>
            <a:r>
              <a:rPr lang="ru-RU" dirty="0" smtClean="0">
                <a:solidFill>
                  <a:schemeClr val="tx2"/>
                </a:solidFill>
              </a:rPr>
              <a:t>Пройденный путь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в) </a:t>
            </a:r>
            <a:r>
              <a:rPr lang="ru-RU" dirty="0" smtClean="0">
                <a:solidFill>
                  <a:schemeClr val="tx2"/>
                </a:solidFill>
              </a:rPr>
              <a:t>Траектория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г) </a:t>
            </a:r>
            <a:r>
              <a:rPr lang="ru-RU" dirty="0" smtClean="0">
                <a:solidFill>
                  <a:schemeClr val="tx2"/>
                </a:solidFill>
              </a:rPr>
              <a:t>Перемещение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д) </a:t>
            </a:r>
            <a:r>
              <a:rPr lang="ru-RU" dirty="0" smtClean="0">
                <a:solidFill>
                  <a:schemeClr val="tx2"/>
                </a:solidFill>
              </a:rPr>
              <a:t>Расстояние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3260" y="4571256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82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258888"/>
            <a:ext cx="12169352" cy="567847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4. Тело</a:t>
            </a:r>
            <a:r>
              <a:rPr lang="ru-RU" dirty="0">
                <a:solidFill>
                  <a:schemeClr val="tx2"/>
                </a:solidFill>
              </a:rPr>
              <a:t>, размерами которого в условиях данной задачи можно пренебречь, называется</a:t>
            </a:r>
            <a:r>
              <a:rPr lang="ru-RU" dirty="0" smtClean="0">
                <a:solidFill>
                  <a:schemeClr val="tx2"/>
                </a:solidFill>
              </a:rPr>
              <a:t>…</a:t>
            </a:r>
          </a:p>
          <a:p>
            <a:r>
              <a:rPr lang="ru-RU" sz="4000" dirty="0">
                <a:solidFill>
                  <a:schemeClr val="tx2"/>
                </a:solidFill>
              </a:rPr>
              <a:t>а) ф</a:t>
            </a:r>
            <a:r>
              <a:rPr lang="ru-RU" sz="4000" dirty="0" smtClean="0">
                <a:solidFill>
                  <a:schemeClr val="tx2"/>
                </a:solidFill>
              </a:rPr>
              <a:t>изическим телом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веществом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в) </a:t>
            </a:r>
            <a:r>
              <a:rPr lang="ru-RU" sz="4000" dirty="0" smtClean="0">
                <a:solidFill>
                  <a:schemeClr val="tx2"/>
                </a:solidFill>
              </a:rPr>
              <a:t>большим телом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материальной 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точкой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д) </a:t>
            </a:r>
            <a:r>
              <a:rPr lang="ru-RU" sz="4000" dirty="0" smtClean="0">
                <a:solidFill>
                  <a:schemeClr val="tx2"/>
                </a:solidFill>
              </a:rPr>
              <a:t>маленькой точкой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69801" y="5353823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6683" y="224967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096067"/>
            <a:r>
              <a:rPr lang="ru-RU" sz="5400" smtClean="0">
                <a:solidFill>
                  <a:prstClr val="white"/>
                </a:solidFill>
              </a:rPr>
              <a:t>Тест</a:t>
            </a:r>
            <a:endParaRPr lang="ru-RU" sz="5400" dirty="0">
              <a:solidFill>
                <a:prstClr val="white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300" y="3563144"/>
            <a:ext cx="5437998" cy="237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13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205905" y="1258888"/>
                <a:ext cx="11449272" cy="5416034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    </a:t>
                </a:r>
                <a:r>
                  <a:rPr lang="en-US" dirty="0" smtClean="0">
                    <a:solidFill>
                      <a:schemeClr val="tx2"/>
                    </a:solidFill>
                  </a:rPr>
                  <a:t>5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. Какой буквой обозначается физическая величина скорость?</a:t>
                </a:r>
                <a:endParaRPr lang="en-US" dirty="0" smtClean="0">
                  <a:solidFill>
                    <a:schemeClr val="tx2"/>
                  </a:solidFill>
                </a:endParaRPr>
              </a:p>
              <a:p>
                <a:endParaRPr lang="ru-RU" dirty="0" smtClean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а) </a:t>
                </a:r>
                <a:r>
                  <a:rPr lang="en-US" sz="4400" dirty="0">
                    <a:solidFill>
                      <a:schemeClr val="tx2"/>
                    </a:solidFill>
                  </a:rPr>
                  <a:t>t</a:t>
                </a:r>
                <a:endParaRPr lang="ru-RU" sz="4400" dirty="0" smtClean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б) </a:t>
                </a:r>
                <a:r>
                  <a:rPr lang="ru-RU" sz="4400" dirty="0">
                    <a:solidFill>
                      <a:schemeClr val="tx2"/>
                    </a:solidFill>
                  </a:rPr>
                  <a:t>ϑ</a:t>
                </a:r>
                <a:endParaRPr lang="ru-RU" sz="4400" dirty="0" smtClean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в) </a:t>
                </a:r>
                <a:r>
                  <a:rPr lang="en-US" sz="4400" dirty="0">
                    <a:solidFill>
                      <a:schemeClr val="tx2"/>
                    </a:solidFill>
                  </a:rPr>
                  <a:t>V</a:t>
                </a:r>
                <a:endParaRPr lang="ru-RU" sz="4400" dirty="0" smtClean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г)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l-GR" sz="4400" b="1" i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𝛝</m:t>
                        </m:r>
                      </m:e>
                      <m:sub>
                        <m:r>
                          <a:rPr lang="ru-RU" sz="4400" b="1" i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ср</m:t>
                        </m:r>
                      </m:sub>
                    </m:sSub>
                  </m:oMath>
                </a14:m>
                <a:endParaRPr lang="ru-RU" i="0" dirty="0" smtClean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д) </a:t>
                </a:r>
                <a:r>
                  <a:rPr lang="en-US" dirty="0" smtClean="0">
                    <a:solidFill>
                      <a:schemeClr val="tx2"/>
                    </a:solidFill>
                  </a:rPr>
                  <a:t>S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205905" y="1258888"/>
                <a:ext cx="11449272" cy="5416034"/>
              </a:xfrm>
              <a:blipFill rotWithShape="1">
                <a:blip r:embed="rId2"/>
                <a:stretch>
                  <a:fillRect l="-2929" t="-3153" b="-5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4" name="Овал 3"/>
          <p:cNvSpPr/>
          <p:nvPr/>
        </p:nvSpPr>
        <p:spPr>
          <a:xfrm>
            <a:off x="845865" y="4139208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AutoShape 5" descr="Как изменить звуки в Windows 10 | Будни технической поддерж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076" name="Picture 4" descr="ᐈ Рисунок скорость рисунки, векторные картинки скорость | скачать на 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185" y="2536081"/>
            <a:ext cx="8024794" cy="401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60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93937" y="1330896"/>
            <a:ext cx="10297144" cy="5339923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</a:t>
            </a:r>
            <a:r>
              <a:rPr lang="en-US" dirty="0">
                <a:solidFill>
                  <a:schemeClr val="tx2"/>
                </a:solidFill>
              </a:rPr>
              <a:t>6</a:t>
            </a:r>
            <a:r>
              <a:rPr lang="ru-RU" dirty="0" smtClean="0">
                <a:solidFill>
                  <a:schemeClr val="tx2"/>
                </a:solidFill>
              </a:rPr>
              <a:t>. Какой буквой обозначается физическая величина время ?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а) </a:t>
            </a:r>
            <a:r>
              <a:rPr lang="en-US" sz="4400" dirty="0" smtClean="0">
                <a:solidFill>
                  <a:schemeClr val="tx2"/>
                </a:solidFill>
              </a:rPr>
              <a:t>S</a:t>
            </a:r>
            <a:endParaRPr lang="ru-RU" sz="4400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б) </a:t>
            </a:r>
            <a:r>
              <a:rPr lang="ru-RU" sz="4400" dirty="0">
                <a:solidFill>
                  <a:schemeClr val="tx2"/>
                </a:solidFill>
              </a:rPr>
              <a:t>ϑ</a:t>
            </a:r>
            <a:endParaRPr lang="ru-RU" sz="4400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в) </a:t>
            </a:r>
            <a:r>
              <a:rPr lang="en-US" sz="4400" dirty="0">
                <a:solidFill>
                  <a:schemeClr val="tx2"/>
                </a:solidFill>
              </a:rPr>
              <a:t>V</a:t>
            </a:r>
            <a:endParaRPr lang="ru-RU" sz="4400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г)</a:t>
            </a:r>
            <a:r>
              <a:rPr lang="en-US" dirty="0" smtClean="0">
                <a:solidFill>
                  <a:schemeClr val="tx2"/>
                </a:solidFill>
              </a:rPr>
              <a:t> T</a:t>
            </a:r>
            <a:endParaRPr lang="ru-RU" i="0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д) </a:t>
            </a:r>
            <a:r>
              <a:rPr lang="en-US" dirty="0" smtClean="0">
                <a:solidFill>
                  <a:schemeClr val="tx2"/>
                </a:solidFill>
              </a:rPr>
              <a:t>t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4" name="Овал 3"/>
          <p:cNvSpPr/>
          <p:nvPr/>
        </p:nvSpPr>
        <p:spPr>
          <a:xfrm>
            <a:off x="1205905" y="6187115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AutoShape 5" descr="Как изменить звуки в Windows 10 | Будни технической поддерж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051" name="Picture 3" descr="D:\тв\1я четверть\18 урок\220px-AnalogClockAnimation1_2hands_1h_in_6se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57" y="2923985"/>
            <a:ext cx="3856748" cy="385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05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Тест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315209"/>
            <a:ext cx="12223130" cy="5632311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7. Чтобы найти среднюю скорость нужно …</a:t>
            </a:r>
            <a:endParaRPr lang="ru-RU" dirty="0">
              <a:solidFill>
                <a:schemeClr val="tx2"/>
              </a:solidFill>
            </a:endParaRPr>
          </a:p>
          <a:p>
            <a:pPr algn="l"/>
            <a:r>
              <a:rPr lang="ru-RU" sz="4000" dirty="0">
                <a:solidFill>
                  <a:schemeClr val="tx2"/>
                </a:solidFill>
              </a:rPr>
              <a:t>а) </a:t>
            </a:r>
            <a:r>
              <a:rPr lang="ru-RU" sz="4000" dirty="0" smtClean="0">
                <a:solidFill>
                  <a:schemeClr val="tx2"/>
                </a:solidFill>
              </a:rPr>
              <a:t>Пройденный путь разделить на время</a:t>
            </a:r>
            <a:endParaRPr lang="ru-RU" sz="4000" dirty="0">
              <a:solidFill>
                <a:schemeClr val="tx2"/>
              </a:solidFill>
            </a:endParaRPr>
          </a:p>
          <a:p>
            <a:pPr algn="l"/>
            <a:r>
              <a:rPr lang="ru-RU" sz="4000" dirty="0">
                <a:solidFill>
                  <a:schemeClr val="tx2"/>
                </a:solidFill>
              </a:rPr>
              <a:t>б) </a:t>
            </a:r>
            <a:r>
              <a:rPr lang="ru-RU" sz="4000" dirty="0" smtClean="0">
                <a:solidFill>
                  <a:schemeClr val="tx2"/>
                </a:solidFill>
              </a:rPr>
              <a:t>Пройденный путь умножить на время</a:t>
            </a:r>
          </a:p>
          <a:p>
            <a:pPr algn="l"/>
            <a:r>
              <a:rPr lang="ru-RU" sz="4000" dirty="0" smtClean="0">
                <a:solidFill>
                  <a:schemeClr val="tx2"/>
                </a:solidFill>
              </a:rPr>
              <a:t>в</a:t>
            </a:r>
            <a:r>
              <a:rPr lang="ru-RU" sz="4000" dirty="0">
                <a:solidFill>
                  <a:schemeClr val="tx2"/>
                </a:solidFill>
              </a:rPr>
              <a:t>) </a:t>
            </a:r>
            <a:r>
              <a:rPr lang="ru-RU" sz="4000" dirty="0" smtClean="0">
                <a:solidFill>
                  <a:schemeClr val="tx2"/>
                </a:solidFill>
              </a:rPr>
              <a:t>Весь пройденный путь умножить на время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г) </a:t>
            </a:r>
            <a:r>
              <a:rPr lang="ru-RU" sz="4000" dirty="0" smtClean="0">
                <a:solidFill>
                  <a:schemeClr val="tx2"/>
                </a:solidFill>
              </a:rPr>
              <a:t>Весь пройденный путь разделить на все время движения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д) </a:t>
            </a:r>
            <a:r>
              <a:rPr lang="ru-RU" sz="4000" dirty="0" smtClean="0">
                <a:solidFill>
                  <a:schemeClr val="tx2"/>
                </a:solidFill>
              </a:rPr>
              <a:t>Пройденный путь разделить на все время движения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4" name="AutoShape 2" descr="Как изменить звуки в Windows 10 | Будни технической поддерж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63775" y="4715272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917873" y="1474912"/>
                <a:ext cx="11665296" cy="4181466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      </a:t>
                </a:r>
                <a:r>
                  <a:rPr lang="ru-RU" dirty="0">
                    <a:solidFill>
                      <a:schemeClr val="tx2"/>
                    </a:solidFill>
                  </a:rPr>
                  <a:t>8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. Как перевести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?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а</a:t>
                </a:r>
                <a:r>
                  <a:rPr lang="ru-RU" dirty="0">
                    <a:solidFill>
                      <a:schemeClr val="tx2"/>
                    </a:solidFill>
                  </a:rPr>
                  <a:t>)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Умножить на 1000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r>
                  <a:rPr lang="ru-RU" dirty="0">
                    <a:solidFill>
                      <a:schemeClr val="tx2"/>
                    </a:solidFill>
                  </a:rPr>
                  <a:t>б)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Поделить на 1000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r>
                  <a:rPr lang="ru-RU" dirty="0">
                    <a:solidFill>
                      <a:schemeClr val="tx2"/>
                    </a:solidFill>
                  </a:rPr>
                  <a:t>в)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Умножить на 3,6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r>
                  <a:rPr lang="ru-RU" dirty="0">
                    <a:solidFill>
                      <a:schemeClr val="tx2"/>
                    </a:solidFill>
                  </a:rPr>
                  <a:t>г)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Поделить на 3,6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r>
                  <a:rPr lang="ru-RU" dirty="0">
                    <a:solidFill>
                      <a:schemeClr val="tx2"/>
                    </a:solidFill>
                  </a:rPr>
                  <a:t>д) Р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азделить на 3600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17873" y="1474912"/>
                <a:ext cx="11665296" cy="4181466"/>
              </a:xfrm>
              <a:blipFill rotWithShape="1">
                <a:blip r:embed="rId2"/>
                <a:stretch>
                  <a:fillRect l="-2875" t="-2770" b="-69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542593" y="3491136"/>
                <a:ext cx="3193503" cy="9854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/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4400" b="1" dirty="0" smtClean="0"/>
                  <a:t> = 1·3,6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93" y="3491136"/>
                <a:ext cx="3193503" cy="985463"/>
              </a:xfrm>
              <a:prstGeom prst="rect">
                <a:avLst/>
              </a:prstGeom>
              <a:blipFill rotWithShape="1">
                <a:blip r:embed="rId3"/>
                <a:stretch>
                  <a:fillRect l="-7634" t="-4348" b="-155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621129" y="4574903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779035" y="4687236"/>
                <a:ext cx="2720617" cy="1122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/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4400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</a:rPr>
                          <m:t>𝟑</m:t>
                        </m:r>
                        <m:r>
                          <a:rPr lang="ru-RU" sz="4400" b="1" i="1" smtClean="0">
                            <a:latin typeface="Cambria Math"/>
                          </a:rPr>
                          <m:t>,</m:t>
                        </m:r>
                        <m:r>
                          <a:rPr lang="ru-RU" sz="4400" b="1" i="1" smtClean="0"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400" b="1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9035" y="4687236"/>
                <a:ext cx="2720617" cy="1122615"/>
              </a:xfrm>
              <a:prstGeom prst="rect">
                <a:avLst/>
              </a:prstGeom>
              <a:blipFill rotWithShape="1">
                <a:blip r:embed="rId4"/>
                <a:stretch>
                  <a:fillRect l="-8969" b="-81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9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5087</TotalTime>
  <Words>1111</Words>
  <Application>Microsoft Office PowerPoint</Application>
  <PresentationFormat>Произвольный</PresentationFormat>
  <Paragraphs>194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Тема Office</vt:lpstr>
      <vt:lpstr>4_Тема Office</vt:lpstr>
      <vt:lpstr>1_Тема Office</vt:lpstr>
      <vt:lpstr>Презентация PowerPoint</vt:lpstr>
      <vt:lpstr>Тест</vt:lpstr>
      <vt:lpstr>Тест</vt:lpstr>
      <vt:lpstr>Тест</vt:lpstr>
      <vt:lpstr>Презентация PowerPoint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Решение</vt:lpstr>
      <vt:lpstr>Тест</vt:lpstr>
      <vt:lpstr>Презентация PowerPoint</vt:lpstr>
      <vt:lpstr>Презентация PowerPoint</vt:lpstr>
      <vt:lpstr>Презентация PowerPoint</vt:lpstr>
      <vt:lpstr>Тест</vt:lpstr>
      <vt:lpstr>Тест</vt:lpstr>
      <vt:lpstr>Решение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186</cp:revision>
  <dcterms:created xsi:type="dcterms:W3CDTF">2020-08-02T08:10:29Z</dcterms:created>
  <dcterms:modified xsi:type="dcterms:W3CDTF">2020-10-12T05:09:53Z</dcterms:modified>
</cp:coreProperties>
</file>