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5" r:id="rId3"/>
  </p:sldMasterIdLst>
  <p:notesMasterIdLst>
    <p:notesMasterId r:id="rId25"/>
  </p:notesMasterIdLst>
  <p:sldIdLst>
    <p:sldId id="353" r:id="rId4"/>
    <p:sldId id="331" r:id="rId5"/>
    <p:sldId id="333" r:id="rId6"/>
    <p:sldId id="334" r:id="rId7"/>
    <p:sldId id="341" r:id="rId8"/>
    <p:sldId id="350" r:id="rId9"/>
    <p:sldId id="351" r:id="rId10"/>
    <p:sldId id="352" r:id="rId11"/>
    <p:sldId id="335" r:id="rId12"/>
    <p:sldId id="336" r:id="rId13"/>
    <p:sldId id="329" r:id="rId14"/>
    <p:sldId id="338" r:id="rId15"/>
    <p:sldId id="342" r:id="rId16"/>
    <p:sldId id="343" r:id="rId17"/>
    <p:sldId id="346" r:id="rId18"/>
    <p:sldId id="347" r:id="rId19"/>
    <p:sldId id="348" r:id="rId20"/>
    <p:sldId id="349" r:id="rId21"/>
    <p:sldId id="344" r:id="rId22"/>
    <p:sldId id="345" r:id="rId23"/>
    <p:sldId id="267" r:id="rId24"/>
  </p:sldIdLst>
  <p:sldSz cx="12780963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6" autoAdjust="0"/>
    <p:restoredTop sz="94660"/>
  </p:normalViewPr>
  <p:slideViewPr>
    <p:cSldViewPr>
      <p:cViewPr>
        <p:scale>
          <a:sx n="64" d="100"/>
          <a:sy n="64" d="100"/>
        </p:scale>
        <p:origin x="-1068" y="-186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3EAF-CA91-451E-AF24-DED0DF714AC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B83A5-BD5C-4FB8-993C-81707C7C9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B83A5-BD5C-4FB8-993C-81707C7C920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802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53" y="4038252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26" y="285416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76" y="285416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97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53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18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6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32" y="350022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0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7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53" y="4038254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7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8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6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6" y="302044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6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2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29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05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82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58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35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1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4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4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1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7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77" y="2259981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81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12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0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78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32" y="28377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87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8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8" y="4988443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8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7648" indent="0">
              <a:buNone/>
              <a:defRPr sz="3400"/>
            </a:lvl2pPr>
            <a:lvl3pPr marL="1095292" indent="0">
              <a:buNone/>
              <a:defRPr sz="2900"/>
            </a:lvl3pPr>
            <a:lvl4pPr marL="1642950" indent="0">
              <a:buNone/>
              <a:defRPr sz="2400"/>
            </a:lvl4pPr>
            <a:lvl5pPr marL="2190595" indent="0">
              <a:buNone/>
              <a:defRPr sz="2400"/>
            </a:lvl5pPr>
            <a:lvl6pPr marL="2738246" indent="0">
              <a:buNone/>
              <a:defRPr sz="2400"/>
            </a:lvl6pPr>
            <a:lvl7pPr marL="3285891" indent="0">
              <a:buNone/>
              <a:defRPr sz="2400"/>
            </a:lvl7pPr>
            <a:lvl8pPr marL="3833537" indent="0">
              <a:buNone/>
              <a:defRPr sz="2400"/>
            </a:lvl8pPr>
            <a:lvl9pPr marL="438119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8" y="557732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47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30" y="285431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80" y="285431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6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9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9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9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9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92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632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6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6" y="3020429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25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25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6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76" y="2259979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79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6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31" y="283744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6" y="149126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8" y="4988435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8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8" y="5577319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6" y="285393"/>
            <a:ext cx="11502867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6" y="1662825"/>
            <a:ext cx="11502867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47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8" y="6605047"/>
            <a:ext cx="404730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47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2" y="1177555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85"/>
            <a:ext cx="11447615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9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9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12.10.2020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9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7" y="285396"/>
            <a:ext cx="11502867" cy="1187715"/>
          </a:xfrm>
          <a:prstGeom prst="rect">
            <a:avLst/>
          </a:prstGeom>
        </p:spPr>
        <p:txBody>
          <a:bodyPr vert="horz" lIns="109533" tIns="54764" rIns="109533" bIns="547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7" y="1662843"/>
            <a:ext cx="11502867" cy="4703021"/>
          </a:xfrm>
          <a:prstGeom prst="rect">
            <a:avLst/>
          </a:prstGeom>
        </p:spPr>
        <p:txBody>
          <a:bodyPr vert="horz" lIns="109533" tIns="54764" rIns="109533" bIns="547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62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12.10.2020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8" y="6605062"/>
            <a:ext cx="404730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2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09529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733" indent="-410733" algn="l" defTabSz="109529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9928" indent="-342283" algn="l" defTabSz="109529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124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767" indent="-273826" algn="l" defTabSz="109529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420" indent="-273826" algn="l" defTabSz="109529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071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9719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7377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5015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48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2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95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0595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246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5891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537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11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347" y="1"/>
            <a:ext cx="12778616" cy="22458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214017" y="2896977"/>
            <a:ext cx="9433048" cy="2538375"/>
          </a:xfrm>
          <a:prstGeom prst="rect">
            <a:avLst/>
          </a:prstGeom>
        </p:spPr>
        <p:txBody>
          <a:bodyPr vert="horz" wrap="square" lIns="0" tIns="24626" rIns="0" bIns="0" rtlCol="0">
            <a:spAutoFit/>
          </a:bodyPr>
          <a:lstStyle/>
          <a:p>
            <a:pPr marL="32456" defTabSz="1016664">
              <a:spcBef>
                <a:spcPts val="195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en-US" sz="48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456" defTabSz="1016664">
              <a:spcBef>
                <a:spcPts val="195"/>
              </a:spcBef>
            </a:pPr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</a:p>
          <a:p>
            <a:pPr marL="32456" defTabSz="1016664">
              <a:spcBef>
                <a:spcPts val="19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Часть 3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044859" y="3050103"/>
            <a:ext cx="617872" cy="23557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477228" y="466931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0488144" y="495468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710961" y="473255"/>
            <a:ext cx="807089" cy="951586"/>
          </a:xfrm>
          <a:prstGeom prst="rect">
            <a:avLst/>
          </a:prstGeom>
        </p:spPr>
        <p:txBody>
          <a:bodyPr vert="horz" wrap="square" lIns="0" tIns="27983" rIns="0" bIns="0" rtlCol="0">
            <a:spAutoFit/>
          </a:bodyPr>
          <a:lstStyle/>
          <a:p>
            <a:pPr algn="ctr" defTabSz="1016664">
              <a:spcBef>
                <a:spcPts val="221"/>
              </a:spcBef>
            </a:pPr>
            <a:r>
              <a:rPr lang="ru-RU" sz="60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676761" y="1386219"/>
            <a:ext cx="1008682" cy="390810"/>
          </a:xfrm>
          <a:prstGeom prst="rect">
            <a:avLst/>
          </a:prstGeom>
        </p:spPr>
        <p:txBody>
          <a:bodyPr vert="horz" wrap="square" lIns="0" tIns="21270" rIns="0" bIns="0" rtlCol="0">
            <a:spAutoFit/>
          </a:bodyPr>
          <a:lstStyle/>
          <a:p>
            <a:pPr algn="ctr" defTabSz="1016664">
              <a:spcBef>
                <a:spcPts val="168"/>
              </a:spcBef>
            </a:pPr>
            <a:r>
              <a:rPr lang="ru-RU" sz="2400" b="1" spc="-8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600" y="495445"/>
            <a:ext cx="7231277" cy="1134026"/>
          </a:xfrm>
          <a:prstGeom prst="rect">
            <a:avLst/>
          </a:prstGeom>
        </p:spPr>
        <p:txBody>
          <a:bodyPr vert="horz" wrap="square" lIns="0" tIns="2577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6" defTabSz="1614255">
              <a:spcBef>
                <a:spcPts val="203"/>
              </a:spcBef>
              <a:defRPr/>
            </a:pPr>
            <a:r>
              <a:rPr lang="ru-RU" sz="6000" kern="0" spc="8" dirty="0" smtClean="0">
                <a:solidFill>
                  <a:sysClr val="window" lastClr="FFFFFF"/>
                </a:solidFill>
              </a:rPr>
              <a:t>  </a:t>
            </a:r>
            <a:r>
              <a:rPr lang="ru-RU" sz="7200" kern="0" spc="8" dirty="0" smtClean="0">
                <a:solidFill>
                  <a:sysClr val="window" lastClr="FFFFFF"/>
                </a:solidFill>
              </a:rPr>
              <a:t>Физика</a:t>
            </a:r>
            <a:endParaRPr lang="en-US" sz="72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5" y="544613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1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474912"/>
            <a:ext cx="11737304" cy="529375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ru-RU" dirty="0">
                <a:solidFill>
                  <a:schemeClr val="tx2"/>
                </a:solidFill>
              </a:rPr>
              <a:t>9</a:t>
            </a:r>
            <a:r>
              <a:rPr lang="ru-RU" dirty="0" smtClean="0">
                <a:solidFill>
                  <a:schemeClr val="tx2"/>
                </a:solidFill>
              </a:rPr>
              <a:t>. Как называется изменение положения тела относительно других тел, с течением времени?</a:t>
            </a:r>
          </a:p>
          <a:p>
            <a:r>
              <a:rPr lang="ru-RU" dirty="0">
                <a:solidFill>
                  <a:schemeClr val="tx2"/>
                </a:solidFill>
              </a:rPr>
              <a:t>а) </a:t>
            </a:r>
            <a:r>
              <a:rPr lang="ru-RU" dirty="0" smtClean="0">
                <a:solidFill>
                  <a:schemeClr val="tx2"/>
                </a:solidFill>
              </a:rPr>
              <a:t>Пройденный путь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б) </a:t>
            </a:r>
            <a:r>
              <a:rPr lang="ru-RU" dirty="0" smtClean="0">
                <a:solidFill>
                  <a:schemeClr val="tx2"/>
                </a:solidFill>
              </a:rPr>
              <a:t>Траектория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в) Механическое движение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г) Механическое явление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</a:t>
            </a:r>
            <a:r>
              <a:rPr lang="ru-RU" dirty="0">
                <a:solidFill>
                  <a:schemeClr val="tx2"/>
                </a:solidFill>
              </a:rPr>
              <a:t>) </a:t>
            </a:r>
            <a:r>
              <a:rPr lang="ru-RU" dirty="0" smtClean="0">
                <a:solidFill>
                  <a:schemeClr val="tx2"/>
                </a:solidFill>
              </a:rPr>
              <a:t>Равномерное движение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7850" y="4955303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1216" y="1474912"/>
                <a:ext cx="11981953" cy="4926092"/>
              </a:xfrm>
            </p:spPr>
            <p:txBody>
              <a:bodyPr/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   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10. На каком расстоянии от пристани окажется лодка через 15 с, двигаясь по течению реки, если скорость течения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?</a:t>
                </a:r>
                <a:r>
                  <a:rPr lang="ru-RU" sz="3600" dirty="0">
                    <a:solidFill>
                      <a:schemeClr val="tx2"/>
                    </a:solidFill>
                  </a:rPr>
                  <a:t> </a:t>
                </a:r>
                <a:endParaRPr lang="ru-RU" sz="3600" dirty="0" smtClean="0">
                  <a:solidFill>
                    <a:schemeClr val="tx2"/>
                  </a:solidFill>
                </a:endParaRPr>
              </a:p>
              <a:p>
                <a:endParaRPr lang="ru-RU" sz="3600" i="0" dirty="0">
                  <a:solidFill>
                    <a:schemeClr val="tx2"/>
                  </a:solidFill>
                </a:endParaRPr>
              </a:p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а) 20 м</a:t>
                </a:r>
                <a:endParaRPr lang="ru-RU" sz="3600" dirty="0">
                  <a:solidFill>
                    <a:schemeClr val="tx2"/>
                  </a:solidFill>
                </a:endParaRPr>
              </a:p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б)</a:t>
                </a:r>
                <a:r>
                  <a:rPr lang="ru-RU" sz="3600" dirty="0">
                    <a:solidFill>
                      <a:schemeClr val="tx2"/>
                    </a:solidFill>
                  </a:rPr>
                  <a:t> 6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0 км</a:t>
                </a:r>
                <a:endParaRPr lang="ru-RU" sz="3600" dirty="0">
                  <a:solidFill>
                    <a:schemeClr val="tx2"/>
                  </a:solidFill>
                </a:endParaRPr>
              </a:p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в)</a:t>
                </a:r>
                <a:r>
                  <a:rPr lang="ru-RU" sz="3600" dirty="0">
                    <a:solidFill>
                      <a:schemeClr val="tx2"/>
                    </a:solidFill>
                  </a:rPr>
                  <a:t> 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40 км</a:t>
                </a:r>
                <a:endParaRPr lang="ru-RU" sz="3600" dirty="0">
                  <a:solidFill>
                    <a:schemeClr val="tx2"/>
                  </a:solidFill>
                </a:endParaRPr>
              </a:p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г )</a:t>
                </a:r>
                <a:r>
                  <a:rPr lang="ru-RU" sz="3600" dirty="0">
                    <a:solidFill>
                      <a:schemeClr val="tx2"/>
                    </a:solidFill>
                  </a:rPr>
                  <a:t> 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60 м</a:t>
                </a:r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1216" y="1474912"/>
                <a:ext cx="11981953" cy="4926092"/>
              </a:xfrm>
              <a:blipFill rotWithShape="1">
                <a:blip r:embed="rId2"/>
                <a:stretch>
                  <a:fillRect l="-2595" t="-3218" b="-2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6" name="Control 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Control 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7850" y="5851110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6545" y="3671781"/>
            <a:ext cx="2153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S</a:t>
            </a:r>
            <a:r>
              <a:rPr lang="ru-RU" sz="6000" dirty="0" smtClean="0"/>
              <a:t> =</a:t>
            </a:r>
            <a:r>
              <a:rPr lang="en-US" sz="6000" dirty="0" smtClean="0"/>
              <a:t> </a:t>
            </a:r>
            <a:r>
              <a:rPr lang="el-GR" sz="6000" dirty="0" smtClean="0"/>
              <a:t>ϑ·</a:t>
            </a:r>
            <a:r>
              <a:rPr lang="en-US" sz="6000" dirty="0" smtClean="0"/>
              <a:t>t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94537" y="3635152"/>
            <a:ext cx="2304256" cy="10522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68098" y="4892019"/>
            <a:ext cx="2890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S</a:t>
            </a:r>
            <a:r>
              <a:rPr lang="ru-RU" sz="5400" dirty="0" smtClean="0"/>
              <a:t> =</a:t>
            </a:r>
            <a:r>
              <a:rPr lang="en-US" sz="5400" dirty="0" smtClean="0"/>
              <a:t> 4</a:t>
            </a:r>
            <a:r>
              <a:rPr lang="el-GR" sz="5400" dirty="0" smtClean="0"/>
              <a:t>·</a:t>
            </a:r>
            <a:r>
              <a:rPr lang="en-US" sz="5400" dirty="0" smtClean="0"/>
              <a:t>15 =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58633" y="4910120"/>
            <a:ext cx="1931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60 (</a:t>
            </a:r>
            <a:r>
              <a:rPr lang="ru-RU" sz="5400" dirty="0" smtClean="0"/>
              <a:t>м</a:t>
            </a:r>
            <a:r>
              <a:rPr lang="en-US" sz="5400" dirty="0" smtClean="0"/>
              <a:t>)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3781" y="5963443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[</a:t>
            </a:r>
            <a:r>
              <a:rPr lang="en-US" sz="4800" dirty="0"/>
              <a:t>S</a:t>
            </a:r>
            <a:r>
              <a:rPr lang="el-GR" sz="4800" dirty="0" smtClean="0"/>
              <a:t>]</a:t>
            </a:r>
            <a:r>
              <a:rPr lang="ru-RU" sz="4800" dirty="0" smtClean="0"/>
              <a:t> =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74977" y="5808872"/>
                <a:ext cx="1560042" cy="1065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800" dirty="0" smtClean="0"/>
                  <a:t>[</a:t>
                </a:r>
                <a:r>
                  <a:rPr lang="ru-RU" sz="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8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800" dirty="0" smtClean="0"/>
                  <a:t>·с ]</a:t>
                </a:r>
                <a:endParaRPr lang="ru-RU" sz="4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77" y="5808872"/>
                <a:ext cx="1560042" cy="1065997"/>
              </a:xfrm>
              <a:prstGeom prst="rect">
                <a:avLst/>
              </a:prstGeom>
              <a:blipFill rotWithShape="1">
                <a:blip r:embed="rId3"/>
                <a:stretch>
                  <a:fillRect l="-17578" t="-5143" r="-16797" b="-15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758633" y="5926371"/>
            <a:ext cx="1425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= </a:t>
            </a:r>
            <a:r>
              <a:rPr lang="el-GR" sz="4800" dirty="0" smtClean="0"/>
              <a:t>[</a:t>
            </a:r>
            <a:r>
              <a:rPr lang="ru-RU" sz="4800" dirty="0"/>
              <a:t>м</a:t>
            </a:r>
            <a:r>
              <a:rPr lang="el-GR" sz="4800" dirty="0" smtClean="0"/>
              <a:t>]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567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57833" y="1433116"/>
                <a:ext cx="12097344" cy="5433219"/>
              </a:xfrm>
            </p:spPr>
            <p:txBody>
              <a:bodyPr/>
              <a:lstStyle/>
              <a:p>
                <a:r>
                  <a:rPr lang="ru-RU" sz="4000" dirty="0" smtClean="0"/>
                  <a:t>   </a:t>
                </a:r>
                <a:r>
                  <a:rPr lang="en-US" sz="4000" dirty="0" smtClean="0">
                    <a:solidFill>
                      <a:schemeClr val="tx2"/>
                    </a:solidFill>
                  </a:rPr>
                  <a:t>1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1. Автомобиль за первые 10 с прошел путь 80 м, а за последующие 30 с – 480 м. Определите среднюю скорость автомобиля на всем пути.</a:t>
                </a:r>
              </a:p>
              <a:p>
                <a:endParaRPr lang="ru-RU" sz="4000" dirty="0" smtClean="0"/>
              </a:p>
              <a:p>
                <a:r>
                  <a:rPr lang="ru-RU" sz="4000" dirty="0">
                    <a:solidFill>
                      <a:schemeClr val="tx2"/>
                    </a:solidFill>
                  </a:rPr>
                  <a:t>а)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             в</a:t>
                </a:r>
                <a:r>
                  <a:rPr lang="ru-RU" sz="4000" dirty="0">
                    <a:solidFill>
                      <a:schemeClr val="tx2"/>
                    </a:solidFill>
                  </a:rPr>
                  <a:t>) 2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endParaRPr lang="ru-RU" sz="4000" dirty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б</a:t>
                </a:r>
                <a:r>
                  <a:rPr lang="ru-RU" sz="4000" dirty="0">
                    <a:solidFill>
                      <a:schemeClr val="tx2"/>
                    </a:solidFill>
                  </a:rPr>
                  <a:t>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                г</a:t>
                </a:r>
                <a:r>
                  <a:rPr lang="ru-RU" sz="4000" dirty="0">
                    <a:solidFill>
                      <a:schemeClr val="tx2"/>
                    </a:solidFill>
                  </a:rPr>
                  <a:t>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                     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7833" y="1433116"/>
                <a:ext cx="12097344" cy="5433219"/>
              </a:xfrm>
              <a:blipFill rotWithShape="1">
                <a:blip r:embed="rId2"/>
                <a:stretch>
                  <a:fillRect l="-2571" t="-2806" r="-1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8609" y="2843064"/>
                <a:ext cx="19625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 с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09" y="2843064"/>
                <a:ext cx="1962525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869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6461" y="3482671"/>
                <a:ext cx="20964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80 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61" y="3482671"/>
                <a:ext cx="2096471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8140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49921" y="5793651"/>
                <a:ext cx="1465401" cy="695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21" y="5793651"/>
                <a:ext cx="1465401" cy="695960"/>
              </a:xfrm>
              <a:prstGeom prst="rect">
                <a:avLst/>
              </a:prstGeom>
              <a:blipFill rotWithShape="1">
                <a:blip r:embed="rId4"/>
                <a:stretch>
                  <a:fillRect t="-13913" r="-12033" b="-2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 flipH="1">
            <a:off x="3689847" y="2560232"/>
            <a:ext cx="10847" cy="38094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85825" y="5507360"/>
            <a:ext cx="320402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08310" y="2053391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0361" y="2050976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6461" y="4068941"/>
                <a:ext cx="19732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61" y="4068941"/>
                <a:ext cx="1973232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019" r="-8642" b="-33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9761" y="3063493"/>
                <a:ext cx="2042034" cy="1010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общ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761" y="3063493"/>
                <a:ext cx="2042034" cy="10104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10264" y="3020398"/>
                <a:ext cx="2343783" cy="947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64" y="3020398"/>
                <a:ext cx="2343783" cy="947952"/>
              </a:xfrm>
              <a:prstGeom prst="rect">
                <a:avLst/>
              </a:prstGeom>
              <a:blipFill rotWithShape="1">
                <a:blip r:embed="rId7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45877" y="4549908"/>
                <a:ext cx="2994666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80</m:t>
                        </m:r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480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77" y="4549908"/>
                <a:ext cx="2994666" cy="887166"/>
              </a:xfrm>
              <a:prstGeom prst="rect">
                <a:avLst/>
              </a:prstGeom>
              <a:blipFill rotWithShape="1">
                <a:blip r:embed="rId8"/>
                <a:stretch>
                  <a:fillRect r="-3659" b="-95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17007" y="4526561"/>
                <a:ext cx="1168910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5</m:t>
                        </m:r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60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007" y="4526561"/>
                <a:ext cx="1168910" cy="887166"/>
              </a:xfrm>
              <a:prstGeom prst="rect">
                <a:avLst/>
              </a:prstGeom>
              <a:blipFill rotWithShape="1">
                <a:blip r:embed="rId9"/>
                <a:stretch>
                  <a:fillRect r="-15183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045982" y="46534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558833" y="6007123"/>
                <a:ext cx="2815001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600" dirty="0" smtClean="0">
                    <a:solidFill>
                      <a:prstClr val="black"/>
                    </a:solidFill>
                  </a:rPr>
                  <a:t>Ответ: а) 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833" y="6007123"/>
                <a:ext cx="2815001" cy="903709"/>
              </a:xfrm>
              <a:prstGeom prst="rect">
                <a:avLst/>
              </a:prstGeom>
              <a:blipFill rotWithShape="1">
                <a:blip r:embed="rId10"/>
                <a:stretch>
                  <a:fillRect l="-6494" b="-8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6461" y="4645005"/>
                <a:ext cx="23636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e>
                      <m:sub>
                        <m:r>
                          <a:rPr lang="ru-RU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480 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61" y="4645005"/>
                <a:ext cx="2363660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4151" r="-695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62015" y="5661931"/>
                <a:ext cx="1687641" cy="83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4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ϑ</m:t>
                        </m:r>
                      </m:e>
                      <m:sub>
                        <m:r>
                          <a:rPr lang="ru-RU" sz="44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el-GR" sz="4400" dirty="0" smtClean="0"/>
                  <a:t>]</a:t>
                </a:r>
                <a:r>
                  <a:rPr lang="ru-RU" sz="4400" dirty="0" smtClean="0"/>
                  <a:t> =</a:t>
                </a:r>
                <a:endParaRPr lang="ru-RU" sz="4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015" y="5661931"/>
                <a:ext cx="1687641" cy="830164"/>
              </a:xfrm>
              <a:prstGeom prst="rect">
                <a:avLst/>
              </a:prstGeom>
              <a:blipFill rotWithShape="1">
                <a:blip r:embed="rId12"/>
                <a:stretch>
                  <a:fillRect l="-14801" t="-13971" r="-13718" b="-27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41760" y="5507360"/>
                <a:ext cx="1144865" cy="1065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800" dirty="0" smtClean="0"/>
                  <a:t>[</a:t>
                </a:r>
                <a:r>
                  <a:rPr lang="ru-RU" sz="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0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800" b="0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800" dirty="0" smtClean="0"/>
                  <a:t> ]</a:t>
                </a:r>
                <a:endParaRPr lang="ru-RU" sz="4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760" y="5507360"/>
                <a:ext cx="1144865" cy="1065997"/>
              </a:xfrm>
              <a:prstGeom prst="rect">
                <a:avLst/>
              </a:prstGeom>
              <a:blipFill rotWithShape="1">
                <a:blip r:embed="rId13"/>
                <a:stretch>
                  <a:fillRect l="-23936" t="-5143" r="-23404" b="-15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712773" y="4575114"/>
                <a:ext cx="659155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773" y="4575114"/>
                <a:ext cx="659155" cy="741485"/>
              </a:xfrm>
              <a:prstGeom prst="rect">
                <a:avLst/>
              </a:prstGeom>
              <a:blipFill rotWithShape="1">
                <a:blip r:embed="rId14"/>
                <a:stretch>
                  <a:fillRect l="-23148" t="-4959" r="-23148" b="-11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433116"/>
            <a:ext cx="12097344" cy="4924425"/>
          </a:xfrm>
        </p:spPr>
        <p:txBody>
          <a:bodyPr/>
          <a:lstStyle/>
          <a:p>
            <a:r>
              <a:rPr lang="ru-RU" sz="4000" dirty="0" smtClean="0"/>
              <a:t>   </a:t>
            </a:r>
            <a:r>
              <a:rPr lang="en-US" sz="4000" dirty="0" smtClean="0">
                <a:solidFill>
                  <a:schemeClr val="tx2"/>
                </a:solidFill>
              </a:rPr>
              <a:t>1</a:t>
            </a:r>
            <a:r>
              <a:rPr lang="ru-RU" sz="4000" dirty="0" smtClean="0">
                <a:solidFill>
                  <a:schemeClr val="tx2"/>
                </a:solidFill>
              </a:rPr>
              <a:t>2. Пассажирский поезд за каждые 20 мин проходит расстояние 40 км, за 10 мин – 20 км, за 1 мин – 2 км и т.д. Какое это движение?</a:t>
            </a:r>
            <a:endParaRPr lang="ru-RU" sz="4000" dirty="0" smtClean="0"/>
          </a:p>
          <a:p>
            <a:r>
              <a:rPr lang="ru-RU" sz="4000" dirty="0">
                <a:solidFill>
                  <a:schemeClr val="tx2"/>
                </a:solidFill>
              </a:rPr>
              <a:t>а) </a:t>
            </a:r>
            <a:r>
              <a:rPr lang="ru-RU" sz="4000" dirty="0" smtClean="0">
                <a:solidFill>
                  <a:schemeClr val="tx2"/>
                </a:solidFill>
              </a:rPr>
              <a:t>Неравномерное 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б</a:t>
            </a:r>
            <a:r>
              <a:rPr lang="ru-RU" sz="4000" dirty="0">
                <a:solidFill>
                  <a:schemeClr val="tx2"/>
                </a:solidFill>
              </a:rPr>
              <a:t>) </a:t>
            </a:r>
            <a:r>
              <a:rPr lang="ru-RU" sz="4000" dirty="0" smtClean="0">
                <a:solidFill>
                  <a:schemeClr val="tx2"/>
                </a:solidFill>
              </a:rPr>
              <a:t>Равномерное</a:t>
            </a:r>
          </a:p>
          <a:p>
            <a:r>
              <a:rPr lang="ru-RU" sz="4000" dirty="0">
                <a:solidFill>
                  <a:schemeClr val="tx2"/>
                </a:solidFill>
              </a:rPr>
              <a:t>в</a:t>
            </a:r>
            <a:r>
              <a:rPr lang="ru-RU" sz="4000" dirty="0" smtClean="0">
                <a:solidFill>
                  <a:schemeClr val="tx2"/>
                </a:solidFill>
              </a:rPr>
              <a:t>) Равномерное на отдельных участках пути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г</a:t>
            </a:r>
            <a:r>
              <a:rPr lang="ru-RU" sz="4000" dirty="0">
                <a:solidFill>
                  <a:schemeClr val="tx2"/>
                </a:solidFill>
              </a:rPr>
              <a:t>) </a:t>
            </a:r>
            <a:r>
              <a:rPr lang="ru-RU" sz="4000" dirty="0" smtClean="0">
                <a:solidFill>
                  <a:schemeClr val="tx2"/>
                </a:solidFill>
              </a:rPr>
              <a:t>Неравномерное на отдельных участках пути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59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683" y="224967"/>
            <a:ext cx="114476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800" smtClean="0"/>
              <a:t>Решение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43496" y="4230636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l-G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ϑ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500" y="3245513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км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529" y="171536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0124" y="1697710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825" y="4211216"/>
            <a:ext cx="3024336" cy="194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10161" y="1715365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6215" y="2522637"/>
            <a:ext cx="2475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мин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42409" y="1774398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90536" y="1690936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69046" y="2339008"/>
                <a:ext cx="1829347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ч</a:t>
                </a:r>
                <a:endParaRPr lang="ru-RU" sz="4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46" y="2339008"/>
                <a:ext cx="1829347" cy="966675"/>
              </a:xfrm>
              <a:prstGeom prst="rect">
                <a:avLst/>
              </a:prstGeom>
              <a:blipFill rotWithShape="1">
                <a:blip r:embed="rId2"/>
                <a:stretch>
                  <a:fillRect r="-10667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07907" y="2570834"/>
                <a:ext cx="1433406" cy="107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r>
                      <a:rPr lang="el-GR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𝝑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ru-RU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07" y="2570834"/>
                <a:ext cx="1433406" cy="1071575"/>
              </a:xfrm>
              <a:prstGeom prst="rect">
                <a:avLst/>
              </a:prstGeom>
              <a:blipFill rotWithShape="1">
                <a:blip r:embed="rId3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23987" y="4208411"/>
                <a:ext cx="1539204" cy="1200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𝝑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40</m:t>
                        </m:r>
                      </m:num>
                      <m:den>
                        <m:f>
                          <m:f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987" y="4208411"/>
                <a:ext cx="1539204" cy="12007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88358" y="4252715"/>
                <a:ext cx="2196435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120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358" y="4252715"/>
                <a:ext cx="2196435" cy="825739"/>
              </a:xfrm>
              <a:prstGeom prst="rect">
                <a:avLst/>
              </a:prstGeom>
              <a:blipFill rotWithShape="1">
                <a:blip r:embed="rId5"/>
                <a:stretch>
                  <a:fillRect l="-8333" t="-5185" r="-7500" b="-1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58833" y="6129504"/>
                <a:ext cx="2966838" cy="744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</a:t>
                </a:r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120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833" y="6129504"/>
                <a:ext cx="2966838" cy="744243"/>
              </a:xfrm>
              <a:prstGeom prst="rect">
                <a:avLst/>
              </a:prstGeom>
              <a:blipFill rotWithShape="1">
                <a:blip r:embed="rId6"/>
                <a:stretch>
                  <a:fillRect l="-5133" t="-4878" r="-4312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7293419" y="2426818"/>
            <a:ext cx="1870672" cy="12536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067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4577" y="431943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40·3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7338" y="5372881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prstClr val="black"/>
                </a:solidFill>
              </a:rPr>
              <a:t>[</a:t>
            </a:r>
            <a:r>
              <a:rPr lang="en-US" sz="4400" dirty="0" smtClean="0">
                <a:solidFill>
                  <a:prstClr val="black"/>
                </a:solidFill>
              </a:rPr>
              <a:t>ϑ</a:t>
            </a:r>
            <a:r>
              <a:rPr lang="el-GR" sz="4400" dirty="0" smtClean="0">
                <a:solidFill>
                  <a:prstClr val="black"/>
                </a:solidFill>
              </a:rPr>
              <a:t>]</a:t>
            </a:r>
            <a:r>
              <a:rPr lang="ru-RU" sz="4400" dirty="0" smtClean="0">
                <a:solidFill>
                  <a:prstClr val="black"/>
                </a:solidFill>
              </a:rPr>
              <a:t> =</a:t>
            </a:r>
            <a:endParaRPr lang="ru-RU" sz="4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58014" y="5291336"/>
                <a:ext cx="1287532" cy="988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400" dirty="0" smtClean="0">
                    <a:solidFill>
                      <a:prstClr val="black"/>
                    </a:solidFill>
                  </a:rPr>
                  <a:t>[</a:t>
                </a:r>
                <a:r>
                  <a:rPr lang="ru-RU" sz="4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</m:t>
                        </m:r>
                        <m: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4400" dirty="0" smtClean="0">
                    <a:solidFill>
                      <a:prstClr val="black"/>
                    </a:solidFill>
                  </a:rPr>
                  <a:t> ]</a:t>
                </a:r>
                <a:endParaRPr lang="ru-RU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014" y="5291336"/>
                <a:ext cx="1287532" cy="988669"/>
              </a:xfrm>
              <a:prstGeom prst="rect">
                <a:avLst/>
              </a:prstGeom>
              <a:blipFill rotWithShape="1">
                <a:blip r:embed="rId7"/>
                <a:stretch>
                  <a:fillRect l="-19431" t="-4321" r="-18009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683" y="224967"/>
            <a:ext cx="114476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800" smtClean="0"/>
              <a:t>Решение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43496" y="4230636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l-G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ϑ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500" y="3245513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км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529" y="171536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0124" y="1697710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825" y="4211216"/>
            <a:ext cx="3024336" cy="194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10161" y="1715365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6215" y="2522637"/>
            <a:ext cx="2475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мин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42409" y="1774398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90536" y="1690936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69046" y="2339008"/>
                <a:ext cx="1829347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ч</a:t>
                </a:r>
                <a:endParaRPr lang="ru-RU" sz="4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46" y="2339008"/>
                <a:ext cx="1829347" cy="966675"/>
              </a:xfrm>
              <a:prstGeom prst="rect">
                <a:avLst/>
              </a:prstGeom>
              <a:blipFill rotWithShape="1">
                <a:blip r:embed="rId2"/>
                <a:stretch>
                  <a:fillRect r="-10667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07907" y="2570834"/>
                <a:ext cx="1433406" cy="107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r>
                      <a:rPr lang="el-GR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𝝑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ru-RU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07" y="2570834"/>
                <a:ext cx="1433406" cy="1071575"/>
              </a:xfrm>
              <a:prstGeom prst="rect">
                <a:avLst/>
              </a:prstGeom>
              <a:blipFill rotWithShape="1">
                <a:blip r:embed="rId3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23987" y="4208411"/>
                <a:ext cx="1539204" cy="1204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𝝑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20</m:t>
                        </m:r>
                      </m:num>
                      <m:den>
                        <m:f>
                          <m:f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6</m:t>
                            </m:r>
                          </m:den>
                        </m:f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987" y="4208411"/>
                <a:ext cx="1539204" cy="1204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88358" y="4252715"/>
                <a:ext cx="2196435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120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358" y="4252715"/>
                <a:ext cx="2196435" cy="825739"/>
              </a:xfrm>
              <a:prstGeom prst="rect">
                <a:avLst/>
              </a:prstGeom>
              <a:blipFill rotWithShape="1">
                <a:blip r:embed="rId5"/>
                <a:stretch>
                  <a:fillRect l="-8333" t="-5185" r="-7500" b="-1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58833" y="6129504"/>
                <a:ext cx="2966838" cy="744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</a:t>
                </a:r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120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833" y="6129504"/>
                <a:ext cx="2966838" cy="744243"/>
              </a:xfrm>
              <a:prstGeom prst="rect">
                <a:avLst/>
              </a:prstGeom>
              <a:blipFill rotWithShape="1">
                <a:blip r:embed="rId6"/>
                <a:stretch>
                  <a:fillRect l="-5133" t="-4878" r="-4312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7293419" y="2426818"/>
            <a:ext cx="1870672" cy="12536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067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4577" y="431943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20·6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7338" y="5372881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prstClr val="black"/>
                </a:solidFill>
              </a:rPr>
              <a:t>[</a:t>
            </a:r>
            <a:r>
              <a:rPr lang="en-US" sz="4400" dirty="0" smtClean="0">
                <a:solidFill>
                  <a:prstClr val="black"/>
                </a:solidFill>
              </a:rPr>
              <a:t>ϑ</a:t>
            </a:r>
            <a:r>
              <a:rPr lang="el-GR" sz="4400" dirty="0" smtClean="0">
                <a:solidFill>
                  <a:prstClr val="black"/>
                </a:solidFill>
              </a:rPr>
              <a:t>]</a:t>
            </a:r>
            <a:r>
              <a:rPr lang="ru-RU" sz="4400" dirty="0" smtClean="0">
                <a:solidFill>
                  <a:prstClr val="black"/>
                </a:solidFill>
              </a:rPr>
              <a:t> =</a:t>
            </a:r>
            <a:endParaRPr lang="ru-RU" sz="4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58014" y="5291336"/>
                <a:ext cx="1287532" cy="988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400" dirty="0" smtClean="0">
                    <a:solidFill>
                      <a:prstClr val="black"/>
                    </a:solidFill>
                  </a:rPr>
                  <a:t>[</a:t>
                </a:r>
                <a:r>
                  <a:rPr lang="ru-RU" sz="4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</m:t>
                        </m:r>
                        <m: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4400" dirty="0" smtClean="0">
                    <a:solidFill>
                      <a:prstClr val="black"/>
                    </a:solidFill>
                  </a:rPr>
                  <a:t> ]</a:t>
                </a:r>
                <a:endParaRPr lang="ru-RU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014" y="5291336"/>
                <a:ext cx="1287532" cy="988669"/>
              </a:xfrm>
              <a:prstGeom prst="rect">
                <a:avLst/>
              </a:prstGeom>
              <a:blipFill rotWithShape="1">
                <a:blip r:embed="rId7"/>
                <a:stretch>
                  <a:fillRect l="-19431" t="-4321" r="-18009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1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6683" y="224967"/>
            <a:ext cx="1144761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800" smtClean="0"/>
              <a:t>Решение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43496" y="4230636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l-G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ϑ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500" y="3245513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км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529" y="171536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0124" y="1697710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5825" y="4211216"/>
            <a:ext cx="3024336" cy="194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10161" y="1715365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6215" y="2522637"/>
            <a:ext cx="2190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мин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42409" y="1774398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90536" y="1690936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96948" y="2393884"/>
                <a:ext cx="997389" cy="965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60</m:t>
                        </m:r>
                      </m:den>
                    </m:f>
                    <m:r>
                      <a:rPr lang="ru-RU" sz="4000" b="0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ч</a:t>
                </a:r>
                <a:endParaRPr lang="ru-RU" sz="4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48" y="2393884"/>
                <a:ext cx="997389" cy="965392"/>
              </a:xfrm>
              <a:prstGeom prst="rect">
                <a:avLst/>
              </a:prstGeom>
              <a:blipFill rotWithShape="1">
                <a:blip r:embed="rId2"/>
                <a:stretch>
                  <a:fillRect r="-20732" b="-1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07907" y="2570834"/>
                <a:ext cx="1433406" cy="107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r>
                      <a:rPr lang="el-GR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𝝑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ru-RU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07" y="2570834"/>
                <a:ext cx="1433406" cy="1071575"/>
              </a:xfrm>
              <a:prstGeom prst="rect">
                <a:avLst/>
              </a:prstGeom>
              <a:blipFill rotWithShape="1">
                <a:blip r:embed="rId3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23987" y="4208411"/>
                <a:ext cx="1523174" cy="1204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𝝑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f>
                          <m:f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60</m:t>
                            </m:r>
                          </m:den>
                        </m:f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987" y="4208411"/>
                <a:ext cx="1523174" cy="1204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38753" y="4252715"/>
                <a:ext cx="2196435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120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753" y="4252715"/>
                <a:ext cx="2196435" cy="825739"/>
              </a:xfrm>
              <a:prstGeom prst="rect">
                <a:avLst/>
              </a:prstGeom>
              <a:blipFill rotWithShape="1">
                <a:blip r:embed="rId5"/>
                <a:stretch>
                  <a:fillRect l="-8611" t="-5185" r="-7222" b="-1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58833" y="6129504"/>
                <a:ext cx="2966838" cy="744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</a:t>
                </a:r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120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ч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833" y="6129504"/>
                <a:ext cx="2966838" cy="744243"/>
              </a:xfrm>
              <a:prstGeom prst="rect">
                <a:avLst/>
              </a:prstGeom>
              <a:blipFill rotWithShape="1">
                <a:blip r:embed="rId6"/>
                <a:stretch>
                  <a:fillRect l="-5133" t="-4878" r="-4312"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7293419" y="2426818"/>
            <a:ext cx="1870672" cy="12536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067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2569" y="431943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2·60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7338" y="5372881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prstClr val="black"/>
                </a:solidFill>
              </a:rPr>
              <a:t>[</a:t>
            </a:r>
            <a:r>
              <a:rPr lang="en-US" sz="4400" dirty="0" smtClean="0">
                <a:solidFill>
                  <a:prstClr val="black"/>
                </a:solidFill>
              </a:rPr>
              <a:t>ϑ</a:t>
            </a:r>
            <a:r>
              <a:rPr lang="el-GR" sz="4400" dirty="0" smtClean="0">
                <a:solidFill>
                  <a:prstClr val="black"/>
                </a:solidFill>
              </a:rPr>
              <a:t>]</a:t>
            </a:r>
            <a:r>
              <a:rPr lang="ru-RU" sz="4400" dirty="0" smtClean="0">
                <a:solidFill>
                  <a:prstClr val="black"/>
                </a:solidFill>
              </a:rPr>
              <a:t> =</a:t>
            </a:r>
            <a:endParaRPr lang="ru-RU" sz="4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58014" y="5291336"/>
                <a:ext cx="1287532" cy="988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400" dirty="0" smtClean="0">
                    <a:solidFill>
                      <a:prstClr val="black"/>
                    </a:solidFill>
                  </a:rPr>
                  <a:t>[</a:t>
                </a:r>
                <a:r>
                  <a:rPr lang="ru-RU" sz="4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</m:t>
                        </m:r>
                        <m: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4400" dirty="0" smtClean="0">
                    <a:solidFill>
                      <a:prstClr val="black"/>
                    </a:solidFill>
                  </a:rPr>
                  <a:t> ]</a:t>
                </a:r>
                <a:endParaRPr lang="ru-RU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014" y="5291336"/>
                <a:ext cx="1287532" cy="988669"/>
              </a:xfrm>
              <a:prstGeom prst="rect">
                <a:avLst/>
              </a:prstGeom>
              <a:blipFill rotWithShape="1">
                <a:blip r:embed="rId7"/>
                <a:stretch>
                  <a:fillRect l="-19431" t="-4321" r="-18009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7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433116"/>
            <a:ext cx="12097344" cy="4924425"/>
          </a:xfrm>
        </p:spPr>
        <p:txBody>
          <a:bodyPr/>
          <a:lstStyle/>
          <a:p>
            <a:r>
              <a:rPr lang="ru-RU" sz="4000" dirty="0" smtClean="0"/>
              <a:t>   </a:t>
            </a:r>
            <a:r>
              <a:rPr lang="en-US" sz="4000" dirty="0" smtClean="0">
                <a:solidFill>
                  <a:schemeClr val="tx2"/>
                </a:solidFill>
              </a:rPr>
              <a:t>1</a:t>
            </a:r>
            <a:r>
              <a:rPr lang="ru-RU" sz="4000" dirty="0" smtClean="0">
                <a:solidFill>
                  <a:schemeClr val="tx2"/>
                </a:solidFill>
              </a:rPr>
              <a:t>3. Пассажирский поезд за каждые 20 мин проходит расстояние 40 км, за 10 мин – 20 км, за 1 мин – 2 км и т.д. Какое это движение?</a:t>
            </a:r>
            <a:endParaRPr lang="ru-RU" sz="4000" dirty="0" smtClean="0"/>
          </a:p>
          <a:p>
            <a:r>
              <a:rPr lang="ru-RU" sz="4000" dirty="0">
                <a:solidFill>
                  <a:schemeClr val="tx2"/>
                </a:solidFill>
              </a:rPr>
              <a:t>а) </a:t>
            </a:r>
            <a:r>
              <a:rPr lang="ru-RU" sz="4000" dirty="0" smtClean="0">
                <a:solidFill>
                  <a:schemeClr val="tx2"/>
                </a:solidFill>
              </a:rPr>
              <a:t>Неравномерное 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б</a:t>
            </a:r>
            <a:r>
              <a:rPr lang="ru-RU" sz="4000" dirty="0">
                <a:solidFill>
                  <a:schemeClr val="tx2"/>
                </a:solidFill>
              </a:rPr>
              <a:t>) </a:t>
            </a:r>
            <a:r>
              <a:rPr lang="ru-RU" sz="4000" dirty="0" smtClean="0">
                <a:solidFill>
                  <a:schemeClr val="tx2"/>
                </a:solidFill>
              </a:rPr>
              <a:t>Равномерное</a:t>
            </a:r>
          </a:p>
          <a:p>
            <a:r>
              <a:rPr lang="ru-RU" sz="4000" dirty="0">
                <a:solidFill>
                  <a:schemeClr val="tx2"/>
                </a:solidFill>
              </a:rPr>
              <a:t>в</a:t>
            </a:r>
            <a:r>
              <a:rPr lang="ru-RU" sz="4000" dirty="0" smtClean="0">
                <a:solidFill>
                  <a:schemeClr val="tx2"/>
                </a:solidFill>
              </a:rPr>
              <a:t>) Равномерное на отдельных участках пути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г</a:t>
            </a:r>
            <a:r>
              <a:rPr lang="ru-RU" sz="4000" dirty="0">
                <a:solidFill>
                  <a:schemeClr val="tx2"/>
                </a:solidFill>
              </a:rPr>
              <a:t>) </a:t>
            </a:r>
            <a:r>
              <a:rPr lang="ru-RU" sz="4000" dirty="0" smtClean="0">
                <a:solidFill>
                  <a:schemeClr val="tx2"/>
                </a:solidFill>
              </a:rPr>
              <a:t>Неравномерное на отдельных участках пути               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287850" y="4067200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1216" y="1474912"/>
                <a:ext cx="11981953" cy="4577407"/>
              </a:xfrm>
            </p:spPr>
            <p:txBody>
              <a:bodyPr/>
              <a:lstStyle/>
              <a:p>
                <a:r>
                  <a:rPr lang="en-US" sz="4000" dirty="0" smtClean="0">
                    <a:solidFill>
                      <a:schemeClr val="tx2"/>
                    </a:solidFill>
                  </a:rPr>
                  <a:t>  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14. Велосипедист за 20 мин проехал 6 км. С какой скоростью двигался велосипедист?</a:t>
                </a:r>
                <a:r>
                  <a:rPr lang="ru-RU" sz="3600" dirty="0">
                    <a:solidFill>
                      <a:schemeClr val="tx2"/>
                    </a:solidFill>
                  </a:rPr>
                  <a:t> </a:t>
                </a:r>
                <a:endParaRPr lang="ru-RU" sz="3600" dirty="0" smtClean="0">
                  <a:solidFill>
                    <a:schemeClr val="tx2"/>
                  </a:solidFill>
                </a:endParaRPr>
              </a:p>
              <a:p>
                <a:endParaRPr lang="ru-RU" sz="3600" i="0" dirty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а) 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>
                    <a:solidFill>
                      <a:schemeClr val="tx2"/>
                    </a:solidFill>
                  </a:rPr>
                  <a:t>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                  б</a:t>
                </a:r>
                <a:r>
                  <a:rPr lang="ru-RU" sz="4000" dirty="0">
                    <a:solidFill>
                      <a:schemeClr val="tx2"/>
                    </a:solidFill>
                  </a:rPr>
                  <a:t>)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4000" dirty="0">
                  <a:solidFill>
                    <a:schemeClr val="tx2"/>
                  </a:solidFill>
                </a:endParaRPr>
              </a:p>
              <a:p>
                <a:endParaRPr lang="ru-RU" sz="4000" dirty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в)</a:t>
                </a:r>
                <a:r>
                  <a:rPr lang="ru-RU" sz="4000" dirty="0">
                    <a:solidFill>
                      <a:schemeClr val="tx2"/>
                    </a:solidFill>
                  </a:rPr>
                  <a:t> 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000" dirty="0">
                    <a:solidFill>
                      <a:schemeClr val="tx2"/>
                    </a:solidFill>
                  </a:rPr>
                  <a:t>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                 г </a:t>
                </a:r>
                <a:r>
                  <a:rPr lang="ru-RU" sz="4000" dirty="0">
                    <a:solidFill>
                      <a:schemeClr val="tx2"/>
                    </a:solidFill>
                  </a:rPr>
                  <a:t>) 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3600" dirty="0">
                  <a:solidFill>
                    <a:schemeClr val="tx2"/>
                  </a:solidFill>
                </a:endParaRPr>
              </a:p>
              <a:p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1216" y="1474912"/>
                <a:ext cx="11981953" cy="4577407"/>
              </a:xfrm>
              <a:blipFill rotWithShape="1">
                <a:blip r:embed="rId2"/>
                <a:stretch>
                  <a:fillRect l="-2595" t="-3462" r="-1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6" name="Control 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Control 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Control 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Control 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49" y="2700982"/>
            <a:ext cx="4064074" cy="406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3857" y="1474912"/>
            <a:ext cx="11449272" cy="529375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1. Относительно каких тел пассажир, сидящий в движущемся вагоне, находится в состоянии покоя?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а) Земля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б) Вагон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в) Колеса вагона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г) Деревья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д) Дома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468146" y="4283224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5" descr="Как изменить звуки в Windows 10 | Будни технической поддер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43496" y="4230636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l-G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ϑ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500" y="3245513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км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529" y="171536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0124" y="1697710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5825" y="4211216"/>
            <a:ext cx="3024336" cy="194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10161" y="1715365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6215" y="2522637"/>
            <a:ext cx="2475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мин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54377" y="1774398"/>
            <a:ext cx="0" cy="335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0536" y="1690936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СИ: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177" y="2522637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1200 с</a:t>
            </a:r>
            <a:endParaRPr lang="ru-RU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07907" y="2570834"/>
                <a:ext cx="1433406" cy="107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r>
                      <a:rPr lang="el-GR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𝝑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𝑺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t</m:t>
                        </m:r>
                      </m:den>
                    </m:f>
                  </m:oMath>
                </a14:m>
                <a:endParaRPr lang="ru-RU" sz="2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07" y="2570834"/>
                <a:ext cx="1433406" cy="1071575"/>
              </a:xfrm>
              <a:prstGeom prst="rect">
                <a:avLst/>
              </a:prstGeom>
              <a:blipFill rotWithShape="1">
                <a:blip r:embed="rId2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23987" y="4208411"/>
                <a:ext cx="1972015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𝝑</m:t>
                    </m:r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6000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12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00</m:t>
                        </m:r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987" y="4208411"/>
                <a:ext cx="1972015" cy="966675"/>
              </a:xfrm>
              <a:prstGeom prst="rect">
                <a:avLst/>
              </a:prstGeom>
              <a:blipFill rotWithShape="1"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793173" y="4319434"/>
                <a:ext cx="1500732" cy="822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2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173" y="4319434"/>
                <a:ext cx="1500732" cy="822597"/>
              </a:xfrm>
              <a:prstGeom prst="rect">
                <a:avLst/>
              </a:prstGeom>
              <a:blipFill rotWithShape="1">
                <a:blip r:embed="rId4"/>
                <a:stretch>
                  <a:fillRect l="-12146" t="-5926" r="-11336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58833" y="6129504"/>
                <a:ext cx="2835392" cy="741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</a:t>
                </a:r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б) 5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м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1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833" y="6129504"/>
                <a:ext cx="2835392" cy="741485"/>
              </a:xfrm>
              <a:prstGeom prst="rect">
                <a:avLst/>
              </a:prstGeom>
              <a:blipFill rotWithShape="1">
                <a:blip r:embed="rId5"/>
                <a:stretch>
                  <a:fillRect l="-5376" t="-4918" r="-4731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7293419" y="2426818"/>
            <a:ext cx="1870672" cy="12536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06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90600" y="4222374"/>
                <a:ext cx="1202573" cy="962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067"/>
                <a:r>
                  <a:rPr lang="ru-RU" sz="4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60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ru-RU" sz="40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600" y="4222374"/>
                <a:ext cx="1202573" cy="962828"/>
              </a:xfrm>
              <a:prstGeom prst="rect">
                <a:avLst/>
              </a:prstGeom>
              <a:blipFill rotWithShape="1">
                <a:blip r:embed="rId6"/>
                <a:stretch>
                  <a:fillRect l="-6091" b="-120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82169" y="3295172"/>
            <a:ext cx="182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067"/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6000 </a:t>
            </a:r>
            <a:r>
              <a:rPr lang="ru-RU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7338" y="5372881"/>
            <a:ext cx="125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prstClr val="black"/>
                </a:solidFill>
              </a:rPr>
              <a:t>[</a:t>
            </a:r>
            <a:r>
              <a:rPr lang="en-US" sz="4400" dirty="0" smtClean="0">
                <a:solidFill>
                  <a:prstClr val="black"/>
                </a:solidFill>
              </a:rPr>
              <a:t>ϑ</a:t>
            </a:r>
            <a:r>
              <a:rPr lang="el-GR" sz="4400" dirty="0" smtClean="0">
                <a:solidFill>
                  <a:prstClr val="black"/>
                </a:solidFill>
              </a:rPr>
              <a:t>]</a:t>
            </a:r>
            <a:r>
              <a:rPr lang="ru-RU" sz="4400" dirty="0" smtClean="0">
                <a:solidFill>
                  <a:prstClr val="black"/>
                </a:solidFill>
              </a:rPr>
              <a:t> =</a:t>
            </a:r>
            <a:endParaRPr lang="ru-RU" sz="4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58014" y="5291336"/>
                <a:ext cx="106471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400" dirty="0" smtClean="0">
                    <a:solidFill>
                      <a:prstClr val="black"/>
                    </a:solidFill>
                  </a:rPr>
                  <a:t>[</a:t>
                </a:r>
                <a:r>
                  <a:rPr lang="ru-RU" sz="4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400" dirty="0" smtClean="0">
                    <a:solidFill>
                      <a:prstClr val="black"/>
                    </a:solidFill>
                  </a:rPr>
                  <a:t> ]</a:t>
                </a:r>
                <a:endParaRPr lang="ru-RU" sz="4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014" y="5291336"/>
                <a:ext cx="1064715" cy="984885"/>
              </a:xfrm>
              <a:prstGeom prst="rect">
                <a:avLst/>
              </a:prstGeom>
              <a:blipFill rotWithShape="1">
                <a:blip r:embed="rId7"/>
                <a:stretch>
                  <a:fillRect l="-23563" t="-4938" r="-22414" b="-14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0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178776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809" y="1762944"/>
            <a:ext cx="12169352" cy="4632037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Повторить пройденные темы.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Решить задачу: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  Велосипедист за 10 мин проехал 2400 м, затем в течении 1 мин спускался под уклон 900 м и после этого проехал еще 1200 м за 4 мин. Вычислите среднюю скорость велосипедиста.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402904"/>
            <a:ext cx="12223130" cy="595547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2. Какое </a:t>
            </a:r>
            <a:r>
              <a:rPr lang="ru-RU" dirty="0">
                <a:solidFill>
                  <a:schemeClr val="tx2"/>
                </a:solidFill>
              </a:rPr>
              <a:t>из </a:t>
            </a:r>
            <a:r>
              <a:rPr lang="ru-RU" dirty="0" smtClean="0">
                <a:solidFill>
                  <a:schemeClr val="tx2"/>
                </a:solidFill>
              </a:rPr>
              <a:t>перечисленных движений равномерное?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а) </a:t>
            </a:r>
            <a:r>
              <a:rPr lang="ru-RU" dirty="0" smtClean="0">
                <a:solidFill>
                  <a:schemeClr val="tx2"/>
                </a:solidFill>
              </a:rPr>
              <a:t>Движение Земли вокруг своей оси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б) </a:t>
            </a:r>
            <a:r>
              <a:rPr lang="ru-RU" dirty="0" smtClean="0">
                <a:solidFill>
                  <a:schemeClr val="tx2"/>
                </a:solidFill>
              </a:rPr>
              <a:t>Движение маятника в часах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в) </a:t>
            </a:r>
            <a:r>
              <a:rPr lang="ru-RU" dirty="0" smtClean="0">
                <a:solidFill>
                  <a:schemeClr val="tx2"/>
                </a:solidFill>
              </a:rPr>
              <a:t>Движение автомобиля при торможении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г) </a:t>
            </a:r>
            <a:r>
              <a:rPr lang="ru-RU" dirty="0" smtClean="0">
                <a:solidFill>
                  <a:schemeClr val="tx2"/>
                </a:solidFill>
              </a:rPr>
              <a:t>Движение поезда от станции к станции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д) </a:t>
            </a:r>
            <a:r>
              <a:rPr lang="ru-RU" dirty="0" smtClean="0">
                <a:solidFill>
                  <a:schemeClr val="tx2"/>
                </a:solidFill>
              </a:rPr>
              <a:t>Движение велосипедиста от старта к финишу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AutoShape 2" descr="Как изменить звуки в Windows 10 | Будни технической поддер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6166" y="2987080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41" y="3084017"/>
            <a:ext cx="6403379" cy="37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0966" y="1690936"/>
            <a:ext cx="11521280" cy="463203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3. Как называют линию, которую описывает тело при своем движении?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а) </a:t>
            </a:r>
            <a:r>
              <a:rPr lang="ru-RU" dirty="0" smtClean="0">
                <a:solidFill>
                  <a:schemeClr val="tx2"/>
                </a:solidFill>
              </a:rPr>
              <a:t>Прямая линия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б) </a:t>
            </a:r>
            <a:r>
              <a:rPr lang="ru-RU" dirty="0" smtClean="0">
                <a:solidFill>
                  <a:schemeClr val="tx2"/>
                </a:solidFill>
              </a:rPr>
              <a:t>Пройденный путь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в) </a:t>
            </a:r>
            <a:r>
              <a:rPr lang="ru-RU" dirty="0" smtClean="0">
                <a:solidFill>
                  <a:schemeClr val="tx2"/>
                </a:solidFill>
              </a:rPr>
              <a:t>Траектория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г) </a:t>
            </a:r>
            <a:r>
              <a:rPr lang="ru-RU" dirty="0" smtClean="0">
                <a:solidFill>
                  <a:schemeClr val="tx2"/>
                </a:solidFill>
              </a:rPr>
              <a:t>Перемещение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д) </a:t>
            </a:r>
            <a:r>
              <a:rPr lang="ru-RU" dirty="0" smtClean="0">
                <a:solidFill>
                  <a:schemeClr val="tx2"/>
                </a:solidFill>
              </a:rPr>
              <a:t>Расстояние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3260" y="4571256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258888"/>
            <a:ext cx="12169352" cy="567847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4. Тело</a:t>
            </a:r>
            <a:r>
              <a:rPr lang="ru-RU" dirty="0">
                <a:solidFill>
                  <a:schemeClr val="tx2"/>
                </a:solidFill>
              </a:rPr>
              <a:t>, размерами которого в условиях данной задачи можно пренебречь, называется</a:t>
            </a:r>
            <a:r>
              <a:rPr lang="ru-RU" dirty="0" smtClean="0">
                <a:solidFill>
                  <a:schemeClr val="tx2"/>
                </a:solidFill>
              </a:rPr>
              <a:t>…</a:t>
            </a:r>
          </a:p>
          <a:p>
            <a:r>
              <a:rPr lang="ru-RU" sz="4000" dirty="0">
                <a:solidFill>
                  <a:schemeClr val="tx2"/>
                </a:solidFill>
              </a:rPr>
              <a:t>а) ф</a:t>
            </a:r>
            <a:r>
              <a:rPr lang="ru-RU" sz="4000" dirty="0" smtClean="0">
                <a:solidFill>
                  <a:schemeClr val="tx2"/>
                </a:solidFill>
              </a:rPr>
              <a:t>изическим телом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б) </a:t>
            </a:r>
            <a:r>
              <a:rPr lang="ru-RU" sz="4000" dirty="0" smtClean="0">
                <a:solidFill>
                  <a:schemeClr val="tx2"/>
                </a:solidFill>
              </a:rPr>
              <a:t>веществом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в) </a:t>
            </a:r>
            <a:r>
              <a:rPr lang="ru-RU" sz="4000" dirty="0" smtClean="0">
                <a:solidFill>
                  <a:schemeClr val="tx2"/>
                </a:solidFill>
              </a:rPr>
              <a:t>большим телом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г) </a:t>
            </a:r>
            <a:r>
              <a:rPr lang="ru-RU" sz="4000" dirty="0" smtClean="0">
                <a:solidFill>
                  <a:schemeClr val="tx2"/>
                </a:solidFill>
              </a:rPr>
              <a:t>материальной 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точкой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д) </a:t>
            </a:r>
            <a:r>
              <a:rPr lang="ru-RU" sz="4000" dirty="0" smtClean="0">
                <a:solidFill>
                  <a:schemeClr val="tx2"/>
                </a:solidFill>
              </a:rPr>
              <a:t>маленькой точкой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9801" y="5353823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1096067"/>
            <a:r>
              <a:rPr lang="ru-RU" sz="5400" smtClean="0">
                <a:solidFill>
                  <a:prstClr val="white"/>
                </a:solidFill>
              </a:rPr>
              <a:t>Тест</a:t>
            </a:r>
            <a:endParaRPr lang="ru-RU" sz="5400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00" y="3563144"/>
            <a:ext cx="5437998" cy="237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5905" y="1258888"/>
                <a:ext cx="11449272" cy="5416034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  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5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. Какой буквой обозначается физическая величина скорость?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ru-RU" dirty="0" smtClean="0">
                  <a:solidFill>
                    <a:schemeClr val="tx2"/>
                  </a:solidFill>
                </a:endParaRP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а) </a:t>
                </a:r>
                <a:r>
                  <a:rPr lang="en-US" sz="4400" dirty="0">
                    <a:solidFill>
                      <a:schemeClr val="tx2"/>
                    </a:solidFill>
                  </a:rPr>
                  <a:t>t</a:t>
                </a:r>
                <a:endParaRPr lang="ru-RU" sz="4400" dirty="0" smtClean="0">
                  <a:solidFill>
                    <a:schemeClr val="tx2"/>
                  </a:solidFill>
                </a:endParaRP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б) </a:t>
                </a:r>
                <a:r>
                  <a:rPr lang="ru-RU" sz="4400" dirty="0">
                    <a:solidFill>
                      <a:schemeClr val="tx2"/>
                    </a:solidFill>
                  </a:rPr>
                  <a:t>ϑ</a:t>
                </a:r>
                <a:endParaRPr lang="ru-RU" sz="4400" dirty="0" smtClean="0">
                  <a:solidFill>
                    <a:schemeClr val="tx2"/>
                  </a:solidFill>
                </a:endParaRP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в) </a:t>
                </a:r>
                <a:r>
                  <a:rPr lang="en-US" sz="4400" dirty="0">
                    <a:solidFill>
                      <a:schemeClr val="tx2"/>
                    </a:solidFill>
                  </a:rPr>
                  <a:t>V</a:t>
                </a:r>
                <a:endParaRPr lang="ru-RU" sz="4400" dirty="0" smtClean="0">
                  <a:solidFill>
                    <a:schemeClr val="tx2"/>
                  </a:solidFill>
                </a:endParaRP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г)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4400" b="1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𝛝</m:t>
                        </m:r>
                      </m:e>
                      <m:sub>
                        <m:r>
                          <a:rPr lang="ru-RU" sz="4400" b="1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ср</m:t>
                        </m:r>
                      </m:sub>
                    </m:sSub>
                  </m:oMath>
                </a14:m>
                <a:endParaRPr lang="ru-RU" i="0" dirty="0" smtClean="0">
                  <a:solidFill>
                    <a:schemeClr val="tx2"/>
                  </a:solidFill>
                </a:endParaRP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д)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5905" y="1258888"/>
                <a:ext cx="11449272" cy="5416034"/>
              </a:xfrm>
              <a:blipFill rotWithShape="1">
                <a:blip r:embed="rId2"/>
                <a:stretch>
                  <a:fillRect l="-2929" t="-3153" b="-5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845865" y="4139208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AutoShape 5" descr="Как изменить звуки в Windows 10 | Будни технической поддер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6" name="Picture 4" descr="ᐈ Рисунок скорость рисунки, векторные картинки скорость | скачать на 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85" y="2536081"/>
            <a:ext cx="8024794" cy="40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3937" y="1330896"/>
            <a:ext cx="10297144" cy="533992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en-US" dirty="0">
                <a:solidFill>
                  <a:schemeClr val="tx2"/>
                </a:solidFill>
              </a:rPr>
              <a:t>6</a:t>
            </a:r>
            <a:r>
              <a:rPr lang="ru-RU" dirty="0" smtClean="0">
                <a:solidFill>
                  <a:schemeClr val="tx2"/>
                </a:solidFill>
              </a:rPr>
              <a:t>. Какой буквой обозначается физическая величина время ?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а) </a:t>
            </a:r>
            <a:r>
              <a:rPr lang="en-US" sz="4400" dirty="0" smtClean="0">
                <a:solidFill>
                  <a:schemeClr val="tx2"/>
                </a:solidFill>
              </a:rPr>
              <a:t>S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б) </a:t>
            </a:r>
            <a:r>
              <a:rPr lang="ru-RU" sz="4400" dirty="0">
                <a:solidFill>
                  <a:schemeClr val="tx2"/>
                </a:solidFill>
              </a:rPr>
              <a:t>ϑ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в) </a:t>
            </a:r>
            <a:r>
              <a:rPr lang="en-US" sz="4400" dirty="0">
                <a:solidFill>
                  <a:schemeClr val="tx2"/>
                </a:solidFill>
              </a:rPr>
              <a:t>V</a:t>
            </a:r>
            <a:endParaRPr lang="ru-RU" sz="4400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г)</a:t>
            </a:r>
            <a:r>
              <a:rPr lang="en-US" dirty="0" smtClean="0">
                <a:solidFill>
                  <a:schemeClr val="tx2"/>
                </a:solidFill>
              </a:rPr>
              <a:t> T</a:t>
            </a:r>
            <a:endParaRPr lang="ru-RU" i="0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д) </a:t>
            </a:r>
            <a:r>
              <a:rPr lang="en-US" dirty="0" smtClean="0">
                <a:solidFill>
                  <a:schemeClr val="tx2"/>
                </a:solidFill>
              </a:rPr>
              <a:t>t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4" name="Овал 3"/>
          <p:cNvSpPr/>
          <p:nvPr/>
        </p:nvSpPr>
        <p:spPr>
          <a:xfrm>
            <a:off x="1205905" y="6187115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AutoShape 5" descr="Как изменить звуки в Windows 10 | Будни технической поддер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 descr="D:\тв\1я четверть\18 урок\220px-AnalogClockAnimation1_2hands_1h_in_6se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57" y="2923985"/>
            <a:ext cx="3856748" cy="38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Тест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315209"/>
            <a:ext cx="12223130" cy="5632311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7. Чтобы найти среднюю скорость нужно …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sz="4000" dirty="0">
                <a:solidFill>
                  <a:schemeClr val="tx2"/>
                </a:solidFill>
              </a:rPr>
              <a:t>а) </a:t>
            </a:r>
            <a:r>
              <a:rPr lang="ru-RU" sz="4000" dirty="0" smtClean="0">
                <a:solidFill>
                  <a:schemeClr val="tx2"/>
                </a:solidFill>
              </a:rPr>
              <a:t>Пройденный путь разделить на время</a:t>
            </a:r>
            <a:endParaRPr lang="ru-RU" sz="4000" dirty="0">
              <a:solidFill>
                <a:schemeClr val="tx2"/>
              </a:solidFill>
            </a:endParaRPr>
          </a:p>
          <a:p>
            <a:pPr algn="l"/>
            <a:r>
              <a:rPr lang="ru-RU" sz="4000" dirty="0">
                <a:solidFill>
                  <a:schemeClr val="tx2"/>
                </a:solidFill>
              </a:rPr>
              <a:t>б) </a:t>
            </a:r>
            <a:r>
              <a:rPr lang="ru-RU" sz="4000" dirty="0" smtClean="0">
                <a:solidFill>
                  <a:schemeClr val="tx2"/>
                </a:solidFill>
              </a:rPr>
              <a:t>Пройденный путь умножить на время</a:t>
            </a:r>
          </a:p>
          <a:p>
            <a:pPr algn="l"/>
            <a:r>
              <a:rPr lang="ru-RU" sz="4000" dirty="0" smtClean="0">
                <a:solidFill>
                  <a:schemeClr val="tx2"/>
                </a:solidFill>
              </a:rPr>
              <a:t>в</a:t>
            </a:r>
            <a:r>
              <a:rPr lang="ru-RU" sz="4000" dirty="0">
                <a:solidFill>
                  <a:schemeClr val="tx2"/>
                </a:solidFill>
              </a:rPr>
              <a:t>) </a:t>
            </a:r>
            <a:r>
              <a:rPr lang="ru-RU" sz="4000" dirty="0" smtClean="0">
                <a:solidFill>
                  <a:schemeClr val="tx2"/>
                </a:solidFill>
              </a:rPr>
              <a:t>Весь пройденный путь умножить на время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г) </a:t>
            </a:r>
            <a:r>
              <a:rPr lang="ru-RU" sz="4000" dirty="0" smtClean="0">
                <a:solidFill>
                  <a:schemeClr val="tx2"/>
                </a:solidFill>
              </a:rPr>
              <a:t>Весь пройденный путь разделить на все время движения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>
                <a:solidFill>
                  <a:schemeClr val="tx2"/>
                </a:solidFill>
              </a:rPr>
              <a:t>д) </a:t>
            </a:r>
            <a:r>
              <a:rPr lang="ru-RU" sz="4000" dirty="0" smtClean="0">
                <a:solidFill>
                  <a:schemeClr val="tx2"/>
                </a:solidFill>
              </a:rPr>
              <a:t>Пройденный путь разделить на все время движения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AutoShape 2" descr="Как изменить звуки в Windows 10 | Будни технической поддер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3775" y="4715272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17873" y="1474912"/>
                <a:ext cx="11665296" cy="4181466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      </a:t>
                </a:r>
                <a:r>
                  <a:rPr lang="ru-RU" dirty="0">
                    <a:solidFill>
                      <a:schemeClr val="tx2"/>
                    </a:solidFill>
                  </a:rPr>
                  <a:t>8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. Как перевести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 ?</a:t>
                </a:r>
                <a:endParaRPr lang="ru-RU" dirty="0">
                  <a:solidFill>
                    <a:schemeClr val="tx2"/>
                  </a:solidFill>
                </a:endParaRPr>
              </a:p>
              <a:p>
                <a:r>
                  <a:rPr lang="ru-RU" dirty="0" smtClean="0">
                    <a:solidFill>
                      <a:schemeClr val="tx2"/>
                    </a:solidFill>
                  </a:rPr>
                  <a:t>а</a:t>
                </a:r>
                <a:r>
                  <a:rPr lang="ru-RU" dirty="0">
                    <a:solidFill>
                      <a:schemeClr val="tx2"/>
                    </a:solidFill>
                  </a:rPr>
                  <a:t>)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Умножить на 1000</a:t>
                </a:r>
                <a:endParaRPr lang="ru-RU" dirty="0">
                  <a:solidFill>
                    <a:schemeClr val="tx2"/>
                  </a:solidFill>
                </a:endParaRPr>
              </a:p>
              <a:p>
                <a:r>
                  <a:rPr lang="ru-RU" dirty="0">
                    <a:solidFill>
                      <a:schemeClr val="tx2"/>
                    </a:solidFill>
                  </a:rPr>
                  <a:t>б)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Поделить на 1000</a:t>
                </a:r>
                <a:endParaRPr lang="ru-RU" dirty="0">
                  <a:solidFill>
                    <a:schemeClr val="tx2"/>
                  </a:solidFill>
                </a:endParaRPr>
              </a:p>
              <a:p>
                <a:r>
                  <a:rPr lang="ru-RU" dirty="0">
                    <a:solidFill>
                      <a:schemeClr val="tx2"/>
                    </a:solidFill>
                  </a:rPr>
                  <a:t>в)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Умножить на 3,6</a:t>
                </a:r>
                <a:endParaRPr lang="ru-RU" dirty="0">
                  <a:solidFill>
                    <a:schemeClr val="tx2"/>
                  </a:solidFill>
                </a:endParaRPr>
              </a:p>
              <a:p>
                <a:r>
                  <a:rPr lang="ru-RU" dirty="0">
                    <a:solidFill>
                      <a:schemeClr val="tx2"/>
                    </a:solidFill>
                  </a:rPr>
                  <a:t>г)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Поделить на 3,6</a:t>
                </a:r>
                <a:endParaRPr lang="ru-RU" dirty="0">
                  <a:solidFill>
                    <a:schemeClr val="tx2"/>
                  </a:solidFill>
                </a:endParaRPr>
              </a:p>
              <a:p>
                <a:r>
                  <a:rPr lang="ru-RU" dirty="0">
                    <a:solidFill>
                      <a:schemeClr val="tx2"/>
                    </a:solidFill>
                  </a:rPr>
                  <a:t>д) Р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азделить на 3600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7873" y="1474912"/>
                <a:ext cx="11665296" cy="4181466"/>
              </a:xfrm>
              <a:blipFill rotWithShape="1">
                <a:blip r:embed="rId2"/>
                <a:stretch>
                  <a:fillRect l="-2875" t="-2770" b="-69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42593" y="3491136"/>
                <a:ext cx="3193503" cy="985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4400" b="1" dirty="0" smtClean="0"/>
                  <a:t> = 1·3,6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93" y="3491136"/>
                <a:ext cx="3193503" cy="985463"/>
              </a:xfrm>
              <a:prstGeom prst="rect">
                <a:avLst/>
              </a:prstGeom>
              <a:blipFill rotWithShape="1">
                <a:blip r:embed="rId3"/>
                <a:stretch>
                  <a:fillRect l="-7634" t="-4348" b="-155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621129" y="4574903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79035" y="4687236"/>
                <a:ext cx="2720617" cy="1122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км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ч</m:t>
                        </m:r>
                      </m:den>
                    </m:f>
                  </m:oMath>
                </a14:m>
                <a:r>
                  <a:rPr lang="ru-RU" sz="44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𝟑</m:t>
                        </m:r>
                        <m:r>
                          <a:rPr lang="ru-RU" sz="4400" b="1" i="1" smtClean="0">
                            <a:latin typeface="Cambria Math"/>
                          </a:rPr>
                          <m:t>,</m:t>
                        </m:r>
                        <m:r>
                          <a:rPr lang="ru-RU" sz="44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ru-RU" sz="4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м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035" y="4687236"/>
                <a:ext cx="2720617" cy="1122615"/>
              </a:xfrm>
              <a:prstGeom prst="rect">
                <a:avLst/>
              </a:prstGeom>
              <a:blipFill rotWithShape="1">
                <a:blip r:embed="rId4"/>
                <a:stretch>
                  <a:fillRect l="-8969" b="-8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9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5087</TotalTime>
  <Words>1111</Words>
  <Application>Microsoft Office PowerPoint</Application>
  <PresentationFormat>Произвольный</PresentationFormat>
  <Paragraphs>194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4_Тема Office</vt:lpstr>
      <vt:lpstr>1_Тема Office</vt:lpstr>
      <vt:lpstr>Презентация PowerPoint</vt:lpstr>
      <vt:lpstr>Тест</vt:lpstr>
      <vt:lpstr>Тест</vt:lpstr>
      <vt:lpstr>Тест</vt:lpstr>
      <vt:lpstr>Презентация PowerPoint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Решение</vt:lpstr>
      <vt:lpstr>Тест</vt:lpstr>
      <vt:lpstr>Презентация PowerPoint</vt:lpstr>
      <vt:lpstr>Презентация PowerPoint</vt:lpstr>
      <vt:lpstr>Презентация PowerPoint</vt:lpstr>
      <vt:lpstr>Тест</vt:lpstr>
      <vt:lpstr>Тест</vt:lpstr>
      <vt:lpstr>Решение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186</cp:revision>
  <dcterms:created xsi:type="dcterms:W3CDTF">2020-08-02T08:10:29Z</dcterms:created>
  <dcterms:modified xsi:type="dcterms:W3CDTF">2020-10-12T05:09:53Z</dcterms:modified>
</cp:coreProperties>
</file>