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5" r:id="rId3"/>
  </p:sldMasterIdLst>
  <p:notesMasterIdLst>
    <p:notesMasterId r:id="rId21"/>
  </p:notesMasterIdLst>
  <p:sldIdLst>
    <p:sldId id="346" r:id="rId4"/>
    <p:sldId id="331" r:id="rId5"/>
    <p:sldId id="333" r:id="rId6"/>
    <p:sldId id="334" r:id="rId7"/>
    <p:sldId id="335" r:id="rId8"/>
    <p:sldId id="336" r:id="rId9"/>
    <p:sldId id="343" r:id="rId10"/>
    <p:sldId id="332" r:id="rId11"/>
    <p:sldId id="337" r:id="rId12"/>
    <p:sldId id="339" r:id="rId13"/>
    <p:sldId id="340" r:id="rId14"/>
    <p:sldId id="329" r:id="rId15"/>
    <p:sldId id="345" r:id="rId16"/>
    <p:sldId id="338" r:id="rId17"/>
    <p:sldId id="344" r:id="rId18"/>
    <p:sldId id="341" r:id="rId19"/>
    <p:sldId id="267" r:id="rId20"/>
  </p:sldIdLst>
  <p:sldSz cx="12780963" cy="7126288"/>
  <p:notesSz cx="6858000" cy="9144000"/>
  <p:defaultTextStyle>
    <a:defPPr>
      <a:defRPr lang="ru-RU"/>
    </a:defPPr>
    <a:lvl1pPr marL="0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152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301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454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2605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075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8906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705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5209" algn="l" defTabSz="109630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6" autoAdjust="0"/>
    <p:restoredTop sz="94660"/>
  </p:normalViewPr>
  <p:slideViewPr>
    <p:cSldViewPr>
      <p:cViewPr>
        <p:scale>
          <a:sx n="64" d="100"/>
          <a:sy n="64" d="100"/>
        </p:scale>
        <p:origin x="-1068" y="-186"/>
      </p:cViewPr>
      <p:guideLst>
        <p:guide orient="horz" pos="2245"/>
        <p:guide pos="40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3EAF-CA91-451E-AF24-DED0DF714AC0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685800"/>
            <a:ext cx="614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B83A5-BD5C-4FB8-993C-81707C7C92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7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B83A5-BD5C-4FB8-993C-81707C7C920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12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3" y="2213802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53" y="4038252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2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0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8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5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26" y="285416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76" y="285416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8574" y="2209197"/>
            <a:ext cx="10863818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17153" y="3990721"/>
            <a:ext cx="8946675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6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18"/>
            <a:ext cx="10044182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050" y="1639047"/>
            <a:ext cx="5559719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82197" y="1639047"/>
            <a:ext cx="5559719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9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67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653532" y="350022"/>
            <a:ext cx="560221" cy="55503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345528" y="6627457"/>
            <a:ext cx="4089908" cy="338554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39048" y="6627457"/>
            <a:ext cx="2939622" cy="338554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9202293" y="6627457"/>
            <a:ext cx="2939622" cy="338554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0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8574" y="2213817"/>
            <a:ext cx="10863818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153" y="4038254"/>
            <a:ext cx="8946675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5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0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38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5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3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671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85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16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16" y="3020442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76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52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29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05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3824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589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35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1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4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43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43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10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77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648" indent="0">
              <a:buNone/>
              <a:defRPr sz="2400" b="1"/>
            </a:lvl2pPr>
            <a:lvl3pPr marL="1095292" indent="0">
              <a:buNone/>
              <a:defRPr sz="2200" b="1"/>
            </a:lvl3pPr>
            <a:lvl4pPr marL="1642950" indent="0">
              <a:buNone/>
              <a:defRPr sz="1900" b="1"/>
            </a:lvl4pPr>
            <a:lvl5pPr marL="2190595" indent="0">
              <a:buNone/>
              <a:defRPr sz="1900" b="1"/>
            </a:lvl5pPr>
            <a:lvl6pPr marL="2738246" indent="0">
              <a:buNone/>
              <a:defRPr sz="1900" b="1"/>
            </a:lvl6pPr>
            <a:lvl7pPr marL="3285891" indent="0">
              <a:buNone/>
              <a:defRPr sz="1900" b="1"/>
            </a:lvl7pPr>
            <a:lvl8pPr marL="3833537" indent="0">
              <a:buNone/>
              <a:defRPr sz="1900" b="1"/>
            </a:lvl8pPr>
            <a:lvl9pPr marL="43811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77" y="2259981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7648" indent="0">
              <a:buNone/>
              <a:defRPr sz="2400" b="1"/>
            </a:lvl2pPr>
            <a:lvl3pPr marL="1095292" indent="0">
              <a:buNone/>
              <a:defRPr sz="2200" b="1"/>
            </a:lvl3pPr>
            <a:lvl4pPr marL="1642950" indent="0">
              <a:buNone/>
              <a:defRPr sz="1900" b="1"/>
            </a:lvl4pPr>
            <a:lvl5pPr marL="2190595" indent="0">
              <a:buNone/>
              <a:defRPr sz="1900" b="1"/>
            </a:lvl5pPr>
            <a:lvl6pPr marL="2738246" indent="0">
              <a:buNone/>
              <a:defRPr sz="1900" b="1"/>
            </a:lvl6pPr>
            <a:lvl7pPr marL="3285891" indent="0">
              <a:buNone/>
              <a:defRPr sz="1900" b="1"/>
            </a:lvl7pPr>
            <a:lvl8pPr marL="3833537" indent="0">
              <a:buNone/>
              <a:defRPr sz="1900" b="1"/>
            </a:lvl8pPr>
            <a:lvl9pPr marL="438119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81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512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02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78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5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32" y="283779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75" y="1491287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7648" indent="0">
              <a:buNone/>
              <a:defRPr sz="1400"/>
            </a:lvl2pPr>
            <a:lvl3pPr marL="1095292" indent="0">
              <a:buNone/>
              <a:defRPr sz="1200"/>
            </a:lvl3pPr>
            <a:lvl4pPr marL="1642950" indent="0">
              <a:buNone/>
              <a:defRPr sz="1100"/>
            </a:lvl4pPr>
            <a:lvl5pPr marL="2190595" indent="0">
              <a:buNone/>
              <a:defRPr sz="1100"/>
            </a:lvl5pPr>
            <a:lvl6pPr marL="2738246" indent="0">
              <a:buNone/>
              <a:defRPr sz="1100"/>
            </a:lvl6pPr>
            <a:lvl7pPr marL="3285891" indent="0">
              <a:buNone/>
              <a:defRPr sz="1100"/>
            </a:lvl7pPr>
            <a:lvl8pPr marL="3833537" indent="0">
              <a:buNone/>
              <a:defRPr sz="1100"/>
            </a:lvl8pPr>
            <a:lvl9pPr marL="43811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38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68" y="4988443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68" y="636758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7648" indent="0">
              <a:buNone/>
              <a:defRPr sz="3400"/>
            </a:lvl2pPr>
            <a:lvl3pPr marL="1095292" indent="0">
              <a:buNone/>
              <a:defRPr sz="2900"/>
            </a:lvl3pPr>
            <a:lvl4pPr marL="1642950" indent="0">
              <a:buNone/>
              <a:defRPr sz="2400"/>
            </a:lvl4pPr>
            <a:lvl5pPr marL="2190595" indent="0">
              <a:buNone/>
              <a:defRPr sz="2400"/>
            </a:lvl5pPr>
            <a:lvl6pPr marL="2738246" indent="0">
              <a:buNone/>
              <a:defRPr sz="2400"/>
            </a:lvl6pPr>
            <a:lvl7pPr marL="3285891" indent="0">
              <a:buNone/>
              <a:defRPr sz="2400"/>
            </a:lvl7pPr>
            <a:lvl8pPr marL="3833537" indent="0">
              <a:buNone/>
              <a:defRPr sz="2400"/>
            </a:lvl8pPr>
            <a:lvl9pPr marL="4381192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68" y="5577321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7648" indent="0">
              <a:buNone/>
              <a:defRPr sz="1400"/>
            </a:lvl2pPr>
            <a:lvl3pPr marL="1095292" indent="0">
              <a:buNone/>
              <a:defRPr sz="1200"/>
            </a:lvl3pPr>
            <a:lvl4pPr marL="1642950" indent="0">
              <a:buNone/>
              <a:defRPr sz="1100"/>
            </a:lvl4pPr>
            <a:lvl5pPr marL="2190595" indent="0">
              <a:buNone/>
              <a:defRPr sz="1100"/>
            </a:lvl5pPr>
            <a:lvl6pPr marL="2738246" indent="0">
              <a:buNone/>
              <a:defRPr sz="1100"/>
            </a:lvl6pPr>
            <a:lvl7pPr marL="3285891" indent="0">
              <a:buNone/>
              <a:defRPr sz="1100"/>
            </a:lvl7pPr>
            <a:lvl8pPr marL="3833537" indent="0">
              <a:buNone/>
              <a:defRPr sz="1100"/>
            </a:lvl8pPr>
            <a:lvl9pPr marL="438119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1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47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66230" y="285431"/>
            <a:ext cx="2875717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9080" y="285431"/>
            <a:ext cx="8414133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83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33" y="290956"/>
            <a:ext cx="10863820" cy="8495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58573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889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33191" y="1451653"/>
            <a:ext cx="3489203" cy="35407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58573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33" indent="-127233">
              <a:buFont typeface="Arial" panose="020B0604020202020204" pitchFamily="34" charset="0"/>
              <a:buChar char="•"/>
              <a:defRPr sz="1200"/>
            </a:lvl2pPr>
            <a:lvl3pPr marL="254466" indent="-127233">
              <a:defRPr sz="1200"/>
            </a:lvl3pPr>
            <a:lvl4pPr marL="445319" indent="-190849">
              <a:defRPr sz="1200"/>
            </a:lvl4pPr>
            <a:lvl5pPr marL="636165" indent="-19084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5889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33" indent="-127233">
              <a:buFont typeface="Arial" panose="020B0604020202020204" pitchFamily="34" charset="0"/>
              <a:buChar char="•"/>
              <a:defRPr sz="1200"/>
            </a:lvl2pPr>
            <a:lvl3pPr marL="254466" indent="-127233">
              <a:defRPr sz="1200"/>
            </a:lvl3pPr>
            <a:lvl4pPr marL="445319" indent="-190849">
              <a:defRPr sz="1200"/>
            </a:lvl4pPr>
            <a:lvl5pPr marL="636165" indent="-19084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33191" y="5175427"/>
            <a:ext cx="3489203" cy="99636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7233" indent="-127233">
              <a:buFont typeface="Arial" panose="020B0604020202020204" pitchFamily="34" charset="0"/>
              <a:buChar char="•"/>
              <a:defRPr sz="1200"/>
            </a:lvl2pPr>
            <a:lvl3pPr marL="254466" indent="-127233">
              <a:defRPr sz="1200"/>
            </a:lvl3pPr>
            <a:lvl4pPr marL="445319" indent="-190849">
              <a:defRPr sz="1200"/>
            </a:lvl4pPr>
            <a:lvl5pPr marL="636165" indent="-190849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58633" y="969992"/>
            <a:ext cx="10863820" cy="42229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4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632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16" y="4579300"/>
            <a:ext cx="10863818" cy="141536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616" y="3020429"/>
            <a:ext cx="10863818" cy="155887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1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30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4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26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0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890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70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52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9048" y="1662825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96990" y="1662825"/>
            <a:ext cx="5644925" cy="470302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76" y="1595167"/>
            <a:ext cx="5647145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9076" y="2259979"/>
            <a:ext cx="5647145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2552" y="1595167"/>
            <a:ext cx="5649363" cy="66479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152" indent="0">
              <a:buNone/>
              <a:defRPr sz="2400" b="1"/>
            </a:lvl2pPr>
            <a:lvl3pPr marL="1096301" indent="0">
              <a:buNone/>
              <a:defRPr sz="2200" b="1"/>
            </a:lvl3pPr>
            <a:lvl4pPr marL="1644454" indent="0">
              <a:buNone/>
              <a:defRPr sz="1900" b="1"/>
            </a:lvl4pPr>
            <a:lvl5pPr marL="2192605" indent="0">
              <a:buNone/>
              <a:defRPr sz="1900" b="1"/>
            </a:lvl5pPr>
            <a:lvl6pPr marL="2740756" indent="0">
              <a:buNone/>
              <a:defRPr sz="1900" b="1"/>
            </a:lvl6pPr>
            <a:lvl7pPr marL="3288906" indent="0">
              <a:buNone/>
              <a:defRPr sz="1900" b="1"/>
            </a:lvl7pPr>
            <a:lvl8pPr marL="3837059" indent="0">
              <a:buNone/>
              <a:defRPr sz="1900" b="1"/>
            </a:lvl8pPr>
            <a:lvl9pPr marL="4385209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92552" y="2259979"/>
            <a:ext cx="5649363" cy="41058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56" y="283732"/>
            <a:ext cx="4204848" cy="120751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7031" y="283744"/>
            <a:ext cx="7144913" cy="6082089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056" y="1491269"/>
            <a:ext cx="4204848" cy="487457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168" y="4988435"/>
            <a:ext cx="7668578" cy="58890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5168" y="636758"/>
            <a:ext cx="7668578" cy="4275773"/>
          </a:xfrm>
        </p:spPr>
        <p:txBody>
          <a:bodyPr/>
          <a:lstStyle>
            <a:lvl1pPr marL="0" indent="0">
              <a:buNone/>
              <a:defRPr sz="3800"/>
            </a:lvl1pPr>
            <a:lvl2pPr marL="548152" indent="0">
              <a:buNone/>
              <a:defRPr sz="3400"/>
            </a:lvl2pPr>
            <a:lvl3pPr marL="1096301" indent="0">
              <a:buNone/>
              <a:defRPr sz="2900"/>
            </a:lvl3pPr>
            <a:lvl4pPr marL="1644454" indent="0">
              <a:buNone/>
              <a:defRPr sz="2400"/>
            </a:lvl4pPr>
            <a:lvl5pPr marL="2192605" indent="0">
              <a:buNone/>
              <a:defRPr sz="2400"/>
            </a:lvl5pPr>
            <a:lvl6pPr marL="2740756" indent="0">
              <a:buNone/>
              <a:defRPr sz="2400"/>
            </a:lvl6pPr>
            <a:lvl7pPr marL="3288906" indent="0">
              <a:buNone/>
              <a:defRPr sz="2400"/>
            </a:lvl7pPr>
            <a:lvl8pPr marL="3837059" indent="0">
              <a:buNone/>
              <a:defRPr sz="2400"/>
            </a:lvl8pPr>
            <a:lvl9pPr marL="4385209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5168" y="5577319"/>
            <a:ext cx="7668578" cy="836349"/>
          </a:xfrm>
        </p:spPr>
        <p:txBody>
          <a:bodyPr/>
          <a:lstStyle>
            <a:lvl1pPr marL="0" indent="0">
              <a:buNone/>
              <a:defRPr sz="1700"/>
            </a:lvl1pPr>
            <a:lvl2pPr marL="548152" indent="0">
              <a:buNone/>
              <a:defRPr sz="1400"/>
            </a:lvl2pPr>
            <a:lvl3pPr marL="1096301" indent="0">
              <a:buNone/>
              <a:defRPr sz="1200"/>
            </a:lvl3pPr>
            <a:lvl4pPr marL="1644454" indent="0">
              <a:buNone/>
              <a:defRPr sz="1100"/>
            </a:lvl4pPr>
            <a:lvl5pPr marL="2192605" indent="0">
              <a:buNone/>
              <a:defRPr sz="1100"/>
            </a:lvl5pPr>
            <a:lvl6pPr marL="2740756" indent="0">
              <a:buNone/>
              <a:defRPr sz="1100"/>
            </a:lvl6pPr>
            <a:lvl7pPr marL="3288906" indent="0">
              <a:buNone/>
              <a:defRPr sz="1100"/>
            </a:lvl7pPr>
            <a:lvl8pPr marL="3837059" indent="0">
              <a:buNone/>
              <a:defRPr sz="1100"/>
            </a:lvl8pPr>
            <a:lvl9pPr marL="438520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6" y="285393"/>
            <a:ext cx="11502867" cy="1187715"/>
          </a:xfrm>
          <a:prstGeom prst="rect">
            <a:avLst/>
          </a:prstGeom>
        </p:spPr>
        <p:txBody>
          <a:bodyPr vert="horz" lIns="109631" tIns="54816" rIns="109631" bIns="548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76" y="1662825"/>
            <a:ext cx="11502867" cy="4703021"/>
          </a:xfrm>
          <a:prstGeom prst="rect">
            <a:avLst/>
          </a:prstGeom>
        </p:spPr>
        <p:txBody>
          <a:bodyPr vert="horz" lIns="109631" tIns="54816" rIns="109631" bIns="548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51" y="6605047"/>
            <a:ext cx="298222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8" y="6605047"/>
            <a:ext cx="404730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47"/>
            <a:ext cx="2982225" cy="379409"/>
          </a:xfrm>
          <a:prstGeom prst="rect">
            <a:avLst/>
          </a:prstGeom>
        </p:spPr>
        <p:txBody>
          <a:bodyPr vert="horz" lIns="109631" tIns="54816" rIns="109631" bIns="548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96301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111" indent="-411111" algn="l" defTabSz="109630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745" indent="-342595" algn="l" defTabSz="1096301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377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529" indent="-274076" algn="l" defTabSz="109630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681" indent="-274076" algn="l" defTabSz="109630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4832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2983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1134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285" indent="-274076" algn="l" defTabSz="109630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52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301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454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605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75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906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05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209" algn="l" defTabSz="1096301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182" y="1177555"/>
            <a:ext cx="12526188" cy="58181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8185" y="156288"/>
            <a:ext cx="12526188" cy="94273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292"/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6683" y="224985"/>
            <a:ext cx="11447615" cy="312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8392" y="1715502"/>
            <a:ext cx="10044182" cy="3659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45528" y="6627491"/>
            <a:ext cx="40899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2"/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9048" y="662749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2"/>
            <a:fld id="{880D482E-E893-4824-BFFD-DB4EBF2D3699}" type="datetimeFigureOut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292"/>
              <a:t>09.10.2020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02293" y="6627491"/>
            <a:ext cx="29396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92"/>
            <a:fld id="{5C96917E-EB90-4619-B290-CF2D0F8DE7B6}" type="slidenum">
              <a:rPr lang="ru-RU" sz="1800" smtClean="0">
                <a:solidFill>
                  <a:prstClr val="black">
                    <a:tint val="75000"/>
                  </a:prstClr>
                </a:solidFill>
              </a:rPr>
              <a:pPr defTabSz="913292"/>
              <a:t>‹#›</a:t>
            </a:fld>
            <a:endParaRPr lang="ru-RU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095" eaLnBrk="1" hangingPunct="1">
        <a:defRPr>
          <a:latin typeface="+mn-lt"/>
          <a:ea typeface="+mn-ea"/>
          <a:cs typeface="+mn-cs"/>
        </a:defRPr>
      </a:lvl2pPr>
      <a:lvl3pPr marL="1622188" eaLnBrk="1" hangingPunct="1">
        <a:defRPr>
          <a:latin typeface="+mn-lt"/>
          <a:ea typeface="+mn-ea"/>
          <a:cs typeface="+mn-cs"/>
        </a:defRPr>
      </a:lvl3pPr>
      <a:lvl4pPr marL="2433284" eaLnBrk="1" hangingPunct="1">
        <a:defRPr>
          <a:latin typeface="+mn-lt"/>
          <a:ea typeface="+mn-ea"/>
          <a:cs typeface="+mn-cs"/>
        </a:defRPr>
      </a:lvl4pPr>
      <a:lvl5pPr marL="3244380" eaLnBrk="1" hangingPunct="1">
        <a:defRPr>
          <a:latin typeface="+mn-lt"/>
          <a:ea typeface="+mn-ea"/>
          <a:cs typeface="+mn-cs"/>
        </a:defRPr>
      </a:lvl5pPr>
      <a:lvl6pPr marL="4055475" eaLnBrk="1" hangingPunct="1">
        <a:defRPr>
          <a:latin typeface="+mn-lt"/>
          <a:ea typeface="+mn-ea"/>
          <a:cs typeface="+mn-cs"/>
        </a:defRPr>
      </a:lvl6pPr>
      <a:lvl7pPr marL="4866571" eaLnBrk="1" hangingPunct="1">
        <a:defRPr>
          <a:latin typeface="+mn-lt"/>
          <a:ea typeface="+mn-ea"/>
          <a:cs typeface="+mn-cs"/>
        </a:defRPr>
      </a:lvl7pPr>
      <a:lvl8pPr marL="5677665" eaLnBrk="1" hangingPunct="1">
        <a:defRPr>
          <a:latin typeface="+mn-lt"/>
          <a:ea typeface="+mn-ea"/>
          <a:cs typeface="+mn-cs"/>
        </a:defRPr>
      </a:lvl8pPr>
      <a:lvl9pPr marL="648876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095" eaLnBrk="1" hangingPunct="1">
        <a:defRPr>
          <a:latin typeface="+mn-lt"/>
          <a:ea typeface="+mn-ea"/>
          <a:cs typeface="+mn-cs"/>
        </a:defRPr>
      </a:lvl2pPr>
      <a:lvl3pPr marL="1622188" eaLnBrk="1" hangingPunct="1">
        <a:defRPr>
          <a:latin typeface="+mn-lt"/>
          <a:ea typeface="+mn-ea"/>
          <a:cs typeface="+mn-cs"/>
        </a:defRPr>
      </a:lvl3pPr>
      <a:lvl4pPr marL="2433284" eaLnBrk="1" hangingPunct="1">
        <a:defRPr>
          <a:latin typeface="+mn-lt"/>
          <a:ea typeface="+mn-ea"/>
          <a:cs typeface="+mn-cs"/>
        </a:defRPr>
      </a:lvl4pPr>
      <a:lvl5pPr marL="3244380" eaLnBrk="1" hangingPunct="1">
        <a:defRPr>
          <a:latin typeface="+mn-lt"/>
          <a:ea typeface="+mn-ea"/>
          <a:cs typeface="+mn-cs"/>
        </a:defRPr>
      </a:lvl5pPr>
      <a:lvl6pPr marL="4055475" eaLnBrk="1" hangingPunct="1">
        <a:defRPr>
          <a:latin typeface="+mn-lt"/>
          <a:ea typeface="+mn-ea"/>
          <a:cs typeface="+mn-cs"/>
        </a:defRPr>
      </a:lvl6pPr>
      <a:lvl7pPr marL="4866571" eaLnBrk="1" hangingPunct="1">
        <a:defRPr>
          <a:latin typeface="+mn-lt"/>
          <a:ea typeface="+mn-ea"/>
          <a:cs typeface="+mn-cs"/>
        </a:defRPr>
      </a:lvl7pPr>
      <a:lvl8pPr marL="5677665" eaLnBrk="1" hangingPunct="1">
        <a:defRPr>
          <a:latin typeface="+mn-lt"/>
          <a:ea typeface="+mn-ea"/>
          <a:cs typeface="+mn-cs"/>
        </a:defRPr>
      </a:lvl8pPr>
      <a:lvl9pPr marL="6488763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077" y="285396"/>
            <a:ext cx="11502867" cy="1187715"/>
          </a:xfrm>
          <a:prstGeom prst="rect">
            <a:avLst/>
          </a:prstGeom>
        </p:spPr>
        <p:txBody>
          <a:bodyPr vert="horz" lIns="109533" tIns="54764" rIns="109533" bIns="547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9077" y="1662843"/>
            <a:ext cx="11502867" cy="4703021"/>
          </a:xfrm>
          <a:prstGeom prst="rect">
            <a:avLst/>
          </a:prstGeom>
        </p:spPr>
        <p:txBody>
          <a:bodyPr vert="horz" lIns="109533" tIns="54764" rIns="109533" bIns="547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9051" y="6605062"/>
            <a:ext cx="2982225" cy="379409"/>
          </a:xfrm>
          <a:prstGeom prst="rect">
            <a:avLst/>
          </a:prstGeom>
        </p:spPr>
        <p:txBody>
          <a:bodyPr vert="horz" lIns="109533" tIns="54764" rIns="109533" bIns="547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292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5292"/>
              <a:t>09.10.2020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66838" y="6605062"/>
            <a:ext cx="4047305" cy="379409"/>
          </a:xfrm>
          <a:prstGeom prst="rect">
            <a:avLst/>
          </a:prstGeom>
        </p:spPr>
        <p:txBody>
          <a:bodyPr vert="horz" lIns="109533" tIns="54764" rIns="109533" bIns="547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29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59690" y="6605062"/>
            <a:ext cx="2982225" cy="379409"/>
          </a:xfrm>
          <a:prstGeom prst="rect">
            <a:avLst/>
          </a:prstGeom>
        </p:spPr>
        <p:txBody>
          <a:bodyPr vert="horz" lIns="109533" tIns="54764" rIns="109533" bIns="547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5292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9529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5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ctr" defTabSz="1095292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0733" indent="-410733" algn="l" defTabSz="109529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9928" indent="-342283" algn="l" defTabSz="1095292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9124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6767" indent="-273826" algn="l" defTabSz="109529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4420" indent="-273826" algn="l" defTabSz="109529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2071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59719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07377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55015" indent="-273826" algn="l" defTabSz="10952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48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5292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2950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0595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246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5891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537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1192" algn="l" defTabSz="10952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347" y="3411"/>
            <a:ext cx="12763612" cy="22424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29841" y="2843064"/>
            <a:ext cx="10856822" cy="2538375"/>
          </a:xfrm>
          <a:prstGeom prst="rect">
            <a:avLst/>
          </a:prstGeom>
        </p:spPr>
        <p:txBody>
          <a:bodyPr vert="horz" wrap="square" lIns="0" tIns="24626" rIns="0" bIns="0" rtlCol="0">
            <a:spAutoFit/>
          </a:bodyPr>
          <a:lstStyle/>
          <a:p>
            <a:pPr marL="32456" algn="ctr" defTabSz="1016664">
              <a:spcBef>
                <a:spcPts val="195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36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lang="en-US" sz="4800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48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456" algn="ctr" defTabSz="1016664">
              <a:spcBef>
                <a:spcPts val="195"/>
              </a:spcBef>
            </a:pPr>
            <a:r>
              <a:rPr lang="ru-RU" sz="72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</a:p>
          <a:p>
            <a:pPr marL="32456" algn="ctr" defTabSz="1016664">
              <a:spcBef>
                <a:spcPts val="195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Часть 2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294299" y="3059088"/>
            <a:ext cx="762637" cy="257176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10477228" y="466931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10488144" y="495468"/>
            <a:ext cx="1338132" cy="13262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16664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892328" y="473255"/>
            <a:ext cx="807089" cy="951586"/>
          </a:xfrm>
          <a:prstGeom prst="rect">
            <a:avLst/>
          </a:prstGeom>
        </p:spPr>
        <p:txBody>
          <a:bodyPr vert="horz" wrap="square" lIns="0" tIns="27983" rIns="0" bIns="0" rtlCol="0">
            <a:spAutoFit/>
          </a:bodyPr>
          <a:lstStyle/>
          <a:p>
            <a:pPr defTabSz="1016664">
              <a:spcBef>
                <a:spcPts val="221"/>
              </a:spcBef>
            </a:pPr>
            <a:r>
              <a:rPr lang="ru-RU" sz="6000" b="1" spc="18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6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638953" y="1330896"/>
            <a:ext cx="1008682" cy="452365"/>
          </a:xfrm>
          <a:prstGeom prst="rect">
            <a:avLst/>
          </a:prstGeom>
        </p:spPr>
        <p:txBody>
          <a:bodyPr vert="horz" wrap="square" lIns="0" tIns="21270" rIns="0" bIns="0" rtlCol="0">
            <a:spAutoFit/>
          </a:bodyPr>
          <a:lstStyle/>
          <a:p>
            <a:pPr algn="ctr" defTabSz="1016664">
              <a:spcBef>
                <a:spcPts val="168"/>
              </a:spcBef>
            </a:pPr>
            <a:r>
              <a:rPr lang="ru-RU" sz="2800" b="1" spc="-8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159600" y="495445"/>
            <a:ext cx="7231277" cy="1134026"/>
          </a:xfrm>
          <a:prstGeom prst="rect">
            <a:avLst/>
          </a:prstGeom>
        </p:spPr>
        <p:txBody>
          <a:bodyPr vert="horz" wrap="square" lIns="0" tIns="25779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426" defTabSz="1614255">
              <a:spcBef>
                <a:spcPts val="203"/>
              </a:spcBef>
              <a:defRPr/>
            </a:pPr>
            <a:r>
              <a:rPr lang="ru-RU" sz="6000" kern="0" spc="8" dirty="0" smtClean="0">
                <a:solidFill>
                  <a:sysClr val="window" lastClr="FFFFFF"/>
                </a:solidFill>
              </a:rPr>
              <a:t>  </a:t>
            </a:r>
            <a:r>
              <a:rPr lang="ru-RU" sz="7200" kern="0" spc="8" dirty="0" smtClean="0">
                <a:solidFill>
                  <a:sysClr val="window" lastClr="FFFFFF"/>
                </a:solidFill>
              </a:rPr>
              <a:t>Физика</a:t>
            </a:r>
            <a:endParaRPr lang="en-US" sz="7200" kern="0" spc="8" dirty="0">
              <a:solidFill>
                <a:sysClr val="window" lastClr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65" y="544613"/>
            <a:ext cx="955461" cy="99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5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833" y="1222876"/>
            <a:ext cx="12097344" cy="5724644"/>
          </a:xfrm>
        </p:spPr>
        <p:txBody>
          <a:bodyPr/>
          <a:lstStyle/>
          <a:p>
            <a:r>
              <a:rPr lang="ru-RU" sz="4000" dirty="0" smtClean="0">
                <a:solidFill>
                  <a:schemeClr val="tx2"/>
                </a:solidFill>
              </a:rPr>
              <a:t>    9. Изменяется ли скорость беспорядочного движения молекул при повышении температуры?</a:t>
            </a:r>
          </a:p>
          <a:p>
            <a:r>
              <a:rPr lang="ru-RU" sz="3600" dirty="0">
                <a:solidFill>
                  <a:schemeClr val="tx2"/>
                </a:solidFill>
              </a:rPr>
              <a:t>а) </a:t>
            </a:r>
            <a:r>
              <a:rPr lang="ru-RU" sz="3600" dirty="0" smtClean="0">
                <a:solidFill>
                  <a:schemeClr val="tx2"/>
                </a:solidFill>
              </a:rPr>
              <a:t>Увеличивается с повышением температуры вещества в любом состоянии.</a:t>
            </a:r>
            <a:endParaRPr lang="ru-RU" sz="3600" dirty="0">
              <a:solidFill>
                <a:schemeClr val="tx2"/>
              </a:solidFill>
            </a:endParaRPr>
          </a:p>
          <a:p>
            <a:r>
              <a:rPr lang="ru-RU" sz="3600" dirty="0">
                <a:solidFill>
                  <a:schemeClr val="tx2"/>
                </a:solidFill>
              </a:rPr>
              <a:t>б) </a:t>
            </a:r>
            <a:r>
              <a:rPr lang="ru-RU" sz="3600" dirty="0" smtClean="0">
                <a:solidFill>
                  <a:schemeClr val="tx2"/>
                </a:solidFill>
              </a:rPr>
              <a:t>Уменьшается с повышением температуры вещества в любом состоянии.</a:t>
            </a:r>
            <a:endParaRPr lang="ru-RU" sz="3600" dirty="0">
              <a:solidFill>
                <a:schemeClr val="tx2"/>
              </a:solidFill>
            </a:endParaRPr>
          </a:p>
          <a:p>
            <a:r>
              <a:rPr lang="ru-RU" sz="3600" dirty="0">
                <a:solidFill>
                  <a:schemeClr val="tx2"/>
                </a:solidFill>
              </a:rPr>
              <a:t>в) </a:t>
            </a:r>
            <a:r>
              <a:rPr lang="ru-RU" sz="3600" dirty="0" smtClean="0">
                <a:solidFill>
                  <a:schemeClr val="tx2"/>
                </a:solidFill>
              </a:rPr>
              <a:t>Не изменяется.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г) Изменяется только у газов.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д) Изменяется только у газов и жидкостей.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0583" y="3275112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6683" y="224967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dirty="0" smtClean="0"/>
              <a:t>Тест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967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4109" y="1834952"/>
            <a:ext cx="12097344" cy="4001095"/>
          </a:xfrm>
        </p:spPr>
        <p:txBody>
          <a:bodyPr/>
          <a:lstStyle/>
          <a:p>
            <a:r>
              <a:rPr lang="ru-RU" sz="4000" dirty="0" smtClean="0">
                <a:solidFill>
                  <a:schemeClr val="tx2"/>
                </a:solidFill>
              </a:rPr>
              <a:t>    10. В каких телах происходит диффузия ?</a:t>
            </a:r>
          </a:p>
          <a:p>
            <a:endParaRPr lang="ru-RU" sz="4000" dirty="0" smtClean="0">
              <a:solidFill>
                <a:schemeClr val="tx2"/>
              </a:solidFill>
            </a:endParaRPr>
          </a:p>
          <a:p>
            <a:r>
              <a:rPr lang="ru-RU" sz="3600" dirty="0">
                <a:solidFill>
                  <a:schemeClr val="tx2"/>
                </a:solidFill>
              </a:rPr>
              <a:t>а) </a:t>
            </a:r>
            <a:r>
              <a:rPr lang="ru-RU" sz="3600" dirty="0" smtClean="0">
                <a:solidFill>
                  <a:schemeClr val="tx2"/>
                </a:solidFill>
              </a:rPr>
              <a:t>Только в газах.</a:t>
            </a:r>
            <a:endParaRPr lang="ru-RU" sz="3600" dirty="0">
              <a:solidFill>
                <a:schemeClr val="tx2"/>
              </a:solidFill>
            </a:endParaRPr>
          </a:p>
          <a:p>
            <a:r>
              <a:rPr lang="ru-RU" sz="3600" dirty="0">
                <a:solidFill>
                  <a:schemeClr val="tx2"/>
                </a:solidFill>
              </a:rPr>
              <a:t>б) </a:t>
            </a:r>
            <a:r>
              <a:rPr lang="ru-RU" sz="3600" dirty="0" smtClean="0">
                <a:solidFill>
                  <a:schemeClr val="tx2"/>
                </a:solidFill>
              </a:rPr>
              <a:t>Только в жидкостях.</a:t>
            </a:r>
            <a:endParaRPr lang="ru-RU" sz="3600" dirty="0">
              <a:solidFill>
                <a:schemeClr val="tx2"/>
              </a:solidFill>
            </a:endParaRPr>
          </a:p>
          <a:p>
            <a:r>
              <a:rPr lang="ru-RU" sz="3600" dirty="0">
                <a:solidFill>
                  <a:schemeClr val="tx2"/>
                </a:solidFill>
              </a:rPr>
              <a:t>в) </a:t>
            </a:r>
            <a:r>
              <a:rPr lang="ru-RU" sz="3600" dirty="0" smtClean="0">
                <a:solidFill>
                  <a:schemeClr val="tx2"/>
                </a:solidFill>
              </a:rPr>
              <a:t>Только в твердых телах.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г) Только в газах и жидкостях.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д) В газах, жидкостях и твердых телах.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9490" y="5435352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6683" y="224967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smtClean="0">
                <a:solidFill>
                  <a:prstClr val="white"/>
                </a:solidFill>
              </a:rPr>
              <a:t>Тест</a:t>
            </a:r>
            <a:endParaRPr lang="ru-RU" sz="5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2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brazovaka.ru/wp-content/images/quiz/1912/q5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0" y="3275112"/>
            <a:ext cx="472372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9208" y="1538784"/>
            <a:ext cx="11981953" cy="4616648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    </a:t>
            </a:r>
            <a:r>
              <a:rPr lang="ru-RU" sz="4000" dirty="0" smtClean="0">
                <a:solidFill>
                  <a:schemeClr val="tx2"/>
                </a:solidFill>
              </a:rPr>
              <a:t>11. На </a:t>
            </a:r>
            <a:r>
              <a:rPr lang="ru-RU" sz="4000" dirty="0">
                <a:solidFill>
                  <a:schemeClr val="tx2"/>
                </a:solidFill>
              </a:rPr>
              <a:t>рисунке показаны три шара, имеющие равные массы. Какой из них обладает наибольшей плотностью?</a:t>
            </a:r>
            <a:r>
              <a:rPr lang="ru-RU" sz="3600" dirty="0">
                <a:solidFill>
                  <a:schemeClr val="tx2"/>
                </a:solidFill>
              </a:rPr>
              <a:t> </a:t>
            </a:r>
            <a:endParaRPr lang="ru-RU" sz="3600" dirty="0" smtClean="0">
              <a:solidFill>
                <a:schemeClr val="tx2"/>
              </a:solidFill>
            </a:endParaRPr>
          </a:p>
          <a:p>
            <a:endParaRPr lang="ru-RU" sz="3600" i="0" dirty="0">
              <a:solidFill>
                <a:schemeClr val="tx2"/>
              </a:solidFill>
            </a:endParaRPr>
          </a:p>
          <a:p>
            <a:r>
              <a:rPr lang="ru-RU" sz="3600" dirty="0" smtClean="0">
                <a:solidFill>
                  <a:schemeClr val="tx2"/>
                </a:solidFill>
              </a:rPr>
              <a:t>а) №1.</a:t>
            </a:r>
            <a:endParaRPr lang="ru-RU" sz="3600" dirty="0">
              <a:solidFill>
                <a:schemeClr val="tx2"/>
              </a:solidFill>
            </a:endParaRPr>
          </a:p>
          <a:p>
            <a:r>
              <a:rPr lang="ru-RU" sz="3600" dirty="0" smtClean="0">
                <a:solidFill>
                  <a:schemeClr val="tx2"/>
                </a:solidFill>
              </a:rPr>
              <a:t>б)</a:t>
            </a:r>
            <a:r>
              <a:rPr lang="ru-RU" sz="3600" dirty="0">
                <a:solidFill>
                  <a:schemeClr val="tx2"/>
                </a:solidFill>
              </a:rPr>
              <a:t> №</a:t>
            </a:r>
            <a:r>
              <a:rPr lang="ru-RU" sz="3600" dirty="0" smtClean="0">
                <a:solidFill>
                  <a:schemeClr val="tx2"/>
                </a:solidFill>
              </a:rPr>
              <a:t>2.</a:t>
            </a:r>
            <a:endParaRPr lang="ru-RU" sz="3600" dirty="0">
              <a:solidFill>
                <a:schemeClr val="tx2"/>
              </a:solidFill>
            </a:endParaRPr>
          </a:p>
          <a:p>
            <a:r>
              <a:rPr lang="ru-RU" sz="3600" dirty="0" smtClean="0">
                <a:solidFill>
                  <a:schemeClr val="tx2"/>
                </a:solidFill>
              </a:rPr>
              <a:t>в)</a:t>
            </a:r>
            <a:r>
              <a:rPr lang="ru-RU" sz="3600" dirty="0">
                <a:solidFill>
                  <a:schemeClr val="tx2"/>
                </a:solidFill>
              </a:rPr>
              <a:t> №</a:t>
            </a:r>
            <a:r>
              <a:rPr lang="ru-RU" sz="3600" dirty="0" smtClean="0">
                <a:solidFill>
                  <a:schemeClr val="tx2"/>
                </a:solidFill>
              </a:rPr>
              <a:t>3.</a:t>
            </a:r>
            <a:endParaRPr lang="ru-RU" sz="3600" dirty="0">
              <a:solidFill>
                <a:schemeClr val="tx2"/>
              </a:solidFill>
            </a:endParaRPr>
          </a:p>
          <a:p>
            <a:r>
              <a:rPr lang="ru-RU" sz="3600" dirty="0" smtClean="0">
                <a:solidFill>
                  <a:schemeClr val="tx2"/>
                </a:solidFill>
              </a:rPr>
              <a:t>г )</a:t>
            </a:r>
            <a:r>
              <a:rPr lang="ru-RU" sz="3600" dirty="0">
                <a:solidFill>
                  <a:schemeClr val="tx2"/>
                </a:solidFill>
              </a:rPr>
              <a:t> Плотности шаров </a:t>
            </a:r>
            <a:r>
              <a:rPr lang="ru-RU" sz="3600" dirty="0" smtClean="0">
                <a:solidFill>
                  <a:schemeClr val="tx2"/>
                </a:solidFill>
              </a:rPr>
              <a:t>одинаковы</a:t>
            </a:r>
            <a:r>
              <a:rPr lang="en-US" sz="3600" dirty="0">
                <a:solidFill>
                  <a:schemeClr val="tx2"/>
                </a:solidFill>
              </a:rPr>
              <a:t>.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6" name="Control 3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Control 4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Control 5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Control 6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9801" y="4634623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66683" y="224967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dirty="0" smtClean="0"/>
              <a:t>Тест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25673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625441" y="1564045"/>
            <a:ext cx="11741704" cy="492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eaLnBrk="1" hangingPunct="1">
              <a:defRPr sz="4300" b="1" i="1">
                <a:solidFill>
                  <a:srgbClr val="2365C7"/>
                </a:solidFill>
                <a:latin typeface="Arial"/>
                <a:ea typeface="+mn-ea"/>
                <a:cs typeface="Arial"/>
              </a:defRPr>
            </a:lvl1pPr>
            <a:lvl2pPr marL="811095" eaLnBrk="1" hangingPunct="1">
              <a:defRPr>
                <a:latin typeface="+mn-lt"/>
                <a:ea typeface="+mn-ea"/>
                <a:cs typeface="+mn-cs"/>
              </a:defRPr>
            </a:lvl2pPr>
            <a:lvl3pPr marL="1622188" eaLnBrk="1" hangingPunct="1">
              <a:defRPr>
                <a:latin typeface="+mn-lt"/>
                <a:ea typeface="+mn-ea"/>
                <a:cs typeface="+mn-cs"/>
              </a:defRPr>
            </a:lvl3pPr>
            <a:lvl4pPr marL="2433284" eaLnBrk="1" hangingPunct="1">
              <a:defRPr>
                <a:latin typeface="+mn-lt"/>
                <a:ea typeface="+mn-ea"/>
                <a:cs typeface="+mn-cs"/>
              </a:defRPr>
            </a:lvl4pPr>
            <a:lvl5pPr marL="3244380" eaLnBrk="1" hangingPunct="1">
              <a:defRPr>
                <a:latin typeface="+mn-lt"/>
                <a:ea typeface="+mn-ea"/>
                <a:cs typeface="+mn-cs"/>
              </a:defRPr>
            </a:lvl5pPr>
            <a:lvl6pPr marL="4055475" eaLnBrk="1" hangingPunct="1">
              <a:defRPr>
                <a:latin typeface="+mn-lt"/>
                <a:ea typeface="+mn-ea"/>
                <a:cs typeface="+mn-cs"/>
              </a:defRPr>
            </a:lvl6pPr>
            <a:lvl7pPr marL="4866571" eaLnBrk="1" hangingPunct="1">
              <a:defRPr>
                <a:latin typeface="+mn-lt"/>
                <a:ea typeface="+mn-ea"/>
                <a:cs typeface="+mn-cs"/>
              </a:defRPr>
            </a:lvl7pPr>
            <a:lvl8pPr marL="5677665" eaLnBrk="1" hangingPunct="1">
              <a:defRPr>
                <a:latin typeface="+mn-lt"/>
                <a:ea typeface="+mn-ea"/>
                <a:cs typeface="+mn-cs"/>
              </a:defRPr>
            </a:lvl8pPr>
            <a:lvl9pPr marL="6488763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tx2"/>
                </a:solidFill>
              </a:rPr>
              <a:t>    </a:t>
            </a:r>
            <a:r>
              <a:rPr lang="ru-RU" sz="4000" dirty="0" smtClean="0">
                <a:solidFill>
                  <a:schemeClr val="tx2"/>
                </a:solidFill>
              </a:rPr>
              <a:t>12. Какой из кубиков равного объёма, представленных на рисунке, имеет наименьшую плотность? </a:t>
            </a:r>
          </a:p>
          <a:p>
            <a:endParaRPr lang="ru-RU" sz="4000" dirty="0" smtClean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а) №1</a:t>
            </a:r>
            <a:r>
              <a:rPr lang="en-US" sz="4000" dirty="0" smtClean="0">
                <a:solidFill>
                  <a:schemeClr val="tx2"/>
                </a:solidFill>
              </a:rPr>
              <a:t>.</a:t>
            </a:r>
            <a:endParaRPr lang="ru-RU" sz="4000" dirty="0" smtClean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б) №2</a:t>
            </a:r>
            <a:r>
              <a:rPr lang="en-US" sz="4000" dirty="0" smtClean="0">
                <a:solidFill>
                  <a:schemeClr val="tx2"/>
                </a:solidFill>
              </a:rPr>
              <a:t>.</a:t>
            </a:r>
            <a:endParaRPr lang="ru-RU" sz="4000" dirty="0" smtClean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в) №3</a:t>
            </a:r>
            <a:r>
              <a:rPr lang="en-US" sz="4000" dirty="0" smtClean="0">
                <a:solidFill>
                  <a:schemeClr val="tx2"/>
                </a:solidFill>
              </a:rPr>
              <a:t>.</a:t>
            </a:r>
            <a:endParaRPr lang="ru-RU" sz="4000" dirty="0" smtClean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г) Плотности одинаковы</a:t>
            </a:r>
            <a:r>
              <a:rPr lang="en-US" sz="4000" dirty="0" smtClean="0">
                <a:solidFill>
                  <a:schemeClr val="tx2"/>
                </a:solidFill>
              </a:rPr>
              <a:t>.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449" y="3493243"/>
            <a:ext cx="5760640" cy="235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331478" y="4211216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6683" y="224967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dirty="0" smtClean="0"/>
              <a:t>Тест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1420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57833" y="1433116"/>
                <a:ext cx="12097344" cy="4715586"/>
              </a:xfrm>
            </p:spPr>
            <p:txBody>
              <a:bodyPr/>
              <a:lstStyle/>
              <a:p>
                <a:r>
                  <a:rPr lang="ru-RU" sz="4000" dirty="0" smtClean="0"/>
                  <a:t>  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13. Масса газа, заполняющего шар 10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, равна 20 кг. Какова плотность газа?</a:t>
                </a:r>
              </a:p>
              <a:p>
                <a:endParaRPr lang="ru-RU" sz="4000" dirty="0" smtClean="0"/>
              </a:p>
              <a:p>
                <a:r>
                  <a:rPr lang="ru-RU" sz="4000" dirty="0">
                    <a:solidFill>
                      <a:schemeClr val="tx2"/>
                    </a:solidFill>
                  </a:rPr>
                  <a:t>а)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0,5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г</m:t>
                        </m:r>
                      </m:num>
                      <m:den>
                        <m:sSup>
                          <m:sSupPr>
                            <m:ctrlPr>
                              <a:rPr lang="ru-RU" sz="400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𝒄</m:t>
                            </m:r>
                            <m:r>
                              <a:rPr lang="ru-RU" sz="40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40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               в</a:t>
                </a:r>
                <a:r>
                  <a:rPr lang="ru-RU" sz="4000" dirty="0">
                    <a:solidFill>
                      <a:schemeClr val="tx2"/>
                    </a:solidFill>
                  </a:rPr>
                  <a:t>)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sz="4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ru-RU" sz="4000" dirty="0" smtClean="0">
                  <a:solidFill>
                    <a:schemeClr val="tx2"/>
                  </a:solidFill>
                </a:endParaRPr>
              </a:p>
              <a:p>
                <a:endParaRPr lang="ru-RU" sz="4000" dirty="0">
                  <a:solidFill>
                    <a:schemeClr val="tx2"/>
                  </a:solidFill>
                </a:endParaRPr>
              </a:p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б</a:t>
                </a:r>
                <a:r>
                  <a:rPr lang="ru-RU" sz="4000" dirty="0">
                    <a:solidFill>
                      <a:schemeClr val="tx2"/>
                    </a:solidFill>
                  </a:rPr>
                  <a:t>)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sz="4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                  г</a:t>
                </a:r>
                <a:r>
                  <a:rPr lang="ru-RU" sz="4000" dirty="0">
                    <a:solidFill>
                      <a:schemeClr val="tx2"/>
                    </a:solidFill>
                  </a:rPr>
                  <a:t>)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>
                            <a:solidFill>
                              <a:schemeClr val="tx2"/>
                            </a:solidFill>
                            <a:latin typeface="Cambria Math"/>
                          </a:rPr>
                          <m:t>г</m:t>
                        </m:r>
                      </m:num>
                      <m:den>
                        <m:sSup>
                          <m:sSupPr>
                            <m:ctrlPr>
                              <a:rPr lang="ru-RU" sz="4000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𝒄</m:t>
                            </m:r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400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ru-RU" sz="4000" dirty="0" smtClean="0">
                  <a:solidFill>
                    <a:schemeClr val="tx2"/>
                  </a:solidFill>
                </a:endParaRPr>
              </a:p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                          </a:t>
                </a:r>
                <a:endParaRPr lang="ru-RU" sz="4000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7833" y="1433116"/>
                <a:ext cx="12097344" cy="4715586"/>
              </a:xfrm>
              <a:blipFill rotWithShape="1">
                <a:blip r:embed="rId2"/>
                <a:stretch>
                  <a:fillRect l="-2571" t="-29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838753" y="2993646"/>
                <a:ext cx="1843774" cy="1328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6000" dirty="0" smtClean="0"/>
                  <a:t>ρ</a:t>
                </a:r>
                <a:r>
                  <a:rPr lang="ru-RU" sz="6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6000" b="0" i="1" smtClean="0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ru-RU" sz="6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753" y="2993646"/>
                <a:ext cx="1843774" cy="1328056"/>
              </a:xfrm>
              <a:prstGeom prst="rect">
                <a:avLst/>
              </a:prstGeom>
              <a:blipFill rotWithShape="1">
                <a:blip r:embed="rId3"/>
                <a:stretch>
                  <a:fillRect l="-20199" t="-4587" b="-160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454385" y="4571256"/>
                <a:ext cx="1601721" cy="1141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4800" dirty="0" smtClean="0"/>
                  <a:t>ρ</a:t>
                </a:r>
                <a:r>
                  <a:rPr lang="ru-RU" sz="4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ru-RU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385" y="4571256"/>
                <a:ext cx="1601721" cy="1141466"/>
              </a:xfrm>
              <a:prstGeom prst="rect">
                <a:avLst/>
              </a:prstGeom>
              <a:blipFill rotWithShape="1">
                <a:blip r:embed="rId4"/>
                <a:stretch>
                  <a:fillRect l="-17490" b="-144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056106" y="4769001"/>
            <a:ext cx="94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=</a:t>
            </a:r>
            <a:r>
              <a:rPr lang="en-US" sz="4800" dirty="0" smtClean="0"/>
              <a:t> 2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6390481" y="5963444"/>
            <a:ext cx="1321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800" dirty="0" smtClean="0"/>
              <a:t>[ρ]</a:t>
            </a:r>
            <a:r>
              <a:rPr lang="ru-RU" sz="4800" dirty="0" smtClean="0"/>
              <a:t> =</a:t>
            </a:r>
            <a:endParaRPr lang="ru-RU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11677" y="5808873"/>
                <a:ext cx="1383136" cy="1066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4800" dirty="0" smtClean="0"/>
                  <a:t>[</a:t>
                </a:r>
                <a:r>
                  <a:rPr lang="ru-RU" sz="4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 b="0" i="1" smtClean="0"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sz="4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4800" b="0" i="1" smtClean="0"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4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4800" dirty="0" smtClean="0"/>
                  <a:t> ]</a:t>
                </a:r>
                <a:endParaRPr lang="ru-RU" sz="4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677" y="5808873"/>
                <a:ext cx="1383136" cy="1066639"/>
              </a:xfrm>
              <a:prstGeom prst="rect">
                <a:avLst/>
              </a:prstGeom>
              <a:blipFill rotWithShape="1">
                <a:blip r:embed="rId5"/>
                <a:stretch>
                  <a:fillRect l="-19824" t="-4571" r="-19383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8694737" y="2993646"/>
            <a:ext cx="2304256" cy="143359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9801" y="4931296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6683" y="224967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dirty="0" smtClean="0"/>
              <a:t>Тест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211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73857" y="1546920"/>
                <a:ext cx="12025336" cy="4938340"/>
              </a:xfrm>
            </p:spPr>
            <p:txBody>
              <a:bodyPr/>
              <a:lstStyle/>
              <a:p>
                <a:r>
                  <a:rPr lang="ru-RU" sz="4000" smtClean="0"/>
                  <a:t>    </a:t>
                </a:r>
                <a:r>
                  <a:rPr lang="ru-RU" sz="4000" smtClean="0">
                    <a:solidFill>
                      <a:schemeClr val="tx2"/>
                    </a:solidFill>
                  </a:rPr>
                  <a:t>14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. Найдите массу чугунного баллона с водой, если объем чугуна, из которого сделан баллон, 0,5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дм</m:t>
                        </m:r>
                      </m:e>
                      <m:sup>
                        <m:r>
                          <a:rPr lang="ru-RU" sz="40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4000" dirty="0" smtClean="0">
                    <a:solidFill>
                      <a:schemeClr val="tx2"/>
                    </a:solidFill>
                  </a:rPr>
                  <a:t>, а вместимость баллона 2 л?</a:t>
                </a:r>
              </a:p>
              <a:p>
                <a:endParaRPr lang="ru-RU" sz="4000" dirty="0" smtClean="0">
                  <a:solidFill>
                    <a:schemeClr val="tx2"/>
                  </a:solidFill>
                </a:endParaRPr>
              </a:p>
              <a:p>
                <a:r>
                  <a:rPr lang="ru-RU" sz="4000" dirty="0">
                    <a:solidFill>
                      <a:schemeClr val="tx2"/>
                    </a:solidFill>
                  </a:rPr>
                  <a:t>а)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2,5 кг       в</a:t>
                </a:r>
                <a:r>
                  <a:rPr lang="ru-RU" sz="4000" dirty="0">
                    <a:solidFill>
                      <a:schemeClr val="tx2"/>
                    </a:solidFill>
                  </a:rPr>
                  <a:t>) 5,5 кг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   </a:t>
                </a:r>
              </a:p>
              <a:p>
                <a:r>
                  <a:rPr lang="ru-RU" sz="4000" dirty="0" smtClean="0">
                    <a:solidFill>
                      <a:schemeClr val="tx2"/>
                    </a:solidFill>
                  </a:rPr>
                  <a:t>б</a:t>
                </a:r>
                <a:r>
                  <a:rPr lang="ru-RU" sz="4000" dirty="0">
                    <a:solidFill>
                      <a:schemeClr val="tx2"/>
                    </a:solidFill>
                  </a:rPr>
                  <a:t>)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10 кг        г</a:t>
                </a:r>
                <a:r>
                  <a:rPr lang="ru-RU" sz="4000" dirty="0">
                    <a:solidFill>
                      <a:schemeClr val="tx2"/>
                    </a:solidFill>
                  </a:rPr>
                  <a:t>) </a:t>
                </a:r>
                <a:r>
                  <a:rPr lang="ru-RU" sz="4000" dirty="0" smtClean="0">
                    <a:solidFill>
                      <a:schemeClr val="tx2"/>
                    </a:solidFill>
                  </a:rPr>
                  <a:t>4,5 кг</a:t>
                </a:r>
                <a:endParaRPr lang="ru-RU" sz="4000" dirty="0">
                  <a:solidFill>
                    <a:schemeClr val="tx2"/>
                  </a:solidFill>
                </a:endParaRPr>
              </a:p>
              <a:p>
                <a:endParaRPr lang="ru-RU" sz="4000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73857" y="1546920"/>
                <a:ext cx="12025336" cy="4938340"/>
              </a:xfrm>
              <a:blipFill rotWithShape="1">
                <a:blip r:embed="rId2"/>
                <a:stretch>
                  <a:fillRect l="-2585" t="-32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657" y="3392175"/>
            <a:ext cx="2641475" cy="337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42330" y="4787280"/>
            <a:ext cx="960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2 л</a:t>
            </a:r>
            <a:endParaRPr lang="ru-RU" sz="48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6683" y="224967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dirty="0" smtClean="0"/>
              <a:t>Тест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3525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738664"/>
          </a:xfrm>
        </p:spPr>
        <p:txBody>
          <a:bodyPr/>
          <a:lstStyle/>
          <a:p>
            <a:pPr algn="ctr"/>
            <a:r>
              <a:rPr lang="ru-RU" sz="4800" dirty="0" smtClean="0"/>
              <a:t>Решение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080119" y="1906961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Дано:</a:t>
            </a:r>
            <a:endParaRPr lang="ru-RU" sz="32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58788" y="2627041"/>
                <a:ext cx="221932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ч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0,5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дм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88" y="2627041"/>
                <a:ext cx="2219325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34869" y="5482931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m</a:t>
            </a:r>
            <a:r>
              <a:rPr lang="en-US" sz="3200" dirty="0" smtClean="0">
                <a:solidFill>
                  <a:prstClr val="black"/>
                </a:solidFill>
              </a:rPr>
              <a:t> = </a:t>
            </a:r>
            <a:r>
              <a:rPr lang="ru-RU" sz="3200" dirty="0" smtClean="0">
                <a:solidFill>
                  <a:prstClr val="black"/>
                </a:solidFill>
              </a:rPr>
              <a:t>?</a:t>
            </a:r>
            <a:endParaRPr lang="ru-RU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508" y="3829322"/>
                <a:ext cx="2256387" cy="74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ρ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в</m:t>
                        </m:r>
                      </m:sub>
                    </m:sSub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 = 1000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08" y="3829322"/>
                <a:ext cx="2256387" cy="741934"/>
              </a:xfrm>
              <a:prstGeom prst="rect">
                <a:avLst/>
              </a:prstGeom>
              <a:blipFill rotWithShape="1">
                <a:blip r:embed="rId3"/>
                <a:stretch>
                  <a:fillRect t="-2459"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92448" y="1906961"/>
            <a:ext cx="1899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Решение:</a:t>
            </a:r>
            <a:endParaRPr lang="ru-RU" sz="32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31286" y="2697839"/>
                <a:ext cx="14606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</a:rPr>
                  <a:t>m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 =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3200" dirty="0">
                    <a:solidFill>
                      <a:prstClr val="black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a:rPr lang="en-US" sz="3200" dirty="0">
                        <a:solidFill>
                          <a:prstClr val="black"/>
                        </a:solidFill>
                        <a:latin typeface="Cambria Math"/>
                      </a:rPr>
                      <m:t>·</m:t>
                    </m:r>
                  </m:oMath>
                </a14:m>
                <a:r>
                  <a:rPr lang="el-GR" sz="3200" dirty="0">
                    <a:solidFill>
                      <a:prstClr val="black"/>
                    </a:solidFill>
                  </a:rPr>
                  <a:t>ρ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286" y="2697839"/>
                <a:ext cx="1460656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0833" t="-12632" r="-9583" b="-35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3240359" y="2339009"/>
            <a:ext cx="0" cy="35174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701849" y="5475795"/>
            <a:ext cx="25202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23210" y="5778074"/>
            <a:ext cx="2843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Ответ:</a:t>
            </a:r>
            <a:r>
              <a:rPr lang="ru-RU" sz="3200" dirty="0" smtClean="0">
                <a:solidFill>
                  <a:prstClr val="black"/>
                </a:solidFill>
              </a:rPr>
              <a:t> в) </a:t>
            </a:r>
            <a:r>
              <a:rPr lang="ru-RU" sz="3200" dirty="0">
                <a:solidFill>
                  <a:prstClr val="black"/>
                </a:solidFill>
              </a:rPr>
              <a:t>5</a:t>
            </a:r>
            <a:r>
              <a:rPr lang="ru-RU" sz="3200" dirty="0" smtClean="0">
                <a:solidFill>
                  <a:prstClr val="black"/>
                </a:solidFill>
              </a:rPr>
              <a:t>,5 кг</a:t>
            </a:r>
            <a:endParaRPr lang="ru-RU" sz="3200" dirty="0">
              <a:solidFill>
                <a:prstClr val="black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166345" y="2339009"/>
            <a:ext cx="0" cy="34390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72407" y="1906960"/>
            <a:ext cx="784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C</a:t>
            </a:r>
            <a:r>
              <a:rPr lang="ru-RU" sz="3200" b="1" dirty="0" smtClean="0">
                <a:solidFill>
                  <a:prstClr val="black"/>
                </a:solidFill>
              </a:rPr>
              <a:t>И:</a:t>
            </a:r>
            <a:endParaRPr lang="ru-RU" sz="32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94137" y="2627041"/>
                <a:ext cx="18880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prstClr val="black"/>
                    </a:solidFill>
                  </a:rPr>
                  <a:t>0,0005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137" y="2627041"/>
                <a:ext cx="1888081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8065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22104" y="3469309"/>
                <a:ext cx="34798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б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0,0005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·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7000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=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104" y="3469309"/>
                <a:ext cx="3479863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2500" r="-3503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8854769" y="3484834"/>
            <a:ext cx="1380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3</a:t>
            </a:r>
            <a:r>
              <a:rPr lang="ru-RU" sz="3200" dirty="0" smtClean="0">
                <a:solidFill>
                  <a:prstClr val="black"/>
                </a:solidFill>
              </a:rPr>
              <a:t>,5</a:t>
            </a:r>
            <a:r>
              <a:rPr lang="en-US" sz="3200" dirty="0" smtClean="0">
                <a:solidFill>
                  <a:prstClr val="black"/>
                </a:solidFill>
              </a:rPr>
              <a:t> (</a:t>
            </a:r>
            <a:r>
              <a:rPr lang="ru-RU" sz="3200" dirty="0" smtClean="0">
                <a:solidFill>
                  <a:prstClr val="black"/>
                </a:solidFill>
              </a:rPr>
              <a:t>кг</a:t>
            </a:r>
            <a:r>
              <a:rPr lang="en-US" sz="3200" dirty="0" smtClean="0">
                <a:solidFill>
                  <a:prstClr val="black"/>
                </a:solidFill>
              </a:rPr>
              <a:t>)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38245" y="2555032"/>
            <a:ext cx="3034950" cy="639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0556" y="3282614"/>
                <a:ext cx="14216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в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2 л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56" y="3282614"/>
                <a:ext cx="1421608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r="-9442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02465" y="3270155"/>
                <a:ext cx="16796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solidFill>
                      <a:prstClr val="black"/>
                    </a:solidFill>
                  </a:rPr>
                  <a:t>0,002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465" y="3270155"/>
                <a:ext cx="1679691" cy="584775"/>
              </a:xfrm>
              <a:prstGeom prst="rect">
                <a:avLst/>
              </a:prstGeom>
              <a:blipFill rotWithShape="1">
                <a:blip r:embed="rId8"/>
                <a:stretch>
                  <a:fillRect l="-9455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538245" y="2536434"/>
                <a:ext cx="3190553" cy="613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общ</m:t>
                        </m:r>
                      </m:sub>
                    </m:sSub>
                    <m:r>
                      <a:rPr lang="ru-RU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ч</m:t>
                        </m:r>
                      </m:sub>
                    </m:sSub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 +</a:t>
                </a:r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в</m:t>
                        </m:r>
                      </m:sub>
                    </m:sSub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245" y="2536434"/>
                <a:ext cx="3190553" cy="613245"/>
              </a:xfrm>
              <a:prstGeom prst="rect">
                <a:avLst/>
              </a:prstGeom>
              <a:blipFill rotWithShape="1">
                <a:blip r:embed="rId9"/>
                <a:stretch>
                  <a:fillRect t="-11881" b="-277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62363" y="4894115"/>
                <a:ext cx="2739468" cy="613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общ</m:t>
                        </m:r>
                      </m:sub>
                    </m:sSub>
                    <m:r>
                      <a:rPr lang="ru-RU" sz="32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3,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5 + 2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363" y="4894115"/>
                <a:ext cx="2739468" cy="613245"/>
              </a:xfrm>
              <a:prstGeom prst="rect">
                <a:avLst/>
              </a:prstGeom>
              <a:blipFill rotWithShape="1">
                <a:blip r:embed="rId10"/>
                <a:stretch>
                  <a:fillRect t="-12000" r="-4677" b="-29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075226" y="4891020"/>
            <a:ext cx="1771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=  </a:t>
            </a:r>
            <a:r>
              <a:rPr lang="en-US" sz="3200" dirty="0" smtClean="0">
                <a:solidFill>
                  <a:prstClr val="black"/>
                </a:solidFill>
              </a:rPr>
              <a:t>5,</a:t>
            </a:r>
            <a:r>
              <a:rPr lang="ru-RU" sz="3200" dirty="0" smtClean="0">
                <a:solidFill>
                  <a:prstClr val="black"/>
                </a:solidFill>
              </a:rPr>
              <a:t>5</a:t>
            </a:r>
            <a:r>
              <a:rPr lang="en-US" sz="3200" dirty="0" smtClean="0">
                <a:solidFill>
                  <a:prstClr val="black"/>
                </a:solidFill>
              </a:rPr>
              <a:t> (</a:t>
            </a:r>
            <a:r>
              <a:rPr lang="ru-RU" sz="3200" dirty="0" smtClean="0">
                <a:solidFill>
                  <a:prstClr val="black"/>
                </a:solidFill>
              </a:rPr>
              <a:t>кг</a:t>
            </a:r>
            <a:r>
              <a:rPr lang="en-US" sz="3200" dirty="0" smtClean="0">
                <a:solidFill>
                  <a:prstClr val="black"/>
                </a:solidFill>
              </a:rPr>
              <a:t>)</a:t>
            </a:r>
            <a:endParaRPr lang="ru-RU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422103" y="4069609"/>
                <a:ext cx="32666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в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0,002·1000</a:t>
                </a:r>
                <a:r>
                  <a:rPr lang="en-US" sz="3200" dirty="0" smtClean="0">
                    <a:solidFill>
                      <a:prstClr val="black"/>
                    </a:solidFill>
                  </a:rPr>
                  <a:t> =</a:t>
                </a:r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103" y="4069609"/>
                <a:ext cx="3266663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2500" r="-3731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561317" y="4054084"/>
            <a:ext cx="1069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2</a:t>
            </a:r>
            <a:r>
              <a:rPr lang="en-US" sz="3200" dirty="0" smtClean="0">
                <a:solidFill>
                  <a:prstClr val="black"/>
                </a:solidFill>
              </a:rPr>
              <a:t> (</a:t>
            </a:r>
            <a:r>
              <a:rPr lang="ru-RU" sz="3200" dirty="0" smtClean="0">
                <a:solidFill>
                  <a:prstClr val="black"/>
                </a:solidFill>
              </a:rPr>
              <a:t>кг</a:t>
            </a:r>
            <a:r>
              <a:rPr lang="en-US" sz="3200" dirty="0" smtClean="0">
                <a:solidFill>
                  <a:prstClr val="black"/>
                </a:solidFill>
              </a:rPr>
              <a:t>)</a:t>
            </a:r>
            <a:endParaRPr lang="ru-RU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9277" y="4643264"/>
                <a:ext cx="2257990" cy="74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ρ</m:t>
                        </m:r>
                      </m:e>
                      <m:sub>
                        <m:r>
                          <a:rPr lang="ru-RU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ч</m:t>
                        </m:r>
                      </m:sub>
                    </m:sSub>
                  </m:oMath>
                </a14:m>
                <a:r>
                  <a:rPr lang="ru-RU" sz="3200" dirty="0" smtClean="0">
                    <a:solidFill>
                      <a:prstClr val="black"/>
                    </a:solidFill>
                  </a:rPr>
                  <a:t> = </a:t>
                </a:r>
                <a:r>
                  <a:rPr lang="ru-RU" sz="3200" dirty="0">
                    <a:solidFill>
                      <a:prstClr val="black"/>
                    </a:solidFill>
                  </a:rPr>
                  <a:t>7</a:t>
                </a:r>
                <a:r>
                  <a:rPr lang="ru-RU" sz="3200" dirty="0" smtClean="0">
                    <a:solidFill>
                      <a:prstClr val="black"/>
                    </a:solidFill>
                  </a:rPr>
                  <a:t>000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sz="32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endParaRPr lang="ru-RU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77" y="4643264"/>
                <a:ext cx="2257990" cy="741934"/>
              </a:xfrm>
              <a:prstGeom prst="rect">
                <a:avLst/>
              </a:prstGeom>
              <a:blipFill rotWithShape="1">
                <a:blip r:embed="rId12"/>
                <a:stretch>
                  <a:fillRect t="-2479" b="-140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4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4" grpId="0"/>
      <p:bldP spid="15" grpId="0"/>
      <p:bldP spid="16" grpId="0"/>
      <p:bldP spid="17" grpId="0"/>
      <p:bldP spid="21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178776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Задание</a:t>
            </a:r>
            <a:endParaRPr lang="ru-RU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57833" y="2050976"/>
                <a:ext cx="11809312" cy="3641190"/>
              </a:xfrm>
            </p:spPr>
            <p:txBody>
              <a:bodyPr/>
              <a:lstStyle/>
              <a:p>
                <a:pPr marL="742950" indent="-742950">
                  <a:buAutoNum type="arabicPeriod"/>
                </a:pPr>
                <a:r>
                  <a:rPr lang="ru-RU" dirty="0" smtClean="0">
                    <a:solidFill>
                      <a:schemeClr val="tx2"/>
                    </a:solidFill>
                  </a:rPr>
                  <a:t>Повторить пройденные темы.</a:t>
                </a:r>
              </a:p>
              <a:p>
                <a:pPr marL="742950" indent="-742950">
                  <a:buAutoNum type="arabicPeriod"/>
                </a:pPr>
                <a:r>
                  <a:rPr lang="ru-RU" dirty="0" smtClean="0">
                    <a:solidFill>
                      <a:schemeClr val="tx2"/>
                    </a:solidFill>
                  </a:rPr>
                  <a:t>Решить задачу:</a:t>
                </a:r>
              </a:p>
              <a:p>
                <a:r>
                  <a:rPr lang="ru-RU" dirty="0">
                    <a:solidFill>
                      <a:schemeClr val="tx2"/>
                    </a:solidFill>
                  </a:rPr>
                  <a:t> </a:t>
                </a:r>
                <a:r>
                  <a:rPr lang="ru-RU" dirty="0" smtClean="0">
                    <a:solidFill>
                      <a:schemeClr val="tx2"/>
                    </a:solidFill>
                  </a:rPr>
                  <a:t>    Масса алюминиевого бруска 27 кг. Чему равен его объем? Плотность алюминия 2700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кг</m:t>
                        </m:r>
                      </m:num>
                      <m:den>
                        <m:sSup>
                          <m:sSupPr>
                            <m:ctrlPr>
                              <a:rPr lang="ru-RU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м</m:t>
                            </m:r>
                          </m:e>
                          <m:sup>
                            <m:r>
                              <a:rPr lang="ru-RU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 smtClean="0">
                    <a:solidFill>
                      <a:schemeClr val="tx2"/>
                    </a:solidFill>
                  </a:rPr>
                  <a:t>. 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7833" y="2050976"/>
                <a:ext cx="11809312" cy="3641190"/>
              </a:xfrm>
              <a:blipFill rotWithShape="1">
                <a:blip r:embed="rId2"/>
                <a:stretch>
                  <a:fillRect l="-2839" t="-4515" b="-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4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77" y="2483024"/>
            <a:ext cx="3024336" cy="226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769" y="1805379"/>
            <a:ext cx="3450753" cy="2588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Тест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3857" y="1451387"/>
            <a:ext cx="11449272" cy="4632037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1. Какое из пяти слов обозначает физическое тело?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а) Самолет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б) Звук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в) Метр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г) Кипение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д) Скорость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60134" y="2987080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713" y="4605005"/>
            <a:ext cx="2884124" cy="216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70201" y="4008723"/>
                <a:ext cx="133722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latin typeface="Cambria Math"/>
                        </a:rPr>
                        <m:t>[ м ]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01" y="4008723"/>
                <a:ext cx="1337226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473036" y="5398675"/>
                <a:ext cx="132760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latin typeface="Cambria Math"/>
                        </a:rPr>
                        <m:t>[ </m:t>
                      </m:r>
                      <m:r>
                        <a:rPr lang="el-GR" sz="4400" b="1" i="1" smtClean="0">
                          <a:latin typeface="Cambria Math"/>
                        </a:rPr>
                        <m:t>𝝑</m:t>
                      </m:r>
                      <m:r>
                        <a:rPr lang="ru-RU" sz="4400" b="1" i="1" smtClean="0">
                          <a:latin typeface="Cambria Math"/>
                        </a:rPr>
                        <m:t> ]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036" y="5398675"/>
                <a:ext cx="1327607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5" descr="Как изменить звуки в Windows 10 | Будни технической поддер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0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Тест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833" y="1402904"/>
            <a:ext cx="11809312" cy="5293757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 2. Какое </a:t>
            </a:r>
            <a:r>
              <a:rPr lang="ru-RU" dirty="0">
                <a:solidFill>
                  <a:schemeClr val="tx2"/>
                </a:solidFill>
              </a:rPr>
              <a:t>из пяти слов обозначает </a:t>
            </a:r>
            <a:r>
              <a:rPr lang="ru-RU" dirty="0" smtClean="0">
                <a:solidFill>
                  <a:schemeClr val="tx2"/>
                </a:solidFill>
              </a:rPr>
              <a:t>физическую величину?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а) </a:t>
            </a:r>
            <a:r>
              <a:rPr lang="ru-RU" dirty="0" smtClean="0">
                <a:solidFill>
                  <a:schemeClr val="tx2"/>
                </a:solidFill>
              </a:rPr>
              <a:t>Часы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б) </a:t>
            </a:r>
            <a:r>
              <a:rPr lang="ru-RU" dirty="0" smtClean="0">
                <a:solidFill>
                  <a:schemeClr val="tx2"/>
                </a:solidFill>
              </a:rPr>
              <a:t>Алюминий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в) </a:t>
            </a:r>
            <a:r>
              <a:rPr lang="ru-RU" dirty="0" smtClean="0">
                <a:solidFill>
                  <a:schemeClr val="tx2"/>
                </a:solidFill>
              </a:rPr>
              <a:t>Килограмм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г) </a:t>
            </a:r>
            <a:r>
              <a:rPr lang="ru-RU" dirty="0" smtClean="0">
                <a:solidFill>
                  <a:schemeClr val="tx2"/>
                </a:solidFill>
              </a:rPr>
              <a:t>Плотность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д) </a:t>
            </a:r>
            <a:r>
              <a:rPr lang="ru-RU" dirty="0" smtClean="0">
                <a:solidFill>
                  <a:schemeClr val="tx2"/>
                </a:solidFill>
              </a:rPr>
              <a:t>Земля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4" name="AutoShape 2" descr="Как изменить звуки в Windows 10 | Будни технической поддерж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44351" y="4931296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70" y="2158991"/>
            <a:ext cx="230938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82369" y="3311119"/>
                <a:ext cx="181331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latin typeface="Cambria Math"/>
                        </a:rPr>
                        <m:t>[ кг ]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369" y="3311119"/>
                <a:ext cx="1813317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210966" y="2411016"/>
                <a:ext cx="1040670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8800" b="1" i="1" smtClean="0">
                          <a:latin typeface="Cambria Math"/>
                        </a:rPr>
                        <m:t>ρ</m:t>
                      </m:r>
                    </m:oMath>
                  </m:oMathPara>
                </a14:m>
                <a:endParaRPr lang="ru-RU" sz="8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0966" y="2411016"/>
                <a:ext cx="1040670" cy="14465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111" y="4953771"/>
            <a:ext cx="26765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37" y="4672372"/>
            <a:ext cx="1998771" cy="198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71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Тест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3857" y="1690936"/>
            <a:ext cx="10044182" cy="4632037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3. Какое </a:t>
            </a:r>
            <a:r>
              <a:rPr lang="ru-RU" dirty="0">
                <a:solidFill>
                  <a:schemeClr val="tx2"/>
                </a:solidFill>
              </a:rPr>
              <a:t>из пяти слов обозначает </a:t>
            </a:r>
            <a:r>
              <a:rPr lang="ru-RU" dirty="0" smtClean="0">
                <a:solidFill>
                  <a:schemeClr val="tx2"/>
                </a:solidFill>
              </a:rPr>
              <a:t>физическое явление?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а) </a:t>
            </a:r>
            <a:r>
              <a:rPr lang="ru-RU" dirty="0" smtClean="0">
                <a:solidFill>
                  <a:schemeClr val="tx2"/>
                </a:solidFill>
              </a:rPr>
              <a:t>Скорость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б) </a:t>
            </a:r>
            <a:r>
              <a:rPr lang="ru-RU" dirty="0" smtClean="0">
                <a:solidFill>
                  <a:schemeClr val="tx2"/>
                </a:solidFill>
              </a:rPr>
              <a:t>Атом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в) Килограмм</a:t>
            </a:r>
          </a:p>
          <a:p>
            <a:r>
              <a:rPr lang="ru-RU" dirty="0">
                <a:solidFill>
                  <a:schemeClr val="tx2"/>
                </a:solidFill>
              </a:rPr>
              <a:t>г) </a:t>
            </a:r>
            <a:r>
              <a:rPr lang="ru-RU" dirty="0" smtClean="0">
                <a:solidFill>
                  <a:schemeClr val="tx2"/>
                </a:solidFill>
              </a:rPr>
              <a:t>Весы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д) </a:t>
            </a:r>
            <a:r>
              <a:rPr lang="ru-RU" dirty="0" smtClean="0">
                <a:solidFill>
                  <a:schemeClr val="tx2"/>
                </a:solidFill>
              </a:rPr>
              <a:t>Испарение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82954" y="5867400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215106" y="1991742"/>
                <a:ext cx="158408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latin typeface="Cambria Math"/>
                        </a:rPr>
                        <m:t>[ </m:t>
                      </m:r>
                      <m:r>
                        <a:rPr lang="el-GR" sz="5400" b="1" i="1" smtClean="0">
                          <a:latin typeface="Cambria Math"/>
                        </a:rPr>
                        <m:t>𝝑</m:t>
                      </m:r>
                      <m:r>
                        <a:rPr lang="ru-RU" sz="5400" b="1" i="1" smtClean="0">
                          <a:latin typeface="Cambria Math"/>
                        </a:rPr>
                        <m:t> ]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5106" y="1991742"/>
                <a:ext cx="1584087" cy="923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17324" y="5838056"/>
                <a:ext cx="1813317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latin typeface="Cambria Math"/>
                        </a:rPr>
                        <m:t>[ кг ]</m:t>
                      </m:r>
                    </m:oMath>
                  </m:oMathPara>
                </a14:m>
                <a:endParaRPr lang="ru-RU" sz="5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324" y="5838056"/>
                <a:ext cx="1813317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755" y="2627040"/>
            <a:ext cx="2045568" cy="204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77" y="3084745"/>
            <a:ext cx="2565119" cy="256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Скорость испарения небольшой капли воды во времени более-менее постоянна.  Капля солевого раствора ведет себя совсем не так. Во время кипен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375" y="5023877"/>
            <a:ext cx="2952329" cy="16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82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Тест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7873" y="1474912"/>
            <a:ext cx="11665296" cy="5293757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4. Какая единица является основной единицей длины в Международной системе?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а) </a:t>
            </a:r>
            <a:r>
              <a:rPr lang="ru-RU" dirty="0" smtClean="0">
                <a:solidFill>
                  <a:schemeClr val="tx2"/>
                </a:solidFill>
              </a:rPr>
              <a:t>Миллиметр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б) </a:t>
            </a:r>
            <a:r>
              <a:rPr lang="ru-RU" dirty="0" smtClean="0">
                <a:solidFill>
                  <a:schemeClr val="tx2"/>
                </a:solidFill>
              </a:rPr>
              <a:t>Сантиметр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в) </a:t>
            </a:r>
            <a:r>
              <a:rPr lang="ru-RU" dirty="0" smtClean="0">
                <a:solidFill>
                  <a:schemeClr val="tx2"/>
                </a:solidFill>
              </a:rPr>
              <a:t>Метр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г) </a:t>
            </a:r>
            <a:r>
              <a:rPr lang="ru-RU" dirty="0" smtClean="0">
                <a:solidFill>
                  <a:schemeClr val="tx2"/>
                </a:solidFill>
              </a:rPr>
              <a:t>Километр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д) </a:t>
            </a:r>
            <a:r>
              <a:rPr lang="ru-RU" dirty="0" smtClean="0">
                <a:solidFill>
                  <a:schemeClr val="tx2"/>
                </a:solidFill>
              </a:rPr>
              <a:t>Ангстрем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60" y="3717218"/>
            <a:ext cx="2232248" cy="88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004021" y="3741898"/>
                <a:ext cx="120738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latin typeface="Cambria Math"/>
                        </a:rPr>
                        <m:t>[    ]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4021" y="3741898"/>
                <a:ext cx="1207382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55731" y="4730036"/>
                <a:ext cx="215886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4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4800" b="1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sz="4800" b="1" i="1" smtClean="0">
                              <a:latin typeface="Cambria Math"/>
                            </a:rPr>
                            <m:t>𝒍</m:t>
                          </m:r>
                          <m:r>
                            <a:rPr lang="ru-RU" sz="4800" b="1" i="1" smtClean="0">
                              <a:latin typeface="Cambria Math"/>
                            </a:rPr>
                            <m:t>  </m:t>
                          </m:r>
                        </m:e>
                      </m:d>
                      <m:r>
                        <a:rPr lang="en-US" sz="4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731" y="4730036"/>
                <a:ext cx="2158861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42790" y="4753959"/>
                <a:ext cx="133722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1" i="1" smtClean="0">
                          <a:latin typeface="Cambria Math"/>
                        </a:rPr>
                        <m:t>[ м ]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790" y="4753959"/>
                <a:ext cx="1337226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/>
          <p:cNvSpPr/>
          <p:nvPr/>
        </p:nvSpPr>
        <p:spPr>
          <a:xfrm>
            <a:off x="593837" y="4955303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3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Тест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90936"/>
            <a:ext cx="11737304" cy="4632037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   5. Сколько килограмм в одном грамме?</a:t>
            </a:r>
          </a:p>
          <a:p>
            <a:r>
              <a:rPr lang="ru-RU" dirty="0">
                <a:solidFill>
                  <a:schemeClr val="tx2"/>
                </a:solidFill>
              </a:rPr>
              <a:t>а) </a:t>
            </a:r>
            <a:r>
              <a:rPr lang="ru-RU" dirty="0" smtClean="0">
                <a:solidFill>
                  <a:schemeClr val="tx2"/>
                </a:solidFill>
              </a:rPr>
              <a:t>10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б) </a:t>
            </a:r>
            <a:r>
              <a:rPr lang="ru-RU" dirty="0" smtClean="0">
                <a:solidFill>
                  <a:schemeClr val="tx2"/>
                </a:solidFill>
              </a:rPr>
              <a:t>100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в) 1000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г) 0,01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д</a:t>
            </a:r>
            <a:r>
              <a:rPr lang="ru-RU" dirty="0">
                <a:solidFill>
                  <a:schemeClr val="tx2"/>
                </a:solidFill>
              </a:rPr>
              <a:t>) </a:t>
            </a:r>
            <a:r>
              <a:rPr lang="ru-RU" dirty="0" smtClean="0">
                <a:solidFill>
                  <a:schemeClr val="tx2"/>
                </a:solidFill>
              </a:rPr>
              <a:t>0,001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е) 0,1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71410" y="3386029"/>
            <a:ext cx="1580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 кг =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8149239" y="3419128"/>
            <a:ext cx="1787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1000 г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6571410" y="4211216"/>
            <a:ext cx="1295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1 г =</a:t>
            </a:r>
            <a:endParaRPr lang="ru-RU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872456" y="4211215"/>
            <a:ext cx="2226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0,001 кг</a:t>
            </a:r>
            <a:endParaRPr lang="ru-RU" sz="4800" dirty="0"/>
          </a:p>
        </p:txBody>
      </p:sp>
      <p:sp>
        <p:nvSpPr>
          <p:cNvPr id="8" name="Овал 7"/>
          <p:cNvSpPr/>
          <p:nvPr/>
        </p:nvSpPr>
        <p:spPr>
          <a:xfrm>
            <a:off x="341809" y="5179968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3857" y="1243201"/>
            <a:ext cx="11809312" cy="5632311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 6. Как </a:t>
            </a:r>
            <a:r>
              <a:rPr lang="ru-RU" dirty="0">
                <a:solidFill>
                  <a:schemeClr val="tx2"/>
                </a:solidFill>
              </a:rPr>
              <a:t>определить плотность вещества</a:t>
            </a:r>
            <a:r>
              <a:rPr lang="ru-RU" dirty="0" smtClean="0">
                <a:solidFill>
                  <a:schemeClr val="tx2"/>
                </a:solidFill>
              </a:rPr>
              <a:t>?</a:t>
            </a:r>
          </a:p>
          <a:p>
            <a:r>
              <a:rPr lang="ru-RU" sz="4000" dirty="0" smtClean="0">
                <a:solidFill>
                  <a:schemeClr val="tx2"/>
                </a:solidFill>
              </a:rPr>
              <a:t>а) Измерить </a:t>
            </a:r>
            <a:r>
              <a:rPr lang="ru-RU" sz="4000" dirty="0">
                <a:solidFill>
                  <a:schemeClr val="tx2"/>
                </a:solidFill>
              </a:rPr>
              <a:t>массу тела, сделанного из </a:t>
            </a:r>
            <a:endParaRPr lang="ru-RU" sz="4000" dirty="0" smtClean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этого вещества</a:t>
            </a:r>
            <a:r>
              <a:rPr lang="en-US" sz="4000" dirty="0" smtClean="0">
                <a:solidFill>
                  <a:schemeClr val="tx2"/>
                </a:solidFill>
              </a:rPr>
              <a:t>.</a:t>
            </a:r>
            <a:endParaRPr lang="ru-RU" sz="4000" dirty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б) Определить </a:t>
            </a:r>
            <a:r>
              <a:rPr lang="ru-RU" sz="4000" dirty="0">
                <a:solidFill>
                  <a:schemeClr val="tx2"/>
                </a:solidFill>
              </a:rPr>
              <a:t>массу тела и его </a:t>
            </a:r>
            <a:r>
              <a:rPr lang="ru-RU" sz="4000" dirty="0" smtClean="0">
                <a:solidFill>
                  <a:schemeClr val="tx2"/>
                </a:solidFill>
              </a:rPr>
              <a:t>размеры</a:t>
            </a:r>
            <a:r>
              <a:rPr lang="en-US" sz="4000" dirty="0" smtClean="0">
                <a:solidFill>
                  <a:schemeClr val="tx2"/>
                </a:solidFill>
              </a:rPr>
              <a:t>.</a:t>
            </a:r>
            <a:endParaRPr lang="ru-RU" sz="4000" dirty="0" smtClean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в) Найти массу тела из данного вещества, его объём и разделить массу на объём</a:t>
            </a:r>
            <a:r>
              <a:rPr lang="en-US" sz="4000" dirty="0" smtClean="0">
                <a:solidFill>
                  <a:schemeClr val="tx2"/>
                </a:solidFill>
              </a:rPr>
              <a:t>.</a:t>
            </a:r>
            <a:endParaRPr lang="ru-RU" sz="4000" dirty="0" smtClean="0">
              <a:solidFill>
                <a:schemeClr val="tx2"/>
              </a:solidFill>
            </a:endParaRPr>
          </a:p>
          <a:p>
            <a:r>
              <a:rPr lang="ru-RU" sz="4000" dirty="0" smtClean="0">
                <a:solidFill>
                  <a:schemeClr val="tx2"/>
                </a:solidFill>
              </a:rPr>
              <a:t>г) Сравнить </a:t>
            </a:r>
            <a:r>
              <a:rPr lang="ru-RU" sz="4000" dirty="0">
                <a:solidFill>
                  <a:schemeClr val="tx2"/>
                </a:solidFill>
              </a:rPr>
              <a:t>массы двух тел из данного </a:t>
            </a:r>
            <a:r>
              <a:rPr lang="ru-RU" sz="4000" dirty="0" smtClean="0">
                <a:solidFill>
                  <a:schemeClr val="tx2"/>
                </a:solidFill>
              </a:rPr>
              <a:t>вещества</a:t>
            </a:r>
            <a:r>
              <a:rPr lang="en-US" sz="4000" dirty="0" smtClean="0">
                <a:solidFill>
                  <a:schemeClr val="tx2"/>
                </a:solidFill>
              </a:rPr>
              <a:t>.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49821" y="4571256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82527" y="1330896"/>
                <a:ext cx="1843774" cy="1328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6000" dirty="0" smtClean="0"/>
                  <a:t>ρ</a:t>
                </a:r>
                <a:r>
                  <a:rPr lang="ru-RU" sz="6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6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6000" b="0" i="1" smtClean="0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ru-RU" sz="6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527" y="1330896"/>
                <a:ext cx="1843774" cy="1328056"/>
              </a:xfrm>
              <a:prstGeom prst="rect">
                <a:avLst/>
              </a:prstGeom>
              <a:blipFill rotWithShape="1">
                <a:blip r:embed="rId2"/>
                <a:stretch>
                  <a:fillRect l="-19802" t="-4587" b="-160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7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683" y="224967"/>
            <a:ext cx="11447615" cy="830997"/>
          </a:xfrm>
        </p:spPr>
        <p:txBody>
          <a:bodyPr/>
          <a:lstStyle/>
          <a:p>
            <a:pPr algn="ctr"/>
            <a:r>
              <a:rPr lang="ru-RU" sz="5400" dirty="0" smtClean="0"/>
              <a:t>Тест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18928"/>
            <a:ext cx="12169352" cy="4632037"/>
          </a:xfrm>
        </p:spPr>
        <p:txBody>
          <a:bodyPr/>
          <a:lstStyle/>
          <a:p>
            <a:pPr rtl="0"/>
            <a:r>
              <a:rPr lang="ru-RU" i="0" dirty="0" smtClean="0">
                <a:solidFill>
                  <a:schemeClr val="tx2"/>
                </a:solidFill>
              </a:rPr>
              <a:t>   7. При </a:t>
            </a:r>
            <a:r>
              <a:rPr lang="ru-RU" i="0" dirty="0">
                <a:solidFill>
                  <a:schemeClr val="tx2"/>
                </a:solidFill>
              </a:rPr>
              <a:t>записи формул плотность </a:t>
            </a:r>
            <a:r>
              <a:rPr lang="ru-RU" i="0" dirty="0" smtClean="0">
                <a:solidFill>
                  <a:schemeClr val="tx2"/>
                </a:solidFill>
              </a:rPr>
              <a:t>обозначают буквой __, </a:t>
            </a:r>
            <a:r>
              <a:rPr lang="ru-RU" i="0" dirty="0">
                <a:solidFill>
                  <a:schemeClr val="tx2"/>
                </a:solidFill>
              </a:rPr>
              <a:t>массу </a:t>
            </a:r>
            <a:r>
              <a:rPr lang="ru-RU" i="0" dirty="0" smtClean="0">
                <a:solidFill>
                  <a:schemeClr val="tx2"/>
                </a:solidFill>
              </a:rPr>
              <a:t>- __ </a:t>
            </a:r>
            <a:r>
              <a:rPr lang="ru-RU" i="0" dirty="0">
                <a:solidFill>
                  <a:schemeClr val="tx2"/>
                </a:solidFill>
              </a:rPr>
              <a:t>и </a:t>
            </a:r>
            <a:endParaRPr lang="ru-RU" i="0" dirty="0" smtClean="0">
              <a:solidFill>
                <a:schemeClr val="tx2"/>
              </a:solidFill>
            </a:endParaRPr>
          </a:p>
          <a:p>
            <a:pPr rtl="0"/>
            <a:r>
              <a:rPr lang="ru-RU" i="0" dirty="0" smtClean="0">
                <a:solidFill>
                  <a:schemeClr val="tx2"/>
                </a:solidFill>
              </a:rPr>
              <a:t>объём </a:t>
            </a:r>
            <a:r>
              <a:rPr lang="en-US" i="0" dirty="0" smtClean="0">
                <a:solidFill>
                  <a:schemeClr val="tx2"/>
                </a:solidFill>
              </a:rPr>
              <a:t>__</a:t>
            </a:r>
            <a:r>
              <a:rPr lang="ru-RU" i="0" dirty="0" smtClean="0">
                <a:solidFill>
                  <a:schemeClr val="tx2"/>
                </a:solidFill>
              </a:rPr>
              <a:t> </a:t>
            </a:r>
          </a:p>
          <a:p>
            <a:pPr rtl="0"/>
            <a:endParaRPr lang="ru-RU" i="0" dirty="0">
              <a:solidFill>
                <a:schemeClr val="tx2"/>
              </a:solidFill>
            </a:endParaRPr>
          </a:p>
          <a:p>
            <a:pPr rtl="0"/>
            <a:r>
              <a:rPr lang="ru-RU" dirty="0" smtClean="0">
                <a:solidFill>
                  <a:schemeClr val="tx2"/>
                </a:solidFill>
              </a:rPr>
              <a:t>а)</a:t>
            </a:r>
            <a:r>
              <a:rPr lang="ru-RU" dirty="0">
                <a:solidFill>
                  <a:schemeClr val="tx2"/>
                </a:solidFill>
              </a:rPr>
              <a:t> m, ρ, V. </a:t>
            </a:r>
            <a:r>
              <a:rPr lang="ru-RU" dirty="0" smtClean="0">
                <a:solidFill>
                  <a:schemeClr val="tx2"/>
                </a:solidFill>
              </a:rPr>
              <a:t>                      </a:t>
            </a:r>
            <a:r>
              <a:rPr lang="ru-RU" dirty="0">
                <a:solidFill>
                  <a:schemeClr val="tx2"/>
                </a:solidFill>
              </a:rPr>
              <a:t>в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  <a:r>
              <a:rPr lang="ru-RU" dirty="0">
                <a:solidFill>
                  <a:schemeClr val="tx2"/>
                </a:solidFill>
              </a:rPr>
              <a:t> ρ, V, m. </a:t>
            </a:r>
            <a:endParaRPr lang="ru-RU" dirty="0" smtClean="0">
              <a:solidFill>
                <a:schemeClr val="tx2"/>
              </a:solidFill>
            </a:endParaRPr>
          </a:p>
          <a:p>
            <a:pPr rtl="0"/>
            <a:r>
              <a:rPr lang="ru-RU" dirty="0" smtClean="0">
                <a:solidFill>
                  <a:schemeClr val="tx2"/>
                </a:solidFill>
              </a:rPr>
              <a:t>б)</a:t>
            </a:r>
            <a:r>
              <a:rPr lang="ru-RU" dirty="0">
                <a:solidFill>
                  <a:schemeClr val="tx2"/>
                </a:solidFill>
              </a:rPr>
              <a:t> ρ, m, V. </a:t>
            </a:r>
            <a:r>
              <a:rPr lang="ru-RU" dirty="0" smtClean="0">
                <a:solidFill>
                  <a:schemeClr val="tx2"/>
                </a:solidFill>
              </a:rPr>
              <a:t>                      </a:t>
            </a:r>
            <a:r>
              <a:rPr lang="ru-RU" dirty="0">
                <a:solidFill>
                  <a:schemeClr val="tx2"/>
                </a:solidFill>
              </a:rPr>
              <a:t>г</a:t>
            </a:r>
            <a:r>
              <a:rPr lang="en-US" dirty="0" smtClean="0">
                <a:solidFill>
                  <a:schemeClr val="tx2"/>
                </a:solidFill>
              </a:rPr>
              <a:t>) </a:t>
            </a:r>
            <a:r>
              <a:rPr lang="ru-RU" dirty="0" smtClean="0">
                <a:solidFill>
                  <a:schemeClr val="tx2"/>
                </a:solidFill>
              </a:rPr>
              <a:t>V</a:t>
            </a:r>
            <a:r>
              <a:rPr lang="ru-RU" dirty="0">
                <a:solidFill>
                  <a:schemeClr val="tx2"/>
                </a:solidFill>
              </a:rPr>
              <a:t>, m, ρ</a:t>
            </a:r>
            <a:endParaRPr lang="ru-RU" i="0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30154" y="5180928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57089" y="1899409"/>
            <a:ext cx="593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b="1" dirty="0" smtClean="0"/>
              <a:t>ρ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037028" y="1978968"/>
            <a:ext cx="809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m</a:t>
            </a:r>
            <a:endParaRPr lang="ru-RU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82210" y="2691497"/>
            <a:ext cx="639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V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76267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825" y="1258888"/>
            <a:ext cx="11881320" cy="5663089"/>
          </a:xfrm>
        </p:spPr>
        <p:txBody>
          <a:bodyPr/>
          <a:lstStyle/>
          <a:p>
            <a:r>
              <a:rPr lang="ru-RU" sz="4000" dirty="0" smtClean="0">
                <a:solidFill>
                  <a:schemeClr val="tx2"/>
                </a:solidFill>
              </a:rPr>
              <a:t>    8. Как взаимодействуют между собой молекулы любого вещества?</a:t>
            </a:r>
          </a:p>
          <a:p>
            <a:r>
              <a:rPr lang="ru-RU" sz="3600" dirty="0">
                <a:solidFill>
                  <a:schemeClr val="tx2"/>
                </a:solidFill>
              </a:rPr>
              <a:t>а) </a:t>
            </a:r>
            <a:r>
              <a:rPr lang="ru-RU" sz="3600" dirty="0" smtClean="0">
                <a:solidFill>
                  <a:schemeClr val="tx2"/>
                </a:solidFill>
              </a:rPr>
              <a:t>Только отталкиваются.</a:t>
            </a:r>
            <a:endParaRPr lang="ru-RU" sz="3600" dirty="0">
              <a:solidFill>
                <a:schemeClr val="tx2"/>
              </a:solidFill>
            </a:endParaRPr>
          </a:p>
          <a:p>
            <a:r>
              <a:rPr lang="ru-RU" sz="3600" dirty="0">
                <a:solidFill>
                  <a:schemeClr val="tx2"/>
                </a:solidFill>
              </a:rPr>
              <a:t>б) </a:t>
            </a:r>
            <a:r>
              <a:rPr lang="ru-RU" sz="3600" dirty="0" smtClean="0">
                <a:solidFill>
                  <a:schemeClr val="tx2"/>
                </a:solidFill>
              </a:rPr>
              <a:t>Только притягиваются.</a:t>
            </a:r>
            <a:endParaRPr lang="ru-RU" sz="3600" dirty="0">
              <a:solidFill>
                <a:schemeClr val="tx2"/>
              </a:solidFill>
            </a:endParaRPr>
          </a:p>
          <a:p>
            <a:r>
              <a:rPr lang="ru-RU" sz="3600" dirty="0">
                <a:solidFill>
                  <a:schemeClr val="tx2"/>
                </a:solidFill>
              </a:rPr>
              <a:t>в) </a:t>
            </a:r>
            <a:r>
              <a:rPr lang="ru-RU" sz="3600" dirty="0" smtClean="0">
                <a:solidFill>
                  <a:schemeClr val="tx2"/>
                </a:solidFill>
              </a:rPr>
              <a:t>Притягиваются и отталкиваются, на очень малых расстояниях силы отталкивания больше сил притяжения.</a:t>
            </a:r>
            <a:endParaRPr lang="ru-RU" sz="3600" dirty="0">
              <a:solidFill>
                <a:schemeClr val="tx2"/>
              </a:solidFill>
            </a:endParaRPr>
          </a:p>
          <a:p>
            <a:r>
              <a:rPr lang="ru-RU" sz="3600" dirty="0">
                <a:solidFill>
                  <a:schemeClr val="tx2"/>
                </a:solidFill>
              </a:rPr>
              <a:t>г) Притягиваются и отталкиваются, на очень малых расстояниях силы отталкивания </a:t>
            </a:r>
            <a:r>
              <a:rPr lang="ru-RU" sz="3600" dirty="0" smtClean="0">
                <a:solidFill>
                  <a:schemeClr val="tx2"/>
                </a:solidFill>
              </a:rPr>
              <a:t>меньше </a:t>
            </a:r>
            <a:r>
              <a:rPr lang="ru-RU" sz="3600" dirty="0">
                <a:solidFill>
                  <a:schemeClr val="tx2"/>
                </a:solidFill>
              </a:rPr>
              <a:t>сил притяжения</a:t>
            </a:r>
            <a:r>
              <a:rPr lang="ru-RU" sz="3600" dirty="0" smtClean="0">
                <a:solidFill>
                  <a:schemeClr val="tx2"/>
                </a:solidFill>
              </a:rPr>
              <a:t>.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40583" y="3779168"/>
            <a:ext cx="216024" cy="22466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6683" y="224967"/>
            <a:ext cx="1144761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eaLnBrk="1" hangingPunct="1">
              <a:defRPr sz="36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 smtClean="0"/>
              <a:t>Тест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4511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5023</TotalTime>
  <Words>780</Words>
  <Application>Microsoft Office PowerPoint</Application>
  <PresentationFormat>Произвольный</PresentationFormat>
  <Paragraphs>149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4_Тема Office</vt:lpstr>
      <vt:lpstr>1_Тема Office</vt:lpstr>
      <vt:lpstr>Презентация PowerPoint</vt:lpstr>
      <vt:lpstr>Тест</vt:lpstr>
      <vt:lpstr>Тест</vt:lpstr>
      <vt:lpstr>Тест</vt:lpstr>
      <vt:lpstr>Тест</vt:lpstr>
      <vt:lpstr>Тест</vt:lpstr>
      <vt:lpstr>Презентация PowerPoint</vt:lpstr>
      <vt:lpstr>Тест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</vt:lpstr>
      <vt:lpstr>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Liza</cp:lastModifiedBy>
  <cp:revision>183</cp:revision>
  <dcterms:created xsi:type="dcterms:W3CDTF">2020-08-02T08:10:29Z</dcterms:created>
  <dcterms:modified xsi:type="dcterms:W3CDTF">2020-10-09T05:43:04Z</dcterms:modified>
</cp:coreProperties>
</file>