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715" r:id="rId3"/>
    <p:sldMasterId id="2147483728" r:id="rId4"/>
    <p:sldMasterId id="2147483734" r:id="rId5"/>
  </p:sldMasterIdLst>
  <p:notesMasterIdLst>
    <p:notesMasterId r:id="rId16"/>
  </p:notesMasterIdLst>
  <p:sldIdLst>
    <p:sldId id="316" r:id="rId6"/>
    <p:sldId id="317" r:id="rId7"/>
    <p:sldId id="325" r:id="rId8"/>
    <p:sldId id="322" r:id="rId9"/>
    <p:sldId id="323" r:id="rId10"/>
    <p:sldId id="319" r:id="rId11"/>
    <p:sldId id="318" r:id="rId12"/>
    <p:sldId id="320" r:id="rId13"/>
    <p:sldId id="321" r:id="rId14"/>
    <p:sldId id="267" r:id="rId15"/>
  </p:sldIdLst>
  <p:sldSz cx="12780963" cy="7126288"/>
  <p:notesSz cx="6858000" cy="9144000"/>
  <p:defaultTextStyle>
    <a:defPPr>
      <a:defRPr lang="ru-RU"/>
    </a:defPPr>
    <a:lvl1pPr marL="0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152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301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454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2605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0756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8906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059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5209" algn="l" defTabSz="109630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6" autoAdjust="0"/>
    <p:restoredTop sz="94660"/>
  </p:normalViewPr>
  <p:slideViewPr>
    <p:cSldViewPr>
      <p:cViewPr>
        <p:scale>
          <a:sx n="64" d="100"/>
          <a:sy n="64" d="100"/>
        </p:scale>
        <p:origin x="-1068" y="-186"/>
      </p:cViewPr>
      <p:guideLst>
        <p:guide orient="horz" pos="2245"/>
        <p:guide pos="40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3EAF-CA91-451E-AF24-DED0DF714AC0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685800"/>
            <a:ext cx="6146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B83A5-BD5C-4FB8-993C-81707C7C9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57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B83A5-BD5C-4FB8-993C-81707C7C920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91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3" y="2213802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53" y="4038252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2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0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8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5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26" y="285416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76" y="285416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97"/>
            <a:ext cx="10863818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53" y="3990721"/>
            <a:ext cx="8946675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6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18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80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7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7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991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967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32" y="350022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803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4" y="2213817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53" y="4038254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5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0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38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3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671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785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16" y="4579300"/>
            <a:ext cx="10863818" cy="141536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16" y="3020442"/>
            <a:ext cx="10863818" cy="155887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764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529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29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05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382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58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35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11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34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39048" y="1662843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96990" y="1662843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10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77" y="1595167"/>
            <a:ext cx="5647145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7648" indent="0">
              <a:buNone/>
              <a:defRPr sz="2400" b="1"/>
            </a:lvl2pPr>
            <a:lvl3pPr marL="1095292" indent="0">
              <a:buNone/>
              <a:defRPr sz="2200" b="1"/>
            </a:lvl3pPr>
            <a:lvl4pPr marL="1642950" indent="0">
              <a:buNone/>
              <a:defRPr sz="1900" b="1"/>
            </a:lvl4pPr>
            <a:lvl5pPr marL="2190595" indent="0">
              <a:buNone/>
              <a:defRPr sz="1900" b="1"/>
            </a:lvl5pPr>
            <a:lvl6pPr marL="2738246" indent="0">
              <a:buNone/>
              <a:defRPr sz="1900" b="1"/>
            </a:lvl6pPr>
            <a:lvl7pPr marL="3285891" indent="0">
              <a:buNone/>
              <a:defRPr sz="1900" b="1"/>
            </a:lvl7pPr>
            <a:lvl8pPr marL="3833537" indent="0">
              <a:buNone/>
              <a:defRPr sz="1900" b="1"/>
            </a:lvl8pPr>
            <a:lvl9pPr marL="438119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9077" y="2259981"/>
            <a:ext cx="5647145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7648" indent="0">
              <a:buNone/>
              <a:defRPr sz="2400" b="1"/>
            </a:lvl2pPr>
            <a:lvl3pPr marL="1095292" indent="0">
              <a:buNone/>
              <a:defRPr sz="2200" b="1"/>
            </a:lvl3pPr>
            <a:lvl4pPr marL="1642950" indent="0">
              <a:buNone/>
              <a:defRPr sz="1900" b="1"/>
            </a:lvl4pPr>
            <a:lvl5pPr marL="2190595" indent="0">
              <a:buNone/>
              <a:defRPr sz="1900" b="1"/>
            </a:lvl5pPr>
            <a:lvl6pPr marL="2738246" indent="0">
              <a:buNone/>
              <a:defRPr sz="1900" b="1"/>
            </a:lvl6pPr>
            <a:lvl7pPr marL="3285891" indent="0">
              <a:buNone/>
              <a:defRPr sz="1900" b="1"/>
            </a:lvl7pPr>
            <a:lvl8pPr marL="3833537" indent="0">
              <a:buNone/>
              <a:defRPr sz="1900" b="1"/>
            </a:lvl8pPr>
            <a:lvl9pPr marL="438119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492552" y="2259981"/>
            <a:ext cx="5649363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12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70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786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75" y="283732"/>
            <a:ext cx="4204848" cy="120751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97032" y="283779"/>
            <a:ext cx="7144913" cy="6082089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075" y="1491287"/>
            <a:ext cx="4204848" cy="4874579"/>
          </a:xfrm>
        </p:spPr>
        <p:txBody>
          <a:bodyPr/>
          <a:lstStyle>
            <a:lvl1pPr marL="0" indent="0">
              <a:buNone/>
              <a:defRPr sz="1700"/>
            </a:lvl1pPr>
            <a:lvl2pPr marL="547648" indent="0">
              <a:buNone/>
              <a:defRPr sz="1400"/>
            </a:lvl2pPr>
            <a:lvl3pPr marL="1095292" indent="0">
              <a:buNone/>
              <a:defRPr sz="1200"/>
            </a:lvl3pPr>
            <a:lvl4pPr marL="1642950" indent="0">
              <a:buNone/>
              <a:defRPr sz="1100"/>
            </a:lvl4pPr>
            <a:lvl5pPr marL="2190595" indent="0">
              <a:buNone/>
              <a:defRPr sz="1100"/>
            </a:lvl5pPr>
            <a:lvl6pPr marL="2738246" indent="0">
              <a:buNone/>
              <a:defRPr sz="1100"/>
            </a:lvl6pPr>
            <a:lvl7pPr marL="3285891" indent="0">
              <a:buNone/>
              <a:defRPr sz="1100"/>
            </a:lvl7pPr>
            <a:lvl8pPr marL="3833537" indent="0">
              <a:buNone/>
              <a:defRPr sz="1100"/>
            </a:lvl8pPr>
            <a:lvl9pPr marL="438119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5384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68" y="4988443"/>
            <a:ext cx="7668578" cy="58890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68" y="636758"/>
            <a:ext cx="7668578" cy="4275773"/>
          </a:xfrm>
        </p:spPr>
        <p:txBody>
          <a:bodyPr/>
          <a:lstStyle>
            <a:lvl1pPr marL="0" indent="0">
              <a:buNone/>
              <a:defRPr sz="3800"/>
            </a:lvl1pPr>
            <a:lvl2pPr marL="547648" indent="0">
              <a:buNone/>
              <a:defRPr sz="3400"/>
            </a:lvl2pPr>
            <a:lvl3pPr marL="1095292" indent="0">
              <a:buNone/>
              <a:defRPr sz="2900"/>
            </a:lvl3pPr>
            <a:lvl4pPr marL="1642950" indent="0">
              <a:buNone/>
              <a:defRPr sz="2400"/>
            </a:lvl4pPr>
            <a:lvl5pPr marL="2190595" indent="0">
              <a:buNone/>
              <a:defRPr sz="2400"/>
            </a:lvl5pPr>
            <a:lvl6pPr marL="2738246" indent="0">
              <a:buNone/>
              <a:defRPr sz="2400"/>
            </a:lvl6pPr>
            <a:lvl7pPr marL="3285891" indent="0">
              <a:buNone/>
              <a:defRPr sz="2400"/>
            </a:lvl7pPr>
            <a:lvl8pPr marL="3833537" indent="0">
              <a:buNone/>
              <a:defRPr sz="2400"/>
            </a:lvl8pPr>
            <a:lvl9pPr marL="4381192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68" y="5577321"/>
            <a:ext cx="7668578" cy="836349"/>
          </a:xfrm>
        </p:spPr>
        <p:txBody>
          <a:bodyPr/>
          <a:lstStyle>
            <a:lvl1pPr marL="0" indent="0">
              <a:buNone/>
              <a:defRPr sz="1700"/>
            </a:lvl1pPr>
            <a:lvl2pPr marL="547648" indent="0">
              <a:buNone/>
              <a:defRPr sz="1400"/>
            </a:lvl2pPr>
            <a:lvl3pPr marL="1095292" indent="0">
              <a:buNone/>
              <a:defRPr sz="1200"/>
            </a:lvl3pPr>
            <a:lvl4pPr marL="1642950" indent="0">
              <a:buNone/>
              <a:defRPr sz="1100"/>
            </a:lvl4pPr>
            <a:lvl5pPr marL="2190595" indent="0">
              <a:buNone/>
              <a:defRPr sz="1100"/>
            </a:lvl5pPr>
            <a:lvl6pPr marL="2738246" indent="0">
              <a:buNone/>
              <a:defRPr sz="1100"/>
            </a:lvl6pPr>
            <a:lvl7pPr marL="3285891" indent="0">
              <a:buNone/>
              <a:defRPr sz="1100"/>
            </a:lvl7pPr>
            <a:lvl8pPr marL="3833537" indent="0">
              <a:buNone/>
              <a:defRPr sz="1100"/>
            </a:lvl8pPr>
            <a:lvl9pPr marL="438119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1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75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30" y="285431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80" y="285431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3832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33" y="290956"/>
            <a:ext cx="10863820" cy="849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58573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889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33191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58573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33" indent="-127233">
              <a:buFont typeface="Arial" panose="020B0604020202020204" pitchFamily="34" charset="0"/>
              <a:buChar char="•"/>
              <a:defRPr sz="1200"/>
            </a:lvl2pPr>
            <a:lvl3pPr marL="254466" indent="-127233">
              <a:defRPr sz="1200"/>
            </a:lvl3pPr>
            <a:lvl4pPr marL="445319" indent="-190849">
              <a:defRPr sz="1200"/>
            </a:lvl4pPr>
            <a:lvl5pPr marL="636165" indent="-190849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5889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33" indent="-127233">
              <a:buFont typeface="Arial" panose="020B0604020202020204" pitchFamily="34" charset="0"/>
              <a:buChar char="•"/>
              <a:defRPr sz="1200"/>
            </a:lvl2pPr>
            <a:lvl3pPr marL="254466" indent="-127233">
              <a:defRPr sz="1200"/>
            </a:lvl3pPr>
            <a:lvl4pPr marL="445319" indent="-190849">
              <a:defRPr sz="1200"/>
            </a:lvl4pPr>
            <a:lvl5pPr marL="636165" indent="-190849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33191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33" indent="-127233">
              <a:buFont typeface="Arial" panose="020B0604020202020204" pitchFamily="34" charset="0"/>
              <a:buChar char="•"/>
              <a:defRPr sz="1200"/>
            </a:lvl2pPr>
            <a:lvl3pPr marL="254466" indent="-127233">
              <a:defRPr sz="1200"/>
            </a:lvl3pPr>
            <a:lvl4pPr marL="445319" indent="-190849">
              <a:defRPr sz="1200"/>
            </a:lvl4pPr>
            <a:lvl5pPr marL="636165" indent="-190849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58633" y="969992"/>
            <a:ext cx="10863820" cy="42229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63266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8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5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337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16" y="4579300"/>
            <a:ext cx="10863818" cy="141536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16" y="3020429"/>
            <a:ext cx="10863818" cy="155887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1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30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4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26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0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89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0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52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6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03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582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8078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04" y="350017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62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5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9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78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6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103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46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2261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09" y="350022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03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39048" y="1662825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96990" y="1662825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76" y="1595167"/>
            <a:ext cx="5647145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152" indent="0">
              <a:buNone/>
              <a:defRPr sz="2400" b="1"/>
            </a:lvl2pPr>
            <a:lvl3pPr marL="1096301" indent="0">
              <a:buNone/>
              <a:defRPr sz="2200" b="1"/>
            </a:lvl3pPr>
            <a:lvl4pPr marL="1644454" indent="0">
              <a:buNone/>
              <a:defRPr sz="1900" b="1"/>
            </a:lvl4pPr>
            <a:lvl5pPr marL="2192605" indent="0">
              <a:buNone/>
              <a:defRPr sz="1900" b="1"/>
            </a:lvl5pPr>
            <a:lvl6pPr marL="2740756" indent="0">
              <a:buNone/>
              <a:defRPr sz="1900" b="1"/>
            </a:lvl6pPr>
            <a:lvl7pPr marL="3288906" indent="0">
              <a:buNone/>
              <a:defRPr sz="1900" b="1"/>
            </a:lvl7pPr>
            <a:lvl8pPr marL="3837059" indent="0">
              <a:buNone/>
              <a:defRPr sz="1900" b="1"/>
            </a:lvl8pPr>
            <a:lvl9pPr marL="438520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9076" y="2259979"/>
            <a:ext cx="5647145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152" indent="0">
              <a:buNone/>
              <a:defRPr sz="2400" b="1"/>
            </a:lvl2pPr>
            <a:lvl3pPr marL="1096301" indent="0">
              <a:buNone/>
              <a:defRPr sz="2200" b="1"/>
            </a:lvl3pPr>
            <a:lvl4pPr marL="1644454" indent="0">
              <a:buNone/>
              <a:defRPr sz="1900" b="1"/>
            </a:lvl4pPr>
            <a:lvl5pPr marL="2192605" indent="0">
              <a:buNone/>
              <a:defRPr sz="1900" b="1"/>
            </a:lvl5pPr>
            <a:lvl6pPr marL="2740756" indent="0">
              <a:buNone/>
              <a:defRPr sz="1900" b="1"/>
            </a:lvl6pPr>
            <a:lvl7pPr marL="3288906" indent="0">
              <a:buNone/>
              <a:defRPr sz="1900" b="1"/>
            </a:lvl7pPr>
            <a:lvl8pPr marL="3837059" indent="0">
              <a:buNone/>
              <a:defRPr sz="1900" b="1"/>
            </a:lvl8pPr>
            <a:lvl9pPr marL="438520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492552" y="2259979"/>
            <a:ext cx="5649363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6" y="283732"/>
            <a:ext cx="4204848" cy="120751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97031" y="283744"/>
            <a:ext cx="7144913" cy="6082089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056" y="1491269"/>
            <a:ext cx="4204848" cy="4874579"/>
          </a:xfrm>
        </p:spPr>
        <p:txBody>
          <a:bodyPr/>
          <a:lstStyle>
            <a:lvl1pPr marL="0" indent="0">
              <a:buNone/>
              <a:defRPr sz="1700"/>
            </a:lvl1pPr>
            <a:lvl2pPr marL="548152" indent="0">
              <a:buNone/>
              <a:defRPr sz="1400"/>
            </a:lvl2pPr>
            <a:lvl3pPr marL="1096301" indent="0">
              <a:buNone/>
              <a:defRPr sz="1200"/>
            </a:lvl3pPr>
            <a:lvl4pPr marL="1644454" indent="0">
              <a:buNone/>
              <a:defRPr sz="1100"/>
            </a:lvl4pPr>
            <a:lvl5pPr marL="2192605" indent="0">
              <a:buNone/>
              <a:defRPr sz="1100"/>
            </a:lvl5pPr>
            <a:lvl6pPr marL="2740756" indent="0">
              <a:buNone/>
              <a:defRPr sz="1100"/>
            </a:lvl6pPr>
            <a:lvl7pPr marL="3288906" indent="0">
              <a:buNone/>
              <a:defRPr sz="1100"/>
            </a:lvl7pPr>
            <a:lvl8pPr marL="3837059" indent="0">
              <a:buNone/>
              <a:defRPr sz="1100"/>
            </a:lvl8pPr>
            <a:lvl9pPr marL="43852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68" y="4988435"/>
            <a:ext cx="7668578" cy="58890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68" y="636758"/>
            <a:ext cx="7668578" cy="4275773"/>
          </a:xfrm>
        </p:spPr>
        <p:txBody>
          <a:bodyPr/>
          <a:lstStyle>
            <a:lvl1pPr marL="0" indent="0">
              <a:buNone/>
              <a:defRPr sz="3800"/>
            </a:lvl1pPr>
            <a:lvl2pPr marL="548152" indent="0">
              <a:buNone/>
              <a:defRPr sz="3400"/>
            </a:lvl2pPr>
            <a:lvl3pPr marL="1096301" indent="0">
              <a:buNone/>
              <a:defRPr sz="2900"/>
            </a:lvl3pPr>
            <a:lvl4pPr marL="1644454" indent="0">
              <a:buNone/>
              <a:defRPr sz="2400"/>
            </a:lvl4pPr>
            <a:lvl5pPr marL="2192605" indent="0">
              <a:buNone/>
              <a:defRPr sz="2400"/>
            </a:lvl5pPr>
            <a:lvl6pPr marL="2740756" indent="0">
              <a:buNone/>
              <a:defRPr sz="2400"/>
            </a:lvl6pPr>
            <a:lvl7pPr marL="3288906" indent="0">
              <a:buNone/>
              <a:defRPr sz="2400"/>
            </a:lvl7pPr>
            <a:lvl8pPr marL="3837059" indent="0">
              <a:buNone/>
              <a:defRPr sz="2400"/>
            </a:lvl8pPr>
            <a:lvl9pPr marL="4385209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68" y="5577319"/>
            <a:ext cx="7668578" cy="836349"/>
          </a:xfrm>
        </p:spPr>
        <p:txBody>
          <a:bodyPr/>
          <a:lstStyle>
            <a:lvl1pPr marL="0" indent="0">
              <a:buNone/>
              <a:defRPr sz="1700"/>
            </a:lvl1pPr>
            <a:lvl2pPr marL="548152" indent="0">
              <a:buNone/>
              <a:defRPr sz="1400"/>
            </a:lvl2pPr>
            <a:lvl3pPr marL="1096301" indent="0">
              <a:buNone/>
              <a:defRPr sz="1200"/>
            </a:lvl3pPr>
            <a:lvl4pPr marL="1644454" indent="0">
              <a:buNone/>
              <a:defRPr sz="1100"/>
            </a:lvl4pPr>
            <a:lvl5pPr marL="2192605" indent="0">
              <a:buNone/>
              <a:defRPr sz="1100"/>
            </a:lvl5pPr>
            <a:lvl6pPr marL="2740756" indent="0">
              <a:buNone/>
              <a:defRPr sz="1100"/>
            </a:lvl6pPr>
            <a:lvl7pPr marL="3288906" indent="0">
              <a:buNone/>
              <a:defRPr sz="1100"/>
            </a:lvl7pPr>
            <a:lvl8pPr marL="3837059" indent="0">
              <a:buNone/>
              <a:defRPr sz="1100"/>
            </a:lvl8pPr>
            <a:lvl9pPr marL="43852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76" y="285393"/>
            <a:ext cx="11502867" cy="1187715"/>
          </a:xfrm>
          <a:prstGeom prst="rect">
            <a:avLst/>
          </a:prstGeom>
        </p:spPr>
        <p:txBody>
          <a:bodyPr vert="horz" lIns="109631" tIns="54816" rIns="109631" bIns="5481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76" y="1662825"/>
            <a:ext cx="11502867" cy="4703021"/>
          </a:xfrm>
          <a:prstGeom prst="rect">
            <a:avLst/>
          </a:prstGeom>
        </p:spPr>
        <p:txBody>
          <a:bodyPr vert="horz" lIns="109631" tIns="54816" rIns="109631" bIns="5481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51" y="6605047"/>
            <a:ext cx="2982225" cy="379409"/>
          </a:xfrm>
          <a:prstGeom prst="rect">
            <a:avLst/>
          </a:prstGeom>
        </p:spPr>
        <p:txBody>
          <a:bodyPr vert="horz" lIns="109631" tIns="54816" rIns="109631" bIns="5481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8" y="6605047"/>
            <a:ext cx="4047305" cy="379409"/>
          </a:xfrm>
          <a:prstGeom prst="rect">
            <a:avLst/>
          </a:prstGeom>
        </p:spPr>
        <p:txBody>
          <a:bodyPr vert="horz" lIns="109631" tIns="54816" rIns="109631" bIns="5481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47"/>
            <a:ext cx="2982225" cy="379409"/>
          </a:xfrm>
          <a:prstGeom prst="rect">
            <a:avLst/>
          </a:prstGeom>
        </p:spPr>
        <p:txBody>
          <a:bodyPr vert="horz" lIns="109631" tIns="54816" rIns="109631" bIns="5481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6301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111" indent="-411111" algn="l" defTabSz="1096301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745" indent="-342595" algn="l" defTabSz="1096301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377" indent="-274076" algn="l" defTabSz="109630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529" indent="-274076" algn="l" defTabSz="1096301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81" indent="-274076" algn="l" defTabSz="1096301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4832" indent="-274076" algn="l" defTabSz="10963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2983" indent="-274076" algn="l" defTabSz="10963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1134" indent="-274076" algn="l" defTabSz="10963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59285" indent="-274076" algn="l" defTabSz="10963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152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301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454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2605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0756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8906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059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5209" algn="l" defTabSz="109630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2" y="1177555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85"/>
            <a:ext cx="11447615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91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9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07.10.2020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9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3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77" y="285396"/>
            <a:ext cx="11502867" cy="1187715"/>
          </a:xfrm>
          <a:prstGeom prst="rect">
            <a:avLst/>
          </a:prstGeom>
        </p:spPr>
        <p:txBody>
          <a:bodyPr vert="horz" lIns="109533" tIns="54764" rIns="109533" bIns="5476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77" y="1662843"/>
            <a:ext cx="11502867" cy="4703021"/>
          </a:xfrm>
          <a:prstGeom prst="rect">
            <a:avLst/>
          </a:prstGeom>
        </p:spPr>
        <p:txBody>
          <a:bodyPr vert="horz" lIns="109533" tIns="54764" rIns="109533" bIns="5476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51" y="6605062"/>
            <a:ext cx="2982225" cy="379409"/>
          </a:xfrm>
          <a:prstGeom prst="rect">
            <a:avLst/>
          </a:prstGeom>
        </p:spPr>
        <p:txBody>
          <a:bodyPr vert="horz" lIns="109533" tIns="54764" rIns="109533" bIns="547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5292"/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095292"/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8" y="6605062"/>
            <a:ext cx="4047305" cy="379409"/>
          </a:xfrm>
          <a:prstGeom prst="rect">
            <a:avLst/>
          </a:prstGeom>
        </p:spPr>
        <p:txBody>
          <a:bodyPr vert="horz" lIns="109533" tIns="54764" rIns="109533" bIns="547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529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62"/>
            <a:ext cx="2982225" cy="379409"/>
          </a:xfrm>
          <a:prstGeom prst="rect">
            <a:avLst/>
          </a:prstGeom>
        </p:spPr>
        <p:txBody>
          <a:bodyPr vert="horz" lIns="109533" tIns="54764" rIns="109533" bIns="547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5292"/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09529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5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ctr" defTabSz="1095292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0733" indent="-410733" algn="l" defTabSz="109529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9928" indent="-342283" algn="l" defTabSz="1095292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69124" indent="-273826" algn="l" defTabSz="109529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6767" indent="-273826" algn="l" defTabSz="109529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4420" indent="-273826" algn="l" defTabSz="109529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2071" indent="-273826" algn="l" defTabSz="10952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59719" indent="-273826" algn="l" defTabSz="10952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07377" indent="-273826" algn="l" defTabSz="10952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55015" indent="-273826" algn="l" defTabSz="10952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48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5292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2950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0595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246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5891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3537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1192" algn="l" defTabSz="10952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77" y="1177530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63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1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099"/>
              <a:t>07.10.2020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099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4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0924" eaLnBrk="1" hangingPunct="1">
        <a:defRPr>
          <a:latin typeface="+mn-lt"/>
          <a:ea typeface="+mn-ea"/>
          <a:cs typeface="+mn-cs"/>
        </a:defRPr>
      </a:lvl2pPr>
      <a:lvl3pPr marL="1621845" eaLnBrk="1" hangingPunct="1">
        <a:defRPr>
          <a:latin typeface="+mn-lt"/>
          <a:ea typeface="+mn-ea"/>
          <a:cs typeface="+mn-cs"/>
        </a:defRPr>
      </a:lvl3pPr>
      <a:lvl4pPr marL="2432770" eaLnBrk="1" hangingPunct="1">
        <a:defRPr>
          <a:latin typeface="+mn-lt"/>
          <a:ea typeface="+mn-ea"/>
          <a:cs typeface="+mn-cs"/>
        </a:defRPr>
      </a:lvl4pPr>
      <a:lvl5pPr marL="3243694" eaLnBrk="1" hangingPunct="1">
        <a:defRPr>
          <a:latin typeface="+mn-lt"/>
          <a:ea typeface="+mn-ea"/>
          <a:cs typeface="+mn-cs"/>
        </a:defRPr>
      </a:lvl5pPr>
      <a:lvl6pPr marL="4054618" eaLnBrk="1" hangingPunct="1">
        <a:defRPr>
          <a:latin typeface="+mn-lt"/>
          <a:ea typeface="+mn-ea"/>
          <a:cs typeface="+mn-cs"/>
        </a:defRPr>
      </a:lvl6pPr>
      <a:lvl7pPr marL="4865543" eaLnBrk="1" hangingPunct="1">
        <a:defRPr>
          <a:latin typeface="+mn-lt"/>
          <a:ea typeface="+mn-ea"/>
          <a:cs typeface="+mn-cs"/>
        </a:defRPr>
      </a:lvl7pPr>
      <a:lvl8pPr marL="5676464" eaLnBrk="1" hangingPunct="1">
        <a:defRPr>
          <a:latin typeface="+mn-lt"/>
          <a:ea typeface="+mn-ea"/>
          <a:cs typeface="+mn-cs"/>
        </a:defRPr>
      </a:lvl8pPr>
      <a:lvl9pPr marL="648739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0924" eaLnBrk="1" hangingPunct="1">
        <a:defRPr>
          <a:latin typeface="+mn-lt"/>
          <a:ea typeface="+mn-ea"/>
          <a:cs typeface="+mn-cs"/>
        </a:defRPr>
      </a:lvl2pPr>
      <a:lvl3pPr marL="1621845" eaLnBrk="1" hangingPunct="1">
        <a:defRPr>
          <a:latin typeface="+mn-lt"/>
          <a:ea typeface="+mn-ea"/>
          <a:cs typeface="+mn-cs"/>
        </a:defRPr>
      </a:lvl3pPr>
      <a:lvl4pPr marL="2432770" eaLnBrk="1" hangingPunct="1">
        <a:defRPr>
          <a:latin typeface="+mn-lt"/>
          <a:ea typeface="+mn-ea"/>
          <a:cs typeface="+mn-cs"/>
        </a:defRPr>
      </a:lvl4pPr>
      <a:lvl5pPr marL="3243694" eaLnBrk="1" hangingPunct="1">
        <a:defRPr>
          <a:latin typeface="+mn-lt"/>
          <a:ea typeface="+mn-ea"/>
          <a:cs typeface="+mn-cs"/>
        </a:defRPr>
      </a:lvl5pPr>
      <a:lvl6pPr marL="4054618" eaLnBrk="1" hangingPunct="1">
        <a:defRPr>
          <a:latin typeface="+mn-lt"/>
          <a:ea typeface="+mn-ea"/>
          <a:cs typeface="+mn-cs"/>
        </a:defRPr>
      </a:lvl6pPr>
      <a:lvl7pPr marL="4865543" eaLnBrk="1" hangingPunct="1">
        <a:defRPr>
          <a:latin typeface="+mn-lt"/>
          <a:ea typeface="+mn-ea"/>
          <a:cs typeface="+mn-cs"/>
        </a:defRPr>
      </a:lvl7pPr>
      <a:lvl8pPr marL="5676464" eaLnBrk="1" hangingPunct="1">
        <a:defRPr>
          <a:latin typeface="+mn-lt"/>
          <a:ea typeface="+mn-ea"/>
          <a:cs typeface="+mn-cs"/>
        </a:defRPr>
      </a:lvl8pPr>
      <a:lvl9pPr marL="648739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1" y="1177533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63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9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9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07.10.2020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9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9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49.png"/><Relationship Id="rId5" Type="http://schemas.openxmlformats.org/officeDocument/2006/relationships/image" Target="../media/image44.png"/><Relationship Id="rId4" Type="http://schemas.openxmlformats.org/officeDocument/2006/relationships/image" Target="../media/image4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0.png"/><Relationship Id="rId10" Type="http://schemas.openxmlformats.org/officeDocument/2006/relationships/image" Target="../media/image26.png"/><Relationship Id="rId4" Type="http://schemas.openxmlformats.org/officeDocument/2006/relationships/image" Target="../media/image19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5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51.png"/><Relationship Id="rId3" Type="http://schemas.openxmlformats.org/officeDocument/2006/relationships/image" Target="../media/image80.png"/><Relationship Id="rId7" Type="http://schemas.openxmlformats.org/officeDocument/2006/relationships/image" Target="../media/image120.png"/><Relationship Id="rId12" Type="http://schemas.openxmlformats.org/officeDocument/2006/relationships/image" Target="../media/image17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0.png"/><Relationship Id="rId11" Type="http://schemas.openxmlformats.org/officeDocument/2006/relationships/image" Target="../media/image160.png"/><Relationship Id="rId5" Type="http://schemas.openxmlformats.org/officeDocument/2006/relationships/image" Target="../media/image100.png"/><Relationship Id="rId10" Type="http://schemas.openxmlformats.org/officeDocument/2006/relationships/image" Target="../media/image150.png"/><Relationship Id="rId4" Type="http://schemas.openxmlformats.org/officeDocument/2006/relationships/image" Target="../media/image90.png"/><Relationship Id="rId9" Type="http://schemas.openxmlformats.org/officeDocument/2006/relationships/image" Target="../media/image140.png"/><Relationship Id="rId14" Type="http://schemas.openxmlformats.org/officeDocument/2006/relationships/image" Target="../media/image1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347" y="3411"/>
            <a:ext cx="12763612" cy="22424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664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94299" y="2843064"/>
            <a:ext cx="10856822" cy="3425798"/>
          </a:xfrm>
          <a:prstGeom prst="rect">
            <a:avLst/>
          </a:prstGeom>
        </p:spPr>
        <p:txBody>
          <a:bodyPr vert="horz" wrap="square" lIns="0" tIns="24626" rIns="0" bIns="0" rtlCol="0">
            <a:spAutoFit/>
          </a:bodyPr>
          <a:lstStyle/>
          <a:p>
            <a:pPr marL="32456" algn="ctr" defTabSz="1016664">
              <a:spcBef>
                <a:spcPts val="195"/>
              </a:spcBef>
            </a:pPr>
            <a:r>
              <a:rPr lang="ru-RU" sz="3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en-US" sz="4800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456" algn="ctr" defTabSz="1016664">
              <a:spcBef>
                <a:spcPts val="195"/>
              </a:spcBef>
            </a:pPr>
            <a:endParaRPr lang="ru-RU" sz="48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456" algn="ctr" defTabSz="1016664">
              <a:spcBef>
                <a:spcPts val="195"/>
              </a:spcBef>
            </a:pPr>
            <a:r>
              <a:rPr lang="ru-RU" sz="7200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7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</a:p>
          <a:p>
            <a:pPr marL="32456" algn="ctr" defTabSz="1016664">
              <a:spcBef>
                <a:spcPts val="195"/>
              </a:spcBef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Часть 1</a:t>
            </a:r>
            <a:endPara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69801" y="2920202"/>
            <a:ext cx="762637" cy="25717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664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77228" y="466931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16664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88144" y="495468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16664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92328" y="473255"/>
            <a:ext cx="807089" cy="951586"/>
          </a:xfrm>
          <a:prstGeom prst="rect">
            <a:avLst/>
          </a:prstGeom>
        </p:spPr>
        <p:txBody>
          <a:bodyPr vert="horz" wrap="square" lIns="0" tIns="27983" rIns="0" bIns="0" rtlCol="0">
            <a:spAutoFit/>
          </a:bodyPr>
          <a:lstStyle/>
          <a:p>
            <a:pPr defTabSz="1016664">
              <a:spcBef>
                <a:spcPts val="221"/>
              </a:spcBef>
            </a:pPr>
            <a:r>
              <a:rPr lang="ru-RU" sz="6000" b="1" spc="18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endParaRPr sz="6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676761" y="1386219"/>
            <a:ext cx="1008682" cy="390810"/>
          </a:xfrm>
          <a:prstGeom prst="rect">
            <a:avLst/>
          </a:prstGeom>
        </p:spPr>
        <p:txBody>
          <a:bodyPr vert="horz" wrap="square" lIns="0" tIns="21270" rIns="0" bIns="0" rtlCol="0">
            <a:spAutoFit/>
          </a:bodyPr>
          <a:lstStyle/>
          <a:p>
            <a:pPr algn="ctr" defTabSz="1016664">
              <a:spcBef>
                <a:spcPts val="168"/>
              </a:spcBef>
            </a:pPr>
            <a:r>
              <a:rPr lang="ru-RU" sz="2400" b="1" spc="-8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159600" y="495445"/>
            <a:ext cx="7231277" cy="1134026"/>
          </a:xfrm>
          <a:prstGeom prst="rect">
            <a:avLst/>
          </a:prstGeom>
        </p:spPr>
        <p:txBody>
          <a:bodyPr vert="horz" wrap="square" lIns="0" tIns="25779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426" defTabSz="1614255">
              <a:spcBef>
                <a:spcPts val="203"/>
              </a:spcBef>
              <a:defRPr/>
            </a:pPr>
            <a:r>
              <a:rPr lang="ru-RU" sz="6000" kern="0" spc="8" dirty="0" smtClean="0">
                <a:solidFill>
                  <a:sysClr val="window" lastClr="FFFFFF"/>
                </a:solidFill>
              </a:rPr>
              <a:t>  </a:t>
            </a:r>
            <a:r>
              <a:rPr lang="ru-RU" sz="7200" kern="0" spc="8" dirty="0" smtClean="0">
                <a:solidFill>
                  <a:sysClr val="window" lastClr="FFFFFF"/>
                </a:solidFill>
              </a:rPr>
              <a:t>Физика</a:t>
            </a:r>
            <a:endParaRPr lang="en-US" sz="72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65" y="544613"/>
            <a:ext cx="955461" cy="99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493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178776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Задание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3817" y="2730113"/>
            <a:ext cx="11809312" cy="1985159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Повторить пройденные темы.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Выполнить упражнение 2 (1,2,3) на странице 38.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Повторение</a:t>
            </a:r>
            <a:endParaRPr lang="ru-RU" sz="4800" dirty="0"/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522763" y="1595403"/>
            <a:ext cx="10044182" cy="4632037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Масса – 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Единица измерения массы.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Весы – 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Виды весов –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Плотность – 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Единицы измерения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 плотности.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18272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498" y="178768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Задачи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13817" y="1248191"/>
                <a:ext cx="11737304" cy="649601"/>
              </a:xfrm>
            </p:spPr>
            <p:txBody>
              <a:bodyPr/>
              <a:lstStyle/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1. Выразите плотность 10,5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2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в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13817" y="1248191"/>
                <a:ext cx="11737304" cy="649601"/>
              </a:xfrm>
              <a:blipFill rotWithShape="1">
                <a:blip r:embed="rId2"/>
                <a:stretch>
                  <a:fillRect l="-2130" t="-13208" b="-19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87614" y="1907473"/>
                <a:ext cx="2098203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10,5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614" y="1907473"/>
                <a:ext cx="2098203" cy="822597"/>
              </a:xfrm>
              <a:prstGeom prst="rect">
                <a:avLst/>
              </a:prstGeom>
              <a:blipFill rotWithShape="1">
                <a:blip r:embed="rId3"/>
                <a:stretch>
                  <a:fillRect l="-9012" t="-3704" r="-7849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20619" y="1906960"/>
                <a:ext cx="3106491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10,5·1000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0619" y="1906960"/>
                <a:ext cx="3106491" cy="823110"/>
              </a:xfrm>
              <a:prstGeom prst="rect">
                <a:avLst/>
              </a:prstGeom>
              <a:blipFill rotWithShape="1">
                <a:blip r:embed="rId4"/>
                <a:stretch>
                  <a:fillRect l="-5882" t="-2963" r="-5098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550721" y="1907473"/>
                <a:ext cx="1864165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10500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0721" y="1907473"/>
                <a:ext cx="1864165" cy="823110"/>
              </a:xfrm>
              <a:prstGeom prst="rect">
                <a:avLst/>
              </a:prstGeom>
              <a:blipFill rotWithShape="1">
                <a:blip r:embed="rId5"/>
                <a:stretch>
                  <a:fillRect l="-10164" t="-2963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2"/>
              <p:cNvSpPr txBox="1">
                <a:spLocks/>
              </p:cNvSpPr>
              <p:nvPr/>
            </p:nvSpPr>
            <p:spPr>
              <a:xfrm>
                <a:off x="413817" y="2699048"/>
                <a:ext cx="11737304" cy="64960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rgbClr val="1F497D"/>
                    </a:solidFill>
                  </a:rPr>
                  <a:t>2. Выразите в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3200" dirty="0" smtClean="0">
                    <a:solidFill>
                      <a:srgbClr val="1F497D"/>
                    </a:solidFill>
                  </a:rPr>
                  <a:t>плотность 7,8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srgbClr val="1F497D"/>
                    </a:solidFill>
                  </a:rPr>
                  <a:t>.</a:t>
                </a:r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8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817" y="2699048"/>
                <a:ext cx="11737304" cy="649601"/>
              </a:xfrm>
              <a:prstGeom prst="rect">
                <a:avLst/>
              </a:prstGeom>
              <a:blipFill rotWithShape="1">
                <a:blip r:embed="rId6"/>
                <a:stretch>
                  <a:fillRect l="-2130" t="-13208" b="-19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2"/>
              <p:cNvSpPr txBox="1">
                <a:spLocks/>
              </p:cNvSpPr>
              <p:nvPr/>
            </p:nvSpPr>
            <p:spPr>
              <a:xfrm>
                <a:off x="341809" y="4128511"/>
                <a:ext cx="11737304" cy="64960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rgbClr val="1F497D"/>
                    </a:solidFill>
                  </a:rPr>
                  <a:t>3. Выразите </a:t>
                </a:r>
                <a:r>
                  <a:rPr lang="ru-RU" sz="3200" dirty="0">
                    <a:solidFill>
                      <a:srgbClr val="1F497D"/>
                    </a:solidFill>
                  </a:rPr>
                  <a:t>плотность</a:t>
                </a:r>
                <a:r>
                  <a:rPr lang="ru-RU" sz="3200" dirty="0" smtClean="0">
                    <a:solidFill>
                      <a:srgbClr val="1F497D"/>
                    </a:solidFill>
                  </a:rPr>
                  <a:t> 2700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srgbClr val="1F497D"/>
                    </a:solidFill>
                  </a:rPr>
                  <a:t>  в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>
                    <a:solidFill>
                      <a:srgbClr val="1F497D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2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09" y="4128511"/>
                <a:ext cx="11737304" cy="649601"/>
              </a:xfrm>
              <a:prstGeom prst="rect">
                <a:avLst/>
              </a:prstGeom>
              <a:blipFill rotWithShape="1">
                <a:blip r:embed="rId7"/>
                <a:stretch>
                  <a:fillRect l="-2078" t="-12150" b="-19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55884" y="4806780"/>
                <a:ext cx="1963551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2700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884" y="4806780"/>
                <a:ext cx="1963551" cy="823110"/>
              </a:xfrm>
              <a:prstGeom prst="rect">
                <a:avLst/>
              </a:prstGeom>
              <a:blipFill rotWithShape="1">
                <a:blip r:embed="rId8"/>
                <a:stretch>
                  <a:fillRect l="-9317" t="-2963" r="-8696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24448" y="4772161"/>
                <a:ext cx="2062937" cy="879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2700</m:t>
                        </m:r>
                      </m:num>
                      <m:den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1000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448" y="4772161"/>
                <a:ext cx="2062937" cy="879215"/>
              </a:xfrm>
              <a:prstGeom prst="rect">
                <a:avLst/>
              </a:prstGeom>
              <a:blipFill rotWithShape="1">
                <a:blip r:embed="rId9"/>
                <a:stretch>
                  <a:fillRect r="-7965" b="-13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262689" y="4800150"/>
                <a:ext cx="1322350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2,7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2689" y="4800150"/>
                <a:ext cx="1322350" cy="822597"/>
              </a:xfrm>
              <a:prstGeom prst="rect">
                <a:avLst/>
              </a:prstGeom>
              <a:blipFill rotWithShape="1">
                <a:blip r:embed="rId10"/>
                <a:stretch>
                  <a:fillRect l="-13825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Текст 2"/>
              <p:cNvSpPr txBox="1">
                <a:spLocks/>
              </p:cNvSpPr>
              <p:nvPr/>
            </p:nvSpPr>
            <p:spPr>
              <a:xfrm>
                <a:off x="341809" y="5579368"/>
                <a:ext cx="11737304" cy="64915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rgbClr val="1F497D"/>
                    </a:solidFill>
                  </a:rPr>
                  <a:t>4. Скольким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>
                    <a:solidFill>
                      <a:srgbClr val="1F497D"/>
                    </a:solidFill>
                  </a:rPr>
                  <a:t> </a:t>
                </a:r>
                <a:r>
                  <a:rPr lang="ru-RU" sz="3200" dirty="0" smtClean="0">
                    <a:solidFill>
                      <a:srgbClr val="1F497D"/>
                    </a:solidFill>
                  </a:rPr>
                  <a:t>равняется плотность 21500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>
                    <a:solidFill>
                      <a:srgbClr val="1F497D"/>
                    </a:solidFill>
                  </a:rPr>
                  <a:t> </a:t>
                </a:r>
                <a:r>
                  <a:rPr lang="ru-RU" sz="3200" dirty="0" smtClean="0">
                    <a:solidFill>
                      <a:srgbClr val="1F497D"/>
                    </a:solidFill>
                  </a:rPr>
                  <a:t>?</a:t>
                </a:r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6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09" y="5579368"/>
                <a:ext cx="11737304" cy="649152"/>
              </a:xfrm>
              <a:prstGeom prst="rect">
                <a:avLst/>
              </a:prstGeom>
              <a:blipFill rotWithShape="1">
                <a:blip r:embed="rId11"/>
                <a:stretch>
                  <a:fillRect l="-2078" t="-12150" b="-19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22602" y="3280292"/>
                <a:ext cx="1864165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>
                    <a:solidFill>
                      <a:prstClr val="black"/>
                    </a:solidFill>
                  </a:rPr>
                  <a:t>7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602" y="3280292"/>
                <a:ext cx="1864165" cy="822597"/>
              </a:xfrm>
              <a:prstGeom prst="rect">
                <a:avLst/>
              </a:prstGeom>
              <a:blipFill rotWithShape="1">
                <a:blip r:embed="rId12"/>
                <a:stretch>
                  <a:fillRect l="-9804" t="-3704" r="-9150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755607" y="3279779"/>
                <a:ext cx="2872453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7,8·1000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607" y="3279779"/>
                <a:ext cx="2872453" cy="823110"/>
              </a:xfrm>
              <a:prstGeom prst="rect">
                <a:avLst/>
              </a:prstGeom>
              <a:blipFill rotWithShape="1">
                <a:blip r:embed="rId13"/>
                <a:stretch>
                  <a:fillRect l="-6369" t="-2963" r="-5732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685709" y="3280292"/>
                <a:ext cx="1630126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7800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5709" y="3280292"/>
                <a:ext cx="1630126" cy="823110"/>
              </a:xfrm>
              <a:prstGeom prst="rect">
                <a:avLst/>
              </a:prstGeom>
              <a:blipFill rotWithShape="1">
                <a:blip r:embed="rId14"/>
                <a:stretch>
                  <a:fillRect l="-11610" t="-2963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08283" y="6118043"/>
                <a:ext cx="2197589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21500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283" y="6118043"/>
                <a:ext cx="2197589" cy="823110"/>
              </a:xfrm>
              <a:prstGeom prst="rect">
                <a:avLst/>
              </a:prstGeom>
              <a:blipFill rotWithShape="1">
                <a:blip r:embed="rId15"/>
                <a:stretch>
                  <a:fillRect l="-8310" t="-2963" r="-7479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580250" y="6083424"/>
                <a:ext cx="2258503" cy="887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21500</m:t>
                        </m:r>
                      </m:num>
                      <m:den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1000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=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0250" y="6083424"/>
                <a:ext cx="2258503" cy="887166"/>
              </a:xfrm>
              <a:prstGeom prst="rect">
                <a:avLst/>
              </a:prstGeom>
              <a:blipFill rotWithShape="1">
                <a:blip r:embed="rId16"/>
                <a:stretch>
                  <a:fillRect r="-7278" b="-13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722525" y="6124923"/>
                <a:ext cx="1556388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21,5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г</m:t>
                        </m:r>
                      </m:num>
                      <m:den>
                        <m:sSup>
                          <m:sSupPr>
                            <m:ctrlP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см</m:t>
                            </m:r>
                          </m:e>
                          <m:sup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2525" y="6124923"/>
                <a:ext cx="1556388" cy="822597"/>
              </a:xfrm>
              <a:prstGeom prst="rect">
                <a:avLst/>
              </a:prstGeom>
              <a:blipFill rotWithShape="1">
                <a:blip r:embed="rId17"/>
                <a:stretch>
                  <a:fillRect l="-12157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115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1" y="224945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Задача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13817" y="1330896"/>
                <a:ext cx="12025336" cy="1427507"/>
              </a:xfrm>
            </p:spPr>
            <p:txBody>
              <a:bodyPr/>
              <a:lstStyle/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    </a:t>
                </a:r>
                <a:r>
                  <a:rPr lang="ru-RU" sz="4000" dirty="0" smtClean="0">
                    <a:solidFill>
                      <a:schemeClr val="tx2"/>
                    </a:solidFill>
                  </a:rPr>
                  <a:t>Определите массу стальной детали, если ее объём 50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дм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ru-RU" sz="4000" dirty="0" smtClean="0">
                    <a:solidFill>
                      <a:schemeClr val="tx2"/>
                    </a:solidFill>
                  </a:rPr>
                  <a:t>. Плотность стали 7800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40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40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40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4000" dirty="0" smtClean="0"/>
                  <a:t>.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13817" y="1330896"/>
                <a:ext cx="12025336" cy="1427507"/>
              </a:xfrm>
              <a:blipFill rotWithShape="1">
                <a:blip r:embed="rId2"/>
                <a:stretch>
                  <a:fillRect l="-2585" t="-10684" r="-355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17873" y="2987080"/>
            <a:ext cx="1221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Дано:</a:t>
            </a:r>
            <a:endParaRPr lang="ru-RU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7833" y="3707160"/>
                <a:ext cx="201311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prstClr val="black"/>
                    </a:solidFill>
                  </a:rPr>
                  <a:t>V = 50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дм</m:t>
                        </m:r>
                      </m:e>
                      <m:sup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3707160"/>
                <a:ext cx="2013115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7879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190853" y="5723384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m</a:t>
            </a:r>
            <a:r>
              <a:rPr lang="en-US" sz="3200" dirty="0" smtClean="0">
                <a:solidFill>
                  <a:prstClr val="black"/>
                </a:solidFill>
              </a:rPr>
              <a:t> = </a:t>
            </a:r>
            <a:r>
              <a:rPr lang="ru-RU" sz="3200" dirty="0" smtClean="0">
                <a:solidFill>
                  <a:prstClr val="black"/>
                </a:solidFill>
              </a:rPr>
              <a:t>?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5262" y="4549402"/>
                <a:ext cx="2072619" cy="741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3200" dirty="0" smtClean="0">
                    <a:solidFill>
                      <a:prstClr val="black"/>
                    </a:solidFill>
                  </a:rPr>
                  <a:t>ρ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= 7800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262" y="4549402"/>
                <a:ext cx="2072619" cy="741934"/>
              </a:xfrm>
              <a:prstGeom prst="rect">
                <a:avLst/>
              </a:prstGeom>
              <a:blipFill rotWithShape="1">
                <a:blip r:embed="rId4"/>
                <a:stretch>
                  <a:fillRect l="-7353" t="-2459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330202" y="2987080"/>
            <a:ext cx="1899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Решение:</a:t>
            </a:r>
            <a:endParaRPr lang="ru-RU" sz="32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54377" y="3626441"/>
            <a:ext cx="1643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m</a:t>
            </a:r>
            <a:r>
              <a:rPr lang="ru-RU" sz="3200" dirty="0" smtClean="0">
                <a:solidFill>
                  <a:prstClr val="black"/>
                </a:solidFill>
              </a:rPr>
              <a:t> =</a:t>
            </a:r>
            <a:r>
              <a:rPr lang="en-US" sz="3200" dirty="0" smtClean="0">
                <a:solidFill>
                  <a:prstClr val="black"/>
                </a:solidFill>
              </a:rPr>
              <a:t> V*</a:t>
            </a:r>
            <a:r>
              <a:rPr lang="el-GR" sz="3200" dirty="0">
                <a:solidFill>
                  <a:prstClr val="black"/>
                </a:solidFill>
              </a:rPr>
              <a:t> ρ</a:t>
            </a:r>
            <a:endParaRPr lang="ru-RU" sz="3200" dirty="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078113" y="3419128"/>
            <a:ext cx="0" cy="2845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557833" y="5716248"/>
            <a:ext cx="25202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558833" y="6083424"/>
            <a:ext cx="2574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Ответ:</a:t>
            </a:r>
            <a:r>
              <a:rPr lang="ru-RU" sz="3200" dirty="0" smtClean="0">
                <a:solidFill>
                  <a:prstClr val="black"/>
                </a:solidFill>
              </a:rPr>
              <a:t> 390 кг</a:t>
            </a:r>
            <a:endParaRPr lang="ru-RU" sz="3200" dirty="0">
              <a:solidFill>
                <a:prstClr val="black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734297" y="3419128"/>
            <a:ext cx="0" cy="2845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10161" y="2987079"/>
            <a:ext cx="7841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</a:t>
            </a:r>
            <a:r>
              <a:rPr lang="ru-RU" sz="3200" b="1" dirty="0" smtClean="0">
                <a:solidFill>
                  <a:prstClr val="black"/>
                </a:solidFill>
              </a:rPr>
              <a:t>И:</a:t>
            </a:r>
            <a:endParaRPr lang="ru-RU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62997" y="3707160"/>
                <a:ext cx="14713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0,05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997" y="3707160"/>
                <a:ext cx="1471300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10331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454377" y="4346521"/>
            <a:ext cx="3062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m = </a:t>
            </a:r>
            <a:r>
              <a:rPr lang="ru-RU" sz="3200" dirty="0" smtClean="0">
                <a:solidFill>
                  <a:prstClr val="black"/>
                </a:solidFill>
              </a:rPr>
              <a:t>0,05</a:t>
            </a:r>
            <a:r>
              <a:rPr lang="en-US" sz="3200" dirty="0" smtClean="0">
                <a:solidFill>
                  <a:prstClr val="black"/>
                </a:solidFill>
              </a:rPr>
              <a:t>*</a:t>
            </a:r>
            <a:r>
              <a:rPr lang="ru-RU" sz="3200" dirty="0">
                <a:solidFill>
                  <a:srgbClr val="1F497D"/>
                </a:solidFill>
              </a:rPr>
              <a:t> </a:t>
            </a:r>
            <a:r>
              <a:rPr lang="ru-RU" sz="3200" dirty="0" smtClean="0">
                <a:solidFill>
                  <a:prstClr val="black"/>
                </a:solidFill>
              </a:rPr>
              <a:t>7800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32569" y="4346521"/>
            <a:ext cx="1486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390 (</a:t>
            </a:r>
            <a:r>
              <a:rPr lang="ru-RU" sz="3200" dirty="0" smtClean="0">
                <a:solidFill>
                  <a:prstClr val="black"/>
                </a:solidFill>
              </a:rPr>
              <a:t>кг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54377" y="5066601"/>
            <a:ext cx="10647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[</a:t>
            </a:r>
            <a:r>
              <a:rPr lang="en-US" sz="3200" dirty="0" smtClean="0">
                <a:solidFill>
                  <a:prstClr val="black"/>
                </a:solidFill>
              </a:rPr>
              <a:t>m</a:t>
            </a:r>
            <a:r>
              <a:rPr lang="ru-RU" sz="3200" dirty="0" smtClean="0">
                <a:solidFill>
                  <a:prstClr val="black"/>
                </a:solidFill>
              </a:rPr>
              <a:t>]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433336" y="4981450"/>
                <a:ext cx="1469313" cy="741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]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3336" y="4981450"/>
                <a:ext cx="1469313" cy="741934"/>
              </a:xfrm>
              <a:prstGeom prst="rect">
                <a:avLst/>
              </a:prstGeom>
              <a:blipFill rotWithShape="1">
                <a:blip r:embed="rId6"/>
                <a:stretch>
                  <a:fillRect l="-10373" t="-2459" r="-10373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7841237" y="5066601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= [кг]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454377" y="3563144"/>
            <a:ext cx="1746829" cy="639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>
              <a:solidFill>
                <a:prstClr val="white"/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6647118" y="5204034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7229696" y="5476773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77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8753" y="1563143"/>
            <a:ext cx="358089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1" y="224945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Задача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9801" y="1258888"/>
                <a:ext cx="12005834" cy="1284775"/>
              </a:xfrm>
            </p:spPr>
            <p:txBody>
              <a:bodyPr/>
              <a:lstStyle/>
              <a:p>
                <a:r>
                  <a:rPr lang="ru-RU" sz="3600" dirty="0" smtClean="0">
                    <a:solidFill>
                      <a:schemeClr val="tx2"/>
                    </a:solidFill>
                  </a:rPr>
                  <a:t>   Чему равны массы и объем тела, показанного на рисунке? Плотность 1500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schemeClr val="tx2"/>
                    </a:solidFill>
                  </a:rPr>
                  <a:t>.</a:t>
                </a:r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9801" y="1258888"/>
                <a:ext cx="12005834" cy="1284775"/>
              </a:xfrm>
              <a:blipFill rotWithShape="1">
                <a:blip r:embed="rId3"/>
                <a:stretch>
                  <a:fillRect l="-2284" t="-10952" r="-2538" b="-10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334697" y="2895908"/>
            <a:ext cx="705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 м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414817" y="3677797"/>
            <a:ext cx="705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3</a:t>
            </a:r>
            <a:r>
              <a:rPr lang="ru-RU" sz="2800" b="1" dirty="0" smtClean="0"/>
              <a:t> м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071001" y="3203104"/>
            <a:ext cx="705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5</a:t>
            </a:r>
            <a:r>
              <a:rPr lang="ru-RU" sz="2800" b="1" dirty="0" smtClean="0"/>
              <a:t> м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17873" y="2771056"/>
            <a:ext cx="1221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Дано:</a:t>
            </a:r>
            <a:endParaRPr lang="ru-RU" sz="32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587" y="3548526"/>
            <a:ext cx="13516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а = 2 м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488" y="5972117"/>
            <a:ext cx="1544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V </a:t>
            </a:r>
            <a:r>
              <a:rPr lang="ru-RU" sz="3200" dirty="0" smtClean="0">
                <a:solidFill>
                  <a:prstClr val="black"/>
                </a:solidFill>
              </a:rPr>
              <a:t>; </a:t>
            </a:r>
            <a:r>
              <a:rPr lang="en-US" sz="3200" dirty="0" smtClean="0">
                <a:solidFill>
                  <a:prstClr val="black"/>
                </a:solidFill>
              </a:rPr>
              <a:t>m </a:t>
            </a:r>
            <a:r>
              <a:rPr lang="ru-RU" sz="3200" dirty="0">
                <a:solidFill>
                  <a:prstClr val="black"/>
                </a:solidFill>
              </a:rPr>
              <a:t>-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ru-RU" sz="3200" dirty="0" smtClean="0">
                <a:solidFill>
                  <a:prstClr val="black"/>
                </a:solidFill>
              </a:rPr>
              <a:t>?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92467" y="5066601"/>
                <a:ext cx="2072619" cy="741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3200" dirty="0" smtClean="0">
                    <a:solidFill>
                      <a:prstClr val="black"/>
                    </a:solidFill>
                  </a:rPr>
                  <a:t>ρ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15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67" y="5066601"/>
                <a:ext cx="2072619" cy="741934"/>
              </a:xfrm>
              <a:prstGeom prst="rect">
                <a:avLst/>
              </a:prstGeom>
              <a:blipFill rotWithShape="1">
                <a:blip r:embed="rId4"/>
                <a:stretch>
                  <a:fillRect l="-7647" t="-2459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330202" y="2771056"/>
            <a:ext cx="1899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Решение:</a:t>
            </a:r>
            <a:endParaRPr lang="ru-RU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66920" y="4913874"/>
                <a:ext cx="180248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r>
                        <a:rPr lang="el-GR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𝝆</m:t>
                      </m:r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𝑽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6920" y="4913874"/>
                <a:ext cx="1802481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2862089" y="3419128"/>
            <a:ext cx="0" cy="2845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341809" y="5867400"/>
            <a:ext cx="25202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540970" y="6357423"/>
                <a:ext cx="41764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prstClr val="black"/>
                    </a:solidFill>
                  </a:rPr>
                  <a:t>Ответ: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30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3200" b="0" i="0" smtClean="0">
                        <a:solidFill>
                          <a:prstClr val="black"/>
                        </a:solidFill>
                        <a:latin typeface="Cambria Math"/>
                      </a:rPr>
                      <m:t>; </m:t>
                    </m:r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45000 кг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0970" y="6357423"/>
                <a:ext cx="4176464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3650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117073" y="5642665"/>
            <a:ext cx="2557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m = </a:t>
            </a:r>
            <a:r>
              <a:rPr lang="ru-RU" sz="3200" dirty="0" smtClean="0">
                <a:solidFill>
                  <a:prstClr val="black"/>
                </a:solidFill>
              </a:rPr>
              <a:t>1500</a:t>
            </a:r>
            <a:r>
              <a:rPr lang="en-US" sz="3200" dirty="0" smtClean="0">
                <a:solidFill>
                  <a:prstClr val="black"/>
                </a:solidFill>
              </a:rPr>
              <a:t>·</a:t>
            </a:r>
            <a:r>
              <a:rPr lang="ru-RU" sz="3200" dirty="0" smtClean="0">
                <a:solidFill>
                  <a:prstClr val="black"/>
                </a:solidFill>
              </a:rPr>
              <a:t>30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67516" y="5642665"/>
            <a:ext cx="19030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45000</a:t>
            </a:r>
            <a:r>
              <a:rPr lang="en-US" sz="3200" dirty="0" smtClean="0">
                <a:solidFill>
                  <a:prstClr val="black"/>
                </a:solidFill>
              </a:rPr>
              <a:t> (</a:t>
            </a:r>
            <a:r>
              <a:rPr lang="ru-RU" sz="3200" dirty="0" smtClean="0">
                <a:solidFill>
                  <a:prstClr val="black"/>
                </a:solidFill>
              </a:rPr>
              <a:t>кг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06705" y="5354633"/>
            <a:ext cx="10647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[</a:t>
            </a:r>
            <a:r>
              <a:rPr lang="en-US" sz="3200" dirty="0" smtClean="0">
                <a:solidFill>
                  <a:prstClr val="black"/>
                </a:solidFill>
              </a:rPr>
              <a:t>m</a:t>
            </a:r>
            <a:r>
              <a:rPr lang="ru-RU" sz="3200" dirty="0" smtClean="0">
                <a:solidFill>
                  <a:prstClr val="black"/>
                </a:solidFill>
              </a:rPr>
              <a:t>]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385664" y="5269482"/>
                <a:ext cx="1469313" cy="741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]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5664" y="5269482"/>
                <a:ext cx="1469313" cy="741934"/>
              </a:xfrm>
              <a:prstGeom prst="rect">
                <a:avLst/>
              </a:prstGeom>
              <a:blipFill rotWithShape="1">
                <a:blip r:embed="rId7"/>
                <a:stretch>
                  <a:fillRect l="-10788" t="-2459" r="-9959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0793565" y="5354633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= [кг]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66920" y="4850577"/>
            <a:ext cx="1746829" cy="639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>
              <a:solidFill>
                <a:prstClr val="white"/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9599446" y="5492066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0182024" y="5764805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5027" y="4023133"/>
            <a:ext cx="1370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b</a:t>
            </a:r>
            <a:r>
              <a:rPr lang="ru-RU" sz="3200" dirty="0" smtClean="0">
                <a:solidFill>
                  <a:prstClr val="black"/>
                </a:solidFill>
              </a:rPr>
              <a:t> = </a:t>
            </a:r>
            <a:r>
              <a:rPr lang="en-US" sz="3200" dirty="0" smtClean="0">
                <a:solidFill>
                  <a:prstClr val="black"/>
                </a:solidFill>
              </a:rPr>
              <a:t>3</a:t>
            </a:r>
            <a:r>
              <a:rPr lang="ru-RU" sz="3200" dirty="0" smtClean="0">
                <a:solidFill>
                  <a:prstClr val="black"/>
                </a:solidFill>
              </a:rPr>
              <a:t> м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7833" y="4549428"/>
            <a:ext cx="1327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ru-RU" sz="3200" dirty="0" smtClean="0">
                <a:solidFill>
                  <a:prstClr val="black"/>
                </a:solidFill>
              </a:rPr>
              <a:t> = </a:t>
            </a:r>
            <a:r>
              <a:rPr lang="en-US" sz="3200" dirty="0">
                <a:solidFill>
                  <a:prstClr val="black"/>
                </a:solidFill>
              </a:rPr>
              <a:t>5</a:t>
            </a:r>
            <a:r>
              <a:rPr lang="ru-RU" sz="3200" dirty="0" smtClean="0">
                <a:solidFill>
                  <a:prstClr val="black"/>
                </a:solidFill>
              </a:rPr>
              <a:t> м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93181" y="3548525"/>
                <a:ext cx="238360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𝑽</m:t>
                      </m:r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𝒂</m:t>
                      </m:r>
                      <m:r>
                        <a:rPr lang="en-US" sz="3200" b="1" i="1" smtClean="0">
                          <a:latin typeface="Cambria Math"/>
                        </a:rPr>
                        <m:t>·</m:t>
                      </m:r>
                      <m:r>
                        <a:rPr lang="en-US" sz="3200" b="1" i="1" smtClean="0">
                          <a:latin typeface="Cambria Math"/>
                        </a:rPr>
                        <m:t>𝒃</m:t>
                      </m:r>
                      <m:r>
                        <a:rPr lang="en-US" sz="3200" b="1" i="1" smtClean="0">
                          <a:latin typeface="Cambria Math"/>
                        </a:rPr>
                        <m:t>·</m:t>
                      </m:r>
                      <m:r>
                        <a:rPr lang="en-US" sz="3200" b="1" i="1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181" y="3548525"/>
                <a:ext cx="2383601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069983" y="4202505"/>
                <a:ext cx="282942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𝑽</m:t>
                      </m:r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𝟐</m:t>
                      </m:r>
                      <m:r>
                        <a:rPr lang="en-US" sz="3200" b="1" i="1" smtClean="0">
                          <a:latin typeface="Cambria Math"/>
                        </a:rPr>
                        <m:t>·</m:t>
                      </m:r>
                      <m:r>
                        <a:rPr lang="en-US" sz="3200" b="1" i="1" smtClean="0">
                          <a:latin typeface="Cambria Math"/>
                        </a:rPr>
                        <m:t>𝟑</m:t>
                      </m:r>
                      <m:r>
                        <a:rPr lang="en-US" sz="3200" b="1" i="1" smtClean="0">
                          <a:latin typeface="Cambria Math"/>
                        </a:rPr>
                        <m:t>·</m:t>
                      </m:r>
                      <m:r>
                        <a:rPr lang="en-US" sz="3200" b="1" i="0" smtClean="0">
                          <a:latin typeface="Cambria Math"/>
                        </a:rPr>
                        <m:t>𝟓</m:t>
                      </m:r>
                      <m:r>
                        <a:rPr lang="en-US" sz="3200" b="1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983" y="4202505"/>
                <a:ext cx="2829429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814981" y="4188544"/>
                <a:ext cx="1670073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</a:rPr>
                        <m:t>𝟑𝟎</m:t>
                      </m:r>
                      <m:r>
                        <a:rPr lang="ru-RU" sz="3200" b="1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(</m:t>
                          </m:r>
                          <m:r>
                            <a:rPr lang="ru-RU" sz="3200" b="1" i="1" smtClean="0">
                              <a:latin typeface="Cambria Math"/>
                            </a:rPr>
                            <m:t>м</m:t>
                          </m:r>
                        </m:e>
                        <m:sup>
                          <m:r>
                            <a:rPr lang="ru-RU" sz="32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ru-RU" sz="32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981" y="4188544"/>
                <a:ext cx="1670073" cy="5959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8306395" y="4481826"/>
            <a:ext cx="968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[</a:t>
            </a:r>
            <a:r>
              <a:rPr lang="en-US" sz="3200" dirty="0" smtClean="0">
                <a:solidFill>
                  <a:prstClr val="black"/>
                </a:solidFill>
              </a:rPr>
              <a:t>V</a:t>
            </a:r>
            <a:r>
              <a:rPr lang="ru-RU" sz="3200" dirty="0" smtClean="0">
                <a:solidFill>
                  <a:prstClr val="black"/>
                </a:solidFill>
              </a:rPr>
              <a:t>]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235280" y="4496742"/>
            <a:ext cx="1776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[</a:t>
            </a:r>
            <a:r>
              <a:rPr lang="ru-RU" sz="3200" dirty="0" err="1" smtClean="0">
                <a:solidFill>
                  <a:prstClr val="black"/>
                </a:solidFill>
              </a:rPr>
              <a:t>м·м·м</a:t>
            </a:r>
            <a:r>
              <a:rPr lang="ru-RU" sz="3200" dirty="0" smtClean="0">
                <a:solidFill>
                  <a:prstClr val="black"/>
                </a:solidFill>
              </a:rPr>
              <a:t>]</a:t>
            </a:r>
            <a:r>
              <a:rPr lang="en-US" sz="3200" dirty="0" smtClean="0">
                <a:solidFill>
                  <a:prstClr val="black"/>
                </a:solidFill>
              </a:rPr>
              <a:t> =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0947708" y="4487098"/>
                <a:ext cx="90383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]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47708" y="4487098"/>
                <a:ext cx="903837" cy="584775"/>
              </a:xfrm>
              <a:prstGeom prst="rect">
                <a:avLst/>
              </a:prstGeom>
              <a:blipFill rotWithShape="1">
                <a:blip r:embed="rId11"/>
                <a:stretch>
                  <a:fillRect l="-17568" t="-12500" r="-1689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 35"/>
          <p:cNvSpPr/>
          <p:nvPr/>
        </p:nvSpPr>
        <p:spPr>
          <a:xfrm>
            <a:off x="3993181" y="3476207"/>
            <a:ext cx="2383601" cy="639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3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6" grpId="0"/>
      <p:bldP spid="20" grpId="0"/>
      <p:bldP spid="21" grpId="0"/>
      <p:bldP spid="22" grpId="0"/>
      <p:bldP spid="23" grpId="0"/>
      <p:bldP spid="24" grpId="0"/>
      <p:bldP spid="25" grpId="0" animBg="1"/>
      <p:bldP spid="28" grpId="0"/>
      <p:bldP spid="29" grpId="0"/>
      <p:bldP spid="5" grpId="0"/>
      <p:bldP spid="31" grpId="0"/>
      <p:bldP spid="32" grpId="0"/>
      <p:bldP spid="33" grpId="0"/>
      <p:bldP spid="34" grpId="0"/>
      <p:bldP spid="35" grpId="0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Повторение</a:t>
            </a:r>
            <a:endParaRPr lang="ru-RU" sz="4800" dirty="0"/>
          </a:p>
        </p:txBody>
      </p:sp>
      <p:sp>
        <p:nvSpPr>
          <p:cNvPr id="4" name="Текст 2"/>
          <p:cNvSpPr>
            <a:spLocks noGrp="1"/>
          </p:cNvSpPr>
          <p:nvPr>
            <p:ph type="body" idx="1"/>
          </p:nvPr>
        </p:nvSpPr>
        <p:spPr>
          <a:xfrm>
            <a:off x="773857" y="1330896"/>
            <a:ext cx="10044183" cy="5539978"/>
          </a:xfr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ru-RU" sz="4000" dirty="0">
                <a:solidFill>
                  <a:schemeClr val="tx2"/>
                </a:solidFill>
              </a:rPr>
              <a:t>Механическое движение - </a:t>
            </a:r>
            <a:r>
              <a:rPr lang="ru-RU" sz="4000" dirty="0" smtClean="0">
                <a:solidFill>
                  <a:schemeClr val="tx2"/>
                </a:solidFill>
              </a:rPr>
              <a:t>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/>
                </a:solidFill>
              </a:rPr>
              <a:t>Траектория - …</a:t>
            </a:r>
            <a:endParaRPr lang="ru-RU" sz="4000" dirty="0">
              <a:solidFill>
                <a:schemeClr val="tx2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>
                <a:solidFill>
                  <a:schemeClr val="tx2"/>
                </a:solidFill>
              </a:rPr>
              <a:t>Материальная точка - 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/>
                </a:solidFill>
              </a:rPr>
              <a:t>Тело </a:t>
            </a:r>
            <a:r>
              <a:rPr lang="ru-RU" sz="4000" dirty="0">
                <a:solidFill>
                  <a:schemeClr val="tx2"/>
                </a:solidFill>
              </a:rPr>
              <a:t>отсчета - 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>
                <a:solidFill>
                  <a:schemeClr val="tx2"/>
                </a:solidFill>
              </a:rPr>
              <a:t>Путь - 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>
                <a:solidFill>
                  <a:schemeClr val="tx2"/>
                </a:solidFill>
              </a:rPr>
              <a:t>Перемещение - </a:t>
            </a:r>
            <a:r>
              <a:rPr lang="ru-RU" sz="4000" dirty="0" smtClean="0">
                <a:solidFill>
                  <a:schemeClr val="tx2"/>
                </a:solidFill>
              </a:rPr>
              <a:t>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/>
                </a:solidFill>
              </a:rPr>
              <a:t>Равномерное движение - 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/>
                </a:solidFill>
              </a:rPr>
              <a:t>Неравномерное движение - 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/>
                </a:solidFill>
              </a:rPr>
              <a:t>Скорость - …</a:t>
            </a:r>
            <a:endParaRPr lang="ru-RU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98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498" y="178768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Задачи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13817" y="1248191"/>
                <a:ext cx="11737304" cy="649601"/>
              </a:xfrm>
            </p:spPr>
            <p:txBody>
              <a:bodyPr/>
              <a:lstStyle/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1. Выразите скорость 315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в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13817" y="1248191"/>
                <a:ext cx="11737304" cy="649601"/>
              </a:xfrm>
              <a:blipFill rotWithShape="1">
                <a:blip r:embed="rId2"/>
                <a:stretch>
                  <a:fillRect l="-2130" t="-13208" b="-19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79032" y="1907473"/>
                <a:ext cx="1654620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315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032" y="1907473"/>
                <a:ext cx="1654620" cy="822597"/>
              </a:xfrm>
              <a:prstGeom prst="rect">
                <a:avLst/>
              </a:prstGeom>
              <a:blipFill rotWithShape="1">
                <a:blip r:embed="rId3"/>
                <a:stretch>
                  <a:fillRect l="-11439" t="-3704" r="-10332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91200" y="1906960"/>
                <a:ext cx="2642070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315·3,6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200" y="1906960"/>
                <a:ext cx="2642070" cy="823110"/>
              </a:xfrm>
              <a:prstGeom prst="rect">
                <a:avLst/>
              </a:prstGeom>
              <a:blipFill rotWithShape="1">
                <a:blip r:embed="rId4"/>
                <a:stretch>
                  <a:fillRect l="-7159" t="-2963" r="-6005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939472" y="1906960"/>
                <a:ext cx="1633781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1134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9472" y="1906960"/>
                <a:ext cx="1633781" cy="823110"/>
              </a:xfrm>
              <a:prstGeom prst="rect">
                <a:avLst/>
              </a:prstGeom>
              <a:blipFill rotWithShape="1">
                <a:blip r:embed="rId5"/>
                <a:stretch>
                  <a:fillRect l="-11194" t="-2963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2"/>
              <p:cNvSpPr txBox="1">
                <a:spLocks/>
              </p:cNvSpPr>
              <p:nvPr/>
            </p:nvSpPr>
            <p:spPr>
              <a:xfrm>
                <a:off x="413817" y="2699048"/>
                <a:ext cx="11737304" cy="64960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2. Выразите в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скорость 37,5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20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8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817" y="2699048"/>
                <a:ext cx="11737304" cy="649601"/>
              </a:xfrm>
              <a:prstGeom prst="rect">
                <a:avLst/>
              </a:prstGeom>
              <a:blipFill rotWithShape="1">
                <a:blip r:embed="rId6"/>
                <a:stretch>
                  <a:fillRect l="-2130" t="-13208" b="-19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03086" y="3355397"/>
                <a:ext cx="1770036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37,5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086" y="3355397"/>
                <a:ext cx="1770036" cy="822597"/>
              </a:xfrm>
              <a:prstGeom prst="rect">
                <a:avLst/>
              </a:prstGeom>
              <a:blipFill rotWithShape="1">
                <a:blip r:embed="rId7"/>
                <a:stretch>
                  <a:fillRect l="-10345" t="-3704" r="-10000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79262" y="3351002"/>
                <a:ext cx="2757486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37,5·3,6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262" y="3351002"/>
                <a:ext cx="2757486" cy="823110"/>
              </a:xfrm>
              <a:prstGeom prst="rect">
                <a:avLst/>
              </a:prstGeom>
              <a:blipFill rotWithShape="1">
                <a:blip r:embed="rId8"/>
                <a:stretch>
                  <a:fillRect l="-6858" t="-2963" r="-5752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310713" y="3347120"/>
                <a:ext cx="1399742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135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0713" y="3347120"/>
                <a:ext cx="1399742" cy="823110"/>
              </a:xfrm>
              <a:prstGeom prst="rect">
                <a:avLst/>
              </a:prstGeom>
              <a:blipFill rotWithShape="1">
                <a:blip r:embed="rId9"/>
                <a:stretch>
                  <a:fillRect l="-13043" t="-2963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2"/>
              <p:cNvSpPr txBox="1">
                <a:spLocks/>
              </p:cNvSpPr>
              <p:nvPr/>
            </p:nvSpPr>
            <p:spPr>
              <a:xfrm>
                <a:off x="341809" y="4128511"/>
                <a:ext cx="11737304" cy="64960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3. Выразите 918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скорость в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20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09" y="4128511"/>
                <a:ext cx="11737304" cy="649601"/>
              </a:xfrm>
              <a:prstGeom prst="rect">
                <a:avLst/>
              </a:prstGeom>
              <a:blipFill rotWithShape="1">
                <a:blip r:embed="rId10"/>
                <a:stretch>
                  <a:fillRect l="-2078" t="-12150" b="-19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55884" y="4718446"/>
                <a:ext cx="1733167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918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884" y="4718446"/>
                <a:ext cx="1733167" cy="823110"/>
              </a:xfrm>
              <a:prstGeom prst="rect">
                <a:avLst/>
              </a:prstGeom>
              <a:blipFill rotWithShape="1">
                <a:blip r:embed="rId11"/>
                <a:stretch>
                  <a:fillRect l="-10563" t="-2963" r="-9859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008232" y="4715272"/>
                <a:ext cx="1529586" cy="9212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918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3,6</m:t>
                        </m:r>
                      </m:den>
                    </m:f>
                  </m:oMath>
                </a14:m>
                <a:r>
                  <a:rPr lang="ru-RU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232" y="4715272"/>
                <a:ext cx="1529586" cy="921214"/>
              </a:xfrm>
              <a:prstGeom prst="rect">
                <a:avLst/>
              </a:prstGeom>
              <a:blipFill rotWithShape="1">
                <a:blip r:embed="rId12"/>
                <a:stretch>
                  <a:fillRect r="-11155" b="-7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442552" y="4715272"/>
                <a:ext cx="1217000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255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2552" y="4715272"/>
                <a:ext cx="1217000" cy="822597"/>
              </a:xfrm>
              <a:prstGeom prst="rect">
                <a:avLst/>
              </a:prstGeom>
              <a:blipFill rotWithShape="1">
                <a:blip r:embed="rId13"/>
                <a:stretch>
                  <a:fillRect l="-15500" t="-3731" b="-141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Текст 2"/>
              <p:cNvSpPr txBox="1">
                <a:spLocks/>
              </p:cNvSpPr>
              <p:nvPr/>
            </p:nvSpPr>
            <p:spPr>
              <a:xfrm>
                <a:off x="341809" y="5537869"/>
                <a:ext cx="11737304" cy="64960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 eaLnBrk="1" hangingPunct="1">
                  <a:defRPr sz="4300" b="1" i="1">
                    <a:solidFill>
                      <a:srgbClr val="2365C7"/>
                    </a:solidFill>
                    <a:latin typeface="Arial"/>
                    <a:ea typeface="+mn-ea"/>
                    <a:cs typeface="Arial"/>
                  </a:defRPr>
                </a:lvl1pPr>
                <a:lvl2pPr marL="811095" eaLnBrk="1" hangingPunct="1">
                  <a:defRPr>
                    <a:latin typeface="+mn-lt"/>
                    <a:ea typeface="+mn-ea"/>
                    <a:cs typeface="+mn-cs"/>
                  </a:defRPr>
                </a:lvl2pPr>
                <a:lvl3pPr marL="1622188" eaLnBrk="1" hangingPunct="1">
                  <a:defRPr>
                    <a:latin typeface="+mn-lt"/>
                    <a:ea typeface="+mn-ea"/>
                    <a:cs typeface="+mn-cs"/>
                  </a:defRPr>
                </a:lvl3pPr>
                <a:lvl4pPr marL="2433284" eaLnBrk="1" hangingPunct="1">
                  <a:defRPr>
                    <a:latin typeface="+mn-lt"/>
                    <a:ea typeface="+mn-ea"/>
                    <a:cs typeface="+mn-cs"/>
                  </a:defRPr>
                </a:lvl4pPr>
                <a:lvl5pPr marL="3244380" eaLnBrk="1" hangingPunct="1">
                  <a:defRPr>
                    <a:latin typeface="+mn-lt"/>
                    <a:ea typeface="+mn-ea"/>
                    <a:cs typeface="+mn-cs"/>
                  </a:defRPr>
                </a:lvl5pPr>
                <a:lvl6pPr marL="4055475" eaLnBrk="1" hangingPunct="1">
                  <a:defRPr>
                    <a:latin typeface="+mn-lt"/>
                    <a:ea typeface="+mn-ea"/>
                    <a:cs typeface="+mn-cs"/>
                  </a:defRPr>
                </a:lvl6pPr>
                <a:lvl7pPr marL="4866571" eaLnBrk="1" hangingPunct="1">
                  <a:defRPr>
                    <a:latin typeface="+mn-lt"/>
                    <a:ea typeface="+mn-ea"/>
                    <a:cs typeface="+mn-cs"/>
                  </a:defRPr>
                </a:lvl7pPr>
                <a:lvl8pPr marL="5677665" eaLnBrk="1" hangingPunct="1">
                  <a:defRPr>
                    <a:latin typeface="+mn-lt"/>
                    <a:ea typeface="+mn-ea"/>
                    <a:cs typeface="+mn-cs"/>
                  </a:defRPr>
                </a:lvl8pPr>
                <a:lvl9pPr marL="6488763" eaLnBrk="1" hangingPunct="1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4. Скольким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равняется скорость 10,8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?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Текс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09" y="5537869"/>
                <a:ext cx="11737304" cy="649601"/>
              </a:xfrm>
              <a:prstGeom prst="rect">
                <a:avLst/>
              </a:prstGeom>
              <a:blipFill rotWithShape="1">
                <a:blip r:embed="rId14"/>
                <a:stretch>
                  <a:fillRect l="-2078" t="-12150" b="-19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07024" y="6124410"/>
                <a:ext cx="1848583" cy="82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10,8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км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ч</m:t>
                        </m:r>
                      </m:den>
                    </m:f>
                  </m:oMath>
                </a14:m>
                <a:r>
                  <a:rPr lang="ru-RU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7024" y="6124410"/>
                <a:ext cx="1848583" cy="823110"/>
              </a:xfrm>
              <a:prstGeom prst="rect">
                <a:avLst/>
              </a:prstGeom>
              <a:blipFill rotWithShape="1">
                <a:blip r:embed="rId15"/>
                <a:stretch>
                  <a:fillRect l="-10231" t="-2963" r="-8911" b="-1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79232" y="6098314"/>
                <a:ext cx="1608133" cy="9212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10,8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3,6</m:t>
                        </m:r>
                      </m:den>
                    </m:f>
                  </m:oMath>
                </a14:m>
                <a:r>
                  <a:rPr lang="ru-RU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600" dirty="0" smtClean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232" y="6098314"/>
                <a:ext cx="1608133" cy="921214"/>
              </a:xfrm>
              <a:prstGeom prst="rect">
                <a:avLst/>
              </a:prstGeom>
              <a:blipFill rotWithShape="1">
                <a:blip r:embed="rId16"/>
                <a:stretch>
                  <a:fillRect r="-10985" b="-7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254058" y="6124923"/>
                <a:ext cx="748923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058" y="6124923"/>
                <a:ext cx="748923" cy="822597"/>
              </a:xfrm>
              <a:prstGeom prst="rect">
                <a:avLst/>
              </a:prstGeom>
              <a:blipFill rotWithShape="1">
                <a:blip r:embed="rId17"/>
                <a:stretch>
                  <a:fillRect l="-25203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904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Задача 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1809" y="1258888"/>
            <a:ext cx="12241360" cy="1908215"/>
          </a:xfrm>
        </p:spPr>
        <p:txBody>
          <a:bodyPr/>
          <a:lstStyle/>
          <a:p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smtClean="0">
                <a:solidFill>
                  <a:schemeClr val="tx2"/>
                </a:solidFill>
              </a:rPr>
              <a:t>   </a:t>
            </a:r>
            <a:r>
              <a:rPr lang="ru-RU" sz="4000" dirty="0" smtClean="0">
                <a:solidFill>
                  <a:schemeClr val="tx2"/>
                </a:solidFill>
              </a:rPr>
              <a:t>Муравей прополз от начала до конца нити длиной 9 м за 5 минут. Определите скорость муравья.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3496" y="5958828"/>
            <a:ext cx="12490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el-GR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ϑ</a:t>
            </a:r>
            <a:r>
              <a:rPr lang="ru-RU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4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9558" y="4144040"/>
            <a:ext cx="17988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ru-RU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en-US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1529" y="3443557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60124" y="3425902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85825" y="5939408"/>
            <a:ext cx="331236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798193" y="3443557"/>
            <a:ext cx="0" cy="335994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30" y="5009401"/>
            <a:ext cx="21900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 мин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454377" y="3502590"/>
            <a:ext cx="0" cy="335994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90536" y="3419128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СИ: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0550" y="5036275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067"/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300 с</a:t>
            </a:r>
            <a:endParaRPr lang="ru-RU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873522" y="4238771"/>
                <a:ext cx="1433406" cy="1071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14:m>
                  <m:oMath xmlns:m="http://schemas.openxmlformats.org/officeDocument/2006/math">
                    <m:r>
                      <a:rPr lang="el-GR" sz="4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𝝑</m:t>
                    </m:r>
                  </m:oMath>
                </a14:m>
                <a:r>
                  <a:rPr lang="en-US" sz="44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4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𝑺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4400" b="1" i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t</m:t>
                        </m:r>
                      </m:den>
                    </m:f>
                  </m:oMath>
                </a14:m>
                <a:endParaRPr lang="ru-RU" sz="28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3522" y="4238771"/>
                <a:ext cx="1433406" cy="1071575"/>
              </a:xfrm>
              <a:prstGeom prst="rect">
                <a:avLst/>
              </a:prstGeom>
              <a:blipFill rotWithShape="1">
                <a:blip r:embed="rId2"/>
                <a:stretch>
                  <a:fillRect b="-10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14417" y="5363344"/>
                <a:ext cx="1755609" cy="9666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14:m>
                  <m:oMath xmlns:m="http://schemas.openxmlformats.org/officeDocument/2006/math">
                    <m:r>
                      <a:rPr lang="el-GR" sz="4000" b="1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𝝑</m:t>
                    </m:r>
                  </m:oMath>
                </a14:m>
                <a:r>
                  <a:rPr lang="en-US" sz="4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300</m:t>
                        </m:r>
                      </m:den>
                    </m:f>
                  </m:oMath>
                </a14:m>
                <a:endParaRPr lang="ru-RU" sz="2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417" y="5363344"/>
                <a:ext cx="1755609" cy="966675"/>
              </a:xfrm>
              <a:prstGeom prst="rect">
                <a:avLst/>
              </a:prstGeom>
              <a:blipFill rotWithShape="1">
                <a:blip r:embed="rId3"/>
                <a:stretch>
                  <a:fillRect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863952" y="5520108"/>
                <a:ext cx="2141933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0,0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3952" y="5520108"/>
                <a:ext cx="2141933" cy="822597"/>
              </a:xfrm>
              <a:prstGeom prst="rect">
                <a:avLst/>
              </a:prstGeom>
              <a:blipFill rotWithShape="1">
                <a:blip r:embed="rId4"/>
                <a:stretch>
                  <a:fillRect l="-8547" t="-5970" r="-7977" b="-119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686773" y="6222074"/>
                <a:ext cx="2804935" cy="7414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en-US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0,0</a:t>
                </a:r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м</m:t>
                        </m:r>
                      </m:num>
                      <m:den>
                        <m:r>
                          <a:rPr lang="ru-RU" sz="3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6773" y="6222074"/>
                <a:ext cx="2804935" cy="741485"/>
              </a:xfrm>
              <a:prstGeom prst="rect">
                <a:avLst/>
              </a:prstGeom>
              <a:blipFill rotWithShape="1">
                <a:blip r:embed="rId5"/>
                <a:stretch>
                  <a:fillRect l="-5435" t="-4959" r="-4783" b="-1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8659034" y="4094755"/>
            <a:ext cx="1870672" cy="125364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067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81030" y="5377307"/>
                <a:ext cx="1276311" cy="9666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:r>
                  <a:rPr lang="ru-RU" sz="4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endParaRPr lang="ru-RU" sz="2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1030" y="5377307"/>
                <a:ext cx="1276311" cy="966675"/>
              </a:xfrm>
              <a:prstGeom prst="rect">
                <a:avLst/>
              </a:prstGeom>
              <a:blipFill rotWithShape="1">
                <a:blip r:embed="rId6"/>
                <a:stretch>
                  <a:fillRect l="-17225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40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3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801" y="1221720"/>
            <a:ext cx="12241360" cy="1477328"/>
          </a:xfrm>
        </p:spPr>
        <p:txBody>
          <a:bodyPr/>
          <a:lstStyle/>
          <a:p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smtClean="0">
                <a:solidFill>
                  <a:schemeClr val="tx2"/>
                </a:solidFill>
              </a:rPr>
              <a:t>   Велосипедист за первые 5 с проехал 35 м, за следующие 10 с – 100 м за последние 5 с – 25 м. Найдите среднюю скорость движения на всем пути.</a:t>
            </a:r>
            <a:endParaRPr lang="ru-RU" sz="32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981" y="3031741"/>
                <a:ext cx="170604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 с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81" y="3031741"/>
                <a:ext cx="1706044" cy="646331"/>
              </a:xfrm>
              <a:prstGeom prst="rect">
                <a:avLst/>
              </a:prstGeom>
              <a:blipFill rotWithShape="1">
                <a:blip r:embed="rId2"/>
                <a:stretch>
                  <a:fillRect t="-14151" r="-10357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7833" y="3609546"/>
                <a:ext cx="20964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35 м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3609546"/>
                <a:ext cx="2096471" cy="646331"/>
              </a:xfrm>
              <a:prstGeom prst="rect">
                <a:avLst/>
              </a:prstGeom>
              <a:blipFill rotWithShape="1">
                <a:blip r:embed="rId3"/>
                <a:stretch>
                  <a:fillRect t="-14151" r="-8163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77913" y="6299448"/>
                <a:ext cx="1465401" cy="695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ϑ</m:t>
                        </m:r>
                      </m:e>
                      <m:sub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-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913" y="6299448"/>
                <a:ext cx="1465401" cy="695960"/>
              </a:xfrm>
              <a:prstGeom prst="rect">
                <a:avLst/>
              </a:prstGeom>
              <a:blipFill rotWithShape="1">
                <a:blip r:embed="rId4"/>
                <a:stretch>
                  <a:fillRect t="-13913" r="-12083" b="-23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>
            <a:off x="3617839" y="3066029"/>
            <a:ext cx="10847" cy="380948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413817" y="6321827"/>
            <a:ext cx="320402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36302" y="2559188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38353" y="2556773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7833" y="4115343"/>
                <a:ext cx="19732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 </a:t>
                </a:r>
                <a:r>
                  <a:rPr lang="ru-RU" sz="3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4115343"/>
                <a:ext cx="1973232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14151" r="-8669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7833" y="5675496"/>
                <a:ext cx="21071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25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м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5675496"/>
                <a:ext cx="2107180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14151" r="-8116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57833" y="5183933"/>
                <a:ext cx="17167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3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5183933"/>
                <a:ext cx="1716752" cy="646331"/>
              </a:xfrm>
              <a:prstGeom prst="rect">
                <a:avLst/>
              </a:prstGeom>
              <a:blipFill rotWithShape="1">
                <a:blip r:embed="rId7"/>
                <a:stretch>
                  <a:fillRect t="-14151" r="-996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27753" y="3569290"/>
                <a:ext cx="2042034" cy="1010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ϑ</m:t>
                        </m:r>
                      </m:e>
                      <m:sub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общ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общ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753" y="3569290"/>
                <a:ext cx="2042034" cy="101040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738256" y="3526195"/>
                <a:ext cx="3036601" cy="9697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ϑ</m:t>
                        </m:r>
                      </m:e>
                      <m:sub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 </m:t>
                        </m:r>
                        <m:sSub>
                          <m:sSub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8256" y="3526195"/>
                <a:ext cx="3036601" cy="96975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73869" y="5055705"/>
                <a:ext cx="3581365" cy="883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ϑ</m:t>
                        </m:r>
                      </m:e>
                      <m:sub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35+10</m:t>
                        </m:r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0+</m:t>
                        </m:r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5+10+5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869" y="5055705"/>
                <a:ext cx="3581365" cy="883703"/>
              </a:xfrm>
              <a:prstGeom prst="rect">
                <a:avLst/>
              </a:prstGeom>
              <a:blipFill rotWithShape="1">
                <a:blip r:embed="rId10"/>
                <a:stretch>
                  <a:fillRect r="-4252" b="-11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02251" y="5032358"/>
                <a:ext cx="1168910" cy="879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160</m:t>
                        </m:r>
                      </m:num>
                      <m:den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251" y="5032358"/>
                <a:ext cx="1168910" cy="879215"/>
              </a:xfrm>
              <a:prstGeom prst="rect">
                <a:avLst/>
              </a:prstGeom>
              <a:blipFill rotWithShape="1">
                <a:blip r:embed="rId11"/>
                <a:stretch>
                  <a:fillRect r="-15104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516433" y="5126434"/>
                <a:ext cx="1000595" cy="7414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8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м</m:t>
                        </m:r>
                      </m:num>
                      <m:den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6433" y="5126434"/>
                <a:ext cx="1000595" cy="741485"/>
              </a:xfrm>
              <a:prstGeom prst="rect">
                <a:avLst/>
              </a:prstGeom>
              <a:blipFill rotWithShape="1">
                <a:blip r:embed="rId12"/>
                <a:stretch>
                  <a:fillRect l="-15244" t="-4918" r="-14634" b="-106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0422929" y="6011416"/>
                <a:ext cx="2116092" cy="903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067"/>
                <a:r>
                  <a:rPr lang="ru-RU" sz="3600" dirty="0" smtClean="0">
                    <a:solidFill>
                      <a:prstClr val="black"/>
                    </a:solidFill>
                  </a:rPr>
                  <a:t>Ответ: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м</m:t>
                        </m:r>
                      </m:num>
                      <m:den>
                        <m:r>
                          <a:rPr lang="ru-RU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2929" y="6011416"/>
                <a:ext cx="2116092" cy="903709"/>
              </a:xfrm>
              <a:prstGeom prst="rect">
                <a:avLst/>
              </a:prstGeom>
              <a:blipFill rotWithShape="1">
                <a:blip r:embed="rId13"/>
                <a:stretch>
                  <a:fillRect l="-8934" b="-94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57833" y="4627864"/>
                <a:ext cx="236366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ru-RU" sz="36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100 м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3" y="4627864"/>
                <a:ext cx="2363660" cy="646331"/>
              </a:xfrm>
              <a:prstGeom prst="rect">
                <a:avLst/>
              </a:prstGeom>
              <a:blipFill rotWithShape="1">
                <a:blip r:embed="rId14"/>
                <a:stretch>
                  <a:fillRect t="-14151" r="-6977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Задача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08582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2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4737</TotalTime>
  <Words>919</Words>
  <Application>Microsoft Office PowerPoint</Application>
  <PresentationFormat>Произвольный</PresentationFormat>
  <Paragraphs>135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Тема Office</vt:lpstr>
      <vt:lpstr>4_Тема Office</vt:lpstr>
      <vt:lpstr>1_Тема Office</vt:lpstr>
      <vt:lpstr>5_Тема Office</vt:lpstr>
      <vt:lpstr>6_Тема Office</vt:lpstr>
      <vt:lpstr>Презентация PowerPoint</vt:lpstr>
      <vt:lpstr>Повторение</vt:lpstr>
      <vt:lpstr>Задачи</vt:lpstr>
      <vt:lpstr>Задача</vt:lpstr>
      <vt:lpstr>Задача</vt:lpstr>
      <vt:lpstr>Повторение</vt:lpstr>
      <vt:lpstr>Задачи</vt:lpstr>
      <vt:lpstr>Задача </vt:lpstr>
      <vt:lpstr>Задача 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Liza</dc:creator>
  <cp:lastModifiedBy>Liza</cp:lastModifiedBy>
  <cp:revision>159</cp:revision>
  <dcterms:created xsi:type="dcterms:W3CDTF">2020-08-02T08:10:29Z</dcterms:created>
  <dcterms:modified xsi:type="dcterms:W3CDTF">2020-10-07T03:51:32Z</dcterms:modified>
</cp:coreProperties>
</file>