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4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3" r:id="rId2"/>
    <p:sldMasterId id="2147483715" r:id="rId3"/>
    <p:sldMasterId id="2147483728" r:id="rId4"/>
    <p:sldMasterId id="2147483734" r:id="rId5"/>
  </p:sldMasterIdLst>
  <p:notesMasterIdLst>
    <p:notesMasterId r:id="rId16"/>
  </p:notesMasterIdLst>
  <p:sldIdLst>
    <p:sldId id="316" r:id="rId6"/>
    <p:sldId id="317" r:id="rId7"/>
    <p:sldId id="325" r:id="rId8"/>
    <p:sldId id="322" r:id="rId9"/>
    <p:sldId id="323" r:id="rId10"/>
    <p:sldId id="319" r:id="rId11"/>
    <p:sldId id="318" r:id="rId12"/>
    <p:sldId id="320" r:id="rId13"/>
    <p:sldId id="321" r:id="rId14"/>
    <p:sldId id="267" r:id="rId15"/>
  </p:sldIdLst>
  <p:sldSz cx="12780963" cy="7126288"/>
  <p:notesSz cx="6858000" cy="9144000"/>
  <p:defaultTextStyle>
    <a:defPPr>
      <a:defRPr lang="ru-RU"/>
    </a:defPPr>
    <a:lvl1pPr marL="0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1pPr>
    <a:lvl2pPr marL="548152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2pPr>
    <a:lvl3pPr marL="1096301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3pPr>
    <a:lvl4pPr marL="1644454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4pPr>
    <a:lvl5pPr marL="2192605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5pPr>
    <a:lvl6pPr marL="274075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6pPr>
    <a:lvl7pPr marL="3288906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7pPr>
    <a:lvl8pPr marL="383705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8pPr>
    <a:lvl9pPr marL="4385209" algn="l" defTabSz="1096301" rtl="0" eaLnBrk="1" latinLnBrk="0" hangingPunct="1">
      <a:defRPr sz="22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26" autoAdjust="0"/>
    <p:restoredTop sz="94660"/>
  </p:normalViewPr>
  <p:slideViewPr>
    <p:cSldViewPr>
      <p:cViewPr>
        <p:scale>
          <a:sx n="64" d="100"/>
          <a:sy n="64" d="100"/>
        </p:scale>
        <p:origin x="-1068" y="-186"/>
      </p:cViewPr>
      <p:guideLst>
        <p:guide orient="horz" pos="2245"/>
        <p:guide pos="40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203EAF-CA91-451E-AF24-DED0DF714AC0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5600" y="685800"/>
            <a:ext cx="61468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9B83A5-BD5C-4FB8-993C-81707C7C92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5772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09B83A5-BD5C-4FB8-993C-81707C7C920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9129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3" y="2213802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2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1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4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26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07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89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70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52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26" y="285416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76" y="285416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97"/>
            <a:ext cx="10863818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53" y="3990721"/>
            <a:ext cx="8946675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661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18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80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99914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9671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32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8036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8574" y="2213817"/>
            <a:ext cx="10863818" cy="15275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17153" y="4038254"/>
            <a:ext cx="8946675" cy="182116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2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0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82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5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35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1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67119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78585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42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64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5292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295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059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82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589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353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1192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340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43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70108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7" y="2259981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7648" indent="0">
              <a:buNone/>
              <a:defRPr sz="2400" b="1"/>
            </a:lvl2pPr>
            <a:lvl3pPr marL="1095292" indent="0">
              <a:buNone/>
              <a:defRPr sz="2200" b="1"/>
            </a:lvl3pPr>
            <a:lvl4pPr marL="1642950" indent="0">
              <a:buNone/>
              <a:defRPr sz="1900" b="1"/>
            </a:lvl4pPr>
            <a:lvl5pPr marL="2190595" indent="0">
              <a:buNone/>
              <a:defRPr sz="1900" b="1"/>
            </a:lvl5pPr>
            <a:lvl6pPr marL="2738246" indent="0">
              <a:buNone/>
              <a:defRPr sz="1900" b="1"/>
            </a:lvl6pPr>
            <a:lvl7pPr marL="3285891" indent="0">
              <a:buNone/>
              <a:defRPr sz="1900" b="1"/>
            </a:lvl7pPr>
            <a:lvl8pPr marL="3833537" indent="0">
              <a:buNone/>
              <a:defRPr sz="1900" b="1"/>
            </a:lvl8pPr>
            <a:lvl9pPr marL="438119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81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5127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0702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2786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5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2" y="283779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75" y="1491287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384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43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7648" indent="0">
              <a:buNone/>
              <a:defRPr sz="3400"/>
            </a:lvl2pPr>
            <a:lvl3pPr marL="1095292" indent="0">
              <a:buNone/>
              <a:defRPr sz="2900"/>
            </a:lvl3pPr>
            <a:lvl4pPr marL="1642950" indent="0">
              <a:buNone/>
              <a:defRPr sz="2400"/>
            </a:lvl4pPr>
            <a:lvl5pPr marL="2190595" indent="0">
              <a:buNone/>
              <a:defRPr sz="2400"/>
            </a:lvl5pPr>
            <a:lvl6pPr marL="2738246" indent="0">
              <a:buNone/>
              <a:defRPr sz="2400"/>
            </a:lvl6pPr>
            <a:lvl7pPr marL="3285891" indent="0">
              <a:buNone/>
              <a:defRPr sz="2400"/>
            </a:lvl7pPr>
            <a:lvl8pPr marL="3833537" indent="0">
              <a:buNone/>
              <a:defRPr sz="2400"/>
            </a:lvl8pPr>
            <a:lvl9pPr marL="4381192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21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7648" indent="0">
              <a:buNone/>
              <a:defRPr sz="1400"/>
            </a:lvl2pPr>
            <a:lvl3pPr marL="1095292" indent="0">
              <a:buNone/>
              <a:defRPr sz="1200"/>
            </a:lvl3pPr>
            <a:lvl4pPr marL="1642950" indent="0">
              <a:buNone/>
              <a:defRPr sz="1100"/>
            </a:lvl4pPr>
            <a:lvl5pPr marL="2190595" indent="0">
              <a:buNone/>
              <a:defRPr sz="1100"/>
            </a:lvl5pPr>
            <a:lvl6pPr marL="2738246" indent="0">
              <a:buNone/>
              <a:defRPr sz="1100"/>
            </a:lvl6pPr>
            <a:lvl7pPr marL="3285891" indent="0">
              <a:buNone/>
              <a:defRPr sz="1100"/>
            </a:lvl7pPr>
            <a:lvl8pPr marL="3833537" indent="0">
              <a:buNone/>
              <a:defRPr sz="1100"/>
            </a:lvl8pPr>
            <a:lvl9pPr marL="438119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27118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094752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66230" y="285431"/>
            <a:ext cx="2875717" cy="608043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39080" y="285431"/>
            <a:ext cx="8414133" cy="608043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383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8633" y="290956"/>
            <a:ext cx="10863820" cy="8495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58573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889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33191" y="1451653"/>
            <a:ext cx="3489203" cy="35407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58573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5889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33191" y="5175427"/>
            <a:ext cx="3489203" cy="996362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7233" indent="-127233">
              <a:buFont typeface="Arial" panose="020B0604020202020204" pitchFamily="34" charset="0"/>
              <a:buChar char="•"/>
              <a:defRPr sz="1200"/>
            </a:lvl2pPr>
            <a:lvl3pPr marL="254466" indent="-127233">
              <a:defRPr sz="1200"/>
            </a:lvl3pPr>
            <a:lvl4pPr marL="445319" indent="-190849">
              <a:defRPr sz="1200"/>
            </a:lvl4pPr>
            <a:lvl5pPr marL="636165" indent="-190849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58633" y="969992"/>
            <a:ext cx="10863820" cy="4222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4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6632661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8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5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93371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9616" y="4579300"/>
            <a:ext cx="10863818" cy="141536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09616" y="3020429"/>
            <a:ext cx="10863818" cy="155887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152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9630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445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260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4075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890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70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520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0344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65828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280786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4" y="350017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60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60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60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07627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58574" y="2209175"/>
            <a:ext cx="10863818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17149" y="3990721"/>
            <a:ext cx="8946675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r>
              <a:rPr lang="ru-RU" smtClean="0"/>
              <a:t>Образец подзаголовка</a:t>
            </a: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2789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496"/>
            <a:ext cx="10044182" cy="661720"/>
          </a:xfrm>
        </p:spPr>
        <p:txBody>
          <a:bodyPr lIns="0" tIns="0" rIns="0" bIns="0"/>
          <a:lstStyle>
            <a:lvl1pPr>
              <a:defRPr sz="43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0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050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2197" y="1639047"/>
            <a:ext cx="5559719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646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553998"/>
          </a:xfrm>
        </p:spPr>
        <p:txBody>
          <a:bodyPr lIns="0" tIns="0" rIns="0" bIns="0"/>
          <a:lstStyle>
            <a:lvl1pPr>
              <a:defRPr sz="3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ru-RU" smtClean="0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2261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Пустой слайд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1653509" y="350022"/>
            <a:ext cx="560221" cy="55503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4345528" y="6627457"/>
            <a:ext cx="4089908" cy="338554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639048" y="6627457"/>
            <a:ext cx="2939622" cy="338554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0D482E-E893-4824-BFFD-DB4EBF2D369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202293" y="6627457"/>
            <a:ext cx="2939622" cy="338554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6917E-EB90-4619-B290-CF2D0F8DE7B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039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39048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96990" y="1662825"/>
            <a:ext cx="5644925" cy="470302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595167"/>
            <a:ext cx="5647145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9076" y="2259979"/>
            <a:ext cx="5647145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92552" y="1595167"/>
            <a:ext cx="5649363" cy="664790"/>
          </a:xfrm>
        </p:spPr>
        <p:txBody>
          <a:bodyPr anchor="b"/>
          <a:lstStyle>
            <a:lvl1pPr marL="0" indent="0">
              <a:buNone/>
              <a:defRPr sz="2900" b="1"/>
            </a:lvl1pPr>
            <a:lvl2pPr marL="548152" indent="0">
              <a:buNone/>
              <a:defRPr sz="2400" b="1"/>
            </a:lvl2pPr>
            <a:lvl3pPr marL="1096301" indent="0">
              <a:buNone/>
              <a:defRPr sz="2200" b="1"/>
            </a:lvl3pPr>
            <a:lvl4pPr marL="1644454" indent="0">
              <a:buNone/>
              <a:defRPr sz="1900" b="1"/>
            </a:lvl4pPr>
            <a:lvl5pPr marL="2192605" indent="0">
              <a:buNone/>
              <a:defRPr sz="1900" b="1"/>
            </a:lvl5pPr>
            <a:lvl6pPr marL="2740756" indent="0">
              <a:buNone/>
              <a:defRPr sz="1900" b="1"/>
            </a:lvl6pPr>
            <a:lvl7pPr marL="3288906" indent="0">
              <a:buNone/>
              <a:defRPr sz="1900" b="1"/>
            </a:lvl7pPr>
            <a:lvl8pPr marL="3837059" indent="0">
              <a:buNone/>
              <a:defRPr sz="1900" b="1"/>
            </a:lvl8pPr>
            <a:lvl9pPr marL="4385209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492552" y="2259979"/>
            <a:ext cx="5649363" cy="4105864"/>
          </a:xfrm>
        </p:spPr>
        <p:txBody>
          <a:bodyPr/>
          <a:lstStyle>
            <a:lvl1pPr>
              <a:defRPr sz="2900"/>
            </a:lvl1pPr>
            <a:lvl2pPr>
              <a:defRPr sz="2400"/>
            </a:lvl2pPr>
            <a:lvl3pPr>
              <a:defRPr sz="22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56" y="283732"/>
            <a:ext cx="4204848" cy="120751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97031" y="283744"/>
            <a:ext cx="7144913" cy="6082089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29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9056" y="1491269"/>
            <a:ext cx="4204848" cy="487457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5168" y="4988435"/>
            <a:ext cx="7668578" cy="588909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5168" y="636758"/>
            <a:ext cx="7668578" cy="4275773"/>
          </a:xfrm>
        </p:spPr>
        <p:txBody>
          <a:bodyPr/>
          <a:lstStyle>
            <a:lvl1pPr marL="0" indent="0">
              <a:buNone/>
              <a:defRPr sz="3800"/>
            </a:lvl1pPr>
            <a:lvl2pPr marL="548152" indent="0">
              <a:buNone/>
              <a:defRPr sz="3400"/>
            </a:lvl2pPr>
            <a:lvl3pPr marL="1096301" indent="0">
              <a:buNone/>
              <a:defRPr sz="2900"/>
            </a:lvl3pPr>
            <a:lvl4pPr marL="1644454" indent="0">
              <a:buNone/>
              <a:defRPr sz="2400"/>
            </a:lvl4pPr>
            <a:lvl5pPr marL="2192605" indent="0">
              <a:buNone/>
              <a:defRPr sz="2400"/>
            </a:lvl5pPr>
            <a:lvl6pPr marL="2740756" indent="0">
              <a:buNone/>
              <a:defRPr sz="2400"/>
            </a:lvl6pPr>
            <a:lvl7pPr marL="3288906" indent="0">
              <a:buNone/>
              <a:defRPr sz="2400"/>
            </a:lvl7pPr>
            <a:lvl8pPr marL="3837059" indent="0">
              <a:buNone/>
              <a:defRPr sz="2400"/>
            </a:lvl8pPr>
            <a:lvl9pPr marL="4385209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5168" y="5577319"/>
            <a:ext cx="7668578" cy="836349"/>
          </a:xfrm>
        </p:spPr>
        <p:txBody>
          <a:bodyPr/>
          <a:lstStyle>
            <a:lvl1pPr marL="0" indent="0">
              <a:buNone/>
              <a:defRPr sz="1700"/>
            </a:lvl1pPr>
            <a:lvl2pPr marL="548152" indent="0">
              <a:buNone/>
              <a:defRPr sz="1400"/>
            </a:lvl2pPr>
            <a:lvl3pPr marL="1096301" indent="0">
              <a:buNone/>
              <a:defRPr sz="1200"/>
            </a:lvl3pPr>
            <a:lvl4pPr marL="1644454" indent="0">
              <a:buNone/>
              <a:defRPr sz="1100"/>
            </a:lvl4pPr>
            <a:lvl5pPr marL="2192605" indent="0">
              <a:buNone/>
              <a:defRPr sz="1100"/>
            </a:lvl5pPr>
            <a:lvl6pPr marL="2740756" indent="0">
              <a:buNone/>
              <a:defRPr sz="1100"/>
            </a:lvl6pPr>
            <a:lvl7pPr marL="3288906" indent="0">
              <a:buNone/>
              <a:defRPr sz="1100"/>
            </a:lvl7pPr>
            <a:lvl8pPr marL="3837059" indent="0">
              <a:buNone/>
              <a:defRPr sz="1100"/>
            </a:lvl8pPr>
            <a:lvl9pPr marL="4385209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3.xml"/><Relationship Id="rId4" Type="http://schemas.openxmlformats.org/officeDocument/2006/relationships/slideLayout" Target="../slideLayouts/slideLayout32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5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6" y="285393"/>
            <a:ext cx="11502867" cy="1187715"/>
          </a:xfrm>
          <a:prstGeom prst="rect">
            <a:avLst/>
          </a:prstGeom>
        </p:spPr>
        <p:txBody>
          <a:bodyPr vert="horz" lIns="109631" tIns="54816" rIns="109631" bIns="54816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6" y="1662825"/>
            <a:ext cx="11502867" cy="4703021"/>
          </a:xfrm>
          <a:prstGeom prst="rect">
            <a:avLst/>
          </a:prstGeom>
        </p:spPr>
        <p:txBody>
          <a:bodyPr vert="horz" lIns="109631" tIns="54816" rIns="109631" bIns="54816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47"/>
            <a:ext cx="404730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47"/>
            <a:ext cx="2982225" cy="379409"/>
          </a:xfrm>
          <a:prstGeom prst="rect">
            <a:avLst/>
          </a:prstGeom>
        </p:spPr>
        <p:txBody>
          <a:bodyPr vert="horz" lIns="109631" tIns="54816" rIns="109631" bIns="54816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6301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111" indent="-411111" algn="l" defTabSz="1096301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745" indent="-342595" algn="l" defTabSz="1096301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70377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8529" indent="-274076" algn="l" defTabSz="1096301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6681" indent="-274076" algn="l" defTabSz="1096301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4832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2983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1134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9285" indent="-274076" algn="l" defTabSz="1096301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8152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6301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4454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2605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4075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8906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705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5209" algn="l" defTabSz="1096301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2" y="1177555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3" y="224985"/>
            <a:ext cx="11447615" cy="3125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659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9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07.10.2020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9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33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9077" y="285396"/>
            <a:ext cx="11502867" cy="1187715"/>
          </a:xfrm>
          <a:prstGeom prst="rect">
            <a:avLst/>
          </a:prstGeom>
        </p:spPr>
        <p:txBody>
          <a:bodyPr vert="horz" lIns="109533" tIns="54764" rIns="109533" bIns="54764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9077" y="1662843"/>
            <a:ext cx="11502867" cy="4703021"/>
          </a:xfrm>
          <a:prstGeom prst="rect">
            <a:avLst/>
          </a:prstGeom>
        </p:spPr>
        <p:txBody>
          <a:bodyPr vert="horz" lIns="109533" tIns="54764" rIns="109533" bIns="54764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39051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07.10.2020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66838" y="6605062"/>
            <a:ext cx="404730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59690" y="6605062"/>
            <a:ext cx="2982225" cy="379409"/>
          </a:xfrm>
          <a:prstGeom prst="rect">
            <a:avLst/>
          </a:prstGeom>
        </p:spPr>
        <p:txBody>
          <a:bodyPr vert="horz" lIns="109533" tIns="54764" rIns="109533" bIns="5476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95292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1095292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05565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</p:sldLayoutIdLst>
  <p:txStyles>
    <p:titleStyle>
      <a:lvl1pPr algn="ctr" defTabSz="1095292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733" indent="-410733" algn="l" defTabSz="1095292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89928" indent="-342283" algn="l" defTabSz="1095292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124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16767" indent="-273826" algn="l" defTabSz="1095292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4420" indent="-273826" algn="l" defTabSz="1095292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2071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59719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7377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5015" indent="-273826" algn="l" defTabSz="1095292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48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2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42950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190595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246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85891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33537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81192" algn="l" defTabSz="1095292" rtl="0" eaLnBrk="1" latinLnBrk="0" hangingPunct="1"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77" y="1177530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99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77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1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07.10.2020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1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99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099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149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0924" eaLnBrk="1" hangingPunct="1">
        <a:defRPr>
          <a:latin typeface="+mn-lt"/>
          <a:ea typeface="+mn-ea"/>
          <a:cs typeface="+mn-cs"/>
        </a:defRPr>
      </a:lvl2pPr>
      <a:lvl3pPr marL="1621845" eaLnBrk="1" hangingPunct="1">
        <a:defRPr>
          <a:latin typeface="+mn-lt"/>
          <a:ea typeface="+mn-ea"/>
          <a:cs typeface="+mn-cs"/>
        </a:defRPr>
      </a:lvl3pPr>
      <a:lvl4pPr marL="2432770" eaLnBrk="1" hangingPunct="1">
        <a:defRPr>
          <a:latin typeface="+mn-lt"/>
          <a:ea typeface="+mn-ea"/>
          <a:cs typeface="+mn-cs"/>
        </a:defRPr>
      </a:lvl4pPr>
      <a:lvl5pPr marL="3243694" eaLnBrk="1" hangingPunct="1">
        <a:defRPr>
          <a:latin typeface="+mn-lt"/>
          <a:ea typeface="+mn-ea"/>
          <a:cs typeface="+mn-cs"/>
        </a:defRPr>
      </a:lvl5pPr>
      <a:lvl6pPr marL="4054618" eaLnBrk="1" hangingPunct="1">
        <a:defRPr>
          <a:latin typeface="+mn-lt"/>
          <a:ea typeface="+mn-ea"/>
          <a:cs typeface="+mn-cs"/>
        </a:defRPr>
      </a:lvl6pPr>
      <a:lvl7pPr marL="4865543" eaLnBrk="1" hangingPunct="1">
        <a:defRPr>
          <a:latin typeface="+mn-lt"/>
          <a:ea typeface="+mn-ea"/>
          <a:cs typeface="+mn-cs"/>
        </a:defRPr>
      </a:lvl7pPr>
      <a:lvl8pPr marL="5676464" eaLnBrk="1" hangingPunct="1">
        <a:defRPr>
          <a:latin typeface="+mn-lt"/>
          <a:ea typeface="+mn-ea"/>
          <a:cs typeface="+mn-cs"/>
        </a:defRPr>
      </a:lvl8pPr>
      <a:lvl9pPr marL="6487390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181" y="1177533"/>
            <a:ext cx="12526188" cy="581817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8185" y="156288"/>
            <a:ext cx="12526188" cy="94273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292"/>
            <a:endParaRPr sz="18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6681" y="224963"/>
            <a:ext cx="11447615" cy="3278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368392" y="1715502"/>
            <a:ext cx="10044182" cy="3837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45528" y="6627469"/>
            <a:ext cx="4089908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39048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880D482E-E893-4824-BFFD-DB4EBF2D3699}" type="datetimeFigureOut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07.10.2020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02293" y="6627469"/>
            <a:ext cx="293962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292"/>
            <a:fld id="{5C96917E-EB90-4619-B290-CF2D0F8DE7B6}" type="slidenum">
              <a:rPr lang="ru-RU" sz="1800" smtClean="0">
                <a:solidFill>
                  <a:prstClr val="black">
                    <a:tint val="75000"/>
                  </a:prstClr>
                </a:solidFill>
              </a:rPr>
              <a:pPr defTabSz="913292"/>
              <a:t>‹#›</a:t>
            </a:fld>
            <a:endParaRPr lang="ru-RU" sz="18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7693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</p:sldLayoutIdLst>
  <p:timing>
    <p:tnLst>
      <p:par>
        <p:cTn id="1" dur="indefinite" restart="never" nodeType="tmRoot"/>
      </p:par>
    </p:tnLst>
  </p:timing>
  <p:txStyles>
    <p:titleStyle>
      <a:lvl1pPr eaLnBrk="1" hangingPunct="1">
        <a:defRPr>
          <a:latin typeface="+mj-lt"/>
          <a:ea typeface="+mj-ea"/>
          <a:cs typeface="+mj-cs"/>
        </a:defRPr>
      </a:lvl1pPr>
    </p:titleStyle>
    <p:body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bodyStyle>
    <p:otherStyle>
      <a:lvl1pPr marL="0" eaLnBrk="1" hangingPunct="1">
        <a:defRPr>
          <a:latin typeface="+mn-lt"/>
          <a:ea typeface="+mn-ea"/>
          <a:cs typeface="+mn-cs"/>
        </a:defRPr>
      </a:lvl1pPr>
      <a:lvl2pPr marL="811095" eaLnBrk="1" hangingPunct="1">
        <a:defRPr>
          <a:latin typeface="+mn-lt"/>
          <a:ea typeface="+mn-ea"/>
          <a:cs typeface="+mn-cs"/>
        </a:defRPr>
      </a:lvl2pPr>
      <a:lvl3pPr marL="1622188" eaLnBrk="1" hangingPunct="1">
        <a:defRPr>
          <a:latin typeface="+mn-lt"/>
          <a:ea typeface="+mn-ea"/>
          <a:cs typeface="+mn-cs"/>
        </a:defRPr>
      </a:lvl3pPr>
      <a:lvl4pPr marL="2433284" eaLnBrk="1" hangingPunct="1">
        <a:defRPr>
          <a:latin typeface="+mn-lt"/>
          <a:ea typeface="+mn-ea"/>
          <a:cs typeface="+mn-cs"/>
        </a:defRPr>
      </a:lvl4pPr>
      <a:lvl5pPr marL="3244380" eaLnBrk="1" hangingPunct="1">
        <a:defRPr>
          <a:latin typeface="+mn-lt"/>
          <a:ea typeface="+mn-ea"/>
          <a:cs typeface="+mn-cs"/>
        </a:defRPr>
      </a:lvl5pPr>
      <a:lvl6pPr marL="4055475" eaLnBrk="1" hangingPunct="1">
        <a:defRPr>
          <a:latin typeface="+mn-lt"/>
          <a:ea typeface="+mn-ea"/>
          <a:cs typeface="+mn-cs"/>
        </a:defRPr>
      </a:lvl6pPr>
      <a:lvl7pPr marL="4866571" eaLnBrk="1" hangingPunct="1">
        <a:defRPr>
          <a:latin typeface="+mn-lt"/>
          <a:ea typeface="+mn-ea"/>
          <a:cs typeface="+mn-cs"/>
        </a:defRPr>
      </a:lvl7pPr>
      <a:lvl8pPr marL="5677665" eaLnBrk="1" hangingPunct="1">
        <a:defRPr>
          <a:latin typeface="+mn-lt"/>
          <a:ea typeface="+mn-ea"/>
          <a:cs typeface="+mn-cs"/>
        </a:defRPr>
      </a:lvl8pPr>
      <a:lvl9pPr marL="6488763" eaLnBrk="1" hangingPunct="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49.png"/><Relationship Id="rId5" Type="http://schemas.openxmlformats.org/officeDocument/2006/relationships/image" Target="../media/image44.png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1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0.png"/><Relationship Id="rId10" Type="http://schemas.openxmlformats.org/officeDocument/2006/relationships/image" Target="../media/image26.png"/><Relationship Id="rId4" Type="http://schemas.openxmlformats.org/officeDocument/2006/relationships/image" Target="../media/image19.png"/><Relationship Id="rId9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38.png"/><Relationship Id="rId17" Type="http://schemas.openxmlformats.org/officeDocument/2006/relationships/image" Target="../media/image45.png"/><Relationship Id="rId2" Type="http://schemas.openxmlformats.org/officeDocument/2006/relationships/image" Target="../media/image28.png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5" Type="http://schemas.openxmlformats.org/officeDocument/2006/relationships/image" Target="../media/image4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0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60.png"/><Relationship Id="rId5" Type="http://schemas.openxmlformats.org/officeDocument/2006/relationships/image" Target="../media/image50.png"/><Relationship Id="rId4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png"/><Relationship Id="rId13" Type="http://schemas.openxmlformats.org/officeDocument/2006/relationships/image" Target="../media/image51.png"/><Relationship Id="rId3" Type="http://schemas.openxmlformats.org/officeDocument/2006/relationships/image" Target="../media/image80.png"/><Relationship Id="rId7" Type="http://schemas.openxmlformats.org/officeDocument/2006/relationships/image" Target="../media/image120.png"/><Relationship Id="rId12" Type="http://schemas.openxmlformats.org/officeDocument/2006/relationships/image" Target="../media/image17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0.xml"/><Relationship Id="rId6" Type="http://schemas.openxmlformats.org/officeDocument/2006/relationships/image" Target="../media/image110.png"/><Relationship Id="rId11" Type="http://schemas.openxmlformats.org/officeDocument/2006/relationships/image" Target="../media/image160.png"/><Relationship Id="rId5" Type="http://schemas.openxmlformats.org/officeDocument/2006/relationships/image" Target="../media/image100.png"/><Relationship Id="rId10" Type="http://schemas.openxmlformats.org/officeDocument/2006/relationships/image" Target="../media/image150.png"/><Relationship Id="rId4" Type="http://schemas.openxmlformats.org/officeDocument/2006/relationships/image" Target="../media/image90.png"/><Relationship Id="rId9" Type="http://schemas.openxmlformats.org/officeDocument/2006/relationships/image" Target="../media/image140.png"/><Relationship Id="rId14" Type="http://schemas.openxmlformats.org/officeDocument/2006/relationships/image" Target="../media/image1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347" y="3411"/>
            <a:ext cx="12763612" cy="22424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94299" y="2843064"/>
            <a:ext cx="10856822" cy="3425798"/>
          </a:xfrm>
          <a:prstGeom prst="rect">
            <a:avLst/>
          </a:prstGeom>
        </p:spPr>
        <p:txBody>
          <a:bodyPr vert="horz" wrap="square" lIns="0" tIns="24626" rIns="0" bIns="0" rtlCol="0">
            <a:spAutoFit/>
          </a:bodyPr>
          <a:lstStyle/>
          <a:p>
            <a:pPr marL="32456" algn="ctr" defTabSz="1016664">
              <a:spcBef>
                <a:spcPts val="195"/>
              </a:spcBef>
            </a:pPr>
            <a:r>
              <a:rPr lang="ru-RU" sz="3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3600" b="1" dirty="0" smtClean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en-US" sz="4800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endParaRPr lang="ru-RU" sz="4800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456" algn="ctr" defTabSz="1016664">
              <a:spcBef>
                <a:spcPts val="195"/>
              </a:spcBef>
            </a:pPr>
            <a:r>
              <a:rPr lang="ru-RU" sz="7200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7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Решение задач</a:t>
            </a:r>
          </a:p>
          <a:p>
            <a:pPr marL="32456" algn="ctr" defTabSz="1016664">
              <a:spcBef>
                <a:spcPts val="195"/>
              </a:spcBef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Часть 1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69801" y="2920202"/>
            <a:ext cx="762637" cy="257176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477228" y="466931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488144" y="495468"/>
            <a:ext cx="1338132" cy="132624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1016664"/>
            <a:endParaRPr sz="20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892328" y="473255"/>
            <a:ext cx="807089" cy="951586"/>
          </a:xfrm>
          <a:prstGeom prst="rect">
            <a:avLst/>
          </a:prstGeom>
        </p:spPr>
        <p:txBody>
          <a:bodyPr vert="horz" wrap="square" lIns="0" tIns="27983" rIns="0" bIns="0" rtlCol="0">
            <a:spAutoFit/>
          </a:bodyPr>
          <a:lstStyle/>
          <a:p>
            <a:pPr defTabSz="1016664">
              <a:spcBef>
                <a:spcPts val="221"/>
              </a:spcBef>
            </a:pPr>
            <a:r>
              <a:rPr lang="ru-RU" sz="6000" b="1" spc="18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60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676761" y="1386219"/>
            <a:ext cx="1008682" cy="390810"/>
          </a:xfrm>
          <a:prstGeom prst="rect">
            <a:avLst/>
          </a:prstGeom>
        </p:spPr>
        <p:txBody>
          <a:bodyPr vert="horz" wrap="square" lIns="0" tIns="21270" rIns="0" bIns="0" rtlCol="0">
            <a:spAutoFit/>
          </a:bodyPr>
          <a:lstStyle/>
          <a:p>
            <a:pPr algn="ctr" defTabSz="1016664">
              <a:spcBef>
                <a:spcPts val="168"/>
              </a:spcBef>
            </a:pPr>
            <a:r>
              <a:rPr lang="ru-RU" sz="2400" b="1" spc="-8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159600" y="495445"/>
            <a:ext cx="7231277" cy="1134026"/>
          </a:xfrm>
          <a:prstGeom prst="rect">
            <a:avLst/>
          </a:prstGeom>
        </p:spPr>
        <p:txBody>
          <a:bodyPr vert="horz" wrap="square" lIns="0" tIns="25779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426" defTabSz="1614255">
              <a:spcBef>
                <a:spcPts val="203"/>
              </a:spcBef>
              <a:defRPr/>
            </a:pPr>
            <a:r>
              <a:rPr lang="ru-RU" sz="6000" kern="0" spc="8" dirty="0" smtClean="0">
                <a:solidFill>
                  <a:sysClr val="window" lastClr="FFFFFF"/>
                </a:solidFill>
              </a:rPr>
              <a:t>  </a:t>
            </a:r>
            <a:r>
              <a:rPr lang="ru-RU" sz="7200" kern="0" spc="8" dirty="0" smtClean="0">
                <a:solidFill>
                  <a:sysClr val="window" lastClr="FFFFFF"/>
                </a:solidFill>
              </a:rPr>
              <a:t>Физика</a:t>
            </a:r>
            <a:endParaRPr lang="en-US" sz="72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65" y="544613"/>
            <a:ext cx="95546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4930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178776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Задание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13817" y="2730113"/>
            <a:ext cx="11809312" cy="1985159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Повторить пройденные темы.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Выполнить упражнение 2 (1,2,3) на странице 38.</a:t>
            </a:r>
            <a:endParaRPr lang="ru-RU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6493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Повторение</a:t>
            </a:r>
            <a:endParaRPr lang="ru-RU" sz="4800" dirty="0"/>
          </a:p>
        </p:txBody>
      </p:sp>
      <p:sp>
        <p:nvSpPr>
          <p:cNvPr id="6" name="Текст 2"/>
          <p:cNvSpPr>
            <a:spLocks noGrp="1"/>
          </p:cNvSpPr>
          <p:nvPr>
            <p:ph type="body" idx="1"/>
          </p:nvPr>
        </p:nvSpPr>
        <p:spPr>
          <a:xfrm>
            <a:off x="522763" y="1595403"/>
            <a:ext cx="10044182" cy="4632037"/>
          </a:xfrm>
        </p:spPr>
        <p:txBody>
          <a:bodyPr/>
          <a:lstStyle/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Масса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Единица измерения массы.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Весы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Виды весов –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Плотность – </a:t>
            </a:r>
          </a:p>
          <a:p>
            <a:pPr marL="742950" indent="-742950">
              <a:buAutoNum type="arabicPeriod"/>
            </a:pPr>
            <a:r>
              <a:rPr lang="ru-RU" dirty="0" smtClean="0">
                <a:solidFill>
                  <a:schemeClr val="tx2"/>
                </a:solidFill>
              </a:rPr>
              <a:t>Единицы измерения</a:t>
            </a:r>
          </a:p>
          <a:p>
            <a:r>
              <a:rPr lang="ru-RU" dirty="0" smtClean="0">
                <a:solidFill>
                  <a:schemeClr val="tx2"/>
                </a:solidFill>
              </a:rPr>
              <a:t> плотности.</a:t>
            </a:r>
          </a:p>
        </p:txBody>
      </p:sp>
    </p:spTree>
    <p:extLst>
      <p:ext uri="{BB962C8B-B14F-4D97-AF65-F5344CB8AC3E}">
        <p14:creationId xmlns:p14="http://schemas.microsoft.com/office/powerpoint/2010/main" val="1827267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498" y="178768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Задачи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248191"/>
                <a:ext cx="11737304" cy="649601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1. Выразите плотность 10,5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248191"/>
                <a:ext cx="11737304" cy="649601"/>
              </a:xfrm>
              <a:blipFill rotWithShape="1">
                <a:blip r:embed="rId2"/>
                <a:stretch>
                  <a:fillRect l="-2130" t="-13208" b="-19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687614" y="1907473"/>
                <a:ext cx="209820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10,5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87614" y="1907473"/>
                <a:ext cx="2098203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9012" t="-3704" r="-7849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620619" y="1906960"/>
                <a:ext cx="3106491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10,5·1000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0619" y="1906960"/>
                <a:ext cx="3106491" cy="823110"/>
              </a:xfrm>
              <a:prstGeom prst="rect">
                <a:avLst/>
              </a:prstGeom>
              <a:blipFill rotWithShape="1">
                <a:blip r:embed="rId4"/>
                <a:stretch>
                  <a:fillRect l="-5882" t="-2963" r="-5098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8550721" y="1907473"/>
                <a:ext cx="1864165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10500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50721" y="1907473"/>
                <a:ext cx="1864165" cy="823110"/>
              </a:xfrm>
              <a:prstGeom prst="rect">
                <a:avLst/>
              </a:prstGeom>
              <a:blipFill rotWithShape="1">
                <a:blip r:embed="rId5"/>
                <a:stretch>
                  <a:fillRect l="-10164"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2"/>
              <p:cNvSpPr txBox="1">
                <a:spLocks/>
              </p:cNvSpPr>
              <p:nvPr/>
            </p:nvSpPr>
            <p:spPr>
              <a:xfrm>
                <a:off x="413817" y="2699048"/>
                <a:ext cx="11737304" cy="64960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1095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2188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3284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4380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5475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6571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7665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8763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>
                    <a:solidFill>
                      <a:srgbClr val="1F497D"/>
                    </a:solidFill>
                  </a:rPr>
                  <a:t>2. Выразите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ru-RU" sz="3200" b="1" i="1" smtClean="0">
                        <a:solidFill>
                          <a:schemeClr val="tx2"/>
                        </a:solidFill>
                        <a:latin typeface="Cambria Math"/>
                      </a:rPr>
                      <m:t> </m:t>
                    </m:r>
                  </m:oMath>
                </a14:m>
                <a:r>
                  <a:rPr lang="ru-RU" sz="3200" dirty="0" smtClean="0">
                    <a:solidFill>
                      <a:srgbClr val="1F497D"/>
                    </a:solidFill>
                  </a:rPr>
                  <a:t>плотность 7,8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rgbClr val="1F497D"/>
                    </a:solidFill>
                  </a:rPr>
                  <a:t>.</a:t>
                </a:r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8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7" y="2699048"/>
                <a:ext cx="11737304" cy="649601"/>
              </a:xfrm>
              <a:prstGeom prst="rect">
                <a:avLst/>
              </a:prstGeom>
              <a:blipFill rotWithShape="1">
                <a:blip r:embed="rId6"/>
                <a:stretch>
                  <a:fillRect l="-2130" t="-13208" b="-19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2"/>
              <p:cNvSpPr txBox="1">
                <a:spLocks/>
              </p:cNvSpPr>
              <p:nvPr/>
            </p:nvSpPr>
            <p:spPr>
              <a:xfrm>
                <a:off x="341809" y="4128511"/>
                <a:ext cx="11737304" cy="64960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1095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2188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3284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4380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5475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6571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7665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8763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>
                    <a:solidFill>
                      <a:srgbClr val="1F497D"/>
                    </a:solidFill>
                  </a:rPr>
                  <a:t>3. Выразите </a:t>
                </a:r>
                <a:r>
                  <a:rPr lang="ru-RU" sz="3200" dirty="0">
                    <a:solidFill>
                      <a:srgbClr val="1F497D"/>
                    </a:solidFill>
                  </a:rPr>
                  <a:t>плотность</a:t>
                </a:r>
                <a:r>
                  <a:rPr lang="ru-RU" sz="3200" dirty="0" smtClean="0">
                    <a:solidFill>
                      <a:srgbClr val="1F497D"/>
                    </a:solidFill>
                  </a:rPr>
                  <a:t> 2700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srgbClr val="1F497D"/>
                    </a:solidFill>
                  </a:rPr>
                  <a:t>  в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>
                    <a:solidFill>
                      <a:srgbClr val="1F497D"/>
                    </a:solidFill>
                  </a:rPr>
                  <a:t>.</a:t>
                </a:r>
              </a:p>
            </p:txBody>
          </p:sp>
        </mc:Choice>
        <mc:Fallback xmlns="">
          <p:sp>
            <p:nvSpPr>
              <p:cNvPr id="12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4128511"/>
                <a:ext cx="11737304" cy="649601"/>
              </a:xfrm>
              <a:prstGeom prst="rect">
                <a:avLst/>
              </a:prstGeom>
              <a:blipFill rotWithShape="1">
                <a:blip r:embed="rId7"/>
                <a:stretch>
                  <a:fillRect l="-2078" t="-12150" b="-19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55884" y="4806780"/>
                <a:ext cx="1963551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2700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884" y="4806780"/>
                <a:ext cx="1963551" cy="823110"/>
              </a:xfrm>
              <a:prstGeom prst="rect">
                <a:avLst/>
              </a:prstGeom>
              <a:blipFill rotWithShape="1">
                <a:blip r:embed="rId8"/>
                <a:stretch>
                  <a:fillRect l="-9317" t="-2963" r="-8696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324448" y="4772161"/>
                <a:ext cx="2062937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2700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24448" y="4772161"/>
                <a:ext cx="2062937" cy="879215"/>
              </a:xfrm>
              <a:prstGeom prst="rect">
                <a:avLst/>
              </a:prstGeom>
              <a:blipFill rotWithShape="1">
                <a:blip r:embed="rId9"/>
                <a:stretch>
                  <a:fillRect r="-7965" b="-13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262689" y="4800150"/>
                <a:ext cx="132235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2,7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62689" y="4800150"/>
                <a:ext cx="1322350" cy="822597"/>
              </a:xfrm>
              <a:prstGeom prst="rect">
                <a:avLst/>
              </a:prstGeom>
              <a:blipFill rotWithShape="1">
                <a:blip r:embed="rId10"/>
                <a:stretch>
                  <a:fillRect l="-13825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2"/>
              <p:cNvSpPr txBox="1">
                <a:spLocks/>
              </p:cNvSpPr>
              <p:nvPr/>
            </p:nvSpPr>
            <p:spPr>
              <a:xfrm>
                <a:off x="341809" y="5579368"/>
                <a:ext cx="11737304" cy="649152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1095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2188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3284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4380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5475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6571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7665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8763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>
                    <a:solidFill>
                      <a:srgbClr val="1F497D"/>
                    </a:solidFill>
                  </a:rPr>
                  <a:t>4. Скольким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>
                    <a:solidFill>
                      <a:srgbClr val="1F497D"/>
                    </a:solidFill>
                  </a:rPr>
                  <a:t> </a:t>
                </a:r>
                <a:r>
                  <a:rPr lang="ru-RU" sz="3200" dirty="0" smtClean="0">
                    <a:solidFill>
                      <a:srgbClr val="1F497D"/>
                    </a:solidFill>
                  </a:rPr>
                  <a:t>равняется плотность 21500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>
                    <a:solidFill>
                      <a:srgbClr val="1F497D"/>
                    </a:solidFill>
                  </a:rPr>
                  <a:t> </a:t>
                </a:r>
                <a:r>
                  <a:rPr lang="ru-RU" sz="3200" dirty="0" smtClean="0">
                    <a:solidFill>
                      <a:srgbClr val="1F497D"/>
                    </a:solidFill>
                  </a:rPr>
                  <a:t>?</a:t>
                </a:r>
                <a:endParaRPr lang="ru-RU" sz="3200" dirty="0">
                  <a:solidFill>
                    <a:srgbClr val="1F497D"/>
                  </a:solidFill>
                </a:endParaRPr>
              </a:p>
            </p:txBody>
          </p:sp>
        </mc:Choice>
        <mc:Fallback xmlns="">
          <p:sp>
            <p:nvSpPr>
              <p:cNvPr id="16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5579368"/>
                <a:ext cx="11737304" cy="649152"/>
              </a:xfrm>
              <a:prstGeom prst="rect">
                <a:avLst/>
              </a:prstGeom>
              <a:blipFill rotWithShape="1">
                <a:blip r:embed="rId11"/>
                <a:stretch>
                  <a:fillRect l="-2078" t="-12150" b="-19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22602" y="3280292"/>
                <a:ext cx="1864165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>
                    <a:solidFill>
                      <a:prstClr val="black"/>
                    </a:solidFill>
                  </a:rPr>
                  <a:t>7</a:t>
                </a:r>
                <a:r>
                  <a:rPr lang="ru-RU" sz="3600" dirty="0" smtClean="0">
                    <a:solidFill>
                      <a:prstClr val="black"/>
                    </a:solidFill>
                  </a:rPr>
                  <a:t>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2602" y="3280292"/>
                <a:ext cx="1864165" cy="822597"/>
              </a:xfrm>
              <a:prstGeom prst="rect">
                <a:avLst/>
              </a:prstGeom>
              <a:blipFill rotWithShape="1">
                <a:blip r:embed="rId12"/>
                <a:stretch>
                  <a:fillRect l="-9804" t="-3704" r="-9150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5755607" y="3279779"/>
                <a:ext cx="2872453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7,8·1000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607" y="3279779"/>
                <a:ext cx="2872453" cy="823110"/>
              </a:xfrm>
              <a:prstGeom prst="rect">
                <a:avLst/>
              </a:prstGeom>
              <a:blipFill rotWithShape="1">
                <a:blip r:embed="rId13"/>
                <a:stretch>
                  <a:fillRect l="-6369" t="-2963" r="-5732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685709" y="3280292"/>
                <a:ext cx="1630126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7800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85709" y="3280292"/>
                <a:ext cx="1630126" cy="823110"/>
              </a:xfrm>
              <a:prstGeom prst="rect">
                <a:avLst/>
              </a:prstGeom>
              <a:blipFill rotWithShape="1">
                <a:blip r:embed="rId14"/>
                <a:stretch>
                  <a:fillRect l="-11610"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408283" y="6118043"/>
                <a:ext cx="2197589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21500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</m:t>
                        </m:r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8283" y="6118043"/>
                <a:ext cx="2197589" cy="823110"/>
              </a:xfrm>
              <a:prstGeom prst="rect">
                <a:avLst/>
              </a:prstGeom>
              <a:blipFill rotWithShape="1">
                <a:blip r:embed="rId15"/>
                <a:stretch>
                  <a:fillRect l="-8310" t="-2963" r="-7479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6580250" y="6083424"/>
                <a:ext cx="2258503" cy="88716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21500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1000</m:t>
                        </m:r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b="0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prstClr val="black"/>
                    </a:solidFill>
                  </a:rPr>
                  <a:t> = </a:t>
                </a:r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0250" y="6083424"/>
                <a:ext cx="2258503" cy="887166"/>
              </a:xfrm>
              <a:prstGeom prst="rect">
                <a:avLst/>
              </a:prstGeom>
              <a:blipFill rotWithShape="1">
                <a:blip r:embed="rId16"/>
                <a:stretch>
                  <a:fillRect r="-7278" b="-131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722525" y="6124923"/>
                <a:ext cx="1556388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>
                    <a:solidFill>
                      <a:prstClr val="black"/>
                    </a:solidFill>
                  </a:rPr>
                  <a:t>21,5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i="1">
                            <a:solidFill>
                              <a:prstClr val="black"/>
                            </a:solidFill>
                            <a:latin typeface="Cambria Math"/>
                          </a:rPr>
                          <m:t>г</m:t>
                        </m:r>
                      </m:num>
                      <m:den>
                        <m:sSup>
                          <m:sSupPr>
                            <m:ctrlP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см</m:t>
                            </m:r>
                          </m:e>
                          <m:sup>
                            <m:r>
                              <a:rPr lang="ru-RU" sz="36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22525" y="6124923"/>
                <a:ext cx="1556388" cy="822597"/>
              </a:xfrm>
              <a:prstGeom prst="rect">
                <a:avLst/>
              </a:prstGeom>
              <a:blipFill rotWithShape="1">
                <a:blip r:embed="rId17"/>
                <a:stretch>
                  <a:fillRect l="-12157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61158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8" grpId="0"/>
      <p:bldP spid="12" grpId="0"/>
      <p:bldP spid="13" grpId="0"/>
      <p:bldP spid="14" grpId="0"/>
      <p:bldP spid="15" grpId="0"/>
      <p:bldP spid="16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330896"/>
                <a:ext cx="12025336" cy="1427507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    </a:t>
                </a:r>
                <a:r>
                  <a:rPr lang="ru-RU" sz="4000" dirty="0" smtClean="0">
                    <a:solidFill>
                      <a:schemeClr val="tx2"/>
                    </a:solidFill>
                  </a:rPr>
                  <a:t>Определите массу стальной детали, если ее объём 50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ru-RU" sz="4000" dirty="0" smtClean="0">
                    <a:solidFill>
                      <a:schemeClr val="tx2"/>
                    </a:solidFill>
                  </a:rPr>
                  <a:t>. Плотность стали 7800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40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40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40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4000" dirty="0" smtClean="0"/>
                  <a:t>.</a:t>
                </a:r>
                <a:endParaRPr lang="ru-RU" sz="4000" dirty="0"/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330896"/>
                <a:ext cx="12025336" cy="1427507"/>
              </a:xfrm>
              <a:blipFill rotWithShape="1">
                <a:blip r:embed="rId2"/>
                <a:stretch>
                  <a:fillRect l="-2585" t="-10684" r="-355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917873" y="2987080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57833" y="3707160"/>
                <a:ext cx="2013115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dirty="0" smtClean="0">
                    <a:solidFill>
                      <a:prstClr val="black"/>
                    </a:solidFill>
                  </a:rPr>
                  <a:t>V = 50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дм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3707160"/>
                <a:ext cx="2013115" cy="584775"/>
              </a:xfrm>
              <a:prstGeom prst="rect">
                <a:avLst/>
              </a:prstGeom>
              <a:blipFill rotWithShape="1">
                <a:blip r:embed="rId3"/>
                <a:stretch>
                  <a:fillRect l="-7879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1190853" y="5723384"/>
            <a:ext cx="10951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m</a:t>
            </a:r>
            <a:r>
              <a:rPr lang="en-US" sz="3200" dirty="0" smtClean="0">
                <a:solidFill>
                  <a:prstClr val="black"/>
                </a:solidFill>
              </a:rPr>
              <a:t> = </a:t>
            </a:r>
            <a:r>
              <a:rPr lang="ru-RU" sz="3200" dirty="0" smtClean="0">
                <a:solidFill>
                  <a:prstClr val="black"/>
                </a:solidFill>
              </a:rPr>
              <a:t>?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665262" y="4549402"/>
                <a:ext cx="2072619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7800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5262" y="4549402"/>
                <a:ext cx="2072619" cy="741934"/>
              </a:xfrm>
              <a:prstGeom prst="rect">
                <a:avLst/>
              </a:prstGeom>
              <a:blipFill rotWithShape="1">
                <a:blip r:embed="rId4"/>
                <a:stretch>
                  <a:fillRect l="-7353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/>
          <p:cNvSpPr txBox="1"/>
          <p:nvPr/>
        </p:nvSpPr>
        <p:spPr>
          <a:xfrm>
            <a:off x="5330202" y="2987080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54377" y="3626441"/>
            <a:ext cx="1643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</a:t>
            </a:r>
            <a:r>
              <a:rPr lang="ru-RU" sz="3200" dirty="0" smtClean="0">
                <a:solidFill>
                  <a:prstClr val="black"/>
                </a:solidFill>
              </a:rPr>
              <a:t> =</a:t>
            </a:r>
            <a:r>
              <a:rPr lang="en-US" sz="3200" dirty="0" smtClean="0">
                <a:solidFill>
                  <a:prstClr val="black"/>
                </a:solidFill>
              </a:rPr>
              <a:t> V*</a:t>
            </a:r>
            <a:r>
              <a:rPr lang="el-GR" sz="3200" dirty="0">
                <a:solidFill>
                  <a:prstClr val="black"/>
                </a:solidFill>
              </a:rPr>
              <a:t> ρ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3078113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557833" y="5716248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9558833" y="6083424"/>
            <a:ext cx="25740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Ответ:</a:t>
            </a:r>
            <a:r>
              <a:rPr lang="ru-RU" sz="3200" dirty="0" smtClean="0">
                <a:solidFill>
                  <a:prstClr val="black"/>
                </a:solidFill>
              </a:rPr>
              <a:t> 390 кг</a:t>
            </a:r>
            <a:endParaRPr lang="ru-RU" sz="3200" dirty="0">
              <a:solidFill>
                <a:prstClr val="black"/>
              </a:solidFill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>
            <a:off x="4734297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3510161" y="2987079"/>
            <a:ext cx="7841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prstClr val="black"/>
                </a:solidFill>
              </a:rPr>
              <a:t>C</a:t>
            </a:r>
            <a:r>
              <a:rPr lang="ru-RU" sz="3200" b="1" dirty="0" smtClean="0">
                <a:solidFill>
                  <a:prstClr val="black"/>
                </a:solidFill>
              </a:rPr>
              <a:t>И: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262997" y="3707160"/>
                <a:ext cx="1471300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0,05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2997" y="3707160"/>
                <a:ext cx="1471300" cy="584775"/>
              </a:xfrm>
              <a:prstGeom prst="rect">
                <a:avLst/>
              </a:prstGeom>
              <a:blipFill rotWithShape="1">
                <a:blip r:embed="rId5"/>
                <a:stretch>
                  <a:fillRect l="-10331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/>
          <p:cNvSpPr txBox="1"/>
          <p:nvPr/>
        </p:nvSpPr>
        <p:spPr>
          <a:xfrm>
            <a:off x="5454377" y="4346521"/>
            <a:ext cx="30620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 = </a:t>
            </a:r>
            <a:r>
              <a:rPr lang="ru-RU" sz="3200" dirty="0" smtClean="0">
                <a:solidFill>
                  <a:prstClr val="black"/>
                </a:solidFill>
              </a:rPr>
              <a:t>0,05</a:t>
            </a:r>
            <a:r>
              <a:rPr lang="en-US" sz="3200" dirty="0" smtClean="0">
                <a:solidFill>
                  <a:prstClr val="black"/>
                </a:solidFill>
              </a:rPr>
              <a:t>*</a:t>
            </a:r>
            <a:r>
              <a:rPr lang="ru-RU" sz="3200" dirty="0">
                <a:solidFill>
                  <a:srgbClr val="1F497D"/>
                </a:solidFill>
              </a:rPr>
              <a:t> </a:t>
            </a:r>
            <a:r>
              <a:rPr lang="ru-RU" sz="3200" dirty="0" smtClean="0">
                <a:solidFill>
                  <a:prstClr val="black"/>
                </a:solidFill>
              </a:rPr>
              <a:t>7800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432569" y="4346521"/>
            <a:ext cx="14863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390 (</a:t>
            </a:r>
            <a:r>
              <a:rPr lang="ru-RU" sz="3200" dirty="0" smtClean="0">
                <a:solidFill>
                  <a:prstClr val="black"/>
                </a:solidFill>
              </a:rPr>
              <a:t>кг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454377" y="5066601"/>
            <a:ext cx="1064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en-US" sz="3200" dirty="0" smtClean="0">
                <a:solidFill>
                  <a:prstClr val="black"/>
                </a:solidFill>
              </a:rPr>
              <a:t>m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433336" y="4981450"/>
                <a:ext cx="1469313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33336" y="4981450"/>
                <a:ext cx="1469313" cy="741934"/>
              </a:xfrm>
              <a:prstGeom prst="rect">
                <a:avLst/>
              </a:prstGeom>
              <a:blipFill rotWithShape="1">
                <a:blip r:embed="rId6"/>
                <a:stretch>
                  <a:fillRect l="-10373" t="-2459" r="-10373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841237" y="5066601"/>
            <a:ext cx="1069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[кг]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454377" y="3563144"/>
            <a:ext cx="1746829" cy="639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p:cxnSp>
        <p:nvCxnSpPr>
          <p:cNvPr id="23" name="Прямая соединительная линия 22"/>
          <p:cNvCxnSpPr/>
          <p:nvPr/>
        </p:nvCxnSpPr>
        <p:spPr>
          <a:xfrm flipV="1">
            <a:off x="6647118" y="5204034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V="1">
            <a:off x="7229696" y="5476773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12775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2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8753" y="1563143"/>
            <a:ext cx="358089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1" y="224945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Задача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269801" y="1258888"/>
                <a:ext cx="12005834" cy="1284775"/>
              </a:xfrm>
            </p:spPr>
            <p:txBody>
              <a:bodyPr/>
              <a:lstStyle/>
              <a:p>
                <a:r>
                  <a:rPr lang="ru-RU" sz="3600" dirty="0" smtClean="0">
                    <a:solidFill>
                      <a:schemeClr val="tx2"/>
                    </a:solidFill>
                  </a:rPr>
                  <a:t>   Чему равны массы и объем тела, показанного на рисунке? Плотность 1500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600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600" b="1" i="1" smtClean="0">
                                <a:solidFill>
                                  <a:schemeClr val="tx2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600" dirty="0" smtClean="0">
                    <a:solidFill>
                      <a:schemeClr val="tx2"/>
                    </a:solidFill>
                  </a:rPr>
                  <a:t>.</a:t>
                </a:r>
                <a:endParaRPr lang="ru-RU" sz="36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269801" y="1258888"/>
                <a:ext cx="12005834" cy="1284775"/>
              </a:xfrm>
              <a:blipFill rotWithShape="1">
                <a:blip r:embed="rId3"/>
                <a:stretch>
                  <a:fillRect l="-2284" t="-10952" r="-2538" b="-1095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/>
          <p:cNvSpPr txBox="1"/>
          <p:nvPr/>
        </p:nvSpPr>
        <p:spPr>
          <a:xfrm>
            <a:off x="8334697" y="2895908"/>
            <a:ext cx="705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/>
              <a:t>2 м</a:t>
            </a:r>
            <a:endParaRPr lang="ru-RU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9414817" y="3677797"/>
            <a:ext cx="705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3</a:t>
            </a:r>
            <a:r>
              <a:rPr lang="ru-RU" sz="2800" b="1" dirty="0" smtClean="0"/>
              <a:t> м</a:t>
            </a:r>
            <a:endParaRPr lang="ru-RU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1071001" y="3203104"/>
            <a:ext cx="705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/>
              <a:t>5</a:t>
            </a:r>
            <a:r>
              <a:rPr lang="ru-RU" sz="2800" b="1" dirty="0" smtClean="0"/>
              <a:t> м</a:t>
            </a:r>
            <a:endParaRPr lang="ru-RU" sz="28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917873" y="2771056"/>
            <a:ext cx="12218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Дано:</a:t>
            </a:r>
            <a:endParaRPr lang="ru-RU" sz="3200" b="1" dirty="0">
              <a:solidFill>
                <a:prstClr val="black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3587" y="3548526"/>
            <a:ext cx="13516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а = 2 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49488" y="5972117"/>
            <a:ext cx="1544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V </a:t>
            </a:r>
            <a:r>
              <a:rPr lang="ru-RU" sz="3200" dirty="0" smtClean="0">
                <a:solidFill>
                  <a:prstClr val="black"/>
                </a:solidFill>
              </a:rPr>
              <a:t>; </a:t>
            </a:r>
            <a:r>
              <a:rPr lang="en-US" sz="3200" dirty="0" smtClean="0">
                <a:solidFill>
                  <a:prstClr val="black"/>
                </a:solidFill>
              </a:rPr>
              <a:t>m </a:t>
            </a:r>
            <a:r>
              <a:rPr lang="ru-RU" sz="3200" dirty="0">
                <a:solidFill>
                  <a:prstClr val="black"/>
                </a:solidFill>
              </a:rPr>
              <a:t>-</a:t>
            </a:r>
            <a:r>
              <a:rPr lang="en-US" sz="3200" dirty="0" smtClean="0">
                <a:solidFill>
                  <a:prstClr val="black"/>
                </a:solidFill>
              </a:rPr>
              <a:t> </a:t>
            </a:r>
            <a:r>
              <a:rPr lang="ru-RU" sz="3200" dirty="0" smtClean="0">
                <a:solidFill>
                  <a:prstClr val="black"/>
                </a:solidFill>
              </a:rPr>
              <a:t>?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492467" y="5066601"/>
                <a:ext cx="2072619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3200" dirty="0" smtClean="0">
                    <a:solidFill>
                      <a:prstClr val="black"/>
                    </a:solidFill>
                  </a:rPr>
                  <a:t>ρ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= </a:t>
                </a:r>
                <a:r>
                  <a:rPr lang="en-US" sz="3200" dirty="0" smtClean="0">
                    <a:solidFill>
                      <a:prstClr val="black"/>
                    </a:solidFill>
                  </a:rPr>
                  <a:t>15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00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2467" y="5066601"/>
                <a:ext cx="2072619" cy="741934"/>
              </a:xfrm>
              <a:prstGeom prst="rect">
                <a:avLst/>
              </a:prstGeom>
              <a:blipFill rotWithShape="1">
                <a:blip r:embed="rId4"/>
                <a:stretch>
                  <a:fillRect l="-7647" t="-24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/>
          <p:cNvSpPr txBox="1"/>
          <p:nvPr/>
        </p:nvSpPr>
        <p:spPr>
          <a:xfrm>
            <a:off x="5330202" y="2771056"/>
            <a:ext cx="189949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prstClr val="black"/>
                </a:solidFill>
              </a:rPr>
              <a:t>Решение:</a:t>
            </a:r>
            <a:endParaRPr lang="ru-RU" sz="3200" b="1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66920" y="4913874"/>
                <a:ext cx="180248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𝒎</m:t>
                      </m:r>
                      <m:r>
                        <a:rPr lang="en-US" sz="32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 </m:t>
                      </m:r>
                      <m:r>
                        <a:rPr lang="el-GR" sz="32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𝝆</m:t>
                      </m:r>
                      <m:r>
                        <a:rPr lang="en-US" sz="3200" b="1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𝑽</m:t>
                      </m:r>
                    </m:oMath>
                  </m:oMathPara>
                </a14:m>
                <a:endParaRPr lang="ru-RU" sz="32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66920" y="4913874"/>
                <a:ext cx="1802481" cy="584775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4" name="Прямая соединительная линия 13"/>
          <p:cNvCxnSpPr/>
          <p:nvPr/>
        </p:nvCxnSpPr>
        <p:spPr>
          <a:xfrm>
            <a:off x="2862089" y="3419128"/>
            <a:ext cx="0" cy="284537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H="1">
            <a:off x="341809" y="5867400"/>
            <a:ext cx="2520280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540970" y="6357423"/>
                <a:ext cx="4176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3200" b="1" dirty="0" smtClean="0">
                    <a:solidFill>
                      <a:prstClr val="black"/>
                    </a:solidFill>
                  </a:rPr>
                  <a:t>Ответ:</a:t>
                </a:r>
                <a:r>
                  <a:rPr lang="ru-RU" sz="3200" dirty="0" smtClean="0">
                    <a:solidFill>
                      <a:prstClr val="black"/>
                    </a:solidFill>
                  </a:rPr>
                  <a:t> 30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  <m:r>
                      <a:rPr lang="ru-RU" sz="3200" b="0" i="0" smtClean="0">
                        <a:solidFill>
                          <a:prstClr val="black"/>
                        </a:solidFill>
                        <a:latin typeface="Cambria Math"/>
                      </a:rPr>
                      <m:t>; </m:t>
                    </m:r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45000 кг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40970" y="6357423"/>
                <a:ext cx="4176464" cy="584775"/>
              </a:xfrm>
              <a:prstGeom prst="rect">
                <a:avLst/>
              </a:prstGeom>
              <a:blipFill rotWithShape="1">
                <a:blip r:embed="rId6"/>
                <a:stretch>
                  <a:fillRect l="-3650" t="-12500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3117073" y="5642665"/>
            <a:ext cx="255711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m = </a:t>
            </a:r>
            <a:r>
              <a:rPr lang="ru-RU" sz="3200" dirty="0" smtClean="0">
                <a:solidFill>
                  <a:prstClr val="black"/>
                </a:solidFill>
              </a:rPr>
              <a:t>1500</a:t>
            </a:r>
            <a:r>
              <a:rPr lang="en-US" sz="3200" dirty="0" smtClean="0">
                <a:solidFill>
                  <a:prstClr val="black"/>
                </a:solidFill>
              </a:rPr>
              <a:t>·</a:t>
            </a:r>
            <a:r>
              <a:rPr lang="ru-RU" sz="3200" dirty="0" smtClean="0">
                <a:solidFill>
                  <a:prstClr val="black"/>
                </a:solidFill>
              </a:rPr>
              <a:t>30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567516" y="5642665"/>
            <a:ext cx="19030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45000</a:t>
            </a:r>
            <a:r>
              <a:rPr lang="en-US" sz="3200" dirty="0" smtClean="0">
                <a:solidFill>
                  <a:prstClr val="black"/>
                </a:solidFill>
              </a:rPr>
              <a:t> (</a:t>
            </a:r>
            <a:r>
              <a:rPr lang="ru-RU" sz="3200" dirty="0" smtClean="0">
                <a:solidFill>
                  <a:prstClr val="black"/>
                </a:solidFill>
              </a:rPr>
              <a:t>кг</a:t>
            </a:r>
            <a:r>
              <a:rPr lang="en-US" sz="3200" dirty="0" smtClean="0">
                <a:solidFill>
                  <a:prstClr val="black"/>
                </a:solidFill>
              </a:rPr>
              <a:t>)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406705" y="5354633"/>
            <a:ext cx="10647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en-US" sz="3200" dirty="0" smtClean="0">
                <a:solidFill>
                  <a:prstClr val="black"/>
                </a:solidFill>
              </a:rPr>
              <a:t>m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385664" y="5269482"/>
                <a:ext cx="1469313" cy="74193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*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i="1" dirty="0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кг</m:t>
                        </m:r>
                      </m:num>
                      <m:den>
                        <m:sSup>
                          <m:sSupPr>
                            <m:ctrlP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м</m:t>
                            </m:r>
                          </m:e>
                          <m:sup>
                            <m:r>
                              <a:rPr lang="ru-RU" sz="3200" i="1" dirty="0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5664" y="5269482"/>
                <a:ext cx="1469313" cy="741934"/>
              </a:xfrm>
              <a:prstGeom prst="rect">
                <a:avLst/>
              </a:prstGeom>
              <a:blipFill rotWithShape="1">
                <a:blip r:embed="rId7"/>
                <a:stretch>
                  <a:fillRect l="-10788" t="-2459" r="-9959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10793565" y="5354633"/>
            <a:ext cx="10695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= [кг]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266920" y="4850577"/>
            <a:ext cx="1746829" cy="639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V="1">
            <a:off x="9599446" y="5492066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flipV="1">
            <a:off x="10182024" y="5764805"/>
            <a:ext cx="450658" cy="174603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15027" y="4023133"/>
            <a:ext cx="13708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solidFill>
                  <a:prstClr val="black"/>
                </a:solidFill>
              </a:rPr>
              <a:t>b</a:t>
            </a:r>
            <a:r>
              <a:rPr lang="ru-RU" sz="3200" dirty="0" smtClean="0">
                <a:solidFill>
                  <a:prstClr val="black"/>
                </a:solidFill>
              </a:rPr>
              <a:t> = </a:t>
            </a:r>
            <a:r>
              <a:rPr lang="en-US" sz="3200" dirty="0" smtClean="0">
                <a:solidFill>
                  <a:prstClr val="black"/>
                </a:solidFill>
              </a:rPr>
              <a:t>3</a:t>
            </a:r>
            <a:r>
              <a:rPr lang="ru-RU" sz="3200" dirty="0" smtClean="0">
                <a:solidFill>
                  <a:prstClr val="black"/>
                </a:solidFill>
              </a:rPr>
              <a:t> м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57833" y="4549428"/>
            <a:ext cx="13276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prstClr val="black"/>
                </a:solidFill>
              </a:rPr>
              <a:t>c</a:t>
            </a:r>
            <a:r>
              <a:rPr lang="ru-RU" sz="3200" dirty="0" smtClean="0">
                <a:solidFill>
                  <a:prstClr val="black"/>
                </a:solidFill>
              </a:rPr>
              <a:t> = </a:t>
            </a:r>
            <a:r>
              <a:rPr lang="en-US" sz="3200" dirty="0">
                <a:solidFill>
                  <a:prstClr val="black"/>
                </a:solidFill>
              </a:rPr>
              <a:t>5</a:t>
            </a:r>
            <a:r>
              <a:rPr lang="ru-RU" sz="3200" dirty="0" smtClean="0">
                <a:solidFill>
                  <a:prstClr val="black"/>
                </a:solidFill>
              </a:rPr>
              <a:t> м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993181" y="3548525"/>
                <a:ext cx="2383601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𝑽</m:t>
                      </m:r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𝒂</m:t>
                      </m:r>
                      <m:r>
                        <a:rPr lang="en-US" sz="3200" b="1" i="1" smtClean="0">
                          <a:latin typeface="Cambria Math"/>
                        </a:rPr>
                        <m:t>·</m:t>
                      </m:r>
                      <m:r>
                        <a:rPr lang="en-US" sz="3200" b="1" i="1" smtClean="0">
                          <a:latin typeface="Cambria Math"/>
                        </a:rPr>
                        <m:t>𝒃</m:t>
                      </m:r>
                      <m:r>
                        <a:rPr lang="en-US" sz="3200" b="1" i="1" smtClean="0">
                          <a:latin typeface="Cambria Math"/>
                        </a:rPr>
                        <m:t>·</m:t>
                      </m:r>
                      <m:r>
                        <a:rPr lang="en-US" sz="3200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93181" y="3548525"/>
                <a:ext cx="2383601" cy="58477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069983" y="4202505"/>
                <a:ext cx="282942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latin typeface="Cambria Math"/>
                        </a:rPr>
                        <m:t>𝑽</m:t>
                      </m:r>
                      <m:r>
                        <a:rPr lang="en-US" sz="3200" b="1" i="1" smtClean="0">
                          <a:latin typeface="Cambria Math"/>
                        </a:rPr>
                        <m:t>=</m:t>
                      </m:r>
                      <m:r>
                        <a:rPr lang="en-US" sz="3200" b="1" i="1" smtClean="0">
                          <a:latin typeface="Cambria Math"/>
                        </a:rPr>
                        <m:t>𝟐</m:t>
                      </m:r>
                      <m:r>
                        <a:rPr lang="en-US" sz="3200" b="1" i="1" smtClean="0">
                          <a:latin typeface="Cambria Math"/>
                        </a:rPr>
                        <m:t>·</m:t>
                      </m:r>
                      <m:r>
                        <a:rPr lang="en-US" sz="3200" b="1" i="1" smtClean="0">
                          <a:latin typeface="Cambria Math"/>
                        </a:rPr>
                        <m:t>𝟑</m:t>
                      </m:r>
                      <m:r>
                        <a:rPr lang="en-US" sz="3200" b="1" i="1" smtClean="0">
                          <a:latin typeface="Cambria Math"/>
                        </a:rPr>
                        <m:t>·</m:t>
                      </m:r>
                      <m:r>
                        <a:rPr lang="en-US" sz="3200" b="1" i="0" smtClean="0">
                          <a:latin typeface="Cambria Math"/>
                        </a:rPr>
                        <m:t>𝟓</m:t>
                      </m:r>
                      <m:r>
                        <a:rPr lang="en-US" sz="3200" b="1" i="0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9983" y="4202505"/>
                <a:ext cx="2829429" cy="584775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2" name="TextBox 31"/>
              <p:cNvSpPr txBox="1"/>
              <p:nvPr/>
            </p:nvSpPr>
            <p:spPr>
              <a:xfrm>
                <a:off x="5814981" y="4188544"/>
                <a:ext cx="1670073" cy="5959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200" b="1" i="1" smtClean="0">
                          <a:latin typeface="Cambria Math"/>
                        </a:rPr>
                        <m:t>𝟑𝟎</m:t>
                      </m:r>
                      <m:r>
                        <a:rPr lang="ru-RU" sz="3200" b="1" i="1" smtClean="0">
                          <a:latin typeface="Cambria Math"/>
                        </a:rPr>
                        <m:t> </m:t>
                      </m:r>
                      <m:sSup>
                        <m:sSupPr>
                          <m:ctrlPr>
                            <a:rPr lang="ru-RU" sz="32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3200" b="1" i="1" smtClean="0">
                              <a:latin typeface="Cambria Math"/>
                            </a:rPr>
                            <m:t>(</m:t>
                          </m:r>
                          <m:r>
                            <a:rPr lang="ru-RU" sz="3200" b="1" i="1" smtClean="0">
                              <a:latin typeface="Cambria Math"/>
                            </a:rPr>
                            <m:t>м</m:t>
                          </m:r>
                        </m:e>
                        <m:sup>
                          <m:r>
                            <a:rPr lang="ru-RU" sz="3200" b="1" i="1" smtClean="0">
                              <a:latin typeface="Cambria Math"/>
                            </a:rPr>
                            <m:t>𝟑</m:t>
                          </m:r>
                        </m:sup>
                      </m:sSup>
                      <m:r>
                        <a:rPr lang="ru-RU" sz="32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3200" b="1" dirty="0"/>
              </a:p>
            </p:txBody>
          </p:sp>
        </mc:Choice>
        <mc:Fallback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981" y="4188544"/>
                <a:ext cx="1670073" cy="5959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8306395" y="4481826"/>
            <a:ext cx="9685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en-US" sz="3200" dirty="0" smtClean="0">
                <a:solidFill>
                  <a:prstClr val="black"/>
                </a:solidFill>
              </a:rPr>
              <a:t>V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235280" y="4496742"/>
            <a:ext cx="17764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prstClr val="black"/>
                </a:solidFill>
              </a:rPr>
              <a:t>[</a:t>
            </a:r>
            <a:r>
              <a:rPr lang="ru-RU" sz="3200" dirty="0" err="1" smtClean="0">
                <a:solidFill>
                  <a:prstClr val="black"/>
                </a:solidFill>
              </a:rPr>
              <a:t>м·м·м</a:t>
            </a:r>
            <a:r>
              <a:rPr lang="ru-RU" sz="3200" dirty="0" smtClean="0">
                <a:solidFill>
                  <a:prstClr val="black"/>
                </a:solidFill>
              </a:rPr>
              <a:t>]</a:t>
            </a:r>
            <a:r>
              <a:rPr lang="en-US" sz="3200" dirty="0" smtClean="0">
                <a:solidFill>
                  <a:prstClr val="black"/>
                </a:solidFill>
              </a:rPr>
              <a:t> =</a:t>
            </a:r>
            <a:endParaRPr lang="ru-RU" sz="3200" dirty="0">
              <a:solidFill>
                <a:prstClr val="black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10947708" y="4487098"/>
                <a:ext cx="903837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</a:rPr>
                  <a:t>[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ru-RU" sz="3200" b="0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</a:rPr>
                  <a:t>]</a:t>
                </a:r>
                <a:endParaRPr lang="ru-RU" sz="3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947708" y="4487098"/>
                <a:ext cx="903837" cy="584775"/>
              </a:xfrm>
              <a:prstGeom prst="rect">
                <a:avLst/>
              </a:prstGeom>
              <a:blipFill rotWithShape="1">
                <a:blip r:embed="rId11"/>
                <a:stretch>
                  <a:fillRect l="-17568" t="-12500" r="-16892" b="-3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Прямоугольник 35"/>
          <p:cNvSpPr/>
          <p:nvPr/>
        </p:nvSpPr>
        <p:spPr>
          <a:xfrm>
            <a:off x="3993181" y="3476207"/>
            <a:ext cx="2383601" cy="6393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6306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6" grpId="0"/>
      <p:bldP spid="20" grpId="0"/>
      <p:bldP spid="21" grpId="0"/>
      <p:bldP spid="22" grpId="0"/>
      <p:bldP spid="23" grpId="0"/>
      <p:bldP spid="24" grpId="0"/>
      <p:bldP spid="25" grpId="0" animBg="1"/>
      <p:bldP spid="28" grpId="0"/>
      <p:bldP spid="29" grpId="0"/>
      <p:bldP spid="5" grpId="0"/>
      <p:bldP spid="31" grpId="0"/>
      <p:bldP spid="32" grpId="0"/>
      <p:bldP spid="33" grpId="0"/>
      <p:bldP spid="34" grpId="0"/>
      <p:bldP spid="35" grpId="0"/>
      <p:bldP spid="3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83" y="224967"/>
            <a:ext cx="11447615" cy="738664"/>
          </a:xfrm>
        </p:spPr>
        <p:txBody>
          <a:bodyPr/>
          <a:lstStyle/>
          <a:p>
            <a:pPr algn="ctr"/>
            <a:r>
              <a:rPr lang="ru-RU" sz="4800" dirty="0" smtClean="0"/>
              <a:t>Повторение</a:t>
            </a:r>
            <a:endParaRPr lang="ru-RU" sz="4800" dirty="0"/>
          </a:p>
        </p:txBody>
      </p:sp>
      <p:sp>
        <p:nvSpPr>
          <p:cNvPr id="4" name="Текст 2"/>
          <p:cNvSpPr>
            <a:spLocks noGrp="1"/>
          </p:cNvSpPr>
          <p:nvPr>
            <p:ph type="body" idx="1"/>
          </p:nvPr>
        </p:nvSpPr>
        <p:spPr>
          <a:xfrm>
            <a:off x="773857" y="1330896"/>
            <a:ext cx="10044183" cy="5539978"/>
          </a:xfrm>
        </p:spPr>
        <p:txBody>
          <a:bodyPr/>
          <a:lstStyle/>
          <a:p>
            <a:pPr marL="571500" indent="-571500">
              <a:buFont typeface="Arial" pitchFamily="34" charset="0"/>
              <a:buChar char="•"/>
            </a:pPr>
            <a:r>
              <a:rPr lang="ru-RU" sz="4000" dirty="0">
                <a:solidFill>
                  <a:schemeClr val="tx2"/>
                </a:solidFill>
              </a:rPr>
              <a:t>Механическое движение - </a:t>
            </a:r>
            <a:r>
              <a:rPr lang="ru-RU" sz="4000" dirty="0" smtClean="0">
                <a:solidFill>
                  <a:schemeClr val="tx2"/>
                </a:solidFill>
              </a:rPr>
              <a:t>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tx2"/>
                </a:solidFill>
              </a:rPr>
              <a:t>Траектория - …</a:t>
            </a:r>
            <a:endParaRPr lang="ru-RU" sz="4000" dirty="0">
              <a:solidFill>
                <a:schemeClr val="tx2"/>
              </a:solidFill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>
                <a:solidFill>
                  <a:schemeClr val="tx2"/>
                </a:solidFill>
              </a:rPr>
              <a:t>Материальная точка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tx2"/>
                </a:solidFill>
              </a:rPr>
              <a:t>Тело </a:t>
            </a:r>
            <a:r>
              <a:rPr lang="ru-RU" sz="4000" dirty="0">
                <a:solidFill>
                  <a:schemeClr val="tx2"/>
                </a:solidFill>
              </a:rPr>
              <a:t>отсчета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>
                <a:solidFill>
                  <a:schemeClr val="tx2"/>
                </a:solidFill>
              </a:rPr>
              <a:t>Путь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>
                <a:solidFill>
                  <a:schemeClr val="tx2"/>
                </a:solidFill>
              </a:rPr>
              <a:t>Перемещение - </a:t>
            </a:r>
            <a:r>
              <a:rPr lang="ru-RU" sz="4000" dirty="0" smtClean="0">
                <a:solidFill>
                  <a:schemeClr val="tx2"/>
                </a:solidFill>
              </a:rPr>
              <a:t>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tx2"/>
                </a:solidFill>
              </a:rPr>
              <a:t>Равномерное движение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tx2"/>
                </a:solidFill>
              </a:rPr>
              <a:t>Неравномерное движение - …</a:t>
            </a:r>
          </a:p>
          <a:p>
            <a:pPr marL="571500" indent="-571500">
              <a:buFont typeface="Arial" pitchFamily="34" charset="0"/>
              <a:buChar char="•"/>
            </a:pPr>
            <a:r>
              <a:rPr lang="ru-RU" sz="4000" dirty="0" smtClean="0">
                <a:solidFill>
                  <a:schemeClr val="tx2"/>
                </a:solidFill>
              </a:rPr>
              <a:t>Скорость - …</a:t>
            </a:r>
            <a:endParaRPr lang="ru-RU" sz="40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598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1498" y="178768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Задачи</a:t>
            </a:r>
            <a:endParaRPr lang="ru-RU" sz="5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Текст 2"/>
              <p:cNvSpPr>
                <a:spLocks noGrp="1"/>
              </p:cNvSpPr>
              <p:nvPr>
                <p:ph type="body" idx="1"/>
              </p:nvPr>
            </p:nvSpPr>
            <p:spPr>
              <a:xfrm>
                <a:off x="413817" y="1248191"/>
                <a:ext cx="11737304" cy="649601"/>
              </a:xfrm>
            </p:spPr>
            <p:txBody>
              <a:bodyPr/>
              <a:lstStyle/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1. Выразите скорость 315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в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 b="1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3" name="Текс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idx="1"/>
              </p:nvPr>
            </p:nvSpPr>
            <p:spPr>
              <a:xfrm>
                <a:off x="413817" y="1248191"/>
                <a:ext cx="11737304" cy="649601"/>
              </a:xfrm>
              <a:blipFill rotWithShape="1">
                <a:blip r:embed="rId2"/>
                <a:stretch>
                  <a:fillRect l="-2130" t="-13208" b="-19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979032" y="1907473"/>
                <a:ext cx="165462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315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9032" y="1907473"/>
                <a:ext cx="1654620" cy="822597"/>
              </a:xfrm>
              <a:prstGeom prst="rect">
                <a:avLst/>
              </a:prstGeom>
              <a:blipFill rotWithShape="1">
                <a:blip r:embed="rId3"/>
                <a:stretch>
                  <a:fillRect l="-11439" t="-3704" r="-10332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491200" y="1906960"/>
                <a:ext cx="2642070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315·3,6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1200" y="1906960"/>
                <a:ext cx="2642070" cy="823110"/>
              </a:xfrm>
              <a:prstGeom prst="rect">
                <a:avLst/>
              </a:prstGeom>
              <a:blipFill rotWithShape="1">
                <a:blip r:embed="rId4"/>
                <a:stretch>
                  <a:fillRect l="-7159" t="-2963" r="-6005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7939472" y="1906960"/>
                <a:ext cx="1633781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1134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39472" y="1906960"/>
                <a:ext cx="1633781" cy="823110"/>
              </a:xfrm>
              <a:prstGeom prst="rect">
                <a:avLst/>
              </a:prstGeom>
              <a:blipFill rotWithShape="1">
                <a:blip r:embed="rId5"/>
                <a:stretch>
                  <a:fillRect l="-11194"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2"/>
              <p:cNvSpPr txBox="1">
                <a:spLocks/>
              </p:cNvSpPr>
              <p:nvPr/>
            </p:nvSpPr>
            <p:spPr>
              <a:xfrm>
                <a:off x="413817" y="2699048"/>
                <a:ext cx="11737304" cy="64960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1095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2188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3284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4380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5475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6571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7665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8763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2. Выразите в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скорость 37,5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8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817" y="2699048"/>
                <a:ext cx="11737304" cy="649601"/>
              </a:xfrm>
              <a:prstGeom prst="rect">
                <a:avLst/>
              </a:prstGeom>
              <a:blipFill rotWithShape="1">
                <a:blip r:embed="rId6"/>
                <a:stretch>
                  <a:fillRect l="-2130" t="-13208" b="-198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103086" y="3355397"/>
                <a:ext cx="1770036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37,5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086" y="3355397"/>
                <a:ext cx="1770036" cy="822597"/>
              </a:xfrm>
              <a:prstGeom prst="rect">
                <a:avLst/>
              </a:prstGeom>
              <a:blipFill rotWithShape="1">
                <a:blip r:embed="rId7"/>
                <a:stretch>
                  <a:fillRect l="-10345" t="-3704" r="-10000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679262" y="3351002"/>
                <a:ext cx="2757486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37,5·3,6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79262" y="3351002"/>
                <a:ext cx="2757486" cy="823110"/>
              </a:xfrm>
              <a:prstGeom prst="rect">
                <a:avLst/>
              </a:prstGeom>
              <a:blipFill rotWithShape="1">
                <a:blip r:embed="rId8"/>
                <a:stretch>
                  <a:fillRect l="-6858" t="-2963" r="-5752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310713" y="3347120"/>
                <a:ext cx="1399742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135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0713" y="3347120"/>
                <a:ext cx="1399742" cy="823110"/>
              </a:xfrm>
              <a:prstGeom prst="rect">
                <a:avLst/>
              </a:prstGeom>
              <a:blipFill rotWithShape="1">
                <a:blip r:embed="rId9"/>
                <a:stretch>
                  <a:fillRect l="-13043" t="-2963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2"/>
              <p:cNvSpPr txBox="1">
                <a:spLocks/>
              </p:cNvSpPr>
              <p:nvPr/>
            </p:nvSpPr>
            <p:spPr>
              <a:xfrm>
                <a:off x="341809" y="4128511"/>
                <a:ext cx="11737304" cy="64960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1095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2188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3284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4380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5475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6571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7665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8763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3. Выразите 918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скорость в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 smtClean="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.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2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4128511"/>
                <a:ext cx="11737304" cy="649601"/>
              </a:xfrm>
              <a:prstGeom prst="rect">
                <a:avLst/>
              </a:prstGeom>
              <a:blipFill rotWithShape="1">
                <a:blip r:embed="rId10"/>
                <a:stretch>
                  <a:fillRect l="-2078" t="-12150" b="-19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4255884" y="4718446"/>
                <a:ext cx="1733167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918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5884" y="4718446"/>
                <a:ext cx="1733167" cy="823110"/>
              </a:xfrm>
              <a:prstGeom prst="rect">
                <a:avLst/>
              </a:prstGeom>
              <a:blipFill rotWithShape="1">
                <a:blip r:embed="rId11"/>
                <a:stretch>
                  <a:fillRect l="-10563" t="-2963" r="-9859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6008232" y="4715272"/>
                <a:ext cx="1529586" cy="921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918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3,6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8232" y="4715272"/>
                <a:ext cx="1529586" cy="921214"/>
              </a:xfrm>
              <a:prstGeom prst="rect">
                <a:avLst/>
              </a:prstGeom>
              <a:blipFill rotWithShape="1">
                <a:blip r:embed="rId12"/>
                <a:stretch>
                  <a:fillRect r="-11155" b="-7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442552" y="4715272"/>
                <a:ext cx="1217000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255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42552" y="4715272"/>
                <a:ext cx="1217000" cy="822597"/>
              </a:xfrm>
              <a:prstGeom prst="rect">
                <a:avLst/>
              </a:prstGeom>
              <a:blipFill rotWithShape="1">
                <a:blip r:embed="rId13"/>
                <a:stretch>
                  <a:fillRect l="-15500" t="-3731" b="-141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Текст 2"/>
              <p:cNvSpPr txBox="1">
                <a:spLocks/>
              </p:cNvSpPr>
              <p:nvPr/>
            </p:nvSpPr>
            <p:spPr>
              <a:xfrm>
                <a:off x="341809" y="5537869"/>
                <a:ext cx="11737304" cy="649601"/>
              </a:xfrm>
              <a:prstGeom prst="rect">
                <a:avLst/>
              </a:prstGeom>
            </p:spPr>
            <p:txBody>
              <a:bodyPr wrap="square" lIns="0" tIns="0" rIns="0" bIns="0">
                <a:spAutoFit/>
              </a:bodyPr>
              <a:lstStyle>
                <a:lvl1pPr marL="0" eaLnBrk="1" hangingPunct="1">
                  <a:defRPr sz="4300" b="1" i="1">
                    <a:solidFill>
                      <a:srgbClr val="2365C7"/>
                    </a:solidFill>
                    <a:latin typeface="Arial"/>
                    <a:ea typeface="+mn-ea"/>
                    <a:cs typeface="Arial"/>
                  </a:defRPr>
                </a:lvl1pPr>
                <a:lvl2pPr marL="811095" eaLnBrk="1" hangingPunct="1">
                  <a:defRPr>
                    <a:latin typeface="+mn-lt"/>
                    <a:ea typeface="+mn-ea"/>
                    <a:cs typeface="+mn-cs"/>
                  </a:defRPr>
                </a:lvl2pPr>
                <a:lvl3pPr marL="1622188" eaLnBrk="1" hangingPunct="1">
                  <a:defRPr>
                    <a:latin typeface="+mn-lt"/>
                    <a:ea typeface="+mn-ea"/>
                    <a:cs typeface="+mn-cs"/>
                  </a:defRPr>
                </a:lvl3pPr>
                <a:lvl4pPr marL="2433284" eaLnBrk="1" hangingPunct="1">
                  <a:defRPr>
                    <a:latin typeface="+mn-lt"/>
                    <a:ea typeface="+mn-ea"/>
                    <a:cs typeface="+mn-cs"/>
                  </a:defRPr>
                </a:lvl4pPr>
                <a:lvl5pPr marL="3244380" eaLnBrk="1" hangingPunct="1">
                  <a:defRPr>
                    <a:latin typeface="+mn-lt"/>
                    <a:ea typeface="+mn-ea"/>
                    <a:cs typeface="+mn-cs"/>
                  </a:defRPr>
                </a:lvl5pPr>
                <a:lvl6pPr marL="4055475" eaLnBrk="1" hangingPunct="1">
                  <a:defRPr>
                    <a:latin typeface="+mn-lt"/>
                    <a:ea typeface="+mn-ea"/>
                    <a:cs typeface="+mn-cs"/>
                  </a:defRPr>
                </a:lvl6pPr>
                <a:lvl7pPr marL="4866571" eaLnBrk="1" hangingPunct="1">
                  <a:defRPr>
                    <a:latin typeface="+mn-lt"/>
                    <a:ea typeface="+mn-ea"/>
                    <a:cs typeface="+mn-cs"/>
                  </a:defRPr>
                </a:lvl7pPr>
                <a:lvl8pPr marL="5677665" eaLnBrk="1" hangingPunct="1">
                  <a:defRPr>
                    <a:latin typeface="+mn-lt"/>
                    <a:ea typeface="+mn-ea"/>
                    <a:cs typeface="+mn-cs"/>
                  </a:defRPr>
                </a:lvl8pPr>
                <a:lvl9pPr marL="6488763" eaLnBrk="1" hangingPunct="1">
                  <a:defRPr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ru-RU" sz="3200" dirty="0" smtClean="0">
                    <a:solidFill>
                      <a:schemeClr val="tx2"/>
                    </a:solidFill>
                  </a:rPr>
                  <a:t>4. Скольким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равняется скорость 10,8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>
                            <a:solidFill>
                              <a:schemeClr val="tx2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200">
                            <a:solidFill>
                              <a:schemeClr val="tx2"/>
                            </a:solidFill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schemeClr val="tx2"/>
                    </a:solidFill>
                  </a:rPr>
                  <a:t> ?</a:t>
                </a:r>
                <a:endParaRPr lang="ru-RU" sz="3200" dirty="0">
                  <a:solidFill>
                    <a:schemeClr val="tx2"/>
                  </a:solidFill>
                </a:endParaRPr>
              </a:p>
            </p:txBody>
          </p:sp>
        </mc:Choice>
        <mc:Fallback xmlns="">
          <p:sp>
            <p:nvSpPr>
              <p:cNvPr id="16" name="Текс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809" y="5537869"/>
                <a:ext cx="11737304" cy="649601"/>
              </a:xfrm>
              <a:prstGeom prst="rect">
                <a:avLst/>
              </a:prstGeom>
              <a:blipFill rotWithShape="1">
                <a:blip r:embed="rId14"/>
                <a:stretch>
                  <a:fillRect l="-2078" t="-12150" b="-196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907024" y="6124410"/>
                <a:ext cx="1848583" cy="823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10,8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км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ч</m:t>
                        </m:r>
                      </m:den>
                    </m:f>
                  </m:oMath>
                </a14:m>
                <a:r>
                  <a:rPr lang="ru-RU" sz="3600" dirty="0" smtClean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024" y="6124410"/>
                <a:ext cx="1848583" cy="823110"/>
              </a:xfrm>
              <a:prstGeom prst="rect">
                <a:avLst/>
              </a:prstGeom>
              <a:blipFill rotWithShape="1">
                <a:blip r:embed="rId15"/>
                <a:stretch>
                  <a:fillRect l="-10231" t="-2963" r="-8911" b="-140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779232" y="6098314"/>
                <a:ext cx="1608133" cy="92121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10,8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3,6</m:t>
                        </m:r>
                      </m:den>
                    </m:f>
                  </m:oMath>
                </a14:m>
                <a:r>
                  <a:rPr lang="ru-RU" sz="3600" dirty="0" smtClean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600" dirty="0" smtClean="0"/>
                  <a:t> = </a:t>
                </a:r>
                <a:endParaRPr lang="ru-RU" sz="36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79232" y="6098314"/>
                <a:ext cx="1608133" cy="921214"/>
              </a:xfrm>
              <a:prstGeom prst="rect">
                <a:avLst/>
              </a:prstGeom>
              <a:blipFill rotWithShape="1">
                <a:blip r:embed="rId16"/>
                <a:stretch>
                  <a:fillRect r="-10985" b="-794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254058" y="6124923"/>
                <a:ext cx="74892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600" dirty="0" smtClean="0"/>
                  <a:t>3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ru-RU" sz="3600" b="0" i="1" smtClean="0">
                            <a:latin typeface="Cambria Math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latin typeface="Cambria Math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4058" y="6124923"/>
                <a:ext cx="748923" cy="822597"/>
              </a:xfrm>
              <a:prstGeom prst="rect">
                <a:avLst/>
              </a:prstGeom>
              <a:blipFill rotWithShape="1">
                <a:blip r:embed="rId17"/>
                <a:stretch>
                  <a:fillRect l="-25203" t="-3704"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59043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</a:t>
            </a:r>
            <a:endParaRPr lang="ru-RU" sz="5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1809" y="1258888"/>
            <a:ext cx="12241360" cy="1908215"/>
          </a:xfrm>
        </p:spPr>
        <p:txBody>
          <a:bodyPr/>
          <a:lstStyle/>
          <a:p>
            <a:r>
              <a:rPr lang="ru-RU" sz="4400" dirty="0">
                <a:solidFill>
                  <a:schemeClr val="tx2"/>
                </a:solidFill>
              </a:rPr>
              <a:t> </a:t>
            </a:r>
            <a:r>
              <a:rPr lang="ru-RU" sz="4400" dirty="0" smtClean="0">
                <a:solidFill>
                  <a:schemeClr val="tx2"/>
                </a:solidFill>
              </a:rPr>
              <a:t>   </a:t>
            </a:r>
            <a:r>
              <a:rPr lang="ru-RU" sz="4000" dirty="0" smtClean="0">
                <a:solidFill>
                  <a:schemeClr val="tx2"/>
                </a:solidFill>
              </a:rPr>
              <a:t>Муравей прополз от начала до конца нити длиной 9 м за 5 минут. Определите скорость муравья.</a:t>
            </a:r>
            <a:endParaRPr lang="ru-RU" sz="4000" dirty="0">
              <a:solidFill>
                <a:schemeClr val="tx2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3496" y="5958828"/>
            <a:ext cx="124906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l-GR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ϑ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49558" y="4144040"/>
            <a:ext cx="179889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61529" y="3443557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60124" y="3425902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485825" y="5939408"/>
            <a:ext cx="3312368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3798193" y="3443557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838230" y="5009401"/>
            <a:ext cx="219002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en-US" sz="3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n-US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5 мин</a:t>
            </a:r>
            <a:endParaRPr 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5454377" y="3502590"/>
            <a:ext cx="0" cy="3359947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090536" y="3419128"/>
            <a:ext cx="100380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СИ: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80550" y="5036275"/>
            <a:ext cx="14398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96067"/>
            <a:r>
              <a:rPr lang="ru-RU" sz="40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300 с</a:t>
            </a:r>
            <a:endParaRPr lang="ru-RU" sz="40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873522" y="4238771"/>
                <a:ext cx="1433406" cy="10715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400" b="1" i="1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400" b="1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𝑺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4400" b="1" i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t</m:t>
                        </m:r>
                      </m:den>
                    </m:f>
                  </m:oMath>
                </a14:m>
                <a:endParaRPr lang="ru-RU" sz="28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73522" y="4238771"/>
                <a:ext cx="1433406" cy="1071575"/>
              </a:xfrm>
              <a:prstGeom prst="rect">
                <a:avLst/>
              </a:prstGeom>
              <a:blipFill rotWithShape="1">
                <a:blip r:embed="rId2"/>
                <a:stretch>
                  <a:fillRect b="-107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814417" y="5363344"/>
                <a:ext cx="1755609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14:m>
                  <m:oMath xmlns:m="http://schemas.openxmlformats.org/officeDocument/2006/math">
                    <m:r>
                      <a:rPr lang="el-GR" sz="4000" b="1" i="1" smtClean="0">
                        <a:solidFill>
                          <a:prstClr val="black"/>
                        </a:solidFill>
                        <a:latin typeface="Cambria Math"/>
                        <a:cs typeface="Arial" pitchFamily="34" charset="0"/>
                      </a:rPr>
                      <m:t>𝝑</m:t>
                    </m:r>
                  </m:oMath>
                </a14:m>
                <a:r>
                  <a:rPr lang="en-US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9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300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4417" y="5363344"/>
                <a:ext cx="1755609" cy="966675"/>
              </a:xfrm>
              <a:prstGeom prst="rect">
                <a:avLst/>
              </a:prstGeom>
              <a:blipFill rotWithShape="1">
                <a:blip r:embed="rId3"/>
                <a:stretch>
                  <a:fillRect b="-120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863952" y="5520108"/>
                <a:ext cx="2141933" cy="8225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0,0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6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20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63952" y="5520108"/>
                <a:ext cx="2141933" cy="822597"/>
              </a:xfrm>
              <a:prstGeom prst="rect">
                <a:avLst/>
              </a:prstGeom>
              <a:blipFill rotWithShape="1">
                <a:blip r:embed="rId4"/>
                <a:stretch>
                  <a:fillRect l="-8547" t="-5970" r="-7977" b="-119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9686773" y="6222074"/>
                <a:ext cx="2804935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Ответ: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0,0</a:t>
                </a:r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</a:t>
                </a:r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32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en-US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18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86773" y="6222074"/>
                <a:ext cx="2804935" cy="741485"/>
              </a:xfrm>
              <a:prstGeom prst="rect">
                <a:avLst/>
              </a:prstGeom>
              <a:blipFill rotWithShape="1">
                <a:blip r:embed="rId5"/>
                <a:stretch>
                  <a:fillRect l="-5435" t="-4959" r="-4783" b="-115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Прямоугольник 22"/>
          <p:cNvSpPr/>
          <p:nvPr/>
        </p:nvSpPr>
        <p:spPr>
          <a:xfrm>
            <a:off x="8659034" y="4094755"/>
            <a:ext cx="1870672" cy="1253648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096067"/>
            <a:endParaRPr lang="ru-RU">
              <a:solidFill>
                <a:prstClr val="white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81030" y="5377307"/>
                <a:ext cx="1276311" cy="9666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40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100</m:t>
                        </m:r>
                      </m:den>
                    </m:f>
                  </m:oMath>
                </a14:m>
                <a:endParaRPr lang="ru-RU" sz="24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81030" y="5377307"/>
                <a:ext cx="1276311" cy="966675"/>
              </a:xfrm>
              <a:prstGeom prst="rect">
                <a:avLst/>
              </a:prstGeom>
              <a:blipFill rotWithShape="1">
                <a:blip r:embed="rId6"/>
                <a:stretch>
                  <a:fillRect l="-17225" b="-113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76409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3" grpId="0" animBg="1"/>
      <p:bldP spid="2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9801" y="1221720"/>
            <a:ext cx="12241360" cy="1477328"/>
          </a:xfrm>
        </p:spPr>
        <p:txBody>
          <a:bodyPr/>
          <a:lstStyle/>
          <a:p>
            <a:r>
              <a:rPr lang="ru-RU" sz="3200" dirty="0">
                <a:solidFill>
                  <a:schemeClr val="tx2"/>
                </a:solidFill>
              </a:rPr>
              <a:t> </a:t>
            </a:r>
            <a:r>
              <a:rPr lang="ru-RU" sz="3200" dirty="0" smtClean="0">
                <a:solidFill>
                  <a:schemeClr val="tx2"/>
                </a:solidFill>
              </a:rPr>
              <a:t>   Велосипедист за первые 5 с проехал 35 м, за следующие 10 с – 100 м за последние 5 с – 25 м. Найдите среднюю скорость движения на всем пути.</a:t>
            </a:r>
            <a:endParaRPr lang="ru-RU" sz="3200" dirty="0">
              <a:solidFill>
                <a:schemeClr val="tx2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579981" y="3031741"/>
                <a:ext cx="1706044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 с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9981" y="3031741"/>
                <a:ext cx="1706044" cy="646331"/>
              </a:xfrm>
              <a:prstGeom prst="rect">
                <a:avLst/>
              </a:prstGeom>
              <a:blipFill rotWithShape="1">
                <a:blip r:embed="rId2"/>
                <a:stretch>
                  <a:fillRect t="-14151" r="-1035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557833" y="3609546"/>
                <a:ext cx="20964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35 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3609546"/>
                <a:ext cx="2096471" cy="646331"/>
              </a:xfrm>
              <a:prstGeom prst="rect">
                <a:avLst/>
              </a:prstGeom>
              <a:blipFill rotWithShape="1">
                <a:blip r:embed="rId3"/>
                <a:stretch>
                  <a:fillRect t="-14151" r="-8163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277913" y="6299448"/>
                <a:ext cx="1465401" cy="69596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-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?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913" y="6299448"/>
                <a:ext cx="1465401" cy="695960"/>
              </a:xfrm>
              <a:prstGeom prst="rect">
                <a:avLst/>
              </a:prstGeom>
              <a:blipFill rotWithShape="1">
                <a:blip r:embed="rId4"/>
                <a:stretch>
                  <a:fillRect t="-13913" r="-12083" b="-234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Прямая соединительная линия 7"/>
          <p:cNvCxnSpPr/>
          <p:nvPr/>
        </p:nvCxnSpPr>
        <p:spPr>
          <a:xfrm flipH="1">
            <a:off x="3617839" y="3066029"/>
            <a:ext cx="10847" cy="3809483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flipH="1">
            <a:off x="413817" y="6321827"/>
            <a:ext cx="3204023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236302" y="2559188"/>
            <a:ext cx="14847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Дано: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238353" y="2556773"/>
            <a:ext cx="23516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Решение:</a:t>
            </a:r>
            <a:endParaRPr lang="ru-RU" sz="3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57833" y="4115343"/>
                <a:ext cx="197323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0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4115343"/>
                <a:ext cx="1973232" cy="646331"/>
              </a:xfrm>
              <a:prstGeom prst="rect">
                <a:avLst/>
              </a:prstGeom>
              <a:blipFill rotWithShape="1">
                <a:blip r:embed="rId5"/>
                <a:stretch>
                  <a:fillRect t="-14151" r="-8669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557833" y="5675496"/>
                <a:ext cx="210718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25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5675496"/>
                <a:ext cx="2107180" cy="646331"/>
              </a:xfrm>
              <a:prstGeom prst="rect">
                <a:avLst/>
              </a:prstGeom>
              <a:blipFill rotWithShape="1">
                <a:blip r:embed="rId6"/>
                <a:stretch>
                  <a:fillRect t="-14151" r="-8116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557833" y="5183933"/>
                <a:ext cx="171675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𝑡</m:t>
                        </m:r>
                      </m:e>
                      <m: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en-US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5</a:t>
                </a:r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с</a:t>
                </a: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5183933"/>
                <a:ext cx="1716752" cy="646331"/>
              </a:xfrm>
              <a:prstGeom prst="rect">
                <a:avLst/>
              </a:prstGeom>
              <a:blipFill rotWithShape="1">
                <a:blip r:embed="rId7"/>
                <a:stretch>
                  <a:fillRect t="-14151" r="-9964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227753" y="3569290"/>
                <a:ext cx="2042034" cy="101040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общ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7753" y="3569290"/>
                <a:ext cx="2042034" cy="1010405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38256" y="3526195"/>
                <a:ext cx="3036601" cy="96975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+ </m:t>
                        </m:r>
                        <m:sSub>
                          <m:sSubPr>
                            <m:ctrlP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</m:ctrlPr>
                          </m:sSubPr>
                          <m:e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sz="3600" i="1" smtClean="0">
                                <a:solidFill>
                                  <a:prstClr val="black"/>
                                </a:solidFill>
                                <a:latin typeface="Cambria Math"/>
                                <a:cs typeface="Arial" pitchFamily="34" charset="0"/>
                              </a:rPr>
                              <m:t>3</m:t>
                            </m:r>
                          </m:sub>
                        </m:sSub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8256" y="3526195"/>
                <a:ext cx="3036601" cy="969753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3873869" y="5055705"/>
                <a:ext cx="3581365" cy="88370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ϑ</m:t>
                        </m:r>
                      </m:e>
                      <m:sub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ср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35+10</m:t>
                        </m:r>
                        <m:r>
                          <a:rPr lang="en-US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0+</m:t>
                        </m:r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25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5+10+5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3869" y="5055705"/>
                <a:ext cx="3581365" cy="883703"/>
              </a:xfrm>
              <a:prstGeom prst="rect">
                <a:avLst/>
              </a:prstGeom>
              <a:blipFill rotWithShape="1">
                <a:blip r:embed="rId10"/>
                <a:stretch>
                  <a:fillRect r="-4252" b="-1103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402251" y="5032358"/>
                <a:ext cx="1168910" cy="87921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160</m:t>
                        </m:r>
                      </m:num>
                      <m:den>
                        <m:r>
                          <a:rPr lang="ru-RU" sz="36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2251" y="5032358"/>
                <a:ext cx="1168910" cy="879215"/>
              </a:xfrm>
              <a:prstGeom prst="rect">
                <a:avLst/>
              </a:prstGeom>
              <a:blipFill rotWithShape="1">
                <a:blip r:embed="rId11"/>
                <a:stretch>
                  <a:fillRect r="-15104" b="-111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8516433" y="5126434"/>
                <a:ext cx="1000595" cy="7414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8 (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32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r>
                  <a:rPr lang="ru-RU" sz="32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ru-RU" sz="32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6433" y="5126434"/>
                <a:ext cx="1000595" cy="741485"/>
              </a:xfrm>
              <a:prstGeom prst="rect">
                <a:avLst/>
              </a:prstGeom>
              <a:blipFill rotWithShape="1">
                <a:blip r:embed="rId12"/>
                <a:stretch>
                  <a:fillRect l="-15244" t="-4918" r="-14634" b="-106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10422929" y="6011416"/>
                <a:ext cx="2116092" cy="9037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defTabSz="1096067"/>
                <a:r>
                  <a:rPr lang="ru-RU" sz="3600" dirty="0" smtClean="0">
                    <a:solidFill>
                      <a:prstClr val="black"/>
                    </a:solidFill>
                  </a:rPr>
                  <a:t>Ответ: 8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fPr>
                      <m:num>
                        <m:r>
                          <a:rPr lang="ru-RU" sz="4000" i="1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м</m:t>
                        </m:r>
                      </m:num>
                      <m:den>
                        <m:r>
                          <a:rPr lang="ru-RU" sz="4000" i="1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с</m:t>
                        </m:r>
                      </m:den>
                    </m:f>
                  </m:oMath>
                </a14:m>
                <a:endParaRPr lang="ru-RU" sz="36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22929" y="6011416"/>
                <a:ext cx="2116092" cy="903709"/>
              </a:xfrm>
              <a:prstGeom prst="rect">
                <a:avLst/>
              </a:prstGeom>
              <a:blipFill rotWithShape="1">
                <a:blip r:embed="rId13"/>
                <a:stretch>
                  <a:fillRect l="-8934" b="-94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57833" y="4627864"/>
                <a:ext cx="2363660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bPr>
                      <m:e>
                        <m:r>
                          <a:rPr lang="en-US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𝑆</m:t>
                        </m:r>
                      </m:e>
                      <m:sub>
                        <m:r>
                          <a:rPr lang="ru-RU" sz="3600" i="1" dirty="0" smtClean="0">
                            <a:solidFill>
                              <a:prstClr val="black"/>
                            </a:solidFill>
                            <a:latin typeface="Cambria Math"/>
                            <a:cs typeface="Arial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 = </a:t>
                </a:r>
                <a:r>
                  <a:rPr lang="ru-RU" sz="3600" dirty="0" smtClean="0">
                    <a:solidFill>
                      <a:prstClr val="black"/>
                    </a:solidFill>
                    <a:latin typeface="Arial" pitchFamily="34" charset="0"/>
                    <a:cs typeface="Arial" pitchFamily="34" charset="0"/>
                  </a:rPr>
                  <a:t>100 м</a:t>
                </a:r>
                <a:endParaRPr lang="ru-RU" sz="3600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833" y="4627864"/>
                <a:ext cx="2363660" cy="646331"/>
              </a:xfrm>
              <a:prstGeom prst="rect">
                <a:avLst/>
              </a:prstGeom>
              <a:blipFill rotWithShape="1">
                <a:blip r:embed="rId14"/>
                <a:stretch>
                  <a:fillRect t="-14151" r="-6977" b="-349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Заголовок 1"/>
          <p:cNvSpPr>
            <a:spLocks noGrp="1"/>
          </p:cNvSpPr>
          <p:nvPr>
            <p:ph type="title"/>
          </p:nvPr>
        </p:nvSpPr>
        <p:spPr>
          <a:xfrm>
            <a:off x="666677" y="224945"/>
            <a:ext cx="11447615" cy="830997"/>
          </a:xfrm>
        </p:spPr>
        <p:txBody>
          <a:bodyPr/>
          <a:lstStyle/>
          <a:p>
            <a:pPr algn="ctr"/>
            <a:r>
              <a:rPr lang="ru-RU" sz="5400" dirty="0" smtClean="0"/>
              <a:t>Задача 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085824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0" grpId="0"/>
      <p:bldP spid="11" grpId="0"/>
      <p:bldP spid="13" grpId="0"/>
      <p:bldP spid="14" grpId="0"/>
      <p:bldP spid="15" grpId="0"/>
      <p:bldP spid="18" grpId="0"/>
      <p:bldP spid="19" grpId="0"/>
      <p:bldP spid="20" grpId="0"/>
      <p:bldP spid="21" grpId="0"/>
      <p:bldP spid="22" grpId="0"/>
      <p:bldP spid="31" grpId="0"/>
      <p:bldP spid="3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6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4737</TotalTime>
  <Words>919</Words>
  <Application>Microsoft Office PowerPoint</Application>
  <PresentationFormat>Произвольный</PresentationFormat>
  <Paragraphs>135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Тема Office</vt:lpstr>
      <vt:lpstr>4_Тема Office</vt:lpstr>
      <vt:lpstr>1_Тема Office</vt:lpstr>
      <vt:lpstr>5_Тема Office</vt:lpstr>
      <vt:lpstr>6_Тема Office</vt:lpstr>
      <vt:lpstr>Презентация PowerPoint</vt:lpstr>
      <vt:lpstr>Повторение</vt:lpstr>
      <vt:lpstr>Задачи</vt:lpstr>
      <vt:lpstr>Задача</vt:lpstr>
      <vt:lpstr>Задача</vt:lpstr>
      <vt:lpstr>Повторение</vt:lpstr>
      <vt:lpstr>Задачи</vt:lpstr>
      <vt:lpstr>Задача </vt:lpstr>
      <vt:lpstr>Задача 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Liza</dc:creator>
  <cp:lastModifiedBy>Liza</cp:lastModifiedBy>
  <cp:revision>159</cp:revision>
  <dcterms:created xsi:type="dcterms:W3CDTF">2020-08-02T08:10:29Z</dcterms:created>
  <dcterms:modified xsi:type="dcterms:W3CDTF">2020-10-07T03:51:32Z</dcterms:modified>
</cp:coreProperties>
</file>