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715" r:id="rId3"/>
    <p:sldMasterId id="2147483740" r:id="rId4"/>
    <p:sldMasterId id="2147483746" r:id="rId5"/>
  </p:sldMasterIdLst>
  <p:notesMasterIdLst>
    <p:notesMasterId r:id="rId20"/>
  </p:notesMasterIdLst>
  <p:sldIdLst>
    <p:sldId id="316" r:id="rId6"/>
    <p:sldId id="309" r:id="rId7"/>
    <p:sldId id="313" r:id="rId8"/>
    <p:sldId id="302" r:id="rId9"/>
    <p:sldId id="301" r:id="rId10"/>
    <p:sldId id="304" r:id="rId11"/>
    <p:sldId id="310" r:id="rId12"/>
    <p:sldId id="311" r:id="rId13"/>
    <p:sldId id="312" r:id="rId14"/>
    <p:sldId id="306" r:id="rId15"/>
    <p:sldId id="314" r:id="rId16"/>
    <p:sldId id="315" r:id="rId17"/>
    <p:sldId id="307" r:id="rId18"/>
    <p:sldId id="267" r:id="rId19"/>
  </p:sldIdLst>
  <p:sldSz cx="12780963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6" autoAdjust="0"/>
    <p:restoredTop sz="94660"/>
  </p:normalViewPr>
  <p:slideViewPr>
    <p:cSldViewPr>
      <p:cViewPr>
        <p:scale>
          <a:sx n="64" d="100"/>
          <a:sy n="64" d="100"/>
        </p:scale>
        <p:origin x="-1068" y="-186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3EAF-CA91-451E-AF24-DED0DF714AC0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B83A5-BD5C-4FB8-993C-81707C7C9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57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802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53" y="4038252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26" y="285416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76" y="285416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97"/>
            <a:ext cx="10863818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53" y="3990721"/>
            <a:ext cx="8946675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6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18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8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991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967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32" y="350022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803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7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53" y="4038254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0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8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5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3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6711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7858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6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6" y="302044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64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52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29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05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82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589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35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11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34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4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4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108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77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77" y="2259981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81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5127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7029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2786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32" y="283779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87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5384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8" y="4988443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8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7648" indent="0">
              <a:buNone/>
              <a:defRPr sz="3400"/>
            </a:lvl2pPr>
            <a:lvl3pPr marL="1095292" indent="0">
              <a:buNone/>
              <a:defRPr sz="2900"/>
            </a:lvl3pPr>
            <a:lvl4pPr marL="1642950" indent="0">
              <a:buNone/>
              <a:defRPr sz="2400"/>
            </a:lvl4pPr>
            <a:lvl5pPr marL="2190595" indent="0">
              <a:buNone/>
              <a:defRPr sz="2400"/>
            </a:lvl5pPr>
            <a:lvl6pPr marL="2738246" indent="0">
              <a:buNone/>
              <a:defRPr sz="2400"/>
            </a:lvl6pPr>
            <a:lvl7pPr marL="3285891" indent="0">
              <a:buNone/>
              <a:defRPr sz="2400"/>
            </a:lvl7pPr>
            <a:lvl8pPr marL="3833537" indent="0">
              <a:buNone/>
              <a:defRPr sz="2400"/>
            </a:lvl8pPr>
            <a:lvl9pPr marL="4381192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8" y="557732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711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475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30" y="285431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80" y="285431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3832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56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9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9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9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9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92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663266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3" y="2209180"/>
            <a:ext cx="10863818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53" y="3990721"/>
            <a:ext cx="8946675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2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2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4" y="6627452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415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6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6" y="3020429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6" y="224967"/>
            <a:ext cx="11447616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9" y="1715520"/>
            <a:ext cx="1004418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2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2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4" y="6627452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56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6" y="224967"/>
            <a:ext cx="11447616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1" y="1639046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6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2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2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4" y="6627452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463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6" y="224967"/>
            <a:ext cx="11447616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2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2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4" y="6627452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759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437"/>
            <a:endParaRPr sz="1800" dirty="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13" y="350008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437"/>
            <a:endParaRPr sz="1800" dirty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2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2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4" y="6627452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88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8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347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553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438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8767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4" y="350017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98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25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25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76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76" y="2259979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79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6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31" y="283744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6" y="1491269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8" y="4988435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8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8" y="5577319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6" y="285393"/>
            <a:ext cx="11502867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76" y="1662825"/>
            <a:ext cx="11502867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47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8" y="6605047"/>
            <a:ext cx="404730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47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2" y="1177555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85"/>
            <a:ext cx="11447615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9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9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05.10.2020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9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3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7" y="285396"/>
            <a:ext cx="11502867" cy="1187715"/>
          </a:xfrm>
          <a:prstGeom prst="rect">
            <a:avLst/>
          </a:prstGeom>
        </p:spPr>
        <p:txBody>
          <a:bodyPr vert="horz" lIns="109533" tIns="54764" rIns="109533" bIns="547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77" y="1662843"/>
            <a:ext cx="11502867" cy="4703021"/>
          </a:xfrm>
          <a:prstGeom prst="rect">
            <a:avLst/>
          </a:prstGeom>
        </p:spPr>
        <p:txBody>
          <a:bodyPr vert="horz" lIns="109533" tIns="54764" rIns="109533" bIns="547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62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8" y="6605062"/>
            <a:ext cx="404730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62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56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xStyles>
    <p:titleStyle>
      <a:lvl1pPr algn="ctr" defTabSz="1095292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733" indent="-410733" algn="l" defTabSz="109529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9928" indent="-342283" algn="l" defTabSz="1095292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124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6767" indent="-273826" algn="l" defTabSz="109529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4420" indent="-273826" algn="l" defTabSz="109529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2071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59719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7377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5015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48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2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295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0595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246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5891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3537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11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69" y="117755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437"/>
            <a:endParaRPr sz="1800" dirty="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437"/>
            <a:endParaRPr sz="1800" dirty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6" y="224975"/>
            <a:ext cx="11447616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9" y="1715501"/>
            <a:ext cx="10044183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77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endParaRPr lang="ru-RU" sz="1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7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437"/>
              <a:t>05.10.2020</a:t>
            </a:fld>
            <a:endParaRPr lang="ru-RU" sz="1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4" y="662747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437"/>
              <a:t>‹#›</a:t>
            </a:fld>
            <a:endParaRPr lang="ru-RU" sz="18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36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560" eaLnBrk="1" hangingPunct="1">
        <a:defRPr>
          <a:latin typeface="+mn-lt"/>
          <a:ea typeface="+mn-ea"/>
          <a:cs typeface="+mn-cs"/>
        </a:defRPr>
      </a:lvl2pPr>
      <a:lvl3pPr marL="1617119" eaLnBrk="1" hangingPunct="1">
        <a:defRPr>
          <a:latin typeface="+mn-lt"/>
          <a:ea typeface="+mn-ea"/>
          <a:cs typeface="+mn-cs"/>
        </a:defRPr>
      </a:lvl3pPr>
      <a:lvl4pPr marL="2425677" eaLnBrk="1" hangingPunct="1">
        <a:defRPr>
          <a:latin typeface="+mn-lt"/>
          <a:ea typeface="+mn-ea"/>
          <a:cs typeface="+mn-cs"/>
        </a:defRPr>
      </a:lvl4pPr>
      <a:lvl5pPr marL="3234237" eaLnBrk="1" hangingPunct="1">
        <a:defRPr>
          <a:latin typeface="+mn-lt"/>
          <a:ea typeface="+mn-ea"/>
          <a:cs typeface="+mn-cs"/>
        </a:defRPr>
      </a:lvl5pPr>
      <a:lvl6pPr marL="4042798" eaLnBrk="1" hangingPunct="1">
        <a:defRPr>
          <a:latin typeface="+mn-lt"/>
          <a:ea typeface="+mn-ea"/>
          <a:cs typeface="+mn-cs"/>
        </a:defRPr>
      </a:lvl6pPr>
      <a:lvl7pPr marL="4851358" eaLnBrk="1" hangingPunct="1">
        <a:defRPr>
          <a:latin typeface="+mn-lt"/>
          <a:ea typeface="+mn-ea"/>
          <a:cs typeface="+mn-cs"/>
        </a:defRPr>
      </a:lvl7pPr>
      <a:lvl8pPr marL="5659915" eaLnBrk="1" hangingPunct="1">
        <a:defRPr>
          <a:latin typeface="+mn-lt"/>
          <a:ea typeface="+mn-ea"/>
          <a:cs typeface="+mn-cs"/>
        </a:defRPr>
      </a:lvl8pPr>
      <a:lvl9pPr marL="6468475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560" eaLnBrk="1" hangingPunct="1">
        <a:defRPr>
          <a:latin typeface="+mn-lt"/>
          <a:ea typeface="+mn-ea"/>
          <a:cs typeface="+mn-cs"/>
        </a:defRPr>
      </a:lvl2pPr>
      <a:lvl3pPr marL="1617119" eaLnBrk="1" hangingPunct="1">
        <a:defRPr>
          <a:latin typeface="+mn-lt"/>
          <a:ea typeface="+mn-ea"/>
          <a:cs typeface="+mn-cs"/>
        </a:defRPr>
      </a:lvl3pPr>
      <a:lvl4pPr marL="2425677" eaLnBrk="1" hangingPunct="1">
        <a:defRPr>
          <a:latin typeface="+mn-lt"/>
          <a:ea typeface="+mn-ea"/>
          <a:cs typeface="+mn-cs"/>
        </a:defRPr>
      </a:lvl4pPr>
      <a:lvl5pPr marL="3234237" eaLnBrk="1" hangingPunct="1">
        <a:defRPr>
          <a:latin typeface="+mn-lt"/>
          <a:ea typeface="+mn-ea"/>
          <a:cs typeface="+mn-cs"/>
        </a:defRPr>
      </a:lvl5pPr>
      <a:lvl6pPr marL="4042798" eaLnBrk="1" hangingPunct="1">
        <a:defRPr>
          <a:latin typeface="+mn-lt"/>
          <a:ea typeface="+mn-ea"/>
          <a:cs typeface="+mn-cs"/>
        </a:defRPr>
      </a:lvl6pPr>
      <a:lvl7pPr marL="4851358" eaLnBrk="1" hangingPunct="1">
        <a:defRPr>
          <a:latin typeface="+mn-lt"/>
          <a:ea typeface="+mn-ea"/>
          <a:cs typeface="+mn-cs"/>
        </a:defRPr>
      </a:lvl7pPr>
      <a:lvl8pPr marL="5659915" eaLnBrk="1" hangingPunct="1">
        <a:defRPr>
          <a:latin typeface="+mn-lt"/>
          <a:ea typeface="+mn-ea"/>
          <a:cs typeface="+mn-cs"/>
        </a:defRPr>
      </a:lvl8pPr>
      <a:lvl9pPr marL="6468475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05.10.2020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758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90.png"/><Relationship Id="rId3" Type="http://schemas.openxmlformats.org/officeDocument/2006/relationships/image" Target="../media/image90.png"/><Relationship Id="rId7" Type="http://schemas.openxmlformats.org/officeDocument/2006/relationships/image" Target="../media/image130.png"/><Relationship Id="rId12" Type="http://schemas.openxmlformats.org/officeDocument/2006/relationships/image" Target="../media/image180.png"/><Relationship Id="rId2" Type="http://schemas.openxmlformats.org/officeDocument/2006/relationships/image" Target="../media/image80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20.png"/><Relationship Id="rId11" Type="http://schemas.openxmlformats.org/officeDocument/2006/relationships/image" Target="../media/image170.png"/><Relationship Id="rId5" Type="http://schemas.openxmlformats.org/officeDocument/2006/relationships/image" Target="../media/image110.png"/><Relationship Id="rId15" Type="http://schemas.openxmlformats.org/officeDocument/2006/relationships/image" Target="../media/image21.png"/><Relationship Id="rId10" Type="http://schemas.openxmlformats.org/officeDocument/2006/relationships/image" Target="../media/image160.png"/><Relationship Id="rId4" Type="http://schemas.openxmlformats.org/officeDocument/2006/relationships/image" Target="../media/image100.png"/><Relationship Id="rId9" Type="http://schemas.openxmlformats.org/officeDocument/2006/relationships/image" Target="../media/image150.png"/><Relationship Id="rId14" Type="http://schemas.openxmlformats.org/officeDocument/2006/relationships/image" Target="../media/image2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11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94299" y="2843064"/>
            <a:ext cx="10856822" cy="3005170"/>
          </a:xfrm>
          <a:prstGeom prst="rect">
            <a:avLst/>
          </a:prstGeom>
        </p:spPr>
        <p:txBody>
          <a:bodyPr vert="horz" wrap="square" lIns="0" tIns="24626" rIns="0" bIns="0" rtlCol="0">
            <a:spAutoFit/>
          </a:bodyPr>
          <a:lstStyle/>
          <a:p>
            <a:pPr marL="32456" algn="ctr" defTabSz="1016664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en-US" sz="48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456" algn="ctr" defTabSz="1016664">
              <a:spcBef>
                <a:spcPts val="195"/>
              </a:spcBef>
            </a:pPr>
            <a:r>
              <a:rPr lang="ru-RU" sz="48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Понятие о равномерном и неравномерном движении. Скорость и единица ее измерения.</a:t>
            </a:r>
            <a:endPara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9801" y="2920202"/>
            <a:ext cx="762637" cy="25717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8" y="466931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68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92328" y="473255"/>
            <a:ext cx="807089" cy="951586"/>
          </a:xfrm>
          <a:prstGeom prst="rect">
            <a:avLst/>
          </a:prstGeom>
        </p:spPr>
        <p:txBody>
          <a:bodyPr vert="horz" wrap="square" lIns="0" tIns="27983" rIns="0" bIns="0" rtlCol="0">
            <a:spAutoFit/>
          </a:bodyPr>
          <a:lstStyle/>
          <a:p>
            <a:pPr defTabSz="1016664">
              <a:spcBef>
                <a:spcPts val="221"/>
              </a:spcBef>
            </a:pPr>
            <a:r>
              <a:rPr lang="ru-RU" sz="6000" b="1" spc="18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676761" y="1386219"/>
            <a:ext cx="1008682" cy="390810"/>
          </a:xfrm>
          <a:prstGeom prst="rect">
            <a:avLst/>
          </a:prstGeom>
        </p:spPr>
        <p:txBody>
          <a:bodyPr vert="horz" wrap="square" lIns="0" tIns="21270" rIns="0" bIns="0" rtlCol="0">
            <a:spAutoFit/>
          </a:bodyPr>
          <a:lstStyle/>
          <a:p>
            <a:pPr algn="ctr" defTabSz="1016664">
              <a:spcBef>
                <a:spcPts val="168"/>
              </a:spcBef>
            </a:pPr>
            <a:r>
              <a:rPr lang="ru-RU" sz="2400" b="1" spc="-8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600" y="495445"/>
            <a:ext cx="7231277" cy="1134026"/>
          </a:xfrm>
          <a:prstGeom prst="rect">
            <a:avLst/>
          </a:prstGeom>
        </p:spPr>
        <p:txBody>
          <a:bodyPr vert="horz" wrap="square" lIns="0" tIns="2577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6" defTabSz="1614255">
              <a:spcBef>
                <a:spcPts val="203"/>
              </a:spcBef>
              <a:defRPr/>
            </a:pPr>
            <a:r>
              <a:rPr lang="ru-RU" sz="6000" kern="0" spc="8" dirty="0" smtClean="0">
                <a:solidFill>
                  <a:sysClr val="window" lastClr="FFFFFF"/>
                </a:solidFill>
              </a:rPr>
              <a:t>  </a:t>
            </a:r>
            <a:r>
              <a:rPr lang="ru-RU" sz="7200" kern="0" spc="8" dirty="0" smtClean="0">
                <a:solidFill>
                  <a:sysClr val="window" lastClr="FFFFFF"/>
                </a:solidFill>
              </a:rPr>
              <a:t>Физика</a:t>
            </a:r>
            <a:endParaRPr lang="en-US" sz="72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65" y="544613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493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" y="7936"/>
            <a:ext cx="12772260" cy="711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442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1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9801" y="1258889"/>
                <a:ext cx="12313368" cy="1728192"/>
              </a:xfrm>
            </p:spPr>
            <p:txBody>
              <a:bodyPr/>
              <a:lstStyle/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        Скорость зайца 54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, скорость дельфина 20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. Чья скорость больше?</a:t>
                </a:r>
              </a:p>
              <a:p>
                <a:pPr marL="742950" indent="-742950">
                  <a:buAutoNum type="arabicPeriod"/>
                </a:pPr>
                <a:endParaRPr lang="ru-RU" sz="4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9801" y="1258889"/>
                <a:ext cx="12313368" cy="1728192"/>
              </a:xfrm>
              <a:blipFill rotWithShape="1">
                <a:blip r:embed="rId2"/>
                <a:stretch>
                  <a:fillRect l="-2475" t="-6007" r="-2030" b="-24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41561" y="4859288"/>
                <a:ext cx="2140266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д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4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561" y="4859288"/>
                <a:ext cx="2140266" cy="903709"/>
              </a:xfrm>
              <a:prstGeom prst="rect">
                <a:avLst/>
              </a:prstGeom>
              <a:blipFill rotWithShape="1">
                <a:blip r:embed="rId3"/>
                <a:stretch>
                  <a:fillRect t="-6757" b="-121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49558" y="3806540"/>
                <a:ext cx="2308581" cy="9071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з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50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58" y="3806540"/>
                <a:ext cx="2308581" cy="907171"/>
              </a:xfrm>
              <a:prstGeom prst="rect">
                <a:avLst/>
              </a:prstGeom>
              <a:blipFill rotWithShape="1">
                <a:blip r:embed="rId4"/>
                <a:stretch>
                  <a:fillRect t="-6040" b="-120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133897" y="2951946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26384" y="2951945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41561" y="6011416"/>
                <a:ext cx="2486963" cy="7439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з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д</m:t>
                        </m:r>
                      </m:sub>
                    </m:sSub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561" y="6011416"/>
                <a:ext cx="2486963" cy="74392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788282" y="6042946"/>
            <a:ext cx="497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4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85825" y="5939408"/>
            <a:ext cx="331236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798193" y="3106057"/>
            <a:ext cx="0" cy="355343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230241" y="3781274"/>
                <a:ext cx="2140266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д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4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241" y="3781274"/>
                <a:ext cx="2140266" cy="903709"/>
              </a:xfrm>
              <a:prstGeom prst="rect">
                <a:avLst/>
              </a:prstGeom>
              <a:blipFill rotWithShape="1">
                <a:blip r:embed="rId6"/>
                <a:stretch>
                  <a:fillRect t="-6711" b="-11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405966" y="3780696"/>
                <a:ext cx="2545890" cy="9042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4000" dirty="0" smtClean="0">
                    <a:solidFill>
                      <a:prstClr val="black"/>
                    </a:solidFill>
                  </a:rPr>
                  <a:t>= 20*3,6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5966" y="3780696"/>
                <a:ext cx="2545890" cy="904287"/>
              </a:xfrm>
              <a:prstGeom prst="rect">
                <a:avLst/>
              </a:prstGeom>
              <a:blipFill rotWithShape="1">
                <a:blip r:embed="rId7"/>
                <a:stretch>
                  <a:fillRect l="-8633" t="-4027" b="-140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896810" y="3774319"/>
                <a:ext cx="1643399" cy="9042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4000" dirty="0" smtClean="0">
                    <a:solidFill>
                      <a:prstClr val="black"/>
                    </a:solidFill>
                  </a:rPr>
                  <a:t>= 72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6810" y="3774319"/>
                <a:ext cx="1643399" cy="904287"/>
              </a:xfrm>
              <a:prstGeom prst="rect">
                <a:avLst/>
              </a:prstGeom>
              <a:blipFill rotWithShape="1">
                <a:blip r:embed="rId8"/>
                <a:stretch>
                  <a:fillRect l="-12963" t="-4054" b="-14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042671" y="5075312"/>
                <a:ext cx="5324278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з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= 50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д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3600" dirty="0">
                    <a:solidFill>
                      <a:prstClr val="black"/>
                    </a:solidFill>
                  </a:rPr>
                  <a:t>72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2671" y="5075312"/>
                <a:ext cx="5324278" cy="823110"/>
              </a:xfrm>
              <a:prstGeom prst="rect">
                <a:avLst/>
              </a:prstGeom>
              <a:blipFill rotWithShape="1">
                <a:blip r:embed="rId9"/>
                <a:stretch>
                  <a:fillRect t="-2963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456184" y="5132924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270065" y="6097462"/>
                <a:ext cx="3118033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3200" dirty="0" smtClean="0">
                    <a:solidFill>
                      <a:prstClr val="black"/>
                    </a:solidFill>
                  </a:rPr>
                  <a:t>Ответ: </a:t>
                </a:r>
                <a:r>
                  <a:rPr lang="ru-RU" sz="32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д</m:t>
                        </m:r>
                      </m:sub>
                    </m:sSub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  ˃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з</m:t>
                        </m:r>
                      </m:sub>
                    </m:sSub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065" y="6097462"/>
                <a:ext cx="3118033" cy="678776"/>
              </a:xfrm>
              <a:prstGeom prst="rect">
                <a:avLst/>
              </a:prstGeom>
              <a:blipFill rotWithShape="1">
                <a:blip r:embed="rId10"/>
                <a:stretch>
                  <a:fillRect l="-5088" t="-3571" b="-22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768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1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2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41809" y="1258888"/>
                <a:ext cx="12241360" cy="2246769"/>
              </a:xfrm>
            </p:spPr>
            <p:txBody>
              <a:bodyPr/>
              <a:lstStyle/>
              <a:p>
                <a:r>
                  <a:rPr lang="ru-RU" sz="4400" dirty="0">
                    <a:solidFill>
                      <a:schemeClr val="tx2"/>
                    </a:solidFill>
                  </a:rPr>
                  <a:t> </a:t>
                </a:r>
                <a:r>
                  <a:rPr lang="ru-RU" sz="4400" dirty="0" smtClean="0">
                    <a:solidFill>
                      <a:schemeClr val="tx2"/>
                    </a:solidFill>
                  </a:rPr>
                  <a:t>   За </a:t>
                </a:r>
                <a:r>
                  <a:rPr lang="ru-RU" sz="4400" dirty="0">
                    <a:solidFill>
                      <a:schemeClr val="tx2"/>
                    </a:solidFill>
                  </a:rPr>
                  <a:t>какое время плот плывущий по реке, преодолеет путь в 15 км, если скорость течения равна 0,5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40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41809" y="1258888"/>
                <a:ext cx="12241360" cy="2246769"/>
              </a:xfrm>
              <a:blipFill rotWithShape="1">
                <a:blip r:embed="rId2"/>
                <a:stretch>
                  <a:fillRect l="-2739" t="-7880" r="-3088" b="-67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49558" y="4867114"/>
                <a:ext cx="2071401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el-GR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ϑ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58" y="4867114"/>
                <a:ext cx="2071401" cy="903709"/>
              </a:xfrm>
              <a:prstGeom prst="rect">
                <a:avLst/>
              </a:prstGeom>
              <a:blipFill rotWithShape="1">
                <a:blip r:embed="rId3"/>
                <a:stretch>
                  <a:fillRect l="-9118" t="-6711" b="-11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49558" y="4144040"/>
            <a:ext cx="23086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15 </a:t>
            </a:r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км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1529" y="3443557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60124" y="3425902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85825" y="5939408"/>
            <a:ext cx="331236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798193" y="3443557"/>
            <a:ext cx="0" cy="33599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314235" y="6078001"/>
            <a:ext cx="1124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454377" y="3502590"/>
            <a:ext cx="0" cy="33599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014217" y="3419128"/>
            <a:ext cx="1003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65240" y="4236373"/>
            <a:ext cx="17187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15000 м</a:t>
            </a: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422929" y="3419128"/>
                <a:ext cx="1287532" cy="1070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en-US" sz="44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 </a:t>
                </a:r>
                <a:r>
                  <a:rPr lang="ru-RU" sz="44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𝑺</m:t>
                        </m:r>
                      </m:num>
                      <m:den>
                        <m:r>
                          <a:rPr lang="el-GR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𝝑</m:t>
                        </m:r>
                      </m:den>
                    </m:f>
                  </m:oMath>
                </a14:m>
                <a:endParaRPr lang="ru-RU" sz="28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2929" y="3419128"/>
                <a:ext cx="1287532" cy="1070358"/>
              </a:xfrm>
              <a:prstGeom prst="rect">
                <a:avLst/>
              </a:prstGeom>
              <a:blipFill rotWithShape="1">
                <a:blip r:embed="rId4"/>
                <a:stretch>
                  <a:fillRect l="-19431" b="-1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814417" y="4341269"/>
                <a:ext cx="1994457" cy="10220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en-US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 </a:t>
                </a:r>
                <a:r>
                  <a:rPr lang="ru-RU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15000</m:t>
                        </m:r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,5</m:t>
                        </m:r>
                      </m:den>
                    </m:f>
                  </m:oMath>
                </a14:m>
                <a:endParaRPr lang="ru-RU" sz="2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4417" y="4341269"/>
                <a:ext cx="1994457" cy="1022075"/>
              </a:xfrm>
              <a:prstGeom prst="rect">
                <a:avLst/>
              </a:prstGeom>
              <a:blipFill rotWithShape="1">
                <a:blip r:embed="rId5"/>
                <a:stretch>
                  <a:fillRect l="-11009" b="-59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7844574" y="4475056"/>
            <a:ext cx="27959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3000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0 (c)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38886" y="6334972"/>
            <a:ext cx="31816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Ответ: 500 мин </a:t>
            </a: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913606" y="5283093"/>
                <a:ext cx="1994457" cy="966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en-US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 </a:t>
                </a:r>
                <a:r>
                  <a:rPr lang="ru-RU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30000</m:t>
                        </m:r>
                      </m:num>
                      <m:den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60</m:t>
                        </m:r>
                      </m:den>
                    </m:f>
                  </m:oMath>
                </a14:m>
                <a:endParaRPr lang="ru-RU" sz="2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3606" y="5283093"/>
                <a:ext cx="1994457" cy="966675"/>
              </a:xfrm>
              <a:prstGeom prst="rect">
                <a:avLst/>
              </a:prstGeom>
              <a:blipFill rotWithShape="1">
                <a:blip r:embed="rId6"/>
                <a:stretch>
                  <a:fillRect l="-10703" b="-1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7820680" y="5418589"/>
            <a:ext cx="2618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500</a:t>
            </a: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мин</a:t>
            </a: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208441" y="3275112"/>
            <a:ext cx="1870672" cy="1253648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067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18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833" y="1253079"/>
            <a:ext cx="12200479" cy="1661993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  Автомобиль проходит по проселочной дороге </a:t>
            </a:r>
            <a:endParaRPr lang="ru-RU" sz="3600" dirty="0" smtClean="0">
              <a:solidFill>
                <a:schemeClr val="tx2"/>
              </a:solidFill>
            </a:endParaRPr>
          </a:p>
          <a:p>
            <a:r>
              <a:rPr lang="ru-RU" sz="3600" dirty="0" smtClean="0">
                <a:solidFill>
                  <a:schemeClr val="tx2"/>
                </a:solidFill>
              </a:rPr>
              <a:t>50 </a:t>
            </a:r>
            <a:r>
              <a:rPr lang="ru-RU" sz="3600" dirty="0" smtClean="0">
                <a:solidFill>
                  <a:schemeClr val="tx2"/>
                </a:solidFill>
              </a:rPr>
              <a:t>км за 4 ч, а оставшиеся 100 км по шоссе – 1 ч. Определите среднюю скорость автомобиля.</a:t>
            </a:r>
            <a:endParaRPr lang="ru-RU" sz="36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40790" y="4103108"/>
                <a:ext cx="171566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ч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790" y="4103108"/>
                <a:ext cx="1715662" cy="646331"/>
              </a:xfrm>
              <a:prstGeom prst="rect">
                <a:avLst/>
              </a:prstGeom>
              <a:blipFill rotWithShape="1">
                <a:blip r:embed="rId2"/>
                <a:stretch>
                  <a:fillRect t="-14151" r="-9929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28539" y="3595435"/>
                <a:ext cx="229845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50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км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539" y="3595435"/>
                <a:ext cx="2298450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742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71101" y="6085165"/>
                <a:ext cx="1465401" cy="695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1101" y="6085165"/>
                <a:ext cx="1465401" cy="695960"/>
              </a:xfrm>
              <a:prstGeom prst="rect">
                <a:avLst/>
              </a:prstGeom>
              <a:blipFill rotWithShape="1">
                <a:blip r:embed="rId4"/>
                <a:stretch>
                  <a:fillRect t="-14035" r="-12083" b="-24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H="1">
            <a:off x="3628686" y="3599847"/>
            <a:ext cx="1" cy="287684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701850" y="6011416"/>
            <a:ext cx="29159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36302" y="2919228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87735" y="2915072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40790" y="5331130"/>
                <a:ext cx="172637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ч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790" y="5331130"/>
                <a:ext cx="1726370" cy="646331"/>
              </a:xfrm>
              <a:prstGeom prst="rect">
                <a:avLst/>
              </a:prstGeom>
              <a:blipFill rotWithShape="1">
                <a:blip r:embed="rId5"/>
                <a:stretch>
                  <a:fillRect t="-14151" r="-98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162466" y="3703453"/>
                <a:ext cx="2042034" cy="10104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466" y="3703453"/>
                <a:ext cx="2042034" cy="101040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672969" y="3660358"/>
                <a:ext cx="2343783" cy="9479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969" y="3660358"/>
                <a:ext cx="2343783" cy="947952"/>
              </a:xfrm>
              <a:prstGeom prst="rect">
                <a:avLst/>
              </a:prstGeom>
              <a:blipFill rotWithShape="1">
                <a:blip r:embed="rId7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881207" y="5090295"/>
                <a:ext cx="2944973" cy="8871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50+100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4+1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1207" y="5090295"/>
                <a:ext cx="2944973" cy="887166"/>
              </a:xfrm>
              <a:prstGeom prst="rect">
                <a:avLst/>
              </a:prstGeom>
              <a:blipFill rotWithShape="1">
                <a:blip r:embed="rId8"/>
                <a:stretch>
                  <a:fillRect r="-5383" b="-10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799308" y="5075312"/>
                <a:ext cx="1168910" cy="8871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150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9308" y="5075312"/>
                <a:ext cx="1168910" cy="887166"/>
              </a:xfrm>
              <a:prstGeom prst="rect">
                <a:avLst/>
              </a:prstGeom>
              <a:blipFill rotWithShape="1">
                <a:blip r:embed="rId9"/>
                <a:stretch>
                  <a:fillRect r="-15104" b="-11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956613" y="5148152"/>
                <a:ext cx="1390124" cy="7442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30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км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6613" y="5148152"/>
                <a:ext cx="1390124" cy="744243"/>
              </a:xfrm>
              <a:prstGeom prst="rect">
                <a:avLst/>
              </a:prstGeom>
              <a:blipFill rotWithShape="1">
                <a:blip r:embed="rId10"/>
                <a:stretch>
                  <a:fillRect l="-10965" t="-4918" r="-10088" b="-106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990881" y="6085165"/>
                <a:ext cx="2552109" cy="9071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Ответ: 30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</m:t>
                        </m:r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0881" y="6085165"/>
                <a:ext cx="2552109" cy="907171"/>
              </a:xfrm>
              <a:prstGeom prst="rect">
                <a:avLst/>
              </a:prstGeom>
              <a:blipFill rotWithShape="1">
                <a:blip r:embed="rId11"/>
                <a:stretch>
                  <a:fillRect l="-7399" b="-93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09298" y="4684799"/>
                <a:ext cx="256563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100 км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98" y="4684799"/>
                <a:ext cx="2565639" cy="646331"/>
              </a:xfrm>
              <a:prstGeom prst="rect">
                <a:avLst/>
              </a:prstGeom>
              <a:blipFill rotWithShape="1">
                <a:blip r:embed="rId12"/>
                <a:stretch>
                  <a:fillRect t="-14151" r="-6176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Заголовок 1"/>
          <p:cNvSpPr txBox="1">
            <a:spLocks/>
          </p:cNvSpPr>
          <p:nvPr/>
        </p:nvSpPr>
        <p:spPr>
          <a:xfrm>
            <a:off x="666677" y="224945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dirty="0" smtClean="0"/>
              <a:t>Задача 3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52263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10" grpId="0"/>
      <p:bldP spid="11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178776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817" y="2730113"/>
            <a:ext cx="11809312" cy="198515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Прочитать </a:t>
            </a:r>
            <a:r>
              <a:rPr lang="ru-RU" smtClean="0">
                <a:solidFill>
                  <a:schemeClr val="tx2"/>
                </a:solidFill>
              </a:rPr>
              <a:t>тему 20.</a:t>
            </a:r>
            <a:endParaRPr lang="ru-RU" dirty="0" smtClean="0">
              <a:solidFill>
                <a:schemeClr val="tx2"/>
              </a:solidFill>
            </a:endParaRP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Выполнить упражнение 3 (стр.51).</a:t>
            </a:r>
          </a:p>
          <a:p>
            <a:pPr marL="742950" indent="-742950">
              <a:buAutoNum type="arabicPeriod"/>
            </a:pP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49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90488"/>
            <a:ext cx="12753976" cy="694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46664" y="2137015"/>
            <a:ext cx="2515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 скорости</a:t>
            </a: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93946" y="2123001"/>
            <a:ext cx="29722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 траектории</a:t>
            </a: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92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6" y="224967"/>
            <a:ext cx="11447616" cy="830997"/>
          </a:xfrm>
        </p:spPr>
        <p:txBody>
          <a:bodyPr/>
          <a:lstStyle/>
          <a:p>
            <a:pPr algn="ctr"/>
            <a:r>
              <a:rPr lang="ru-RU" sz="5400" dirty="0" smtClean="0"/>
              <a:t>Повторение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399" y="1715520"/>
            <a:ext cx="10044183" cy="4632037"/>
          </a:xfrm>
        </p:spPr>
        <p:txBody>
          <a:bodyPr/>
          <a:lstStyle/>
          <a:p>
            <a:pPr marL="571500" indent="-571500">
              <a:buFont typeface="Arial" pitchFamily="34" charset="0"/>
              <a:buChar char="•"/>
            </a:pPr>
            <a:r>
              <a:rPr lang="ru-RU" dirty="0">
                <a:solidFill>
                  <a:schemeClr val="tx2"/>
                </a:solidFill>
              </a:rPr>
              <a:t>Механическое движение - </a:t>
            </a:r>
            <a:r>
              <a:rPr lang="ru-RU" dirty="0" smtClean="0">
                <a:solidFill>
                  <a:schemeClr val="tx2"/>
                </a:solidFill>
              </a:rPr>
              <a:t>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Траектория - …</a:t>
            </a:r>
            <a:endParaRPr lang="ru-RU" dirty="0">
              <a:solidFill>
                <a:schemeClr val="tx2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dirty="0">
                <a:solidFill>
                  <a:schemeClr val="tx2"/>
                </a:solidFill>
              </a:rPr>
              <a:t>Материальная точка - 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Тело </a:t>
            </a:r>
            <a:r>
              <a:rPr lang="ru-RU" dirty="0">
                <a:solidFill>
                  <a:schemeClr val="tx2"/>
                </a:solidFill>
              </a:rPr>
              <a:t>отсчета - 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dirty="0">
                <a:solidFill>
                  <a:schemeClr val="tx2"/>
                </a:solidFill>
              </a:rPr>
              <a:t>Путь - 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dirty="0">
                <a:solidFill>
                  <a:schemeClr val="tx2"/>
                </a:solidFill>
              </a:rPr>
              <a:t>Перемещение - 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33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28575"/>
            <a:ext cx="12706350" cy="706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1493937" y="5097176"/>
            <a:ext cx="10009112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05" y="4089064"/>
            <a:ext cx="1046499" cy="979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>
            <a:stCxn id="1027" idx="2"/>
          </p:cNvCxnSpPr>
          <p:nvPr/>
        </p:nvCxnSpPr>
        <p:spPr>
          <a:xfrm>
            <a:off x="1729155" y="5068492"/>
            <a:ext cx="0" cy="2447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806305" y="5097176"/>
            <a:ext cx="0" cy="2447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1071001" y="5068492"/>
            <a:ext cx="0" cy="2447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974657" y="5068492"/>
            <a:ext cx="0" cy="2447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781969" y="5341884"/>
            <a:ext cx="3005036" cy="0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4878313" y="5341884"/>
            <a:ext cx="3077044" cy="5599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8065965" y="5344083"/>
            <a:ext cx="3005036" cy="0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960656" y="5325394"/>
                <a:ext cx="83753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0656" y="5325394"/>
                <a:ext cx="837537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998066" y="5347483"/>
                <a:ext cx="83753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066" y="5347483"/>
                <a:ext cx="837537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149714" y="5400943"/>
                <a:ext cx="83753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9714" y="5400943"/>
                <a:ext cx="837537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946193" y="3853207"/>
                <a:ext cx="76059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6193" y="3853207"/>
                <a:ext cx="760593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998066" y="3870892"/>
                <a:ext cx="76059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066" y="3870892"/>
                <a:ext cx="760593" cy="7078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135252" y="3842219"/>
                <a:ext cx="76059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5252" y="3842219"/>
                <a:ext cx="760593" cy="70788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4632893" y="5313200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=</a:t>
            </a:r>
            <a:endParaRPr lang="ru-RU" sz="4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709937" y="5346299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=</a:t>
            </a:r>
            <a:endParaRPr lang="ru-RU" sz="48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521342" y="3832619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=</a:t>
            </a:r>
            <a:endParaRPr lang="ru-RU" sz="48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7806083" y="3921921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=</a:t>
            </a:r>
            <a:endParaRPr lang="ru-RU" sz="48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23287" y="322784"/>
            <a:ext cx="121328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Равномерное движение </a:t>
            </a:r>
            <a:r>
              <a:rPr lang="ru-RU" sz="4000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это движение, при котором тело за любые равные промежутки времени, проходит равные расстояния. </a:t>
            </a:r>
          </a:p>
          <a:p>
            <a:pPr algn="ctr"/>
            <a:endParaRPr lang="ru-RU" sz="40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82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139E-7 0.01226 L 0.2365 0.0122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1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65 0.01226 L 0.4843 0.0122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9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43 0.01226 L 0.72489 0.0122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28575"/>
            <a:ext cx="12706350" cy="706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1421929" y="5097176"/>
            <a:ext cx="10009112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97" y="4089064"/>
            <a:ext cx="1046499" cy="979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>
            <a:stCxn id="6" idx="2"/>
          </p:cNvCxnSpPr>
          <p:nvPr/>
        </p:nvCxnSpPr>
        <p:spPr>
          <a:xfrm>
            <a:off x="1657147" y="5068492"/>
            <a:ext cx="0" cy="2447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222129" y="5097176"/>
            <a:ext cx="0" cy="2447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0998993" y="5068492"/>
            <a:ext cx="0" cy="2447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814417" y="5068492"/>
            <a:ext cx="0" cy="2447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709961" y="5341884"/>
            <a:ext cx="1502518" cy="5599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3222156" y="5347483"/>
            <a:ext cx="2592261" cy="1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5814417" y="5344083"/>
            <a:ext cx="5184576" cy="3401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180396" y="5391343"/>
                <a:ext cx="83753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0396" y="5391343"/>
                <a:ext cx="837537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045027" y="5371212"/>
                <a:ext cx="83753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5027" y="5371212"/>
                <a:ext cx="837537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748537" y="5390690"/>
                <a:ext cx="83753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537" y="5390690"/>
                <a:ext cx="837537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01951" y="3363493"/>
                <a:ext cx="76059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1951" y="3363493"/>
                <a:ext cx="760593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053824" y="3381178"/>
                <a:ext cx="76059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824" y="3381178"/>
                <a:ext cx="760593" cy="7078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191010" y="3352505"/>
                <a:ext cx="76059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010" y="3352505"/>
                <a:ext cx="760593" cy="70788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3577100" y="3342905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=</a:t>
            </a:r>
            <a:endParaRPr lang="ru-RU" sz="4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861841" y="3432207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=</a:t>
            </a:r>
            <a:endParaRPr lang="ru-RU" sz="48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3292315" y="5391343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˂</a:t>
            </a:r>
            <a:endParaRPr lang="ru-RU" sz="4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935645" y="5396443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˂</a:t>
            </a:r>
            <a:endParaRPr lang="ru-RU" sz="48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23287" y="322784"/>
            <a:ext cx="121328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Неравномерное движение </a:t>
            </a:r>
            <a:r>
              <a:rPr lang="ru-RU" sz="4000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это движение, при котором тело за любые равные промежутки времени, проходит не равные расстояния. </a:t>
            </a:r>
          </a:p>
          <a:p>
            <a:pPr algn="ctr"/>
            <a:endParaRPr lang="ru-RU" sz="40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38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00062E-7 -1.05909E-6 L 0.12241 0.0022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0" y="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241 0.00223 L 0.32514 0.0022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514 0.00223 L 0.7306 0.0022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7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2" grpId="0"/>
      <p:bldP spid="23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8" y="11026"/>
            <a:ext cx="12782550" cy="7115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50121" y="5075312"/>
                <a:ext cx="1063112" cy="1309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6000" b="1" dirty="0" smtClean="0"/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6000" b="1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6000" b="1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6000" b="1" dirty="0" smtClean="0"/>
                  <a:t>]</a:t>
                </a:r>
                <a:endParaRPr lang="ru-RU" sz="6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0121" y="5075312"/>
                <a:ext cx="1063112" cy="1309397"/>
              </a:xfrm>
              <a:prstGeom prst="rect">
                <a:avLst/>
              </a:prstGeom>
              <a:blipFill rotWithShape="1">
                <a:blip r:embed="rId3"/>
                <a:stretch>
                  <a:fillRect l="-35057" t="-6075" r="-33908" b="-168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794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99193" cy="712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085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557833" y="322784"/>
                <a:ext cx="11447615" cy="730777"/>
              </a:xfrm>
            </p:spPr>
            <p:txBody>
              <a:bodyPr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dirty="0" smtClean="0"/>
                  <a:t> в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57833" y="322784"/>
                <a:ext cx="11447615" cy="730777"/>
              </a:xfrm>
              <a:blipFill rotWithShape="1">
                <a:blip r:embed="rId2"/>
                <a:stretch>
                  <a:fillRect t="-12500" b="-19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780964" cy="712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666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Пример: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701849" y="1474912"/>
                <a:ext cx="2750074" cy="872868"/>
              </a:xfrm>
            </p:spPr>
            <p:txBody>
              <a:bodyPr/>
              <a:lstStyle/>
              <a:p>
                <a:r>
                  <a:rPr lang="ru-RU" dirty="0" smtClean="0">
                    <a:solidFill>
                      <a:schemeClr val="tx2"/>
                    </a:solidFill>
                  </a:rPr>
                  <a:t>1) 18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 =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01849" y="1474912"/>
                <a:ext cx="2750074" cy="872868"/>
              </a:xfrm>
              <a:blipFill rotWithShape="1">
                <a:blip r:embed="rId2"/>
                <a:stretch>
                  <a:fillRect l="-11973" t="-12587" b="-202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91883" y="1402904"/>
                <a:ext cx="1648208" cy="10992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smtClean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>
                            <a:solidFill>
                              <a:srgbClr val="1F497D"/>
                            </a:solidFill>
                            <a:latin typeface="Cambria Math"/>
                          </a:rPr>
                          <m:t>𝟏𝟖</m:t>
                        </m:r>
                      </m:num>
                      <m:den>
                        <m:r>
                          <a:rPr lang="ru-RU" sz="4300" b="1" i="1" kern="0">
                            <a:solidFill>
                              <a:srgbClr val="1F497D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ru-RU" sz="4300" b="1" i="1" kern="0">
                            <a:solidFill>
                              <a:srgbClr val="1F497D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ru-RU" sz="4300" b="1" i="1" kern="0">
                            <a:solidFill>
                              <a:srgbClr val="1F497D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 =</a:t>
                </a:r>
                <a:endParaRPr lang="ru-RU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1883" y="1402904"/>
                <a:ext cx="1648208" cy="1099212"/>
              </a:xfrm>
              <a:prstGeom prst="rect">
                <a:avLst/>
              </a:prstGeom>
              <a:blipFill rotWithShape="1">
                <a:blip r:embed="rId3"/>
                <a:stretch>
                  <a:fillRect r="-13653" b="-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40091" y="1470198"/>
                <a:ext cx="1013419" cy="9646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4300" b="1" kern="0" dirty="0" smtClean="0">
                    <a:solidFill>
                      <a:srgbClr val="1F497D"/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:endParaRPr lang="ru-RU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091" y="1470198"/>
                <a:ext cx="1013419" cy="964623"/>
              </a:xfrm>
              <a:prstGeom prst="rect">
                <a:avLst/>
              </a:prstGeom>
              <a:blipFill rotWithShape="1">
                <a:blip r:embed="rId4"/>
                <a:stretch>
                  <a:fillRect l="-24096" t="-5063" b="-15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2"/>
              <p:cNvSpPr txBox="1">
                <a:spLocks/>
              </p:cNvSpPr>
              <p:nvPr/>
            </p:nvSpPr>
            <p:spPr>
              <a:xfrm>
                <a:off x="1853977" y="2618268"/>
                <a:ext cx="2750074" cy="87286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10924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21845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32770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43694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54618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65543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76464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87390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96067"/>
                <a:r>
                  <a:rPr lang="ru-RU" dirty="0" smtClean="0">
                    <a:solidFill>
                      <a:srgbClr val="1F497D"/>
                    </a:solidFill>
                  </a:rPr>
                  <a:t>2</a:t>
                </a:r>
                <a:r>
                  <a:rPr lang="ru-RU" dirty="0">
                    <a:solidFill>
                      <a:srgbClr val="1F497D"/>
                    </a:solidFill>
                  </a:rPr>
                  <a:t>)</a:t>
                </a:r>
                <a:r>
                  <a:rPr lang="ru-RU" dirty="0" smtClean="0">
                    <a:solidFill>
                      <a:srgbClr val="1F497D"/>
                    </a:solidFill>
                  </a:rPr>
                  <a:t> 54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dirty="0" smtClean="0">
                    <a:solidFill>
                      <a:srgbClr val="1F497D"/>
                    </a:solidFill>
                  </a:rPr>
                  <a:t> =</a:t>
                </a:r>
                <a:endParaRPr lang="ru-RU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7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3977" y="2618268"/>
                <a:ext cx="2750074" cy="872868"/>
              </a:xfrm>
              <a:prstGeom prst="rect">
                <a:avLst/>
              </a:prstGeom>
              <a:blipFill rotWithShape="1">
                <a:blip r:embed="rId5"/>
                <a:stretch>
                  <a:fillRect l="-11973" t="-12587" b="-202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274801" y="2494262"/>
                <a:ext cx="1648208" cy="11408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smtClean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𝟓𝟒</m:t>
                        </m:r>
                      </m:num>
                      <m:den>
                        <m:r>
                          <a:rPr lang="ru-RU" sz="4300" b="1" i="1" kern="0">
                            <a:solidFill>
                              <a:srgbClr val="1F497D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ru-RU" sz="4300" b="1" i="1" kern="0">
                            <a:solidFill>
                              <a:srgbClr val="1F497D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ru-RU" sz="4300" b="1" i="1" kern="0">
                            <a:solidFill>
                              <a:srgbClr val="1F497D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 =</a:t>
                </a:r>
                <a:endParaRPr lang="ru-RU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801" y="2494262"/>
                <a:ext cx="1648208" cy="1140890"/>
              </a:xfrm>
              <a:prstGeom prst="rect">
                <a:avLst/>
              </a:prstGeom>
              <a:blipFill rotWithShape="1">
                <a:blip r:embed="rId6"/>
                <a:stretch>
                  <a:fillRect r="-13653" b="-37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866863" y="2572390"/>
                <a:ext cx="1292341" cy="9646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4300" b="1" kern="0" dirty="0" smtClean="0">
                    <a:solidFill>
                      <a:srgbClr val="1F497D"/>
                    </a:solidFill>
                  </a:rPr>
                  <a:t>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:endParaRPr lang="ru-RU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6863" y="2572390"/>
                <a:ext cx="1292341" cy="964623"/>
              </a:xfrm>
              <a:prstGeom prst="rect">
                <a:avLst/>
              </a:prstGeom>
              <a:blipFill rotWithShape="1">
                <a:blip r:embed="rId7"/>
                <a:stretch>
                  <a:fillRect l="-18396" t="-5063" b="-15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2"/>
              <p:cNvSpPr txBox="1">
                <a:spLocks/>
              </p:cNvSpPr>
              <p:nvPr/>
            </p:nvSpPr>
            <p:spPr>
              <a:xfrm>
                <a:off x="2934097" y="3743209"/>
                <a:ext cx="2750074" cy="87286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10924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21845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32770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43694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54618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65543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76464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87390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96067"/>
                <a:r>
                  <a:rPr lang="ru-RU" dirty="0" smtClean="0">
                    <a:solidFill>
                      <a:srgbClr val="1F497D"/>
                    </a:solidFill>
                  </a:rPr>
                  <a:t>3) 72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dirty="0" smtClean="0">
                    <a:solidFill>
                      <a:srgbClr val="1F497D"/>
                    </a:solidFill>
                  </a:rPr>
                  <a:t> =</a:t>
                </a:r>
                <a:endParaRPr lang="ru-RU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0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097" y="3743209"/>
                <a:ext cx="2750074" cy="872868"/>
              </a:xfrm>
              <a:prstGeom prst="rect">
                <a:avLst/>
              </a:prstGeom>
              <a:blipFill rotWithShape="1">
                <a:blip r:embed="rId8"/>
                <a:stretch>
                  <a:fillRect l="-11973" t="-11888" b="-20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90345" y="3619203"/>
                <a:ext cx="1648208" cy="10960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smtClean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𝟕𝟐</m:t>
                        </m:r>
                      </m:num>
                      <m:den>
                        <m:r>
                          <a:rPr lang="ru-RU" sz="4300" b="1" i="1" kern="0">
                            <a:solidFill>
                              <a:srgbClr val="1F497D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ru-RU" sz="4300" b="1" i="1" kern="0">
                            <a:solidFill>
                              <a:srgbClr val="1F497D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ru-RU" sz="4300" b="1" i="1" kern="0">
                            <a:solidFill>
                              <a:srgbClr val="1F497D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 =</a:t>
                </a:r>
                <a:endParaRPr lang="ru-RU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0345" y="3619203"/>
                <a:ext cx="1648208" cy="1096069"/>
              </a:xfrm>
              <a:prstGeom prst="rect">
                <a:avLst/>
              </a:prstGeom>
              <a:blipFill rotWithShape="1">
                <a:blip r:embed="rId9"/>
                <a:stretch>
                  <a:fillRect r="-13653" b="-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970348" y="3651454"/>
                <a:ext cx="1292341" cy="9646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4300" b="1" kern="0" dirty="0" smtClean="0">
                    <a:solidFill>
                      <a:srgbClr val="1F497D"/>
                    </a:solidFill>
                  </a:rPr>
                  <a:t>20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:endParaRPr lang="ru-RU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0348" y="3651454"/>
                <a:ext cx="1292341" cy="964623"/>
              </a:xfrm>
              <a:prstGeom prst="rect">
                <a:avLst/>
              </a:prstGeom>
              <a:blipFill rotWithShape="1">
                <a:blip r:embed="rId10"/>
                <a:stretch>
                  <a:fillRect l="-18396" t="-5063" b="-15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Текст 2"/>
              <p:cNvSpPr txBox="1">
                <a:spLocks/>
              </p:cNvSpPr>
              <p:nvPr/>
            </p:nvSpPr>
            <p:spPr>
              <a:xfrm>
                <a:off x="4086225" y="4854235"/>
                <a:ext cx="3024336" cy="86914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10924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21845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32770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43694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54618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65543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76464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87390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96067"/>
                <a:r>
                  <a:rPr lang="ru-RU" dirty="0" smtClean="0">
                    <a:solidFill>
                      <a:srgbClr val="1F497D"/>
                    </a:solidFill>
                  </a:rPr>
                  <a:t>4) 120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мин</m:t>
                        </m:r>
                      </m:den>
                    </m:f>
                  </m:oMath>
                </a14:m>
                <a:r>
                  <a:rPr lang="ru-RU" dirty="0" smtClean="0">
                    <a:solidFill>
                      <a:srgbClr val="1F497D"/>
                    </a:solidFill>
                  </a:rPr>
                  <a:t> =</a:t>
                </a:r>
                <a:endParaRPr lang="ru-RU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3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225" y="4854235"/>
                <a:ext cx="3024336" cy="869149"/>
              </a:xfrm>
              <a:prstGeom prst="rect">
                <a:avLst/>
              </a:prstGeom>
              <a:blipFill rotWithShape="1">
                <a:blip r:embed="rId11"/>
                <a:stretch>
                  <a:fillRect l="-10887" t="-12587" r="-7460" b="-202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110561" y="4675277"/>
                <a:ext cx="2677336" cy="1048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4300" b="1" kern="0" dirty="0" smtClean="0">
                    <a:solidFill>
                      <a:srgbClr val="1F497D"/>
                    </a:solidFill>
                  </a:rPr>
                  <a:t>120*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smtClean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300" b="1" i="1" kern="0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 =</a:t>
                </a:r>
                <a:endParaRPr lang="ru-RU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0561" y="4675277"/>
                <a:ext cx="2677336" cy="1048107"/>
              </a:xfrm>
              <a:prstGeom prst="rect">
                <a:avLst/>
              </a:prstGeom>
              <a:blipFill rotWithShape="1">
                <a:blip r:embed="rId12"/>
                <a:stretch>
                  <a:fillRect l="-8864" r="-7955" b="-139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756949" y="4717018"/>
                <a:ext cx="1013419" cy="9646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4300" b="1" kern="0" dirty="0" smtClean="0">
                    <a:solidFill>
                      <a:srgbClr val="1F497D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:endParaRPr lang="ru-RU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6949" y="4717018"/>
                <a:ext cx="1013419" cy="964623"/>
              </a:xfrm>
              <a:prstGeom prst="rect">
                <a:avLst/>
              </a:prstGeom>
              <a:blipFill rotWithShape="1">
                <a:blip r:embed="rId13"/>
                <a:stretch>
                  <a:fillRect l="-24096" t="-5063" b="-15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Текст 2"/>
              <p:cNvSpPr txBox="1">
                <a:spLocks/>
              </p:cNvSpPr>
              <p:nvPr/>
            </p:nvSpPr>
            <p:spPr>
              <a:xfrm>
                <a:off x="5642913" y="5903580"/>
                <a:ext cx="2294047" cy="86914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10924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21845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32770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43694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54618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65543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76464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87390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96067"/>
                <a:r>
                  <a:rPr lang="ru-RU" dirty="0" smtClean="0">
                    <a:solidFill>
                      <a:srgbClr val="1F497D"/>
                    </a:solidFill>
                  </a:rPr>
                  <a:t>5) 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см</m:t>
                        </m:r>
                      </m:num>
                      <m:den>
                        <m:r>
                          <a:rPr lang="ru-RU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dirty="0" smtClean="0">
                    <a:solidFill>
                      <a:srgbClr val="1F497D"/>
                    </a:solidFill>
                  </a:rPr>
                  <a:t> =</a:t>
                </a:r>
                <a:endParaRPr lang="ru-RU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6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2913" y="5903580"/>
                <a:ext cx="2294047" cy="869149"/>
              </a:xfrm>
              <a:prstGeom prst="rect">
                <a:avLst/>
              </a:prstGeom>
              <a:blipFill rotWithShape="1">
                <a:blip r:embed="rId14"/>
                <a:stretch>
                  <a:fillRect l="-14628" t="-11888" r="-8777" b="-20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912943" y="5772732"/>
                <a:ext cx="2359941" cy="1048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4300" b="1" kern="0" dirty="0" smtClean="0">
                    <a:solidFill>
                      <a:srgbClr val="1F497D"/>
                    </a:solidFill>
                  </a:rPr>
                  <a:t>5*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smtClean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300" b="1" i="1" kern="0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 =</a:t>
                </a:r>
                <a:endParaRPr lang="ru-RU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2943" y="5772732"/>
                <a:ext cx="2359941" cy="1048107"/>
              </a:xfrm>
              <a:prstGeom prst="rect">
                <a:avLst/>
              </a:prstGeom>
              <a:blipFill rotWithShape="1">
                <a:blip r:embed="rId15"/>
                <a:stretch>
                  <a:fillRect l="-10078" r="-9561" b="-139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365182" y="5814473"/>
                <a:ext cx="1713931" cy="9646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4300" b="1" kern="0" dirty="0" smtClean="0">
                    <a:solidFill>
                      <a:srgbClr val="1F497D"/>
                    </a:solidFill>
                  </a:rPr>
                  <a:t>0,05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rgbClr val="1F497D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:endParaRPr lang="ru-RU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5182" y="5814473"/>
                <a:ext cx="1713931" cy="964623"/>
              </a:xfrm>
              <a:prstGeom prst="rect">
                <a:avLst/>
              </a:prstGeom>
              <a:blipFill rotWithShape="1">
                <a:blip r:embed="rId16"/>
                <a:stretch>
                  <a:fillRect l="-13879" t="-5063" b="-15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93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4657</TotalTime>
  <Words>680</Words>
  <Application>Microsoft Office PowerPoint</Application>
  <PresentationFormat>Произвольный</PresentationFormat>
  <Paragraphs>102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Тема Office</vt:lpstr>
      <vt:lpstr>4_Тема Office</vt:lpstr>
      <vt:lpstr>1_Тема Office</vt:lpstr>
      <vt:lpstr>3_Тема Office</vt:lpstr>
      <vt:lpstr>5_Тема Office</vt:lpstr>
      <vt:lpstr>Презентация PowerPoint</vt:lpstr>
      <vt:lpstr>Презентация PowerPoint</vt:lpstr>
      <vt:lpstr>Повторение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м/с в км/ч</vt:lpstr>
      <vt:lpstr>Пример:</vt:lpstr>
      <vt:lpstr>Презентация PowerPoint</vt:lpstr>
      <vt:lpstr>Задача 1</vt:lpstr>
      <vt:lpstr>Задача 2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148</cp:revision>
  <dcterms:created xsi:type="dcterms:W3CDTF">2020-08-02T08:10:29Z</dcterms:created>
  <dcterms:modified xsi:type="dcterms:W3CDTF">2020-10-05T05:12:55Z</dcterms:modified>
</cp:coreProperties>
</file>