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4"/>
  </p:notesMasterIdLst>
  <p:sldIdLst>
    <p:sldId id="256" r:id="rId4"/>
    <p:sldId id="268" r:id="rId5"/>
    <p:sldId id="269" r:id="rId6"/>
    <p:sldId id="270" r:id="rId7"/>
    <p:sldId id="302" r:id="rId8"/>
    <p:sldId id="291" r:id="rId9"/>
    <p:sldId id="272" r:id="rId10"/>
    <p:sldId id="316" r:id="rId11"/>
    <p:sldId id="273" r:id="rId12"/>
    <p:sldId id="274" r:id="rId13"/>
    <p:sldId id="276" r:id="rId14"/>
    <p:sldId id="308" r:id="rId15"/>
    <p:sldId id="309" r:id="rId16"/>
    <p:sldId id="310" r:id="rId17"/>
    <p:sldId id="305" r:id="rId18"/>
    <p:sldId id="307" r:id="rId19"/>
    <p:sldId id="311" r:id="rId20"/>
    <p:sldId id="306" r:id="rId21"/>
    <p:sldId id="304" r:id="rId22"/>
    <p:sldId id="312" r:id="rId23"/>
    <p:sldId id="277" r:id="rId24"/>
    <p:sldId id="313" r:id="rId25"/>
    <p:sldId id="278" r:id="rId26"/>
    <p:sldId id="279" r:id="rId27"/>
    <p:sldId id="280" r:id="rId28"/>
    <p:sldId id="315" r:id="rId29"/>
    <p:sldId id="314" r:id="rId30"/>
    <p:sldId id="300" r:id="rId31"/>
    <p:sldId id="301" r:id="rId32"/>
    <p:sldId id="267" r:id="rId33"/>
  </p:sldIdLst>
  <p:sldSz cx="12780963" cy="7126288"/>
  <p:notesSz cx="6858000" cy="9144000"/>
  <p:defaultTextStyle>
    <a:defPPr>
      <a:defRPr lang="ru-RU"/>
    </a:defPPr>
    <a:lvl1pPr marL="0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152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301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4454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2605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075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890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705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520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8" autoAdjust="0"/>
    <p:restoredTop sz="94660"/>
  </p:normalViewPr>
  <p:slideViewPr>
    <p:cSldViewPr>
      <p:cViewPr>
        <p:scale>
          <a:sx n="55" d="100"/>
          <a:sy n="55" d="100"/>
        </p:scale>
        <p:origin x="-1326" y="-372"/>
      </p:cViewPr>
      <p:guideLst>
        <p:guide orient="horz" pos="2245"/>
        <p:guide pos="402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03EAF-CA91-451E-AF24-DED0DF714AC0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85800"/>
            <a:ext cx="6146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B83A5-BD5C-4FB8-993C-81707C7C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57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3" y="2213780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9" y="4038230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5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03" y="285394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53" y="285394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4" y="2213795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9" y="4038232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5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0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8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3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73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87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13" y="4579300"/>
            <a:ext cx="10863818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13" y="3020442"/>
            <a:ext cx="10863818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64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52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29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05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382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589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35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11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5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9048" y="1662821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96990" y="1662821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98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4" y="1595167"/>
            <a:ext cx="5647145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648" indent="0">
              <a:buNone/>
              <a:defRPr sz="2400" b="1"/>
            </a:lvl2pPr>
            <a:lvl3pPr marL="1095292" indent="0">
              <a:buNone/>
              <a:defRPr sz="2200" b="1"/>
            </a:lvl3pPr>
            <a:lvl4pPr marL="1642950" indent="0">
              <a:buNone/>
              <a:defRPr sz="1900" b="1"/>
            </a:lvl4pPr>
            <a:lvl5pPr marL="2190595" indent="0">
              <a:buNone/>
              <a:defRPr sz="1900" b="1"/>
            </a:lvl5pPr>
            <a:lvl6pPr marL="2738246" indent="0">
              <a:buNone/>
              <a:defRPr sz="1900" b="1"/>
            </a:lvl6pPr>
            <a:lvl7pPr marL="3285891" indent="0">
              <a:buNone/>
              <a:defRPr sz="1900" b="1"/>
            </a:lvl7pPr>
            <a:lvl8pPr marL="3833537" indent="0">
              <a:buNone/>
              <a:defRPr sz="1900" b="1"/>
            </a:lvl8pPr>
            <a:lvl9pPr marL="438119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9054" y="2259959"/>
            <a:ext cx="5647145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648" indent="0">
              <a:buNone/>
              <a:defRPr sz="2400" b="1"/>
            </a:lvl2pPr>
            <a:lvl3pPr marL="1095292" indent="0">
              <a:buNone/>
              <a:defRPr sz="2200" b="1"/>
            </a:lvl3pPr>
            <a:lvl4pPr marL="1642950" indent="0">
              <a:buNone/>
              <a:defRPr sz="1900" b="1"/>
            </a:lvl4pPr>
            <a:lvl5pPr marL="2190595" indent="0">
              <a:buNone/>
              <a:defRPr sz="1900" b="1"/>
            </a:lvl5pPr>
            <a:lvl6pPr marL="2738246" indent="0">
              <a:buNone/>
              <a:defRPr sz="1900" b="1"/>
            </a:lvl6pPr>
            <a:lvl7pPr marL="3285891" indent="0">
              <a:buNone/>
              <a:defRPr sz="1900" b="1"/>
            </a:lvl7pPr>
            <a:lvl8pPr marL="3833537" indent="0">
              <a:buNone/>
              <a:defRPr sz="1900" b="1"/>
            </a:lvl8pPr>
            <a:lvl9pPr marL="438119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92552" y="2259959"/>
            <a:ext cx="5649363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69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5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75" y="283732"/>
            <a:ext cx="4204848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97009" y="283757"/>
            <a:ext cx="7144913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75" y="1491265"/>
            <a:ext cx="4204848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7648" indent="0">
              <a:buNone/>
              <a:defRPr sz="1400"/>
            </a:lvl2pPr>
            <a:lvl3pPr marL="1095292" indent="0">
              <a:buNone/>
              <a:defRPr sz="1200"/>
            </a:lvl3pPr>
            <a:lvl4pPr marL="1642950" indent="0">
              <a:buNone/>
              <a:defRPr sz="1100"/>
            </a:lvl4pPr>
            <a:lvl5pPr marL="2190595" indent="0">
              <a:buNone/>
              <a:defRPr sz="1100"/>
            </a:lvl5pPr>
            <a:lvl6pPr marL="2738246" indent="0">
              <a:buNone/>
              <a:defRPr sz="1100"/>
            </a:lvl6pPr>
            <a:lvl7pPr marL="3285891" indent="0">
              <a:buNone/>
              <a:defRPr sz="1100"/>
            </a:lvl7pPr>
            <a:lvl8pPr marL="3833537" indent="0">
              <a:buNone/>
              <a:defRPr sz="1100"/>
            </a:lvl8pPr>
            <a:lvl9pPr marL="438119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3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67" y="4988421"/>
            <a:ext cx="7668578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67" y="636758"/>
            <a:ext cx="7668578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7648" indent="0">
              <a:buNone/>
              <a:defRPr sz="3400"/>
            </a:lvl2pPr>
            <a:lvl3pPr marL="1095292" indent="0">
              <a:buNone/>
              <a:defRPr sz="2900"/>
            </a:lvl3pPr>
            <a:lvl4pPr marL="1642950" indent="0">
              <a:buNone/>
              <a:defRPr sz="2400"/>
            </a:lvl4pPr>
            <a:lvl5pPr marL="2190595" indent="0">
              <a:buNone/>
              <a:defRPr sz="2400"/>
            </a:lvl5pPr>
            <a:lvl6pPr marL="2738246" indent="0">
              <a:buNone/>
              <a:defRPr sz="2400"/>
            </a:lvl6pPr>
            <a:lvl7pPr marL="3285891" indent="0">
              <a:buNone/>
              <a:defRPr sz="2400"/>
            </a:lvl7pPr>
            <a:lvl8pPr marL="3833537" indent="0">
              <a:buNone/>
              <a:defRPr sz="2400"/>
            </a:lvl8pPr>
            <a:lvl9pPr marL="4381192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67" y="5577321"/>
            <a:ext cx="7668578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7648" indent="0">
              <a:buNone/>
              <a:defRPr sz="1400"/>
            </a:lvl2pPr>
            <a:lvl3pPr marL="1095292" indent="0">
              <a:buNone/>
              <a:defRPr sz="1200"/>
            </a:lvl3pPr>
            <a:lvl4pPr marL="1642950" indent="0">
              <a:buNone/>
              <a:defRPr sz="1100"/>
            </a:lvl4pPr>
            <a:lvl5pPr marL="2190595" indent="0">
              <a:buNone/>
              <a:defRPr sz="1100"/>
            </a:lvl5pPr>
            <a:lvl6pPr marL="2738246" indent="0">
              <a:buNone/>
              <a:defRPr sz="1100"/>
            </a:lvl6pPr>
            <a:lvl7pPr marL="3285891" indent="0">
              <a:buNone/>
              <a:defRPr sz="1100"/>
            </a:lvl7pPr>
            <a:lvl8pPr marL="3833537" indent="0">
              <a:buNone/>
              <a:defRPr sz="1100"/>
            </a:lvl8pPr>
            <a:lvl9pPr marL="438119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0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42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07" y="285409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57" y="285409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41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33" y="290944"/>
            <a:ext cx="10863820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58573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885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33191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58573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5885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33191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58633" y="969982"/>
            <a:ext cx="10863820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0026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8574" y="2209175"/>
            <a:ext cx="10863818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17149" y="3990721"/>
            <a:ext cx="8946675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6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496"/>
            <a:ext cx="10044182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050" y="1639047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2197" y="1639047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9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67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1653509" y="350022"/>
            <a:ext cx="560221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0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13" y="4579300"/>
            <a:ext cx="10863818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13" y="3020429"/>
            <a:ext cx="10863818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1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63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4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6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0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89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70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52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9048" y="1662803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96990" y="1662803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3" y="1595167"/>
            <a:ext cx="5647145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9053" y="2259957"/>
            <a:ext cx="5647145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92552" y="2259957"/>
            <a:ext cx="5649363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6" y="283732"/>
            <a:ext cx="4204848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97008" y="283744"/>
            <a:ext cx="7144913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56" y="1491247"/>
            <a:ext cx="4204848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63" y="4988413"/>
            <a:ext cx="7668578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63" y="636758"/>
            <a:ext cx="7668578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8152" indent="0">
              <a:buNone/>
              <a:defRPr sz="3400"/>
            </a:lvl2pPr>
            <a:lvl3pPr marL="1096301" indent="0">
              <a:buNone/>
              <a:defRPr sz="2900"/>
            </a:lvl3pPr>
            <a:lvl4pPr marL="1644454" indent="0">
              <a:buNone/>
              <a:defRPr sz="2400"/>
            </a:lvl4pPr>
            <a:lvl5pPr marL="2192605" indent="0">
              <a:buNone/>
              <a:defRPr sz="2400"/>
            </a:lvl5pPr>
            <a:lvl6pPr marL="2740756" indent="0">
              <a:buNone/>
              <a:defRPr sz="2400"/>
            </a:lvl6pPr>
            <a:lvl7pPr marL="3288906" indent="0">
              <a:buNone/>
              <a:defRPr sz="2400"/>
            </a:lvl7pPr>
            <a:lvl8pPr marL="3837059" indent="0">
              <a:buNone/>
              <a:defRPr sz="2400"/>
            </a:lvl8pPr>
            <a:lvl9pPr marL="4385209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63" y="5577319"/>
            <a:ext cx="7668578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3" y="285393"/>
            <a:ext cx="11502867" cy="1187715"/>
          </a:xfrm>
          <a:prstGeom prst="rect">
            <a:avLst/>
          </a:prstGeom>
        </p:spPr>
        <p:txBody>
          <a:bodyPr vert="horz" lIns="109631" tIns="54816" rIns="109631" bIns="548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3" y="1662803"/>
            <a:ext cx="11502867" cy="4703021"/>
          </a:xfrm>
          <a:prstGeom prst="rect">
            <a:avLst/>
          </a:prstGeom>
        </p:spPr>
        <p:txBody>
          <a:bodyPr vert="horz" lIns="109631" tIns="54816" rIns="109631" bIns="548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51" y="6605025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4" y="6605025"/>
            <a:ext cx="404730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25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6301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111" indent="-411111" algn="l" defTabSz="109630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745" indent="-342595" algn="l" defTabSz="109630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377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529" indent="-274076" algn="l" defTabSz="109630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6681" indent="-274076" algn="l" defTabSz="109630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4832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3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1134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9285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152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301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454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605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75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890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05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520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4" y="285396"/>
            <a:ext cx="11502867" cy="1187715"/>
          </a:xfrm>
          <a:prstGeom prst="rect">
            <a:avLst/>
          </a:prstGeom>
        </p:spPr>
        <p:txBody>
          <a:bodyPr vert="horz" lIns="109533" tIns="54764" rIns="109533" bIns="547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4" y="1662821"/>
            <a:ext cx="11502867" cy="4703021"/>
          </a:xfrm>
          <a:prstGeom prst="rect">
            <a:avLst/>
          </a:prstGeom>
        </p:spPr>
        <p:txBody>
          <a:bodyPr vert="horz" lIns="109533" tIns="54764" rIns="109533" bIns="547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51" y="6605040"/>
            <a:ext cx="298222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95292"/>
              <a:t>27.09.2020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4" y="6605040"/>
            <a:ext cx="404730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40"/>
            <a:ext cx="298222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9529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8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095292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0733" indent="-410733" algn="l" defTabSz="109529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9928" indent="-342283" algn="l" defTabSz="1095292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69124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6767" indent="-273826" algn="l" defTabSz="10952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4420" indent="-273826" algn="l" defTabSz="109529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2071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59719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7377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5015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48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5292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2950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0595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246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5891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3537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1192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1" y="1177533"/>
            <a:ext cx="12526188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63"/>
            <a:ext cx="11447615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502"/>
            <a:ext cx="10044182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9"/>
            <a:ext cx="4089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9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292"/>
              <a:t>27.09.2020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9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292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3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11095" eaLnBrk="1" hangingPunct="1">
        <a:defRPr>
          <a:latin typeface="+mn-lt"/>
          <a:ea typeface="+mn-ea"/>
          <a:cs typeface="+mn-cs"/>
        </a:defRPr>
      </a:lvl2pPr>
      <a:lvl3pPr marL="1622188" eaLnBrk="1" hangingPunct="1">
        <a:defRPr>
          <a:latin typeface="+mn-lt"/>
          <a:ea typeface="+mn-ea"/>
          <a:cs typeface="+mn-cs"/>
        </a:defRPr>
      </a:lvl3pPr>
      <a:lvl4pPr marL="2433284" eaLnBrk="1" hangingPunct="1">
        <a:defRPr>
          <a:latin typeface="+mn-lt"/>
          <a:ea typeface="+mn-ea"/>
          <a:cs typeface="+mn-cs"/>
        </a:defRPr>
      </a:lvl4pPr>
      <a:lvl5pPr marL="3244380" eaLnBrk="1" hangingPunct="1">
        <a:defRPr>
          <a:latin typeface="+mn-lt"/>
          <a:ea typeface="+mn-ea"/>
          <a:cs typeface="+mn-cs"/>
        </a:defRPr>
      </a:lvl5pPr>
      <a:lvl6pPr marL="4055475" eaLnBrk="1" hangingPunct="1">
        <a:defRPr>
          <a:latin typeface="+mn-lt"/>
          <a:ea typeface="+mn-ea"/>
          <a:cs typeface="+mn-cs"/>
        </a:defRPr>
      </a:lvl6pPr>
      <a:lvl7pPr marL="4866571" eaLnBrk="1" hangingPunct="1">
        <a:defRPr>
          <a:latin typeface="+mn-lt"/>
          <a:ea typeface="+mn-ea"/>
          <a:cs typeface="+mn-cs"/>
        </a:defRPr>
      </a:lvl7pPr>
      <a:lvl8pPr marL="5677665" eaLnBrk="1" hangingPunct="1">
        <a:defRPr>
          <a:latin typeface="+mn-lt"/>
          <a:ea typeface="+mn-ea"/>
          <a:cs typeface="+mn-cs"/>
        </a:defRPr>
      </a:lvl8pPr>
      <a:lvl9pPr marL="6488763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11095" eaLnBrk="1" hangingPunct="1">
        <a:defRPr>
          <a:latin typeface="+mn-lt"/>
          <a:ea typeface="+mn-ea"/>
          <a:cs typeface="+mn-cs"/>
        </a:defRPr>
      </a:lvl2pPr>
      <a:lvl3pPr marL="1622188" eaLnBrk="1" hangingPunct="1">
        <a:defRPr>
          <a:latin typeface="+mn-lt"/>
          <a:ea typeface="+mn-ea"/>
          <a:cs typeface="+mn-cs"/>
        </a:defRPr>
      </a:lvl3pPr>
      <a:lvl4pPr marL="2433284" eaLnBrk="1" hangingPunct="1">
        <a:defRPr>
          <a:latin typeface="+mn-lt"/>
          <a:ea typeface="+mn-ea"/>
          <a:cs typeface="+mn-cs"/>
        </a:defRPr>
      </a:lvl4pPr>
      <a:lvl5pPr marL="3244380" eaLnBrk="1" hangingPunct="1">
        <a:defRPr>
          <a:latin typeface="+mn-lt"/>
          <a:ea typeface="+mn-ea"/>
          <a:cs typeface="+mn-cs"/>
        </a:defRPr>
      </a:lvl5pPr>
      <a:lvl6pPr marL="4055475" eaLnBrk="1" hangingPunct="1">
        <a:defRPr>
          <a:latin typeface="+mn-lt"/>
          <a:ea typeface="+mn-ea"/>
          <a:cs typeface="+mn-cs"/>
        </a:defRPr>
      </a:lvl6pPr>
      <a:lvl7pPr marL="4866571" eaLnBrk="1" hangingPunct="1">
        <a:defRPr>
          <a:latin typeface="+mn-lt"/>
          <a:ea typeface="+mn-ea"/>
          <a:cs typeface="+mn-cs"/>
        </a:defRPr>
      </a:lvl7pPr>
      <a:lvl8pPr marL="5677665" eaLnBrk="1" hangingPunct="1">
        <a:defRPr>
          <a:latin typeface="+mn-lt"/>
          <a:ea typeface="+mn-ea"/>
          <a:cs typeface="+mn-cs"/>
        </a:defRPr>
      </a:lvl8pPr>
      <a:lvl9pPr marL="6488763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347" y="3411"/>
            <a:ext cx="12763612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205905" y="2341525"/>
            <a:ext cx="11412188" cy="4231146"/>
          </a:xfrm>
          <a:prstGeom prst="rect">
            <a:avLst/>
          </a:prstGeom>
        </p:spPr>
        <p:txBody>
          <a:bodyPr vert="horz" wrap="square" lIns="0" tIns="24626" rIns="0" bIns="0" rtlCol="0">
            <a:spAutoFit/>
          </a:bodyPr>
          <a:lstStyle/>
          <a:p>
            <a:pPr marL="32456" defTabSz="1016664">
              <a:spcBef>
                <a:spcPts val="195"/>
              </a:spcBef>
            </a:pPr>
            <a:r>
              <a:rPr lang="ru-RU" sz="3600" b="1" dirty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r>
              <a:rPr lang="ru-RU" sz="5400" b="1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5400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ru-RU" sz="540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2456" defTabSz="1016664">
              <a:spcBef>
                <a:spcPts val="195"/>
              </a:spcBef>
            </a:pPr>
            <a:endParaRPr lang="ru-RU" sz="540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2456" algn="ctr" defTabSz="1016664">
              <a:spcBef>
                <a:spcPts val="195"/>
              </a:spcBef>
            </a:pPr>
            <a:r>
              <a:rPr lang="ru-RU" sz="5400" b="1" dirty="0">
                <a:latin typeface="Arial" pitchFamily="34" charset="0"/>
                <a:cs typeface="Arial" pitchFamily="34" charset="0"/>
              </a:rPr>
              <a:t>Лабораторная работа </a:t>
            </a:r>
            <a:r>
              <a:rPr lang="ru-RU" sz="5400" b="1" dirty="0" smtClean="0">
                <a:latin typeface="Arial" pitchFamily="34" charset="0"/>
                <a:cs typeface="Arial" pitchFamily="34" charset="0"/>
              </a:rPr>
              <a:t>№2.</a:t>
            </a:r>
            <a:r>
              <a:rPr lang="ru-RU" sz="5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5400" dirty="0" smtClean="0">
                <a:latin typeface="Arial" pitchFamily="34" charset="0"/>
                <a:cs typeface="Arial" pitchFamily="34" charset="0"/>
              </a:rPr>
              <a:t>Определение плотности твердого тела</a:t>
            </a:r>
            <a:endParaRPr lang="ru-RU" sz="5400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43268" y="2555032"/>
            <a:ext cx="762637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10477228" y="466925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10488144" y="495454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892305" y="473255"/>
            <a:ext cx="807089" cy="1043919"/>
          </a:xfrm>
          <a:prstGeom prst="rect">
            <a:avLst/>
          </a:prstGeom>
        </p:spPr>
        <p:txBody>
          <a:bodyPr vert="horz" wrap="square" lIns="0" tIns="27983" rIns="0" bIns="0" rtlCol="0">
            <a:spAutoFit/>
          </a:bodyPr>
          <a:lstStyle/>
          <a:p>
            <a:pPr defTabSz="1016664">
              <a:spcBef>
                <a:spcPts val="221"/>
              </a:spcBef>
            </a:pPr>
            <a:r>
              <a:rPr lang="ru-RU" sz="6600" b="1" spc="18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6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739649" y="1386198"/>
            <a:ext cx="1610378" cy="375421"/>
          </a:xfrm>
          <a:prstGeom prst="rect">
            <a:avLst/>
          </a:prstGeom>
        </p:spPr>
        <p:txBody>
          <a:bodyPr vert="horz" wrap="square" lIns="0" tIns="21270" rIns="0" bIns="0" rtlCol="0">
            <a:spAutoFit/>
          </a:bodyPr>
          <a:lstStyle/>
          <a:p>
            <a:pPr defTabSz="1016664">
              <a:spcBef>
                <a:spcPts val="168"/>
              </a:spcBef>
            </a:pPr>
            <a:r>
              <a:rPr lang="ru-RU" sz="23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=""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159577" y="495445"/>
            <a:ext cx="3929029" cy="949360"/>
          </a:xfrm>
          <a:prstGeom prst="rect">
            <a:avLst/>
          </a:prstGeom>
        </p:spPr>
        <p:txBody>
          <a:bodyPr vert="horz" wrap="square" lIns="0" tIns="25779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426" defTabSz="1614255">
              <a:spcBef>
                <a:spcPts val="203"/>
              </a:spcBef>
              <a:defRPr/>
            </a:pPr>
            <a:r>
              <a:rPr lang="ru-RU" sz="6000" kern="0" spc="8" dirty="0">
                <a:solidFill>
                  <a:sysClr val="window" lastClr="FFFFFF"/>
                </a:solidFill>
              </a:rPr>
              <a:t>Физика</a:t>
            </a:r>
            <a:endParaRPr lang="en-US" sz="60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41" y="544613"/>
            <a:ext cx="95546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0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3817" y="1906960"/>
                <a:ext cx="12169352" cy="4204036"/>
              </a:xfrm>
            </p:spPr>
            <p:txBody>
              <a:bodyPr/>
              <a:lstStyle/>
              <a:p>
                <a:r>
                  <a:rPr lang="ru-RU" dirty="0">
                    <a:solidFill>
                      <a:schemeClr val="tx2"/>
                    </a:solidFill>
                  </a:rPr>
                  <a:t>3. Рассчитывается плотность тела по </a:t>
                </a:r>
                <a:endParaRPr lang="ru-RU" dirty="0" smtClean="0">
                  <a:solidFill>
                    <a:schemeClr val="tx2"/>
                  </a:solidFill>
                </a:endParaRPr>
              </a:p>
              <a:p>
                <a:r>
                  <a:rPr lang="ru-RU" dirty="0" smtClean="0">
                    <a:solidFill>
                      <a:schemeClr val="tx2"/>
                    </a:solidFill>
                  </a:rPr>
                  <a:t>формуле</a:t>
                </a:r>
                <a:r>
                  <a:rPr lang="ru-RU" dirty="0">
                    <a:solidFill>
                      <a:schemeClr val="tx2"/>
                    </a:solidFill>
                  </a:rPr>
                  <a:t>:  ρ </a:t>
                </a:r>
                <a:r>
                  <a:rPr lang="ru-RU" dirty="0" smtClean="0">
                    <a:solidFill>
                      <a:schemeClr val="tx2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𝑚</m:t>
                        </m:r>
                        <m:r>
                          <m:rPr>
                            <m:nor/>
                          </m:rPr>
                          <a:rPr lang="ru-RU" baseline="-25000" dirty="0">
                            <a:solidFill>
                              <a:schemeClr val="tx2"/>
                            </a:solidFill>
                          </a:rPr>
                          <m:t>тела</m:t>
                        </m:r>
                      </m:num>
                      <m:den>
                        <m:r>
                          <m:rPr>
                            <m:nor/>
                          </m:rPr>
                          <a:rPr lang="ru-RU" dirty="0">
                            <a:solidFill>
                              <a:schemeClr val="tx2"/>
                            </a:solidFill>
                          </a:rPr>
                          <m:t>V</m:t>
                        </m:r>
                      </m:den>
                    </m:f>
                  </m:oMath>
                </a14:m>
                <a:r>
                  <a:rPr lang="ru-RU" dirty="0">
                    <a:solidFill>
                      <a:schemeClr val="tx2"/>
                    </a:solidFill>
                  </a:rPr>
                  <a:t>.</a:t>
                </a:r>
                <a:endParaRPr lang="ru-RU" dirty="0" smtClean="0">
                  <a:solidFill>
                    <a:schemeClr val="tx2"/>
                  </a:solidFill>
                </a:endParaRPr>
              </a:p>
              <a:p>
                <a:r>
                  <a:rPr lang="ru-RU" dirty="0">
                    <a:solidFill>
                      <a:schemeClr val="tx2"/>
                    </a:solidFill>
                  </a:rPr>
                  <a:t>4.  Как  было  указано  выше,  определяются  плотности  остальных </a:t>
                </a:r>
              </a:p>
              <a:p>
                <a:r>
                  <a:rPr lang="ru-RU" dirty="0" smtClean="0">
                    <a:solidFill>
                      <a:schemeClr val="tx2"/>
                    </a:solidFill>
                  </a:rPr>
                  <a:t>брусков.</a:t>
                </a:r>
                <a:endParaRPr lang="ru-RU" dirty="0">
                  <a:solidFill>
                    <a:schemeClr val="tx2"/>
                  </a:solidFill>
                </a:endParaRPr>
              </a:p>
              <a:p>
                <a:endParaRPr lang="ru-RU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3817" y="1906960"/>
                <a:ext cx="12169352" cy="4204036"/>
              </a:xfrm>
              <a:blipFill rotWithShape="1">
                <a:blip r:embed="rId2"/>
                <a:stretch>
                  <a:fillRect l="-2756" t="-40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31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402904"/>
            <a:ext cx="12169352" cy="1323439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5. Результаты измерений и расчетов 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заносятся</a:t>
            </a:r>
            <a:r>
              <a:rPr lang="ru-RU" dirty="0">
                <a:solidFill>
                  <a:schemeClr val="tx2"/>
                </a:solidFill>
              </a:rPr>
              <a:t> в таблицу.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5215432"/>
                  </p:ext>
                </p:extLst>
              </p:nvPr>
            </p:nvGraphicFramePr>
            <p:xfrm>
              <a:off x="269801" y="2843064"/>
              <a:ext cx="12241361" cy="3639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32063"/>
                    <a:gridCol w="1392730"/>
                    <a:gridCol w="1539333"/>
                    <a:gridCol w="1539333"/>
                    <a:gridCol w="1539333"/>
                    <a:gridCol w="1354352"/>
                    <a:gridCol w="1944217"/>
                  </a:tblGrid>
                  <a:tr h="7920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dirty="0" smtClean="0">
                              <a:latin typeface="Arial" pitchFamily="34" charset="0"/>
                              <a:cs typeface="Arial" pitchFamily="34" charset="0"/>
                            </a:rPr>
                            <a:t>Тело</a:t>
                          </a:r>
                          <a:endParaRPr lang="ru-RU" sz="32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Длина, 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Ширина,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Высота, 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Объе</a:t>
                          </a:r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м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1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2400" b="1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400" baseline="-25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Масса, 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Плотность</a:t>
                          </a:r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 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i="1" smtClean="0"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24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400" baseline="-25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Деревянный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Пластмассовый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Металлический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5215432"/>
                  </p:ext>
                </p:extLst>
              </p:nvPr>
            </p:nvGraphicFramePr>
            <p:xfrm>
              <a:off x="269801" y="2843064"/>
              <a:ext cx="12241361" cy="3639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32063"/>
                    <a:gridCol w="1392730"/>
                    <a:gridCol w="1539333"/>
                    <a:gridCol w="1539333"/>
                    <a:gridCol w="1539333"/>
                    <a:gridCol w="1354352"/>
                    <a:gridCol w="1944217"/>
                  </a:tblGrid>
                  <a:tr h="8312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dirty="0" smtClean="0">
                              <a:latin typeface="Arial" pitchFamily="34" charset="0"/>
                              <a:cs typeface="Arial" pitchFamily="34" charset="0"/>
                            </a:rPr>
                            <a:t>Тело</a:t>
                          </a:r>
                          <a:endParaRPr lang="ru-RU" sz="32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Длина, 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Ширина,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Высота, 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479842" t="-5147" r="-214229" b="-339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Масса, 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529467" t="-5147" r="-313" b="-339706"/>
                          </a:stretch>
                        </a:blipFill>
                      </a:tcPr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Деревянный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Пластмассовый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Металлический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259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7793" y="224945"/>
            <a:ext cx="1245738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36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4800" dirty="0" smtClean="0">
                <a:solidFill>
                  <a:prstClr val="white"/>
                </a:solidFill>
              </a:rPr>
              <a:t>Масса деревянного бруска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7793" y="5147320"/>
            <a:ext cx="124573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Масса гирь, которыми уравновешивают тело (деревянный брусок):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1513" y="5650140"/>
            <a:ext cx="776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2</a:t>
            </a:r>
            <a:r>
              <a:rPr lang="ru-RU" sz="3200" dirty="0" smtClean="0">
                <a:solidFill>
                  <a:srgbClr val="00B050"/>
                </a:solidFill>
              </a:rPr>
              <a:t>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>
                <a:solidFill>
                  <a:srgbClr val="00B050"/>
                </a:solidFill>
              </a:rPr>
              <a:t>2</a:t>
            </a:r>
            <a:r>
              <a:rPr lang="ru-RU" sz="3200" dirty="0" smtClean="0">
                <a:solidFill>
                  <a:srgbClr val="00B050"/>
                </a:solidFill>
              </a:rPr>
              <a:t>г + 1г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200мг </a:t>
            </a:r>
            <a:r>
              <a:rPr lang="ru-RU" sz="3200" dirty="0" smtClean="0">
                <a:solidFill>
                  <a:prstClr val="black"/>
                </a:solidFill>
              </a:rPr>
              <a:t>+ 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100мг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>
                <a:solidFill>
                  <a:srgbClr val="F79646">
                    <a:lumMod val="75000"/>
                  </a:srgbClr>
                </a:solidFill>
              </a:rPr>
              <a:t>5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0мг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>
                <a:solidFill>
                  <a:srgbClr val="F79646">
                    <a:lumMod val="75000"/>
                  </a:srgbClr>
                </a:solidFill>
              </a:rPr>
              <a:t>2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0мг 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600" dirty="0" smtClean="0">
                <a:solidFill>
                  <a:prstClr val="black"/>
                </a:solidFill>
              </a:rPr>
              <a:t>=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6121" y="6210656"/>
            <a:ext cx="1673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5</a:t>
            </a:r>
            <a:r>
              <a:rPr lang="ru-RU" sz="3200" dirty="0" smtClean="0">
                <a:solidFill>
                  <a:srgbClr val="00B050"/>
                </a:solidFill>
              </a:rPr>
              <a:t>г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370мг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793" y="6227440"/>
            <a:ext cx="6371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Масса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деревянного бруска:</a:t>
            </a:r>
            <a:endParaRPr lang="ru-RU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8921" y="6318938"/>
            <a:ext cx="1148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5</a:t>
            </a:r>
            <a:r>
              <a:rPr lang="ru-RU" sz="3200" dirty="0" smtClean="0">
                <a:solidFill>
                  <a:prstClr val="black"/>
                </a:solidFill>
              </a:rPr>
              <a:t>,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37 г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14" y="1385060"/>
            <a:ext cx="4824535" cy="361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98" y="1356725"/>
            <a:ext cx="4869551" cy="365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4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24945"/>
            <a:ext cx="12780962" cy="1354217"/>
          </a:xfrm>
        </p:spPr>
        <p:txBody>
          <a:bodyPr/>
          <a:lstStyle/>
          <a:p>
            <a:pPr algn="ctr"/>
            <a:r>
              <a:rPr lang="ru-RU" sz="4400" dirty="0" smtClean="0"/>
              <a:t>Определим плотность деревянного бруска</a:t>
            </a:r>
            <a:endParaRPr lang="ru-RU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07180" y="1379808"/>
                <a:ext cx="6387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 smtClean="0"/>
                  <a:t> </a:t>
                </a:r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80" y="1379808"/>
                <a:ext cx="638765" cy="64633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07180" y="2060923"/>
                <a:ext cx="28968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 smtClean="0"/>
                  <a:t> = </a:t>
                </a:r>
                <a:r>
                  <a:rPr lang="ru-RU" sz="3600" dirty="0" smtClean="0"/>
                  <a:t>2 см</a:t>
                </a:r>
                <a:r>
                  <a:rPr lang="en-US" sz="3600" dirty="0" smtClean="0"/>
                  <a:t> </a:t>
                </a:r>
                <a:r>
                  <a:rPr lang="ru-RU" sz="3600" dirty="0" smtClean="0"/>
                  <a:t>5 мм</a:t>
                </a:r>
                <a:endParaRPr lang="ru-RU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80" y="2060923"/>
                <a:ext cx="2896883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14151" r="-5684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27268" y="2771056"/>
                <a:ext cx="19463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600" dirty="0" smtClean="0"/>
                  <a:t> = 7 </a:t>
                </a:r>
                <a:r>
                  <a:rPr lang="ru-RU" sz="3600" dirty="0" smtClean="0"/>
                  <a:t>мм</a:t>
                </a:r>
                <a:endParaRPr lang="ru-RU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68" y="2771056"/>
                <a:ext cx="1946302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14151" r="-8750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194907" y="1379805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4 см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559383" y="2771056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0,7 см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438153" y="2073237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2,5 см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04766" y="3793103"/>
                <a:ext cx="310200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/>
                  <a:t>V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40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4000" b="0" i="0" smtClean="0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n-US" sz="4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40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4000" b="0" i="1" smtClean="0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n-US" sz="4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4000" b="0" i="1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66" y="3793103"/>
                <a:ext cx="3102003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6876" t="-15517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806529" y="3891235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</a:t>
            </a:r>
            <a:r>
              <a:rPr lang="ru-RU" sz="3600" dirty="0" smtClean="0"/>
              <a:t>4</a:t>
            </a:r>
            <a:r>
              <a:rPr lang="en-US" sz="3600" dirty="0" smtClean="0"/>
              <a:t>*2,5*0,7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102449" y="3870206"/>
                <a:ext cx="18645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= </a:t>
                </a:r>
                <a:r>
                  <a:rPr lang="ru-RU" sz="3600" dirty="0" smtClean="0"/>
                  <a:t>7</a:t>
                </a:r>
                <a:r>
                  <a:rPr lang="en-US" sz="3600" dirty="0" smtClean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3600" b="0" i="1" smtClean="0">
                            <a:latin typeface="Cambria Math"/>
                          </a:rPr>
                          <m:t>см</m:t>
                        </m:r>
                      </m:e>
                      <m:sup>
                        <m:r>
                          <a:rPr lang="ru-RU" sz="3600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600" dirty="0" smtClean="0"/>
                  <a:t>)</a:t>
                </a:r>
                <a:endParaRPr lang="ru-RU" sz="3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449" y="3870206"/>
                <a:ext cx="1864549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9804" t="-13208" r="-9150" b="-358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917873" y="4500989"/>
            <a:ext cx="207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 = </a:t>
            </a:r>
            <a:r>
              <a:rPr lang="ru-RU" sz="3600" dirty="0"/>
              <a:t>5,37 </a:t>
            </a:r>
            <a:r>
              <a:rPr lang="ru-RU" sz="3600" dirty="0" smtClean="0"/>
              <a:t>г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641917" y="5407329"/>
                <a:ext cx="1179490" cy="833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dirty="0" smtClean="0"/>
                  <a:t>ρ</a:t>
                </a:r>
                <a:r>
                  <a:rPr lang="en-US" sz="3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917" y="5407329"/>
                <a:ext cx="1179490" cy="833754"/>
              </a:xfrm>
              <a:prstGeom prst="rect">
                <a:avLst/>
              </a:prstGeom>
              <a:blipFill rotWithShape="1">
                <a:blip r:embed="rId7"/>
                <a:stretch>
                  <a:fillRect l="-15464" t="-2190" b="-131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95681" y="5414910"/>
                <a:ext cx="1277914" cy="884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=</a:t>
                </a:r>
                <a:r>
                  <a:rPr lang="ru-RU" sz="3600" dirty="0" smtClean="0"/>
                  <a:t> </a:t>
                </a:r>
                <a:r>
                  <a:rPr lang="en-US" sz="36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/>
                          </a:rPr>
                          <m:t>5,37</m:t>
                        </m:r>
                      </m:num>
                      <m:den>
                        <m:r>
                          <a:rPr lang="ru-RU" sz="36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681" y="5414910"/>
                <a:ext cx="1277914" cy="884538"/>
              </a:xfrm>
              <a:prstGeom prst="rect">
                <a:avLst/>
              </a:prstGeom>
              <a:blipFill rotWithShape="1">
                <a:blip r:embed="rId8"/>
                <a:stretch>
                  <a:fillRect l="-14286" b="-131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173595" y="5445880"/>
                <a:ext cx="2377126" cy="822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=</a:t>
                </a:r>
                <a:r>
                  <a:rPr lang="ru-RU" sz="3600" dirty="0" smtClean="0"/>
                  <a:t> </a:t>
                </a:r>
                <a:r>
                  <a:rPr lang="en-US" sz="3600" dirty="0" smtClean="0"/>
                  <a:t> </a:t>
                </a:r>
                <a:r>
                  <a:rPr lang="ru-RU" sz="3600" dirty="0" smtClean="0"/>
                  <a:t>0,76</a:t>
                </a:r>
                <a:r>
                  <a:rPr lang="en-US" sz="3600" dirty="0" smtClean="0"/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/>
                          </a:rPr>
                          <m:t>г</m:t>
                        </m:r>
                      </m:num>
                      <m:den>
                        <m:sSup>
                          <m:sSupPr>
                            <m:ctrlPr>
                              <a:rPr lang="en-US" sz="3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/>
                              </a:rPr>
                              <m:t>см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600" dirty="0" smtClean="0"/>
                  <a:t>)</a:t>
                </a:r>
                <a:endParaRPr lang="ru-RU" sz="3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595" y="5445880"/>
                <a:ext cx="2377126" cy="822597"/>
              </a:xfrm>
              <a:prstGeom prst="rect">
                <a:avLst/>
              </a:prstGeom>
              <a:blipFill rotWithShape="1">
                <a:blip r:embed="rId9"/>
                <a:stretch>
                  <a:fillRect l="-7949" t="-3704" r="-6923"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120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402904"/>
            <a:ext cx="12169352" cy="1323439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   </a:t>
            </a:r>
            <a:r>
              <a:rPr lang="ru-RU" dirty="0">
                <a:solidFill>
                  <a:schemeClr val="tx2"/>
                </a:solidFill>
              </a:rPr>
              <a:t> Результаты измерений и расчетов 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заносятся</a:t>
            </a:r>
            <a:r>
              <a:rPr lang="ru-RU" dirty="0">
                <a:solidFill>
                  <a:schemeClr val="tx2"/>
                </a:solidFill>
              </a:rPr>
              <a:t> в таблицу.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7117372"/>
                  </p:ext>
                </p:extLst>
              </p:nvPr>
            </p:nvGraphicFramePr>
            <p:xfrm>
              <a:off x="341809" y="2843064"/>
              <a:ext cx="12025335" cy="3639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0320"/>
                    <a:gridCol w="1368152"/>
                    <a:gridCol w="1512168"/>
                    <a:gridCol w="1512168"/>
                    <a:gridCol w="1512168"/>
                    <a:gridCol w="1296144"/>
                    <a:gridCol w="1944215"/>
                  </a:tblGrid>
                  <a:tr h="7920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Тело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Длина,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Ширина,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Высота, 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Объем,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800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800" b="1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2800" b="1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000" baseline="-25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Масса, 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smtClean="0">
                              <a:latin typeface="Arial" pitchFamily="34" charset="0"/>
                              <a:cs typeface="Arial" pitchFamily="34" charset="0"/>
                            </a:rPr>
                            <a:t>Плотность</a:t>
                          </a:r>
                          <a:r>
                            <a:rPr lang="ru-RU" sz="2400" smtClean="0">
                              <a:latin typeface="Arial" pitchFamily="34" charset="0"/>
                              <a:cs typeface="Arial" pitchFamily="34" charset="0"/>
                            </a:rPr>
                            <a:t>,</a:t>
                          </a:r>
                          <a:endParaRPr lang="ru-RU" sz="2400" dirty="0" smtClean="0">
                            <a:latin typeface="Arial" pitchFamily="34" charset="0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i="1" smtClean="0"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24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400" baseline="-25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Деревянный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5,37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 </a:t>
                          </a: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0,76</a:t>
                          </a:r>
                          <a:r>
                            <a:rPr lang="en-US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 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Пластмассовый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Металлический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7117372"/>
                  </p:ext>
                </p:extLst>
              </p:nvPr>
            </p:nvGraphicFramePr>
            <p:xfrm>
              <a:off x="341809" y="2843064"/>
              <a:ext cx="12025335" cy="3639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0320"/>
                    <a:gridCol w="1368152"/>
                    <a:gridCol w="1512168"/>
                    <a:gridCol w="1512168"/>
                    <a:gridCol w="1512168"/>
                    <a:gridCol w="1296144"/>
                    <a:gridCol w="1944215"/>
                  </a:tblGrid>
                  <a:tr h="8312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Тело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Длина,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Ширина,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Высота, 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481048" t="-5147" r="-214516" b="-3419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Масса, 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518495" t="-5147" b="-341912"/>
                          </a:stretch>
                        </a:blipFill>
                      </a:tcPr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Деревянный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5,37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 </a:t>
                          </a: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0,76</a:t>
                          </a:r>
                          <a:r>
                            <a:rPr lang="en-US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 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Пластмассовый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Металлический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0863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945"/>
            <a:ext cx="12655177" cy="707886"/>
          </a:xfrm>
        </p:spPr>
        <p:txBody>
          <a:bodyPr/>
          <a:lstStyle/>
          <a:p>
            <a:pPr algn="ctr"/>
            <a:r>
              <a:rPr lang="ru-RU" sz="4600" dirty="0" smtClean="0"/>
              <a:t>Масса пластмассового брусок</a:t>
            </a:r>
            <a:endParaRPr lang="ru-RU" sz="4600" dirty="0"/>
          </a:p>
        </p:txBody>
      </p:sp>
      <p:sp>
        <p:nvSpPr>
          <p:cNvPr id="4" name="TextBox 3"/>
          <p:cNvSpPr txBox="1"/>
          <p:nvPr/>
        </p:nvSpPr>
        <p:spPr>
          <a:xfrm>
            <a:off x="269801" y="4931296"/>
            <a:ext cx="12241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Масса гирь, которыми уравновешивают тело (пластмассовый брусок):</a:t>
            </a:r>
            <a:endParaRPr lang="ru-RU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0108" y="5641611"/>
            <a:ext cx="834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10г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 smtClean="0">
                <a:solidFill>
                  <a:srgbClr val="00B050"/>
                </a:solidFill>
              </a:rPr>
              <a:t>1г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>
                <a:solidFill>
                  <a:srgbClr val="F79646">
                    <a:lumMod val="75000"/>
                  </a:srgbClr>
                </a:solidFill>
              </a:rPr>
              <a:t>2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00мг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>
                <a:solidFill>
                  <a:srgbClr val="F79646">
                    <a:lumMod val="75000"/>
                  </a:srgbClr>
                </a:solidFill>
              </a:rPr>
              <a:t>1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00мг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50мг </a:t>
            </a:r>
            <a:r>
              <a:rPr lang="ru-RU" sz="3200" dirty="0" smtClean="0">
                <a:solidFill>
                  <a:prstClr val="black"/>
                </a:solidFill>
              </a:rPr>
              <a:t>+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 20мг </a:t>
            </a:r>
            <a:r>
              <a:rPr lang="ru-RU" sz="3200" dirty="0" smtClean="0">
                <a:solidFill>
                  <a:prstClr val="black"/>
                </a:solidFill>
              </a:rPr>
              <a:t>+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 20мг</a:t>
            </a:r>
            <a:r>
              <a:rPr lang="ru-RU" sz="3200" dirty="0" smtClean="0">
                <a:solidFill>
                  <a:prstClr val="black"/>
                </a:solidFill>
              </a:rPr>
              <a:t> =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1946" y="3635152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</a:rPr>
              <a:t>?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13" y="1329734"/>
            <a:ext cx="5006826" cy="364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21" y="1329734"/>
            <a:ext cx="4865785" cy="364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7793" y="6227440"/>
            <a:ext cx="7065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Масса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пластмассового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бруска:</a:t>
            </a:r>
            <a:endParaRPr lang="ru-RU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78302" y="5642665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11г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390мг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96254" y="6288995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11,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39 г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93" y="224945"/>
            <a:ext cx="12457384" cy="1231106"/>
          </a:xfrm>
        </p:spPr>
        <p:txBody>
          <a:bodyPr/>
          <a:lstStyle/>
          <a:p>
            <a:pPr algn="ctr"/>
            <a:r>
              <a:rPr lang="ru-RU" sz="4000" dirty="0"/>
              <a:t>Определим плотность </a:t>
            </a:r>
            <a:r>
              <a:rPr lang="ru-RU" sz="4000" dirty="0" smtClean="0"/>
              <a:t>пластмассового </a:t>
            </a:r>
            <a:r>
              <a:rPr lang="ru-RU" sz="4000" dirty="0"/>
              <a:t>бруска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45865" y="1618928"/>
                <a:ext cx="6387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 smtClean="0"/>
                  <a:t> </a:t>
                </a:r>
                <a:endParaRPr lang="ru-RU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65" y="1618928"/>
                <a:ext cx="638765" cy="64633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5865" y="2202216"/>
                <a:ext cx="28968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 smtClean="0"/>
                  <a:t> = </a:t>
                </a:r>
                <a:r>
                  <a:rPr lang="ru-RU" sz="3600" dirty="0" smtClean="0"/>
                  <a:t>2 см</a:t>
                </a:r>
                <a:r>
                  <a:rPr lang="en-US" sz="3600" dirty="0" smtClean="0"/>
                  <a:t> </a:t>
                </a:r>
                <a:r>
                  <a:rPr lang="ru-RU" sz="3600" dirty="0" smtClean="0"/>
                  <a:t>5 мм</a:t>
                </a:r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65" y="2202216"/>
                <a:ext cx="2896883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14151" r="-5474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45865" y="2791688"/>
                <a:ext cx="19463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600" dirty="0" smtClean="0"/>
                  <a:t> = 7 </a:t>
                </a:r>
                <a:r>
                  <a:rPr lang="ru-RU" sz="3600" dirty="0" smtClean="0"/>
                  <a:t>мм</a:t>
                </a:r>
                <a:endParaRPr lang="ru-RU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65" y="2791688"/>
                <a:ext cx="1946302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14151" r="-8777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275036" y="1618927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4 см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639512" y="2791687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0,7 см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610599" y="2197934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2,5 см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32042" y="3832547"/>
                <a:ext cx="28107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V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3600" b="0" i="0" smtClean="0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042" y="3832547"/>
                <a:ext cx="281070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6725" t="-14151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90347" y="3854658"/>
            <a:ext cx="272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0,7*2,5*0,7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217306" y="3832960"/>
                <a:ext cx="18645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= </a:t>
                </a:r>
                <a:r>
                  <a:rPr lang="ru-RU" sz="3600" dirty="0" smtClean="0"/>
                  <a:t>7</a:t>
                </a:r>
                <a:r>
                  <a:rPr lang="en-US" sz="3600" dirty="0" smtClean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3600" b="0" i="1" smtClean="0">
                            <a:latin typeface="Cambria Math"/>
                          </a:rPr>
                          <m:t>см</m:t>
                        </m:r>
                      </m:e>
                      <m:sup>
                        <m:r>
                          <a:rPr lang="ru-RU" sz="3600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600" dirty="0" smtClean="0"/>
                  <a:t>)</a:t>
                </a:r>
                <a:endParaRPr lang="ru-RU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306" y="3832960"/>
                <a:ext cx="1864549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0131" t="-13208" r="-8824" b="-358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89881" y="4500989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 = </a:t>
            </a:r>
            <a:r>
              <a:rPr lang="ru-RU" sz="3600" dirty="0" smtClean="0"/>
              <a:t>11,39 г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924893" y="5461058"/>
                <a:ext cx="1179490" cy="833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dirty="0" smtClean="0"/>
                  <a:t>ρ</a:t>
                </a:r>
                <a:r>
                  <a:rPr lang="en-US" sz="3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893" y="5461058"/>
                <a:ext cx="1179490" cy="833754"/>
              </a:xfrm>
              <a:prstGeom prst="rect">
                <a:avLst/>
              </a:prstGeom>
              <a:blipFill rotWithShape="1">
                <a:blip r:embed="rId7"/>
                <a:stretch>
                  <a:fillRect l="-16062" t="-2190" b="-131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78702" y="5422861"/>
                <a:ext cx="1359668" cy="876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11,39</m:t>
                        </m:r>
                      </m:num>
                      <m:den>
                        <m:r>
                          <a:rPr lang="ru-RU" sz="36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702" y="5422861"/>
                <a:ext cx="1359668" cy="876587"/>
              </a:xfrm>
              <a:prstGeom prst="rect">
                <a:avLst/>
              </a:prstGeom>
              <a:blipFill rotWithShape="1">
                <a:blip r:embed="rId8"/>
                <a:stretch>
                  <a:fillRect l="-13453" b="-139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421807" y="5476851"/>
                <a:ext cx="2272930" cy="822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= </a:t>
                </a:r>
                <a:r>
                  <a:rPr lang="ru-RU" sz="3600" dirty="0" smtClean="0"/>
                  <a:t>1,62</a:t>
                </a:r>
                <a:r>
                  <a:rPr lang="en-US" sz="3600" dirty="0" smtClean="0"/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/>
                          </a:rPr>
                          <m:t>г</m:t>
                        </m:r>
                      </m:num>
                      <m:den>
                        <m:sSup>
                          <m:sSupPr>
                            <m:ctrlPr>
                              <a:rPr lang="en-US" sz="3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/>
                              </a:rPr>
                              <m:t>см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600" dirty="0" smtClean="0"/>
                  <a:t>)</a:t>
                </a:r>
                <a:endParaRPr lang="ru-RU" sz="3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807" y="5476851"/>
                <a:ext cx="2272930" cy="822597"/>
              </a:xfrm>
              <a:prstGeom prst="rect">
                <a:avLst/>
              </a:prstGeom>
              <a:blipFill rotWithShape="1">
                <a:blip r:embed="rId9"/>
                <a:stretch>
                  <a:fillRect l="-8043" t="-3704" r="-7507"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676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402904"/>
            <a:ext cx="12169352" cy="1323439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   </a:t>
            </a:r>
            <a:r>
              <a:rPr lang="ru-RU" dirty="0">
                <a:solidFill>
                  <a:schemeClr val="tx2"/>
                </a:solidFill>
              </a:rPr>
              <a:t> Результаты измерений и расчетов 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заносятся</a:t>
            </a:r>
            <a:r>
              <a:rPr lang="ru-RU" dirty="0">
                <a:solidFill>
                  <a:schemeClr val="tx2"/>
                </a:solidFill>
              </a:rPr>
              <a:t> в таблицу.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4683258"/>
                  </p:ext>
                </p:extLst>
              </p:nvPr>
            </p:nvGraphicFramePr>
            <p:xfrm>
              <a:off x="341809" y="2843064"/>
              <a:ext cx="12025335" cy="3639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0320"/>
                    <a:gridCol w="1368152"/>
                    <a:gridCol w="1512168"/>
                    <a:gridCol w="1512168"/>
                    <a:gridCol w="1512168"/>
                    <a:gridCol w="1368152"/>
                    <a:gridCol w="1872207"/>
                  </a:tblGrid>
                  <a:tr h="7920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Тело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Длина,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Ширина,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Высота, 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Объем,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800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800" b="1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2800" b="1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000" baseline="-25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Масса, 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Плотность</a:t>
                          </a:r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 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i="1" smtClean="0"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24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400" baseline="-25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Деревянный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5,37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0,76</a:t>
                          </a:r>
                          <a:endParaRPr lang="ru-RU" sz="32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Пластмассовый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11,39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1,62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Металлический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4683258"/>
                  </p:ext>
                </p:extLst>
              </p:nvPr>
            </p:nvGraphicFramePr>
            <p:xfrm>
              <a:off x="341809" y="2843064"/>
              <a:ext cx="12025335" cy="3639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0320"/>
                    <a:gridCol w="1368152"/>
                    <a:gridCol w="1512168"/>
                    <a:gridCol w="1512168"/>
                    <a:gridCol w="1512168"/>
                    <a:gridCol w="1368152"/>
                    <a:gridCol w="1872207"/>
                  </a:tblGrid>
                  <a:tr h="8312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Тело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Длина,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Ширина,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Высота, 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481048" t="-5147" r="-214516" b="-3419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Масса, 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542671" t="-5147" b="-341912"/>
                          </a:stretch>
                        </a:blipFill>
                      </a:tcPr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Деревянный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5,37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0,76</a:t>
                          </a:r>
                          <a:endParaRPr lang="ru-RU" sz="32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Пластмассовый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11,39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1,62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Металлический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587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prstClr val="white"/>
                </a:solidFill>
              </a:rPr>
              <a:t>Масса железного бруска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1809" y="5147320"/>
            <a:ext cx="121693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Масса гирь, которыми уравновешивают тело (железный брусок):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25" y="5716706"/>
            <a:ext cx="7438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5</a:t>
            </a:r>
            <a:r>
              <a:rPr lang="ru-RU" sz="3200" dirty="0" smtClean="0">
                <a:solidFill>
                  <a:srgbClr val="00B050"/>
                </a:solidFill>
              </a:rPr>
              <a:t>0г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 smtClean="0">
                <a:solidFill>
                  <a:srgbClr val="00B050"/>
                </a:solidFill>
              </a:rPr>
              <a:t>5г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500мг </a:t>
            </a:r>
            <a:r>
              <a:rPr lang="ru-RU" sz="3200" dirty="0" smtClean="0">
                <a:solidFill>
                  <a:prstClr val="black"/>
                </a:solidFill>
              </a:rPr>
              <a:t>+ </a:t>
            </a:r>
            <a:r>
              <a:rPr lang="ru-RU" sz="3200" dirty="0">
                <a:solidFill>
                  <a:srgbClr val="F79646">
                    <a:lumMod val="75000"/>
                  </a:srgbClr>
                </a:solidFill>
              </a:rPr>
              <a:t>2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00мг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100мг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50мг 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600" dirty="0" smtClean="0">
                <a:solidFill>
                  <a:prstClr val="black"/>
                </a:solidFill>
              </a:rPr>
              <a:t>=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06" y="1312317"/>
            <a:ext cx="5112568" cy="383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9" y="1312316"/>
            <a:ext cx="5112567" cy="383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93731" y="5747483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55г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srgbClr val="F79646">
                    <a:lumMod val="75000"/>
                  </a:srgbClr>
                </a:solidFill>
              </a:rPr>
              <a:t>8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50мг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793" y="6227440"/>
            <a:ext cx="5872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Масса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железного бруска:</a:t>
            </a:r>
            <a:endParaRPr lang="ru-RU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585" y="6332258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55</a:t>
            </a:r>
            <a:r>
              <a:rPr lang="ru-RU" sz="3200" dirty="0" smtClean="0">
                <a:solidFill>
                  <a:prstClr val="black"/>
                </a:solidFill>
              </a:rPr>
              <a:t>,</a:t>
            </a:r>
            <a:r>
              <a:rPr lang="ru-RU" sz="3200" dirty="0">
                <a:solidFill>
                  <a:srgbClr val="F79646">
                    <a:lumMod val="75000"/>
                  </a:srgbClr>
                </a:solidFill>
              </a:rPr>
              <a:t>8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5 г</a:t>
            </a: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9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93" y="224945"/>
            <a:ext cx="12457384" cy="677108"/>
          </a:xfrm>
        </p:spPr>
        <p:txBody>
          <a:bodyPr/>
          <a:lstStyle/>
          <a:p>
            <a:pPr algn="ctr"/>
            <a:r>
              <a:rPr lang="ru-RU" sz="4400" dirty="0"/>
              <a:t>Определим плотность </a:t>
            </a:r>
            <a:r>
              <a:rPr lang="ru-RU" sz="4400" dirty="0" smtClean="0"/>
              <a:t>железного </a:t>
            </a:r>
            <a:r>
              <a:rPr lang="ru-RU" sz="4400" dirty="0"/>
              <a:t>бруска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25290" y="1590677"/>
                <a:ext cx="6387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 smtClean="0"/>
                  <a:t> </a:t>
                </a:r>
                <a:endParaRPr lang="ru-RU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90" y="1590677"/>
                <a:ext cx="638765" cy="64633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4371" y="2232792"/>
                <a:ext cx="28968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 smtClean="0"/>
                  <a:t> = </a:t>
                </a:r>
                <a:r>
                  <a:rPr lang="ru-RU" sz="3600" dirty="0" smtClean="0"/>
                  <a:t>2 см</a:t>
                </a:r>
                <a:r>
                  <a:rPr lang="en-US" sz="3600" dirty="0" smtClean="0"/>
                  <a:t> </a:t>
                </a:r>
                <a:r>
                  <a:rPr lang="ru-RU" sz="3600" dirty="0" smtClean="0"/>
                  <a:t>5 мм</a:t>
                </a:r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71" y="2232792"/>
                <a:ext cx="2896883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14151" r="-5462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4371" y="2879123"/>
                <a:ext cx="19463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600" dirty="0" smtClean="0"/>
                  <a:t> = 7 </a:t>
                </a:r>
                <a:r>
                  <a:rPr lang="ru-RU" sz="3600" dirty="0" smtClean="0"/>
                  <a:t>мм</a:t>
                </a:r>
                <a:endParaRPr lang="ru-RU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71" y="2879123"/>
                <a:ext cx="1946302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14151" r="-8750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232080" y="1586461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</a:t>
            </a:r>
            <a:r>
              <a:rPr lang="ru-RU" sz="3600" dirty="0"/>
              <a:t>4</a:t>
            </a:r>
            <a:r>
              <a:rPr lang="ru-RU" sz="3600" dirty="0" smtClean="0"/>
              <a:t> см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577092" y="2879121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0,7 см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510161" y="2255209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2,5 см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34642" y="3995193"/>
                <a:ext cx="28107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V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3600" b="0" i="0" smtClean="0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n-US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42" y="3995193"/>
                <a:ext cx="281070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6508" t="-14151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303412" y="403264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</a:t>
            </a:r>
            <a:r>
              <a:rPr lang="ru-RU" sz="3600" dirty="0"/>
              <a:t>4</a:t>
            </a:r>
            <a:r>
              <a:rPr lang="en-US" sz="3600" dirty="0" smtClean="0"/>
              <a:t>*2,5*0,7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606052" y="3995192"/>
                <a:ext cx="18645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= </a:t>
                </a:r>
                <a:r>
                  <a:rPr lang="ru-RU" sz="3600" dirty="0"/>
                  <a:t>7</a:t>
                </a:r>
                <a:r>
                  <a:rPr lang="en-US" sz="3600" dirty="0" smtClean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3600" b="0" i="1" smtClean="0">
                            <a:latin typeface="Cambria Math"/>
                          </a:rPr>
                          <m:t>см</m:t>
                        </m:r>
                      </m:e>
                      <m:sup>
                        <m:r>
                          <a:rPr lang="ru-RU" sz="3600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600" dirty="0" smtClean="0"/>
                  <a:t>)</a:t>
                </a:r>
                <a:endParaRPr lang="ru-RU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052" y="3995192"/>
                <a:ext cx="1864549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0164" t="-13208" r="-9180" b="-358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38969" y="4708987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 = </a:t>
            </a:r>
            <a:r>
              <a:rPr lang="ru-RU" sz="3600" dirty="0" smtClean="0"/>
              <a:t>55,85 г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65417" y="5604571"/>
                <a:ext cx="1179490" cy="833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600" dirty="0" smtClean="0"/>
                  <a:t>ρ</a:t>
                </a:r>
                <a:r>
                  <a:rPr lang="en-US" sz="3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417" y="5604571"/>
                <a:ext cx="1179490" cy="833754"/>
              </a:xfrm>
              <a:prstGeom prst="rect">
                <a:avLst/>
              </a:prstGeom>
              <a:blipFill rotWithShape="1">
                <a:blip r:embed="rId7"/>
                <a:stretch>
                  <a:fillRect l="-16062" t="-2190" b="-131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876092" y="5579368"/>
                <a:ext cx="1369286" cy="884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/>
                          </a:rPr>
                          <m:t>55,8</m:t>
                        </m:r>
                        <m:r>
                          <a:rPr lang="en-US" sz="36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ru-RU" sz="36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092" y="5579368"/>
                <a:ext cx="1369286" cy="884538"/>
              </a:xfrm>
              <a:prstGeom prst="rect">
                <a:avLst/>
              </a:prstGeom>
              <a:blipFill rotWithShape="1">
                <a:blip r:embed="rId8"/>
                <a:stretch>
                  <a:fillRect l="-13778" b="-131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05783" y="5661931"/>
                <a:ext cx="2272930" cy="822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= </a:t>
                </a:r>
                <a:r>
                  <a:rPr lang="ru-RU" sz="3600" dirty="0" smtClean="0"/>
                  <a:t>7,97 </a:t>
                </a:r>
                <a:r>
                  <a:rPr lang="en-US" sz="3600" dirty="0" smtClean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/>
                          </a:rPr>
                          <m:t>г</m:t>
                        </m:r>
                      </m:num>
                      <m:den>
                        <m:sSup>
                          <m:sSupPr>
                            <m:ctrlPr>
                              <a:rPr lang="en-US" sz="3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/>
                              </a:rPr>
                              <m:t>см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600" dirty="0" smtClean="0"/>
                  <a:t>)</a:t>
                </a:r>
                <a:endParaRPr lang="ru-RU" sz="3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783" y="5661931"/>
                <a:ext cx="2272930" cy="822597"/>
              </a:xfrm>
              <a:prstGeom prst="rect">
                <a:avLst/>
              </a:prstGeom>
              <a:blipFill rotWithShape="1">
                <a:blip r:embed="rId9"/>
                <a:stretch>
                  <a:fillRect l="-8043" t="-3704" r="-7507"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12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Повторение: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474912"/>
            <a:ext cx="10044182" cy="5955476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Масса – 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Единица измерения массы.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Весы – 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Виды весов –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Плотность – 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Единицы измерения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 плотности.</a:t>
            </a:r>
          </a:p>
          <a:p>
            <a:endParaRPr lang="ru-RU" dirty="0" smtClean="0">
              <a:solidFill>
                <a:schemeClr val="tx2"/>
              </a:solidFill>
            </a:endParaRPr>
          </a:p>
          <a:p>
            <a:pPr marL="742950" indent="-742950">
              <a:buAutoNum type="arabicPeriod"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03" y="2987080"/>
            <a:ext cx="49720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6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402904"/>
            <a:ext cx="12169352" cy="1323439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   </a:t>
            </a:r>
            <a:r>
              <a:rPr lang="ru-RU" dirty="0">
                <a:solidFill>
                  <a:schemeClr val="tx2"/>
                </a:solidFill>
              </a:rPr>
              <a:t> Результаты измерений и расчетов 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заносятся</a:t>
            </a:r>
            <a:r>
              <a:rPr lang="ru-RU" dirty="0">
                <a:solidFill>
                  <a:schemeClr val="tx2"/>
                </a:solidFill>
              </a:rPr>
              <a:t> в таблицу.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8999275"/>
                  </p:ext>
                </p:extLst>
              </p:nvPr>
            </p:nvGraphicFramePr>
            <p:xfrm>
              <a:off x="341809" y="2843064"/>
              <a:ext cx="12025335" cy="3639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0320"/>
                    <a:gridCol w="1368152"/>
                    <a:gridCol w="1512168"/>
                    <a:gridCol w="1512168"/>
                    <a:gridCol w="1512168"/>
                    <a:gridCol w="1368152"/>
                    <a:gridCol w="1872207"/>
                  </a:tblGrid>
                  <a:tr h="7920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Тело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Длина,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Ширина,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Высота, 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Объем,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800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800" b="1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2800" b="1" i="1" baseline="-25000" smtClean="0">
                                      <a:latin typeface="Cambria Math"/>
                                      <a:cs typeface="Arial" pitchFamily="34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000" baseline="-25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Масса, 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Плотность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i="1" smtClean="0"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24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400" baseline="-25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Деревянный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5,37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0,76</a:t>
                          </a:r>
                          <a:endParaRPr lang="ru-RU" sz="32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Пластмассовый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11,39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1,62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Металлический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55,85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7,97</a:t>
                          </a: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8999275"/>
                  </p:ext>
                </p:extLst>
              </p:nvPr>
            </p:nvGraphicFramePr>
            <p:xfrm>
              <a:off x="341809" y="2843064"/>
              <a:ext cx="12025335" cy="3639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0320"/>
                    <a:gridCol w="1368152"/>
                    <a:gridCol w="1512168"/>
                    <a:gridCol w="1512168"/>
                    <a:gridCol w="1512168"/>
                    <a:gridCol w="1368152"/>
                    <a:gridCol w="1872207"/>
                  </a:tblGrid>
                  <a:tr h="8312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Тело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Длина,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Ширина,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Высота,  </a:t>
                          </a:r>
                        </a:p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481048" t="-5147" r="-214516" b="-3419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Масса, </a:t>
                          </a: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542671" t="-5147" b="-341912"/>
                          </a:stretch>
                        </a:blipFill>
                      </a:tcPr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Деревянный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5,37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0,76</a:t>
                          </a:r>
                          <a:endParaRPr lang="ru-RU" sz="32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Пластмассовый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11,39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1,62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36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Металлический </a:t>
                          </a:r>
                        </a:p>
                        <a:p>
                          <a:pPr algn="ctr"/>
                          <a:r>
                            <a:rPr lang="ru-RU" sz="2000" b="1" dirty="0" smtClean="0">
                              <a:latin typeface="Arial" pitchFamily="34" charset="0"/>
                              <a:cs typeface="Arial" pitchFamily="34" charset="0"/>
                            </a:rPr>
                            <a:t>брусок</a:t>
                          </a:r>
                          <a:endParaRPr lang="ru-RU" sz="20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0,7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2,5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55,85</a:t>
                          </a:r>
                          <a:endParaRPr lang="ru-RU" sz="32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7,97</a:t>
                          </a: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587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330896"/>
            <a:ext cx="12097344" cy="1323439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6. На весах взвешивается масса m одного 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из</a:t>
            </a:r>
            <a:r>
              <a:rPr lang="ru-RU" dirty="0">
                <a:solidFill>
                  <a:schemeClr val="tx2"/>
                </a:solidFill>
              </a:rPr>
              <a:t> тел неправильной формы.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57" y="2755111"/>
            <a:ext cx="4608512" cy="386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41" y="2755111"/>
            <a:ext cx="5040560" cy="378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63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43" y="1344384"/>
            <a:ext cx="5091330" cy="381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26" y="1348900"/>
            <a:ext cx="5040560" cy="378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809" y="5147320"/>
            <a:ext cx="1216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Масса гирь, которыми уравновешивают тело (игрушку):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6386" y="5719443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12г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120мг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6964" y="6203982"/>
            <a:ext cx="3961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Масса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игрушки:</a:t>
            </a:r>
            <a:endParaRPr lang="ru-RU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8113" y="6327093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12</a:t>
            </a:r>
            <a:r>
              <a:rPr lang="ru-RU" sz="3200" dirty="0" smtClean="0">
                <a:solidFill>
                  <a:prstClr val="black"/>
                </a:solidFill>
              </a:rPr>
              <a:t>,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12 г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5945" y="5651376"/>
            <a:ext cx="4379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1</a:t>
            </a:r>
            <a:r>
              <a:rPr lang="ru-RU" sz="3200" dirty="0" smtClean="0">
                <a:solidFill>
                  <a:srgbClr val="00B050"/>
                </a:solidFill>
              </a:rPr>
              <a:t>0г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>
                <a:solidFill>
                  <a:srgbClr val="00B050"/>
                </a:solidFill>
              </a:rPr>
              <a:t>2</a:t>
            </a:r>
            <a:r>
              <a:rPr lang="ru-RU" sz="3200" dirty="0" smtClean="0">
                <a:solidFill>
                  <a:srgbClr val="00B050"/>
                </a:solidFill>
              </a:rPr>
              <a:t>г</a:t>
            </a:r>
            <a:r>
              <a:rPr lang="ru-RU" sz="3200" dirty="0" smtClean="0">
                <a:solidFill>
                  <a:prstClr val="black"/>
                </a:solidFill>
              </a:rPr>
              <a:t> + </a:t>
            </a:r>
            <a:r>
              <a:rPr lang="ru-RU" sz="3200" dirty="0">
                <a:solidFill>
                  <a:srgbClr val="F79646">
                    <a:lumMod val="75000"/>
                  </a:srgbClr>
                </a:solidFill>
              </a:rPr>
              <a:t>1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00мг </a:t>
            </a:r>
            <a:r>
              <a:rPr lang="ru-RU" sz="3200" dirty="0" smtClean="0">
                <a:solidFill>
                  <a:prstClr val="black"/>
                </a:solidFill>
              </a:rPr>
              <a:t>+ </a:t>
            </a:r>
            <a:r>
              <a:rPr lang="ru-RU" sz="3200" dirty="0" smtClean="0">
                <a:solidFill>
                  <a:srgbClr val="F79646">
                    <a:lumMod val="75000"/>
                  </a:srgbClr>
                </a:solidFill>
              </a:rPr>
              <a:t>20мг</a:t>
            </a:r>
            <a:r>
              <a:rPr lang="ru-RU" sz="3600" dirty="0" smtClean="0">
                <a:solidFill>
                  <a:prstClr val="black"/>
                </a:solidFill>
              </a:rPr>
              <a:t>=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prstClr val="white"/>
                </a:solidFill>
              </a:rPr>
              <a:t>Масса игрушки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1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1849" y="1622363"/>
            <a:ext cx="6408712" cy="4924425"/>
          </a:xfrm>
        </p:spPr>
        <p:txBody>
          <a:bodyPr/>
          <a:lstStyle/>
          <a:p>
            <a:r>
              <a:rPr lang="ru-RU" sz="4000" dirty="0">
                <a:solidFill>
                  <a:schemeClr val="tx2"/>
                </a:solidFill>
              </a:rPr>
              <a:t>7.  В  мензурку  наливают  воду  так,  чтобы  при  опускании  тела </a:t>
            </a:r>
            <a:r>
              <a:rPr lang="ru-RU" sz="4000" dirty="0" smtClean="0">
                <a:solidFill>
                  <a:schemeClr val="tx2"/>
                </a:solidFill>
              </a:rPr>
              <a:t>в</a:t>
            </a:r>
            <a:r>
              <a:rPr lang="ru-RU" sz="4000" dirty="0">
                <a:solidFill>
                  <a:schemeClr val="tx2"/>
                </a:solidFill>
              </a:rPr>
              <a:t>  воду  верхний  уровень  не  превышал  шкалу  мензурки. </a:t>
            </a:r>
            <a:r>
              <a:rPr lang="ru-RU" sz="4000" dirty="0" smtClean="0">
                <a:solidFill>
                  <a:schemeClr val="tx2"/>
                </a:solidFill>
              </a:rPr>
              <a:t>В</a:t>
            </a:r>
            <a:r>
              <a:rPr lang="ru-RU" sz="4000" dirty="0">
                <a:solidFill>
                  <a:schemeClr val="tx2"/>
                </a:solidFill>
              </a:rPr>
              <a:t> </a:t>
            </a:r>
            <a:r>
              <a:rPr lang="ru-RU" sz="4000" dirty="0" smtClean="0">
                <a:solidFill>
                  <a:schemeClr val="tx2"/>
                </a:solidFill>
              </a:rPr>
              <a:t> начале</a:t>
            </a:r>
            <a:r>
              <a:rPr lang="ru-RU" sz="4000" dirty="0">
                <a:solidFill>
                  <a:schemeClr val="tx2"/>
                </a:solidFill>
              </a:rPr>
              <a:t> </a:t>
            </a:r>
            <a:r>
              <a:rPr lang="ru-RU" sz="4000" dirty="0" smtClean="0">
                <a:solidFill>
                  <a:schemeClr val="tx2"/>
                </a:solidFill>
              </a:rPr>
              <a:t>записывается</a:t>
            </a:r>
            <a:r>
              <a:rPr lang="ru-RU" sz="4000" dirty="0">
                <a:solidFill>
                  <a:schemeClr val="tx2"/>
                </a:solidFill>
              </a:rPr>
              <a:t> </a:t>
            </a:r>
            <a:endParaRPr lang="ru-RU" sz="4000" dirty="0" smtClean="0">
              <a:solidFill>
                <a:schemeClr val="tx2"/>
              </a:solidFill>
            </a:endParaRPr>
          </a:p>
          <a:p>
            <a:r>
              <a:rPr lang="ru-RU" sz="4000" dirty="0" smtClean="0">
                <a:solidFill>
                  <a:schemeClr val="tx2"/>
                </a:solidFill>
              </a:rPr>
              <a:t>уровень</a:t>
            </a:r>
            <a:r>
              <a:rPr lang="ru-RU" sz="4000" dirty="0">
                <a:solidFill>
                  <a:schemeClr val="tx2"/>
                </a:solidFill>
              </a:rPr>
              <a:t> воды </a:t>
            </a:r>
            <a:r>
              <a:rPr lang="ru-RU" sz="4000" dirty="0" smtClean="0">
                <a:solidFill>
                  <a:schemeClr val="tx2"/>
                </a:solidFill>
              </a:rPr>
              <a:t>V</a:t>
            </a:r>
            <a:r>
              <a:rPr lang="ru-RU" sz="4000" baseline="-25000" dirty="0" smtClean="0">
                <a:solidFill>
                  <a:schemeClr val="tx2"/>
                </a:solidFill>
              </a:rPr>
              <a:t>1</a:t>
            </a:r>
            <a:r>
              <a:rPr lang="ru-RU" sz="4000" dirty="0" smtClean="0">
                <a:solidFill>
                  <a:schemeClr val="tx2"/>
                </a:solidFill>
              </a:rPr>
              <a:t>.</a:t>
            </a:r>
            <a:endParaRPr lang="ru-RU" sz="4000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41" y="1258888"/>
            <a:ext cx="4238348" cy="565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5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5865" y="1690936"/>
            <a:ext cx="6912768" cy="4632037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8. Тело  с определенной  массой </a:t>
            </a:r>
            <a:r>
              <a:rPr lang="ru-RU" dirty="0" smtClean="0">
                <a:solidFill>
                  <a:schemeClr val="tx2"/>
                </a:solidFill>
              </a:rPr>
              <a:t>опускают</a:t>
            </a:r>
            <a:r>
              <a:rPr lang="ru-RU" dirty="0">
                <a:solidFill>
                  <a:schemeClr val="tx2"/>
                </a:solidFill>
              </a:rPr>
              <a:t> в 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мензурку</a:t>
            </a:r>
            <a:r>
              <a:rPr lang="ru-RU" dirty="0">
                <a:solidFill>
                  <a:schemeClr val="tx2"/>
                </a:solidFill>
              </a:rPr>
              <a:t>, </a:t>
            </a:r>
            <a:r>
              <a:rPr lang="ru-RU" dirty="0" smtClean="0">
                <a:solidFill>
                  <a:schemeClr val="tx2"/>
                </a:solidFill>
              </a:rPr>
              <a:t>удерживая</a:t>
            </a:r>
            <a:r>
              <a:rPr lang="ru-RU" dirty="0">
                <a:solidFill>
                  <a:schemeClr val="tx2"/>
                </a:solidFill>
              </a:rPr>
              <a:t> его 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 </a:t>
            </a:r>
            <a:r>
              <a:rPr lang="ru-RU" dirty="0" smtClean="0">
                <a:solidFill>
                  <a:schemeClr val="tx2"/>
                </a:solidFill>
              </a:rPr>
              <a:t>за нитку. Измеряется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объем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жидкости с</a:t>
            </a:r>
            <a:r>
              <a:rPr lang="ru-RU" dirty="0">
                <a:solidFill>
                  <a:schemeClr val="tx2"/>
                </a:solidFill>
              </a:rPr>
              <a:t> </a:t>
            </a:r>
            <a:r>
              <a:rPr lang="ru-RU" dirty="0" smtClean="0">
                <a:solidFill>
                  <a:schemeClr val="tx2"/>
                </a:solidFill>
              </a:rPr>
              <a:t>погруженным</a:t>
            </a:r>
            <a:r>
              <a:rPr lang="ru-RU" dirty="0">
                <a:solidFill>
                  <a:schemeClr val="tx2"/>
                </a:solidFill>
              </a:rPr>
              <a:t> </a:t>
            </a:r>
            <a:r>
              <a:rPr lang="ru-RU" dirty="0" smtClean="0">
                <a:solidFill>
                  <a:schemeClr val="tx2"/>
                </a:solidFill>
              </a:rPr>
              <a:t>в</a:t>
            </a:r>
            <a:r>
              <a:rPr lang="ru-RU" dirty="0">
                <a:solidFill>
                  <a:schemeClr val="tx2"/>
                </a:solidFill>
              </a:rPr>
              <a:t> </a:t>
            </a:r>
            <a:r>
              <a:rPr lang="ru-RU" dirty="0" smtClean="0">
                <a:solidFill>
                  <a:schemeClr val="tx2"/>
                </a:solidFill>
              </a:rPr>
              <a:t>нее</a:t>
            </a:r>
            <a:r>
              <a:rPr lang="ru-RU" dirty="0">
                <a:solidFill>
                  <a:schemeClr val="tx2"/>
                </a:solidFill>
              </a:rPr>
              <a:t> 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телом</a:t>
            </a:r>
            <a:r>
              <a:rPr lang="ru-RU" dirty="0">
                <a:solidFill>
                  <a:schemeClr val="tx2"/>
                </a:solidFill>
              </a:rPr>
              <a:t> </a:t>
            </a:r>
            <a:r>
              <a:rPr lang="ru-RU" dirty="0" smtClean="0">
                <a:solidFill>
                  <a:schemeClr val="tx2"/>
                </a:solidFill>
              </a:rPr>
              <a:t>V</a:t>
            </a:r>
            <a:r>
              <a:rPr lang="ru-RU" baseline="-25000" dirty="0" smtClean="0">
                <a:solidFill>
                  <a:schemeClr val="tx2"/>
                </a:solidFill>
              </a:rPr>
              <a:t>2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051" name="Picture 3" descr="D:\тв\1я четверть\video_2020-09-25_14-41-3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237" y="1330896"/>
            <a:ext cx="2712820" cy="548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817" y="2843064"/>
            <a:ext cx="7632848" cy="1985159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9. Рассчитываем объем 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тела</a:t>
            </a:r>
            <a:r>
              <a:rPr lang="ru-RU" dirty="0">
                <a:solidFill>
                  <a:schemeClr val="tx2"/>
                </a:solidFill>
              </a:rPr>
              <a:t> по формуле</a:t>
            </a:r>
            <a:r>
              <a:rPr lang="ru-RU" dirty="0" smtClean="0">
                <a:solidFill>
                  <a:schemeClr val="tx2"/>
                </a:solidFill>
              </a:rPr>
              <a:t>:</a:t>
            </a:r>
          </a:p>
          <a:p>
            <a:r>
              <a:rPr lang="ru-RU" dirty="0">
                <a:solidFill>
                  <a:schemeClr val="tx2"/>
                </a:solidFill>
              </a:rPr>
              <a:t> </a:t>
            </a:r>
            <a:r>
              <a:rPr lang="ru-RU" dirty="0" err="1" smtClean="0">
                <a:solidFill>
                  <a:schemeClr val="tx2"/>
                </a:solidFill>
              </a:rPr>
              <a:t>V</a:t>
            </a:r>
            <a:r>
              <a:rPr lang="ru-RU" baseline="-25000" dirty="0" err="1" smtClean="0">
                <a:solidFill>
                  <a:schemeClr val="tx2"/>
                </a:solidFill>
              </a:rPr>
              <a:t>тела</a:t>
            </a:r>
            <a:r>
              <a:rPr lang="ru-RU" dirty="0" smtClean="0">
                <a:solidFill>
                  <a:schemeClr val="tx2"/>
                </a:solidFill>
              </a:rPr>
              <a:t> =</a:t>
            </a:r>
            <a:r>
              <a:rPr lang="ru-RU" dirty="0">
                <a:solidFill>
                  <a:schemeClr val="tx2"/>
                </a:solidFill>
              </a:rPr>
              <a:t> </a:t>
            </a:r>
            <a:r>
              <a:rPr lang="ru-RU" dirty="0" smtClean="0">
                <a:solidFill>
                  <a:schemeClr val="tx2"/>
                </a:solidFill>
              </a:rPr>
              <a:t>V</a:t>
            </a:r>
            <a:r>
              <a:rPr lang="ru-RU" baseline="-25000" dirty="0" smtClean="0">
                <a:solidFill>
                  <a:schemeClr val="tx2"/>
                </a:solidFill>
              </a:rPr>
              <a:t>2 </a:t>
            </a:r>
            <a:r>
              <a:rPr lang="ru-RU" dirty="0" smtClean="0">
                <a:solidFill>
                  <a:schemeClr val="tx2"/>
                </a:solidFill>
              </a:rPr>
              <a:t>- V</a:t>
            </a:r>
            <a:r>
              <a:rPr lang="ru-RU" baseline="-25000" dirty="0" smtClean="0">
                <a:solidFill>
                  <a:schemeClr val="tx2"/>
                </a:solidFill>
              </a:rPr>
              <a:t>1</a:t>
            </a:r>
            <a:r>
              <a:rPr lang="ru-RU" dirty="0">
                <a:solidFill>
                  <a:schemeClr val="tx2"/>
                </a:solidFill>
              </a:rPr>
              <a:t> </a:t>
            </a:r>
            <a:r>
              <a:rPr lang="ru-RU" dirty="0" smtClean="0">
                <a:solidFill>
                  <a:schemeClr val="tx2"/>
                </a:solidFill>
              </a:rPr>
              <a:t>(</a:t>
            </a:r>
            <a:r>
              <a:rPr lang="ru-RU" dirty="0">
                <a:solidFill>
                  <a:schemeClr val="tx2"/>
                </a:solidFill>
              </a:rPr>
              <a:t>объем тела).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673" y="1270191"/>
            <a:ext cx="4103687" cy="54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8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Цена деления мензурки</a:t>
            </a:r>
            <a:endParaRPr lang="ru-RU" sz="4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1" y="1402904"/>
            <a:ext cx="568235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078113" y="2951076"/>
            <a:ext cx="1080120" cy="360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930959" y="6443464"/>
            <a:ext cx="1080120" cy="360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авая фигурная скобка 6"/>
          <p:cNvSpPr/>
          <p:nvPr/>
        </p:nvSpPr>
        <p:spPr>
          <a:xfrm>
            <a:off x="4158233" y="2979553"/>
            <a:ext cx="288032" cy="3492388"/>
          </a:xfrm>
          <a:prstGeom prst="righ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662289" y="442724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25</a:t>
            </a:r>
            <a:endParaRPr lang="ru-RU" sz="2800" b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06505" y="3329056"/>
                <a:ext cx="5804218" cy="1375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800" b="1" dirty="0" smtClean="0"/>
                  <a:t>Ц.д.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4800" b="1" i="1" smtClean="0">
                            <a:latin typeface="Cambria Math"/>
                          </a:rPr>
                          <m:t>𝟏𝟓𝟎</m:t>
                        </m:r>
                        <m:r>
                          <a:rPr lang="ru-RU" sz="4800" b="1" i="1" smtClean="0">
                            <a:latin typeface="Cambria Math"/>
                          </a:rPr>
                          <m:t> −</m:t>
                        </m:r>
                        <m:r>
                          <a:rPr lang="ru-RU" sz="4800" b="1" i="1" smtClean="0">
                            <a:latin typeface="Cambria Math"/>
                          </a:rPr>
                          <m:t>𝟏𝟎𝟎</m:t>
                        </m:r>
                      </m:num>
                      <m:den>
                        <m:r>
                          <a:rPr lang="ru-RU" sz="4800" b="1" i="1" smtClean="0">
                            <a:latin typeface="Cambria Math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ru-RU" sz="4800" b="1" dirty="0" smtClean="0"/>
                  <a:t>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800" b="1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4800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4800" b="1" i="1" smtClean="0">
                                <a:latin typeface="Cambria Math"/>
                              </a:rPr>
                              <m:t>см</m:t>
                            </m:r>
                          </m:e>
                          <m:sup>
                            <m:r>
                              <a:rPr lang="ru-RU" sz="4800" b="1" i="1" smtClean="0">
                                <a:latin typeface="Cambria Math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ru-RU" sz="4800" b="1" i="1" smtClean="0">
                            <a:latin typeface="Cambria Math"/>
                          </a:rPr>
                          <m:t>дел</m:t>
                        </m:r>
                      </m:den>
                    </m:f>
                  </m:oMath>
                </a14:m>
                <a:endParaRPr lang="ru-RU" sz="48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505" y="3329056"/>
                <a:ext cx="5804218" cy="1375633"/>
              </a:xfrm>
              <a:prstGeom prst="rect">
                <a:avLst/>
              </a:prstGeom>
              <a:blipFill rotWithShape="1">
                <a:blip r:embed="rId3"/>
                <a:stretch>
                  <a:fillRect l="-4832" b="-39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Овал 2"/>
          <p:cNvSpPr/>
          <p:nvPr/>
        </p:nvSpPr>
        <p:spPr>
          <a:xfrm>
            <a:off x="2142009" y="2050976"/>
            <a:ext cx="1476164" cy="93610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9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Определим объём игрушки</a:t>
            </a:r>
            <a:endParaRPr lang="ru-RU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9" y="1356695"/>
            <a:ext cx="4087665" cy="545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05" y="1356695"/>
            <a:ext cx="4087665" cy="545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275352" y="1517205"/>
                <a:ext cx="23236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 smtClean="0"/>
                  <a:t> = 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3200" b="0" i="1" smtClean="0">
                            <a:latin typeface="Cambria Math"/>
                          </a:rPr>
                          <m:t>см</m:t>
                        </m:r>
                      </m:e>
                      <m:sup>
                        <m:r>
                          <a:rPr lang="ru-RU" sz="3200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ru-RU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52" y="1517205"/>
                <a:ext cx="2323649" cy="584775"/>
              </a:xfrm>
              <a:prstGeom prst="rect">
                <a:avLst/>
              </a:prstGeom>
              <a:blipFill rotWithShape="1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275352" y="2194992"/>
                <a:ext cx="23331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ru-RU" sz="32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 smtClean="0"/>
                  <a:t> = 10</a:t>
                </a:r>
                <a:r>
                  <a:rPr lang="ru-RU" sz="3200" dirty="0"/>
                  <a:t>4</a:t>
                </a:r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3200" b="0" i="1" smtClean="0">
                            <a:latin typeface="Cambria Math"/>
                          </a:rPr>
                          <m:t>см</m:t>
                        </m:r>
                      </m:e>
                      <m:sup>
                        <m:r>
                          <a:rPr lang="ru-RU" sz="3200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ru-RU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352" y="2194992"/>
                <a:ext cx="2333139" cy="584775"/>
              </a:xfrm>
              <a:prstGeom prst="rect">
                <a:avLst/>
              </a:prstGeom>
              <a:blipFill rotWithShape="1"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9573963" y="3279467"/>
            <a:ext cx="2368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/>
              <a:t>V</a:t>
            </a:r>
            <a:r>
              <a:rPr lang="ru-RU" sz="3200" b="1" baseline="-25000" dirty="0" err="1"/>
              <a:t>тела</a:t>
            </a:r>
            <a:r>
              <a:rPr lang="ru-RU" sz="3200" b="1" dirty="0"/>
              <a:t> = V</a:t>
            </a:r>
            <a:r>
              <a:rPr lang="ru-RU" sz="3200" b="1" baseline="-25000" dirty="0"/>
              <a:t>2 </a:t>
            </a:r>
            <a:r>
              <a:rPr lang="ru-RU" sz="3200" b="1" dirty="0"/>
              <a:t>- V</a:t>
            </a:r>
            <a:r>
              <a:rPr lang="ru-RU" sz="3200" b="1" baseline="-25000" dirty="0"/>
              <a:t>1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36760" y="4355232"/>
            <a:ext cx="3242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/>
              <a:t>V</a:t>
            </a:r>
            <a:r>
              <a:rPr lang="ru-RU" sz="3200" baseline="-25000" dirty="0" err="1"/>
              <a:t>тела</a:t>
            </a:r>
            <a:r>
              <a:rPr lang="ru-RU" sz="3200" dirty="0"/>
              <a:t> = </a:t>
            </a:r>
            <a:r>
              <a:rPr lang="ru-RU" sz="3200" dirty="0" smtClean="0"/>
              <a:t>104 – 100 =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162441" y="5075312"/>
                <a:ext cx="14312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dirty="0" smtClean="0"/>
                  <a:t>= 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3200" b="0" i="1" smtClean="0">
                            <a:latin typeface="Cambria Math"/>
                          </a:rPr>
                          <m:t>см</m:t>
                        </m:r>
                      </m:e>
                      <m:sup>
                        <m:r>
                          <a:rPr lang="ru-RU" sz="3200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ru-RU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2441" y="5075312"/>
                <a:ext cx="1431226" cy="584775"/>
              </a:xfrm>
              <a:prstGeom prst="rect">
                <a:avLst/>
              </a:prstGeom>
              <a:blipFill rotWithShape="1">
                <a:blip r:embed="rId6"/>
                <a:stretch>
                  <a:fillRect l="-10638" t="-12632" b="-357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893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  <p:bldP spid="10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3817" y="1330896"/>
                <a:ext cx="11953328" cy="1384482"/>
              </a:xfrm>
            </p:spPr>
            <p:txBody>
              <a:bodyPr/>
              <a:lstStyle/>
              <a:p>
                <a:r>
                  <a:rPr lang="ru-RU" sz="3600" dirty="0" smtClean="0">
                    <a:solidFill>
                      <a:schemeClr val="tx2"/>
                    </a:solidFill>
                  </a:rPr>
                  <a:t>10. По формуле ρ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ru-RU" sz="3600" dirty="0">
                            <a:solidFill>
                              <a:schemeClr val="tx2"/>
                            </a:solidFill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ru-RU" sz="3600" baseline="-25000" dirty="0">
                            <a:solidFill>
                              <a:schemeClr val="tx2"/>
                            </a:solidFill>
                          </a:rPr>
                          <m:t>тела</m:t>
                        </m:r>
                        <m:r>
                          <m:rPr>
                            <m:nor/>
                          </m:rPr>
                          <a:rPr lang="ru-RU" sz="3600" dirty="0">
                            <a:solidFill>
                              <a:schemeClr val="tx2"/>
                            </a:solidFill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ru-RU" sz="3600" dirty="0">
                            <a:solidFill>
                              <a:schemeClr val="tx2"/>
                            </a:solidFill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ru-RU" sz="3600" baseline="-25000" dirty="0">
                            <a:solidFill>
                              <a:schemeClr val="tx2"/>
                            </a:solidFill>
                          </a:rPr>
                          <m:t>тела</m:t>
                        </m:r>
                        <m:r>
                          <m:rPr>
                            <m:nor/>
                          </m:rPr>
                          <a:rPr lang="ru-RU" sz="3600" dirty="0">
                            <a:solidFill>
                              <a:schemeClr val="tx2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r>
                  <a:rPr lang="ru-RU" sz="3600" dirty="0" smtClean="0">
                    <a:solidFill>
                      <a:schemeClr val="tx2"/>
                    </a:solidFill>
                  </a:rPr>
                  <a:t> рассчитывается</a:t>
                </a:r>
                <a:r>
                  <a:rPr lang="ru-RU" sz="3600" dirty="0">
                    <a:solidFill>
                      <a:schemeClr val="tx2"/>
                    </a:solidFill>
                  </a:rPr>
                  <a:t> плотность тела.</a:t>
                </a: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3817" y="1330896"/>
                <a:ext cx="11953328" cy="1384482"/>
              </a:xfrm>
              <a:blipFill rotWithShape="1">
                <a:blip r:embed="rId2"/>
                <a:stretch>
                  <a:fillRect l="-2346" b="-193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89881" y="3419128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 = 12,12 </a:t>
            </a:r>
            <a:r>
              <a:rPr lang="ru-RU" sz="3600" dirty="0" smtClean="0"/>
              <a:t>г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36527" y="4139207"/>
                <a:ext cx="24151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тел</m:t>
                        </m:r>
                      </m:sub>
                    </m:sSub>
                  </m:oMath>
                </a14:m>
                <a:r>
                  <a:rPr lang="ru-RU" sz="3600" dirty="0" smtClean="0"/>
                  <a:t> = 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3600" b="0" i="1" smtClean="0">
                            <a:latin typeface="Cambria Math"/>
                          </a:rPr>
                          <m:t>см</m:t>
                        </m:r>
                      </m:e>
                      <m:sup>
                        <m:r>
                          <a:rPr lang="ru-RU" sz="3600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527" y="4139207"/>
                <a:ext cx="2415148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13208" b="-358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92079" y="5362220"/>
                <a:ext cx="17026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600" i="1" smtClean="0">
                            <a:latin typeface="Cambria Math"/>
                          </a:rPr>
                          <m:t>ρ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тела</m:t>
                        </m:r>
                      </m:sub>
                    </m:sSub>
                  </m:oMath>
                </a14:m>
                <a:r>
                  <a:rPr lang="ru-RU" sz="3600" dirty="0" smtClean="0"/>
                  <a:t> - ?</a:t>
                </a:r>
                <a:endParaRPr lang="ru-RU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079" y="5362220"/>
                <a:ext cx="1702646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14151" r="-10036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91304" y="3635152"/>
                <a:ext cx="2473241" cy="901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600" i="1">
                            <a:latin typeface="Cambria Math"/>
                          </a:rPr>
                          <m:t>ρ</m:t>
                        </m:r>
                      </m:e>
                      <m:sub>
                        <m:r>
                          <a:rPr lang="ru-RU" sz="3600" i="1">
                            <a:latin typeface="Cambria Math"/>
                          </a:rPr>
                          <m:t>тела</m:t>
                        </m:r>
                      </m:sub>
                    </m:sSub>
                  </m:oMath>
                </a14:m>
                <a:r>
                  <a:rPr lang="ru-RU" sz="3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3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ru-RU" sz="3600" b="0" i="1" smtClean="0">
                                <a:latin typeface="Cambria Math"/>
                              </a:rPr>
                              <m:t>тела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3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ru-RU" sz="3600" b="0" i="1" smtClean="0">
                                <a:latin typeface="Cambria Math"/>
                              </a:rPr>
                              <m:t>тела</m:t>
                            </m:r>
                          </m:sub>
                        </m:sSub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04" y="3635152"/>
                <a:ext cx="2473241" cy="901593"/>
              </a:xfrm>
              <a:prstGeom prst="rect">
                <a:avLst/>
              </a:prstGeom>
              <a:blipFill rotWithShape="1">
                <a:blip r:embed="rId5"/>
                <a:stretch>
                  <a:fillRect t="-2027" b="-47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68109" y="4720799"/>
                <a:ext cx="2762231" cy="875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600" i="1">
                            <a:latin typeface="Cambria Math"/>
                          </a:rPr>
                          <m:t>ρ</m:t>
                        </m:r>
                      </m:e>
                      <m:sub>
                        <m:r>
                          <a:rPr lang="ru-RU" sz="3600" i="1">
                            <a:latin typeface="Cambria Math"/>
                          </a:rPr>
                          <m:t>тела</m:t>
                        </m:r>
                      </m:sub>
                    </m:sSub>
                  </m:oMath>
                </a14:m>
                <a:r>
                  <a:rPr lang="ru-RU" sz="3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/>
                          </a:rPr>
                          <m:t>12,12</m:t>
                        </m:r>
                      </m:num>
                      <m:den>
                        <m:r>
                          <a:rPr lang="ru-RU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sz="3600" dirty="0" smtClean="0"/>
                  <a:t> =</a:t>
                </a:r>
                <a:endParaRPr lang="ru-RU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109" y="4720799"/>
                <a:ext cx="2762231" cy="875753"/>
              </a:xfrm>
              <a:prstGeom prst="rect">
                <a:avLst/>
              </a:prstGeom>
              <a:blipFill rotWithShape="1">
                <a:blip r:embed="rId6"/>
                <a:stretch>
                  <a:fillRect r="-5740" b="-13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979368" y="4757352"/>
                <a:ext cx="1939505" cy="822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600" dirty="0" smtClean="0"/>
                  <a:t>3,03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/>
                          </a:rPr>
                          <m:t>г</m:t>
                        </m:r>
                      </m:num>
                      <m:den>
                        <m:sSup>
                          <m:sSupPr>
                            <m:ctrlPr>
                              <a:rPr lang="ru-RU" sz="3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3600" b="0" i="1" smtClean="0">
                                <a:latin typeface="Cambria Math"/>
                              </a:rPr>
                              <m:t>см</m:t>
                            </m:r>
                          </m:e>
                          <m:sup>
                            <m:r>
                              <a:rPr lang="ru-RU" sz="3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3600" dirty="0" smtClean="0"/>
                  <a:t>)</a:t>
                </a:r>
                <a:endParaRPr lang="ru-RU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9368" y="4757352"/>
                <a:ext cx="1939505" cy="822597"/>
              </a:xfrm>
              <a:prstGeom prst="rect">
                <a:avLst/>
              </a:prstGeom>
              <a:blipFill rotWithShape="1">
                <a:blip r:embed="rId7"/>
                <a:stretch>
                  <a:fillRect l="-9748" t="-3704" r="-8805"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Прямая соединительная линия 10"/>
          <p:cNvCxnSpPr/>
          <p:nvPr/>
        </p:nvCxnSpPr>
        <p:spPr>
          <a:xfrm>
            <a:off x="3798193" y="3419128"/>
            <a:ext cx="36004" cy="23762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01849" y="5068958"/>
            <a:ext cx="309634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8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825" y="1402904"/>
            <a:ext cx="11953328" cy="1323439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11. Опыт повторяется с другим телом</a:t>
            </a:r>
            <a:r>
              <a:rPr lang="ru-RU" dirty="0" smtClean="0">
                <a:solidFill>
                  <a:schemeClr val="tx2"/>
                </a:solidFill>
              </a:rPr>
              <a:t>,</a:t>
            </a:r>
            <a:r>
              <a:rPr lang="ru-RU" dirty="0">
                <a:solidFill>
                  <a:schemeClr val="tx2"/>
                </a:solidFill>
              </a:rPr>
              <a:t> 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результаты</a:t>
            </a:r>
            <a:r>
              <a:rPr lang="ru-RU" dirty="0">
                <a:solidFill>
                  <a:schemeClr val="tx2"/>
                </a:solidFill>
              </a:rPr>
              <a:t> заносятся в </a:t>
            </a:r>
            <a:r>
              <a:rPr lang="ru-RU" dirty="0" smtClean="0">
                <a:solidFill>
                  <a:schemeClr val="tx2"/>
                </a:solidFill>
              </a:rPr>
              <a:t>таблицу</a:t>
            </a:r>
            <a:r>
              <a:rPr lang="ru-RU" dirty="0">
                <a:solidFill>
                  <a:schemeClr val="tx2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2415539"/>
                  </p:ext>
                </p:extLst>
              </p:nvPr>
            </p:nvGraphicFramePr>
            <p:xfrm>
              <a:off x="341807" y="2843064"/>
              <a:ext cx="12169356" cy="37932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28226"/>
                    <a:gridCol w="1860208"/>
                    <a:gridCol w="2304256"/>
                    <a:gridCol w="1920214"/>
                    <a:gridCol w="2028226"/>
                    <a:gridCol w="2028226"/>
                  </a:tblGrid>
                  <a:tr h="5040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Тело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V</a:t>
                          </a:r>
                          <a:r>
                            <a:rPr lang="en-US" sz="2400" baseline="-25000" dirty="0" smtClean="0">
                              <a:latin typeface="Arial" pitchFamily="34" charset="0"/>
                              <a:cs typeface="Arial" pitchFamily="34" charset="0"/>
                            </a:rPr>
                            <a:t>1</a:t>
                          </a:r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, </a:t>
                          </a:r>
                          <a:endParaRPr lang="ru-RU" sz="2400" dirty="0" smtClean="0">
                            <a:latin typeface="Arial" pitchFamily="34" charset="0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r>
                            <a:rPr lang="ru-RU" sz="2400" baseline="30000" dirty="0" smtClean="0">
                              <a:latin typeface="Arial" pitchFamily="34" charset="0"/>
                              <a:cs typeface="Arial" pitchFamily="34" charset="0"/>
                            </a:rPr>
                            <a:t>3</a:t>
                          </a:r>
                          <a:endParaRPr lang="ru-RU" sz="2400" baseline="30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V</a:t>
                          </a:r>
                          <a:r>
                            <a:rPr lang="ru-RU" sz="2400" baseline="-25000" dirty="0" smtClean="0">
                              <a:latin typeface="Arial" pitchFamily="34" charset="0"/>
                              <a:cs typeface="Arial" pitchFamily="34" charset="0"/>
                            </a:rPr>
                            <a:t>2</a:t>
                          </a:r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, </a:t>
                          </a:r>
                          <a:endParaRPr lang="ru-RU" sz="2400" dirty="0" smtClean="0">
                            <a:latin typeface="Arial" pitchFamily="34" charset="0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r>
                            <a:rPr lang="ru-RU" sz="2400" baseline="30000" dirty="0" smtClean="0">
                              <a:latin typeface="Arial" pitchFamily="34" charset="0"/>
                              <a:cs typeface="Arial" pitchFamily="34" charset="0"/>
                            </a:rPr>
                            <a:t>3</a:t>
                          </a:r>
                          <a:endParaRPr lang="ru-RU" sz="2400" baseline="30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V</a:t>
                          </a:r>
                          <a:r>
                            <a:rPr lang="ru-RU" sz="2400" baseline="-25000" dirty="0" smtClean="0">
                              <a:latin typeface="Arial" pitchFamily="34" charset="0"/>
                              <a:cs typeface="Arial" pitchFamily="34" charset="0"/>
                            </a:rPr>
                            <a:t>тела</a:t>
                          </a:r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, </a:t>
                          </a:r>
                          <a:endParaRPr lang="ru-RU" sz="2400" dirty="0" smtClean="0">
                            <a:latin typeface="Arial" pitchFamily="34" charset="0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r>
                            <a:rPr lang="ru-RU" sz="2400" baseline="30000" dirty="0" smtClean="0">
                              <a:latin typeface="Arial" pitchFamily="34" charset="0"/>
                              <a:cs typeface="Arial" pitchFamily="34" charset="0"/>
                            </a:rPr>
                            <a:t>3</a:t>
                          </a:r>
                          <a:endParaRPr lang="ru-RU" sz="2400" baseline="30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m, </a:t>
                          </a:r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400" dirty="0" smtClean="0">
                              <a:latin typeface="Arial" pitchFamily="34" charset="0"/>
                              <a:cs typeface="Arial" pitchFamily="34" charset="0"/>
                            </a:rPr>
                            <a:t>ρ</a:t>
                          </a:r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, г/см 3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90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1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3200" b="1" baseline="0" dirty="0" smtClean="0">
                              <a:latin typeface="Arial" pitchFamily="34" charset="0"/>
                              <a:cs typeface="Arial" pitchFamily="34" charset="0"/>
                            </a:rPr>
                            <a:t>100</a:t>
                          </a:r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3200" b="1" i="1" smtClean="0"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32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32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8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baseline="0" dirty="0" smtClean="0">
                              <a:latin typeface="Arial" pitchFamily="34" charset="0"/>
                              <a:cs typeface="Arial" pitchFamily="34" charset="0"/>
                            </a:rPr>
                            <a:t>104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3200" b="1" i="1" baseline="0" smtClean="0"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3200" b="1" i="1" baseline="0" smtClean="0">
                                      <a:latin typeface="Cambria Math"/>
                                      <a:cs typeface="Arial" pitchFamily="34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3200" b="1" i="1" baseline="0" smtClean="0">
                                      <a:latin typeface="Cambria Math"/>
                                      <a:cs typeface="Arial" pitchFamily="34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8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>
                              <a:latin typeface="Arial" pitchFamily="34" charset="0"/>
                              <a:cs typeface="Arial" pitchFamily="34" charset="0"/>
                            </a:rPr>
                            <a:t>4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3200" b="1" i="1" smtClean="0">
                                      <a:latin typeface="Cambria Math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32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ru-RU" sz="3200" b="1" i="1" smtClean="0">
                                      <a:latin typeface="Cambria Math"/>
                                      <a:cs typeface="Arial" pitchFamily="34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8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smtClean="0">
                              <a:latin typeface="Arial" pitchFamily="34" charset="0"/>
                              <a:cs typeface="Arial" pitchFamily="34" charset="0"/>
                            </a:rPr>
                            <a:t>12,12</a:t>
                          </a:r>
                          <a:endParaRPr lang="ru-RU" sz="36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600" b="1" dirty="0" smtClean="0">
                              <a:latin typeface="Arial" pitchFamily="34" charset="0"/>
                              <a:cs typeface="Arial" pitchFamily="34" charset="0"/>
                            </a:rPr>
                            <a:t>3,03</a:t>
                          </a:r>
                          <a:endParaRPr lang="ru-RU" sz="36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90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2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90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3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2415539"/>
                  </p:ext>
                </p:extLst>
              </p:nvPr>
            </p:nvGraphicFramePr>
            <p:xfrm>
              <a:off x="341807" y="2843064"/>
              <a:ext cx="12169356" cy="37932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28226"/>
                    <a:gridCol w="1860208"/>
                    <a:gridCol w="2304256"/>
                    <a:gridCol w="1920214"/>
                    <a:gridCol w="2028226"/>
                    <a:gridCol w="2028226"/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Тело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V</a:t>
                          </a:r>
                          <a:r>
                            <a:rPr lang="en-US" sz="2400" baseline="-25000" dirty="0" smtClean="0">
                              <a:latin typeface="Arial" pitchFamily="34" charset="0"/>
                              <a:cs typeface="Arial" pitchFamily="34" charset="0"/>
                            </a:rPr>
                            <a:t>1</a:t>
                          </a:r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, </a:t>
                          </a:r>
                          <a:endParaRPr lang="ru-RU" sz="2400" dirty="0" smtClean="0">
                            <a:latin typeface="Arial" pitchFamily="34" charset="0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r>
                            <a:rPr lang="ru-RU" sz="2400" baseline="30000" dirty="0" smtClean="0">
                              <a:latin typeface="Arial" pitchFamily="34" charset="0"/>
                              <a:cs typeface="Arial" pitchFamily="34" charset="0"/>
                            </a:rPr>
                            <a:t>3</a:t>
                          </a:r>
                          <a:endParaRPr lang="ru-RU" sz="2400" baseline="30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V</a:t>
                          </a:r>
                          <a:r>
                            <a:rPr lang="ru-RU" sz="2400" baseline="-25000" dirty="0" smtClean="0">
                              <a:latin typeface="Arial" pitchFamily="34" charset="0"/>
                              <a:cs typeface="Arial" pitchFamily="34" charset="0"/>
                            </a:rPr>
                            <a:t>2</a:t>
                          </a:r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, </a:t>
                          </a:r>
                          <a:endParaRPr lang="ru-RU" sz="2400" dirty="0" smtClean="0">
                            <a:latin typeface="Arial" pitchFamily="34" charset="0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r>
                            <a:rPr lang="ru-RU" sz="2400" baseline="30000" dirty="0" smtClean="0">
                              <a:latin typeface="Arial" pitchFamily="34" charset="0"/>
                              <a:cs typeface="Arial" pitchFamily="34" charset="0"/>
                            </a:rPr>
                            <a:t>3</a:t>
                          </a:r>
                          <a:endParaRPr lang="ru-RU" sz="2400" baseline="30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V</a:t>
                          </a:r>
                          <a:r>
                            <a:rPr lang="ru-RU" sz="2400" baseline="-25000" dirty="0" smtClean="0">
                              <a:latin typeface="Arial" pitchFamily="34" charset="0"/>
                              <a:cs typeface="Arial" pitchFamily="34" charset="0"/>
                            </a:rPr>
                            <a:t>тела</a:t>
                          </a:r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, </a:t>
                          </a:r>
                          <a:endParaRPr lang="ru-RU" sz="2400" dirty="0" smtClean="0">
                            <a:latin typeface="Arial" pitchFamily="34" charset="0"/>
                            <a:cs typeface="Arial" pitchFamily="34" charset="0"/>
                          </a:endParaRPr>
                        </a:p>
                        <a:p>
                          <a:pPr algn="ctr"/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см</a:t>
                          </a:r>
                          <a:r>
                            <a:rPr lang="ru-RU" sz="2400" baseline="30000" dirty="0" smtClean="0">
                              <a:latin typeface="Arial" pitchFamily="34" charset="0"/>
                              <a:cs typeface="Arial" pitchFamily="34" charset="0"/>
                            </a:rPr>
                            <a:t>3</a:t>
                          </a:r>
                          <a:endParaRPr lang="ru-RU" sz="2400" baseline="30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>
                              <a:latin typeface="Arial" pitchFamily="34" charset="0"/>
                              <a:cs typeface="Arial" pitchFamily="34" charset="0"/>
                            </a:rPr>
                            <a:t>m, </a:t>
                          </a:r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г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400" dirty="0" smtClean="0">
                              <a:latin typeface="Arial" pitchFamily="34" charset="0"/>
                              <a:cs typeface="Arial" pitchFamily="34" charset="0"/>
                            </a:rPr>
                            <a:t>ρ</a:t>
                          </a:r>
                          <a:r>
                            <a:rPr lang="ru-RU" sz="2400" dirty="0" smtClean="0">
                              <a:latin typeface="Arial" pitchFamily="34" charset="0"/>
                              <a:cs typeface="Arial" pitchFamily="34" charset="0"/>
                            </a:rPr>
                            <a:t>, г/см 3</a:t>
                          </a:r>
                          <a:endParaRPr lang="ru-RU" sz="24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90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1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09180" t="-87117" r="-445574" b="-199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68783" t="-87117" r="-259524" b="-199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322540" t="-87117" r="-211429" b="-199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b="1" dirty="0" smtClean="0">
                              <a:latin typeface="Arial" pitchFamily="34" charset="0"/>
                              <a:cs typeface="Arial" pitchFamily="34" charset="0"/>
                            </a:rPr>
                            <a:t>12,12</a:t>
                          </a:r>
                          <a:endParaRPr lang="ru-RU" sz="36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600" b="1" dirty="0" smtClean="0">
                              <a:latin typeface="Arial" pitchFamily="34" charset="0"/>
                              <a:cs typeface="Arial" pitchFamily="34" charset="0"/>
                            </a:rPr>
                            <a:t>3,03</a:t>
                          </a:r>
                          <a:endParaRPr lang="ru-RU" sz="3600" b="1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90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2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  <a:tr h="9901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itchFamily="34" charset="0"/>
                              <a:cs typeface="Arial" pitchFamily="34" charset="0"/>
                            </a:rPr>
                            <a:t>3</a:t>
                          </a:r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000" dirty="0">
                            <a:latin typeface="Arial" pitchFamily="34" charset="0"/>
                            <a:cs typeface="Arial" pitchFamily="3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54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Лабораторная работа № </a:t>
            </a:r>
            <a:r>
              <a:rPr lang="ru-RU" sz="4800" dirty="0"/>
              <a:t>2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7833" y="1834952"/>
            <a:ext cx="11737304" cy="4852610"/>
          </a:xfrm>
        </p:spPr>
        <p:txBody>
          <a:bodyPr/>
          <a:lstStyle/>
          <a:p>
            <a:pPr marL="32456" algn="l" defTabSz="1016664">
              <a:spcBef>
                <a:spcPts val="195"/>
              </a:spcBef>
            </a:pPr>
            <a:r>
              <a:rPr lang="ru-RU" sz="6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Тема: </a:t>
            </a:r>
            <a:r>
              <a:rPr lang="ru-RU" sz="6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Определение </a:t>
            </a:r>
            <a:r>
              <a:rPr lang="ru-RU" sz="6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плотности твердого </a:t>
            </a:r>
            <a:r>
              <a:rPr lang="ru-RU" sz="6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тела.</a:t>
            </a:r>
          </a:p>
          <a:p>
            <a:pPr marL="32456" algn="l" defTabSz="1016664">
              <a:spcBef>
                <a:spcPts val="195"/>
              </a:spcBef>
            </a:pPr>
            <a:endParaRPr lang="ru-RU" sz="6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2456" algn="l" defTabSz="1016664">
              <a:spcBef>
                <a:spcPts val="195"/>
              </a:spcBef>
            </a:pPr>
            <a:r>
              <a:rPr lang="ru-RU" sz="6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6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опыте определить плотность твердого </a:t>
            </a:r>
            <a:r>
              <a:rPr lang="ru-RU" sz="6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тела.</a:t>
            </a:r>
            <a:endParaRPr lang="ru-RU" sz="6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7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178776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Задание: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817" y="1834952"/>
            <a:ext cx="12169352" cy="4862870"/>
          </a:xfrm>
        </p:spPr>
        <p:txBody>
          <a:bodyPr/>
          <a:lstStyle/>
          <a:p>
            <a:r>
              <a:rPr lang="ru-RU" sz="4000" dirty="0" smtClean="0">
                <a:solidFill>
                  <a:schemeClr val="tx2"/>
                </a:solidFill>
              </a:rPr>
              <a:t>1.    Записать </a:t>
            </a:r>
            <a:r>
              <a:rPr lang="ru-RU" sz="4000" dirty="0">
                <a:solidFill>
                  <a:schemeClr val="tx2"/>
                </a:solidFill>
              </a:rPr>
              <a:t>в тетрадях название лабораторной работы, необходимые принадлежности и ход выполнения работы </a:t>
            </a:r>
            <a:endParaRPr lang="ru-RU" sz="4000" dirty="0" smtClean="0">
              <a:solidFill>
                <a:schemeClr val="tx2"/>
              </a:solidFill>
            </a:endParaRPr>
          </a:p>
          <a:p>
            <a:r>
              <a:rPr lang="ru-RU" sz="4000" dirty="0" smtClean="0">
                <a:solidFill>
                  <a:schemeClr val="tx2"/>
                </a:solidFill>
              </a:rPr>
              <a:t>( </a:t>
            </a:r>
            <a:r>
              <a:rPr lang="ru-RU" sz="4000" dirty="0">
                <a:solidFill>
                  <a:schemeClr val="tx2"/>
                </a:solidFill>
              </a:rPr>
              <a:t>тема </a:t>
            </a:r>
            <a:r>
              <a:rPr lang="ru-RU" sz="4000" dirty="0" smtClean="0">
                <a:solidFill>
                  <a:schemeClr val="tx2"/>
                </a:solidFill>
              </a:rPr>
              <a:t>17 </a:t>
            </a:r>
            <a:r>
              <a:rPr lang="ru-RU" sz="4000" dirty="0">
                <a:solidFill>
                  <a:schemeClr val="tx2"/>
                </a:solidFill>
              </a:rPr>
              <a:t>стр. </a:t>
            </a:r>
            <a:r>
              <a:rPr lang="ru-RU" sz="4000" dirty="0" smtClean="0">
                <a:solidFill>
                  <a:schemeClr val="tx2"/>
                </a:solidFill>
              </a:rPr>
              <a:t>37 </a:t>
            </a:r>
            <a:r>
              <a:rPr lang="ru-RU" sz="4000" dirty="0">
                <a:solidFill>
                  <a:schemeClr val="tx2"/>
                </a:solidFill>
              </a:rPr>
              <a:t>)</a:t>
            </a:r>
          </a:p>
          <a:p>
            <a:r>
              <a:rPr lang="ru-RU" sz="4000" dirty="0" smtClean="0">
                <a:solidFill>
                  <a:schemeClr val="tx2"/>
                </a:solidFill>
              </a:rPr>
              <a:t>2.   Зная</a:t>
            </a:r>
            <a:r>
              <a:rPr lang="ru-RU" sz="4000" dirty="0" smtClean="0">
                <a:solidFill>
                  <a:schemeClr val="tx2"/>
                </a:solidFill>
              </a:rPr>
              <a:t>  плотность  тел,  попытайтесь  определить, из какого материала </a:t>
            </a:r>
            <a:endParaRPr lang="ru-RU" sz="4000" dirty="0" smtClean="0">
              <a:solidFill>
                <a:schemeClr val="tx2"/>
              </a:solidFill>
            </a:endParaRPr>
          </a:p>
          <a:p>
            <a:r>
              <a:rPr lang="ru-RU" sz="4000" dirty="0" smtClean="0">
                <a:solidFill>
                  <a:schemeClr val="tx2"/>
                </a:solidFill>
              </a:rPr>
              <a:t>изготовлена </a:t>
            </a:r>
            <a:r>
              <a:rPr lang="ru-RU" sz="4000" dirty="0" smtClean="0">
                <a:solidFill>
                  <a:schemeClr val="tx2"/>
                </a:solidFill>
              </a:rPr>
              <a:t>игрушка.</a:t>
            </a:r>
          </a:p>
          <a:p>
            <a:endParaRPr lang="ru-RU" sz="3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Необходимые принадлежности.</a:t>
            </a:r>
            <a:endParaRPr lang="ru-RU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701849" y="5867400"/>
            <a:ext cx="1159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Рычажные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  весы  с  гирями,  измерительная 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линейка.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49" y="2122984"/>
            <a:ext cx="3168351" cy="305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88" y="2171523"/>
            <a:ext cx="4321409" cy="29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zxccc\Desktop\izobrazhenie_614087_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18" y="1990330"/>
            <a:ext cx="3142084" cy="314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25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Необходимые принадлежности.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1809" y="5651376"/>
            <a:ext cx="12169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Предметы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 в форме прямоугольного 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араллелепипеда (бруски).</a:t>
            </a: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74912"/>
            <a:ext cx="1216342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9881" y="4499248"/>
            <a:ext cx="2485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Пластмасса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18273" y="4499246"/>
            <a:ext cx="1708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Железо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26585" y="4499245"/>
            <a:ext cx="2404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Алюминий</a:t>
            </a:r>
            <a:endParaRPr lang="ru-RU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541002" y="4499244"/>
            <a:ext cx="1682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Дерево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105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Необходимые принадлежности.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9801" y="5651376"/>
            <a:ext cx="123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Предметы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, 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имеющие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 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неправильную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 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геометрическую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 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форму,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 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измерительный стакан.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85" y="1300512"/>
            <a:ext cx="5832648" cy="437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85" y="1298589"/>
            <a:ext cx="3282021" cy="437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92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Выполнение работы: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817" y="2194992"/>
            <a:ext cx="7704856" cy="3877985"/>
          </a:xfrm>
        </p:spPr>
        <p:txBody>
          <a:bodyPr/>
          <a:lstStyle/>
          <a:p>
            <a:pPr algn="just"/>
            <a:r>
              <a:rPr lang="ru-RU" sz="3600" dirty="0">
                <a:solidFill>
                  <a:schemeClr val="tx2"/>
                </a:solidFill>
              </a:rPr>
              <a:t>1. </a:t>
            </a:r>
            <a:r>
              <a:rPr lang="ru-RU" sz="3600" dirty="0" smtClean="0">
                <a:solidFill>
                  <a:schemeClr val="tx2"/>
                </a:solidFill>
              </a:rPr>
              <a:t>Берется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один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из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предметов</a:t>
            </a:r>
            <a:r>
              <a:rPr lang="ru-RU" sz="3600" dirty="0">
                <a:solidFill>
                  <a:schemeClr val="tx2"/>
                </a:solidFill>
              </a:rPr>
              <a:t> в </a:t>
            </a:r>
            <a:endParaRPr lang="ru-RU" sz="3600" dirty="0" smtClean="0">
              <a:solidFill>
                <a:schemeClr val="tx2"/>
              </a:solidFill>
            </a:endParaRPr>
          </a:p>
          <a:p>
            <a:pPr algn="just"/>
            <a:r>
              <a:rPr lang="ru-RU" sz="3600" dirty="0" smtClean="0">
                <a:solidFill>
                  <a:schemeClr val="tx2"/>
                </a:solidFill>
              </a:rPr>
              <a:t>форме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прямоугольного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endParaRPr lang="ru-RU" sz="3600" dirty="0" smtClean="0">
              <a:solidFill>
                <a:schemeClr val="tx2"/>
              </a:solidFill>
            </a:endParaRPr>
          </a:p>
          <a:p>
            <a:pPr algn="just"/>
            <a:r>
              <a:rPr lang="ru-RU" sz="3600" dirty="0" smtClean="0">
                <a:solidFill>
                  <a:schemeClr val="tx2"/>
                </a:solidFill>
              </a:rPr>
              <a:t>параллелепипеда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и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измеряется</a:t>
            </a:r>
            <a:r>
              <a:rPr lang="ru-RU" sz="3600" dirty="0">
                <a:solidFill>
                  <a:schemeClr val="tx2"/>
                </a:solidFill>
              </a:rPr>
              <a:t>  при  помощи  линейки </a:t>
            </a:r>
            <a:r>
              <a:rPr lang="ru-RU" sz="3600" dirty="0" smtClean="0">
                <a:solidFill>
                  <a:schemeClr val="tx2"/>
                </a:solidFill>
              </a:rPr>
              <a:t>его</a:t>
            </a:r>
            <a:r>
              <a:rPr lang="ru-RU" sz="3600" dirty="0">
                <a:solidFill>
                  <a:schemeClr val="tx2"/>
                </a:solidFill>
              </a:rPr>
              <a:t>  </a:t>
            </a:r>
            <a:r>
              <a:rPr lang="ru-RU" sz="3600" dirty="0" smtClean="0">
                <a:solidFill>
                  <a:schemeClr val="tx2"/>
                </a:solidFill>
              </a:rPr>
              <a:t>длина</a:t>
            </a:r>
            <a:r>
              <a:rPr lang="ru-RU" sz="3600" dirty="0">
                <a:solidFill>
                  <a:schemeClr val="tx2"/>
                </a:solidFill>
              </a:rPr>
              <a:t>  (</a:t>
            </a:r>
            <a:r>
              <a:rPr lang="ru-RU" sz="3600" dirty="0" smtClean="0">
                <a:solidFill>
                  <a:schemeClr val="tx2"/>
                </a:solidFill>
              </a:rPr>
              <a:t>l</a:t>
            </a:r>
            <a:r>
              <a:rPr lang="ru-RU" sz="3600" baseline="-25000" dirty="0" smtClean="0">
                <a:solidFill>
                  <a:schemeClr val="tx2"/>
                </a:solidFill>
              </a:rPr>
              <a:t>1</a:t>
            </a:r>
            <a:r>
              <a:rPr lang="ru-RU" sz="3600" dirty="0" smtClean="0">
                <a:solidFill>
                  <a:schemeClr val="tx2"/>
                </a:solidFill>
              </a:rPr>
              <a:t>),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ширина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(l</a:t>
            </a:r>
            <a:r>
              <a:rPr lang="ru-RU" sz="3600" baseline="-25000" dirty="0" smtClean="0">
                <a:solidFill>
                  <a:schemeClr val="tx2"/>
                </a:solidFill>
              </a:rPr>
              <a:t>2</a:t>
            </a:r>
            <a:r>
              <a:rPr lang="ru-RU" sz="3600" dirty="0" smtClean="0">
                <a:solidFill>
                  <a:schemeClr val="tx2"/>
                </a:solidFill>
              </a:rPr>
              <a:t>)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и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высота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(l</a:t>
            </a:r>
            <a:r>
              <a:rPr lang="ru-RU" sz="3600" baseline="-25000" dirty="0" smtClean="0">
                <a:solidFill>
                  <a:schemeClr val="tx2"/>
                </a:solidFill>
              </a:rPr>
              <a:t>3</a:t>
            </a:r>
            <a:r>
              <a:rPr lang="ru-RU" sz="3600" dirty="0" smtClean="0">
                <a:solidFill>
                  <a:schemeClr val="tx2"/>
                </a:solidFill>
              </a:rPr>
              <a:t>).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endParaRPr lang="ru-RU" sz="3600" dirty="0" smtClean="0">
              <a:solidFill>
                <a:schemeClr val="tx2"/>
              </a:solidFill>
            </a:endParaRPr>
          </a:p>
          <a:p>
            <a:pPr algn="just"/>
            <a:endParaRPr lang="ru-RU" sz="3600" dirty="0">
              <a:solidFill>
                <a:schemeClr val="tx2"/>
              </a:solidFill>
            </a:endParaRPr>
          </a:p>
          <a:p>
            <a:pPr algn="just"/>
            <a:r>
              <a:rPr lang="ru-RU" sz="3600" dirty="0" smtClean="0">
                <a:solidFill>
                  <a:schemeClr val="tx2"/>
                </a:solidFill>
              </a:rPr>
              <a:t>Вычисляется</a:t>
            </a:r>
            <a:r>
              <a:rPr lang="ru-RU" sz="3600" dirty="0">
                <a:solidFill>
                  <a:schemeClr val="tx2"/>
                </a:solidFill>
              </a:rPr>
              <a:t> объем V = </a:t>
            </a:r>
            <a:r>
              <a:rPr lang="ru-RU" sz="3600" dirty="0" smtClean="0">
                <a:solidFill>
                  <a:schemeClr val="tx2"/>
                </a:solidFill>
              </a:rPr>
              <a:t>l</a:t>
            </a:r>
            <a:r>
              <a:rPr lang="ru-RU" sz="3600" baseline="-25000" dirty="0" smtClean="0">
                <a:solidFill>
                  <a:schemeClr val="tx2"/>
                </a:solidFill>
              </a:rPr>
              <a:t>1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·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l</a:t>
            </a:r>
            <a:r>
              <a:rPr lang="ru-RU" sz="3600" baseline="-25000" dirty="0" smtClean="0">
                <a:solidFill>
                  <a:schemeClr val="tx2"/>
                </a:solidFill>
              </a:rPr>
              <a:t>2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·</a:t>
            </a:r>
            <a:r>
              <a:rPr lang="ru-RU" sz="3600" dirty="0">
                <a:solidFill>
                  <a:schemeClr val="tx2"/>
                </a:solidFill>
              </a:rPr>
              <a:t> </a:t>
            </a:r>
            <a:r>
              <a:rPr lang="ru-RU" sz="3600" dirty="0" smtClean="0">
                <a:solidFill>
                  <a:schemeClr val="tx2"/>
                </a:solidFill>
              </a:rPr>
              <a:t>l</a:t>
            </a:r>
            <a:r>
              <a:rPr lang="ru-RU" sz="3600" baseline="-25000" dirty="0" smtClean="0">
                <a:solidFill>
                  <a:schemeClr val="tx2"/>
                </a:solidFill>
              </a:rPr>
              <a:t>3</a:t>
            </a:r>
            <a:r>
              <a:rPr lang="ru-RU" sz="3600" dirty="0" smtClean="0">
                <a:solidFill>
                  <a:schemeClr val="tx2"/>
                </a:solidFill>
              </a:rPr>
              <a:t>.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46" y="2194992"/>
            <a:ext cx="3528392" cy="354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5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987" y="1681474"/>
            <a:ext cx="4163129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57" y="1495721"/>
            <a:ext cx="3591225" cy="36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1" y="1491199"/>
            <a:ext cx="3528392" cy="400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89408" y="5748988"/>
                <a:ext cx="5881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 smtClean="0"/>
                  <a:t> </a:t>
                </a:r>
                <a:endParaRPr lang="ru-RU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408" y="5748988"/>
                <a:ext cx="588174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264857" y="5456862"/>
                <a:ext cx="25966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ru-RU" sz="32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 smtClean="0"/>
                  <a:t> = </a:t>
                </a:r>
                <a:r>
                  <a:rPr lang="ru-RU" sz="3200" dirty="0" smtClean="0"/>
                  <a:t>2 см</a:t>
                </a:r>
                <a:r>
                  <a:rPr lang="en-US" sz="3200" dirty="0" smtClean="0"/>
                  <a:t> </a:t>
                </a:r>
                <a:r>
                  <a:rPr lang="ru-RU" sz="3200" dirty="0" smtClean="0"/>
                  <a:t>5 мм</a:t>
                </a:r>
                <a:endParaRPr lang="ru-RU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57" y="5456862"/>
                <a:ext cx="2596608" cy="584775"/>
              </a:xfrm>
              <a:prstGeom prst="rect">
                <a:avLst/>
              </a:prstGeom>
              <a:blipFill rotWithShape="1">
                <a:blip r:embed="rId6"/>
                <a:stretch>
                  <a:fillRect t="-12500" r="-4930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090093" y="5767371"/>
                <a:ext cx="17518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ru-RU" sz="3200" b="0" i="1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 smtClean="0"/>
                  <a:t> = 7 </a:t>
                </a:r>
                <a:r>
                  <a:rPr lang="ru-RU" sz="3200" dirty="0" smtClean="0"/>
                  <a:t>мм</a:t>
                </a:r>
                <a:endParaRPr lang="ru-RU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093" y="5767371"/>
                <a:ext cx="1751826" cy="584775"/>
              </a:xfrm>
              <a:prstGeom prst="rect">
                <a:avLst/>
              </a:prstGeom>
              <a:blipFill rotWithShape="1">
                <a:blip r:embed="rId7"/>
                <a:stretch>
                  <a:fillRect t="-12500" r="-7639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883191" y="5748987"/>
            <a:ext cx="1234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= 4 см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66394" y="5767370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= 0,7 см</a:t>
            </a:r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756009" y="5454584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= 2,5 см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4269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825" y="1762944"/>
            <a:ext cx="7344816" cy="4308872"/>
          </a:xfrm>
        </p:spPr>
        <p:txBody>
          <a:bodyPr/>
          <a:lstStyle/>
          <a:p>
            <a:r>
              <a:rPr lang="ru-RU" sz="4000" dirty="0">
                <a:solidFill>
                  <a:schemeClr val="tx2"/>
                </a:solidFill>
              </a:rPr>
              <a:t>2. На одну чашку весов </a:t>
            </a:r>
            <a:endParaRPr lang="ru-RU" sz="4000" dirty="0" smtClean="0">
              <a:solidFill>
                <a:schemeClr val="tx2"/>
              </a:solidFill>
            </a:endParaRPr>
          </a:p>
          <a:p>
            <a:r>
              <a:rPr lang="ru-RU" sz="4000" dirty="0" smtClean="0">
                <a:solidFill>
                  <a:schemeClr val="tx2"/>
                </a:solidFill>
              </a:rPr>
              <a:t>кладется</a:t>
            </a:r>
            <a:r>
              <a:rPr lang="ru-RU" sz="4000" dirty="0">
                <a:solidFill>
                  <a:schemeClr val="tx2"/>
                </a:solidFill>
              </a:rPr>
              <a:t> прямоугольный </a:t>
            </a:r>
            <a:endParaRPr lang="ru-RU" sz="4000" dirty="0" smtClean="0">
              <a:solidFill>
                <a:schemeClr val="tx2"/>
              </a:solidFill>
            </a:endParaRPr>
          </a:p>
          <a:p>
            <a:r>
              <a:rPr lang="ru-RU" sz="4000" dirty="0" smtClean="0">
                <a:solidFill>
                  <a:schemeClr val="tx2"/>
                </a:solidFill>
              </a:rPr>
              <a:t>брусок,</a:t>
            </a:r>
            <a:r>
              <a:rPr lang="ru-RU" sz="4000" dirty="0">
                <a:solidFill>
                  <a:schemeClr val="tx2"/>
                </a:solidFill>
              </a:rPr>
              <a:t> </a:t>
            </a:r>
            <a:r>
              <a:rPr lang="ru-RU" sz="4000" dirty="0" smtClean="0">
                <a:solidFill>
                  <a:schemeClr val="tx2"/>
                </a:solidFill>
              </a:rPr>
              <a:t>на</a:t>
            </a:r>
            <a:r>
              <a:rPr lang="ru-RU" sz="4000" dirty="0">
                <a:solidFill>
                  <a:schemeClr val="tx2"/>
                </a:solidFill>
              </a:rPr>
              <a:t>  </a:t>
            </a:r>
            <a:r>
              <a:rPr lang="ru-RU" sz="4000" dirty="0" smtClean="0">
                <a:solidFill>
                  <a:schemeClr val="tx2"/>
                </a:solidFill>
              </a:rPr>
              <a:t>вторую</a:t>
            </a:r>
            <a:r>
              <a:rPr lang="ru-RU" sz="4000" dirty="0">
                <a:solidFill>
                  <a:schemeClr val="tx2"/>
                </a:solidFill>
              </a:rPr>
              <a:t>  чашку  </a:t>
            </a:r>
            <a:r>
              <a:rPr lang="ru-RU" sz="4000" dirty="0" smtClean="0">
                <a:solidFill>
                  <a:schemeClr val="tx2"/>
                </a:solidFill>
              </a:rPr>
              <a:t>– гири</a:t>
            </a:r>
            <a:r>
              <a:rPr lang="ru-RU" sz="4000" dirty="0">
                <a:solidFill>
                  <a:schemeClr val="tx2"/>
                </a:solidFill>
              </a:rPr>
              <a:t> </a:t>
            </a:r>
            <a:r>
              <a:rPr lang="ru-RU" sz="4000" dirty="0" smtClean="0">
                <a:solidFill>
                  <a:schemeClr val="tx2"/>
                </a:solidFill>
              </a:rPr>
              <a:t> и</a:t>
            </a:r>
            <a:r>
              <a:rPr lang="ru-RU" sz="4000" dirty="0">
                <a:solidFill>
                  <a:schemeClr val="tx2"/>
                </a:solidFill>
              </a:rPr>
              <a:t> </a:t>
            </a:r>
            <a:r>
              <a:rPr lang="ru-RU" sz="4000" dirty="0" smtClean="0">
                <a:solidFill>
                  <a:schemeClr val="tx2"/>
                </a:solidFill>
              </a:rPr>
              <a:t>устанавливается</a:t>
            </a:r>
            <a:r>
              <a:rPr lang="ru-RU" sz="4000" dirty="0">
                <a:solidFill>
                  <a:schemeClr val="tx2"/>
                </a:solidFill>
              </a:rPr>
              <a:t>  </a:t>
            </a:r>
            <a:endParaRPr lang="ru-RU" sz="4000" dirty="0" smtClean="0">
              <a:solidFill>
                <a:schemeClr val="tx2"/>
              </a:solidFill>
            </a:endParaRPr>
          </a:p>
          <a:p>
            <a:r>
              <a:rPr lang="ru-RU" sz="4000" dirty="0" smtClean="0">
                <a:solidFill>
                  <a:schemeClr val="tx2"/>
                </a:solidFill>
              </a:rPr>
              <a:t>равновесие</a:t>
            </a:r>
            <a:r>
              <a:rPr lang="ru-RU" sz="4000" dirty="0">
                <a:solidFill>
                  <a:schemeClr val="tx2"/>
                </a:solidFill>
              </a:rPr>
              <a:t>  весов. </a:t>
            </a:r>
          </a:p>
          <a:p>
            <a:r>
              <a:rPr lang="ru-RU" sz="4000" dirty="0">
                <a:solidFill>
                  <a:schemeClr val="tx2"/>
                </a:solidFill>
              </a:rPr>
              <a:t>Подсчитав массу m гирь, </a:t>
            </a:r>
            <a:endParaRPr lang="ru-RU" sz="4000" dirty="0" smtClean="0">
              <a:solidFill>
                <a:schemeClr val="tx2"/>
              </a:solidFill>
            </a:endParaRPr>
          </a:p>
          <a:p>
            <a:r>
              <a:rPr lang="ru-RU" sz="4000" dirty="0" smtClean="0">
                <a:solidFill>
                  <a:schemeClr val="tx2"/>
                </a:solidFill>
              </a:rPr>
              <a:t>определяют</a:t>
            </a:r>
            <a:r>
              <a:rPr lang="ru-RU" sz="4000" dirty="0">
                <a:solidFill>
                  <a:schemeClr val="tx2"/>
                </a:solidFill>
              </a:rPr>
              <a:t> массу тела.</a:t>
            </a:r>
          </a:p>
        </p:txBody>
      </p:sp>
      <p:pic>
        <p:nvPicPr>
          <p:cNvPr id="4" name="Picture 2" descr="D:\тв\1я четверть\video_2020-09-25_10-15-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689" y="1489626"/>
            <a:ext cx="3960440" cy="5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1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6006</TotalTime>
  <Words>912</Words>
  <Application>Microsoft Office PowerPoint</Application>
  <PresentationFormat>Произвольный</PresentationFormat>
  <Paragraphs>309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Тема Office</vt:lpstr>
      <vt:lpstr>1_Тема Office</vt:lpstr>
      <vt:lpstr>4_Тема Office</vt:lpstr>
      <vt:lpstr>Презентация PowerPoint</vt:lpstr>
      <vt:lpstr>Повторение:</vt:lpstr>
      <vt:lpstr>Лабораторная работа № 2</vt:lpstr>
      <vt:lpstr>Необходимые принадлежности.</vt:lpstr>
      <vt:lpstr>Необходимые принадлежности.</vt:lpstr>
      <vt:lpstr>Необходимые принадлежности.</vt:lpstr>
      <vt:lpstr>Выполнение работы:</vt:lpstr>
      <vt:lpstr>Презентация PowerPoint</vt:lpstr>
      <vt:lpstr>Выполнение работы:</vt:lpstr>
      <vt:lpstr>Выполнение работы:</vt:lpstr>
      <vt:lpstr>Выполнение работы:</vt:lpstr>
      <vt:lpstr>Презентация PowerPoint</vt:lpstr>
      <vt:lpstr>Определим плотность деревянного бруска</vt:lpstr>
      <vt:lpstr>Выполнение работы:</vt:lpstr>
      <vt:lpstr>Масса пластмассового брусок</vt:lpstr>
      <vt:lpstr>Определим плотность пластмассового бруска</vt:lpstr>
      <vt:lpstr>Выполнение работы:</vt:lpstr>
      <vt:lpstr>Масса железного бруска</vt:lpstr>
      <vt:lpstr>Определим плотность железного бруска</vt:lpstr>
      <vt:lpstr>Выполнение работы:</vt:lpstr>
      <vt:lpstr>Выполнение работы:</vt:lpstr>
      <vt:lpstr>Масса игрушки</vt:lpstr>
      <vt:lpstr>Выполнение работы:</vt:lpstr>
      <vt:lpstr>Выполнение работы:</vt:lpstr>
      <vt:lpstr>Выполнение работы:</vt:lpstr>
      <vt:lpstr>Цена деления мензурки</vt:lpstr>
      <vt:lpstr>Определим объём игрушки</vt:lpstr>
      <vt:lpstr>Выполнение работы:</vt:lpstr>
      <vt:lpstr>Выполнение работы: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127</cp:revision>
  <dcterms:created xsi:type="dcterms:W3CDTF">2020-08-02T08:10:29Z</dcterms:created>
  <dcterms:modified xsi:type="dcterms:W3CDTF">2020-09-28T05:30:56Z</dcterms:modified>
</cp:coreProperties>
</file>