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6" r:id="rId4"/>
    <p:sldId id="270" r:id="rId5"/>
    <p:sldId id="272" r:id="rId6"/>
    <p:sldId id="268" r:id="rId7"/>
    <p:sldId id="281" r:id="rId8"/>
    <p:sldId id="271" r:id="rId9"/>
    <p:sldId id="283" r:id="rId10"/>
    <p:sldId id="274" r:id="rId11"/>
    <p:sldId id="285" r:id="rId12"/>
    <p:sldId id="280" r:id="rId13"/>
    <p:sldId id="282" r:id="rId14"/>
    <p:sldId id="273" r:id="rId15"/>
    <p:sldId id="277" r:id="rId16"/>
    <p:sldId id="275" r:id="rId17"/>
    <p:sldId id="276" r:id="rId18"/>
    <p:sldId id="278" r:id="rId19"/>
    <p:sldId id="279" r:id="rId20"/>
    <p:sldId id="284" r:id="rId21"/>
    <p:sldId id="289" r:id="rId22"/>
    <p:sldId id="290" r:id="rId23"/>
    <p:sldId id="291" r:id="rId24"/>
    <p:sldId id="267" r:id="rId25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4660"/>
  </p:normalViewPr>
  <p:slideViewPr>
    <p:cSldViewPr>
      <p:cViewPr>
        <p:scale>
          <a:sx n="64" d="100"/>
          <a:sy n="64" d="100"/>
        </p:scale>
        <p:origin x="-1074" y="-186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3EAF-CA91-451E-AF24-DED0DF714AC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83A5-BD5C-4FB8-993C-81707C7C9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80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9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03" y="285394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53" y="285394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79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9" y="403823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7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3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3" y="302044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6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2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0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5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3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5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21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21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4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4" y="225995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9" y="283757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65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7" y="4988421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7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648" indent="0">
              <a:buNone/>
              <a:defRPr sz="3400"/>
            </a:lvl2pPr>
            <a:lvl3pPr marL="1095292" indent="0">
              <a:buNone/>
              <a:defRPr sz="2900"/>
            </a:lvl3pPr>
            <a:lvl4pPr marL="1642950" indent="0">
              <a:buNone/>
              <a:defRPr sz="2400"/>
            </a:lvl4pPr>
            <a:lvl5pPr marL="2190595" indent="0">
              <a:buNone/>
              <a:defRPr sz="2400"/>
            </a:lvl5pPr>
            <a:lvl6pPr marL="2738246" indent="0">
              <a:buNone/>
              <a:defRPr sz="2400"/>
            </a:lvl6pPr>
            <a:lvl7pPr marL="3285891" indent="0">
              <a:buNone/>
              <a:defRPr sz="2400"/>
            </a:lvl7pPr>
            <a:lvl8pPr marL="3833537" indent="0">
              <a:buNone/>
              <a:defRPr sz="2400"/>
            </a:lvl8pPr>
            <a:lvl9pPr marL="438119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7" y="557732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4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07" y="28540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57" y="28540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4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44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9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9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82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02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5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9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9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3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3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3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3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6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8" y="28374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6" y="149124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3" y="498841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3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3" y="5577319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3" y="285393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3" y="1662803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25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4" y="6605025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5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4" y="285396"/>
            <a:ext cx="11502867" cy="1187715"/>
          </a:xfrm>
          <a:prstGeom prst="rect">
            <a:avLst/>
          </a:prstGeom>
        </p:spPr>
        <p:txBody>
          <a:bodyPr vert="horz" lIns="109533" tIns="54764" rIns="109533" bIns="547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4" y="1662821"/>
            <a:ext cx="11502867" cy="4703021"/>
          </a:xfrm>
          <a:prstGeom prst="rect">
            <a:avLst/>
          </a:prstGeom>
        </p:spPr>
        <p:txBody>
          <a:bodyPr vert="horz" lIns="109533" tIns="54764" rIns="109533" bIns="547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40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24.09.2020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4" y="6605040"/>
            <a:ext cx="404730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0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52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733" indent="-410733" algn="l" defTabSz="10952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928" indent="-342283" algn="l" defTabSz="10952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24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67" indent="-273826" algn="l" defTabSz="10952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420" indent="-273826" algn="l" defTabSz="10952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071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9719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7377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5015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48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2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95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595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246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891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537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1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1" y="1177533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9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24.09.2020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11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05905" y="2500350"/>
            <a:ext cx="11412188" cy="4231146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ru-RU" sz="5400" dirty="0">
                <a:latin typeface="Arial" pitchFamily="34" charset="0"/>
                <a:cs typeface="Arial" pitchFamily="34" charset="0"/>
              </a:rPr>
              <a:t>Плотность и единицы плотности твердого тела</a:t>
            </a:r>
            <a:r>
              <a:rPr lang="uz-Latn-UZ" sz="5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 Методы  о</a:t>
            </a:r>
            <a:r>
              <a:rPr lang="uz-Latn-UZ" sz="5400" dirty="0">
                <a:latin typeface="Arial" pitchFamily="34" charset="0"/>
                <a:cs typeface="Arial" pitchFamily="34" charset="0"/>
              </a:rPr>
              <a:t>ределени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я</a:t>
            </a:r>
            <a:r>
              <a:rPr lang="uz-Latn-UZ" sz="5400" dirty="0">
                <a:latin typeface="Arial" pitchFamily="34" charset="0"/>
                <a:cs typeface="Arial" pitchFamily="34" charset="0"/>
              </a:rPr>
              <a:t> плотности по </a:t>
            </a:r>
            <a:r>
              <a:rPr lang="uz-Latn-UZ" sz="5400" dirty="0" smtClean="0">
                <a:latin typeface="Arial" pitchFamily="34" charset="0"/>
                <a:cs typeface="Arial" pitchFamily="34" charset="0"/>
              </a:rPr>
              <a:t>Беруни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uz-Latn-UZ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dirty="0">
                <a:latin typeface="Arial" pitchFamily="34" charset="0"/>
                <a:cs typeface="Arial" pitchFamily="34" charset="0"/>
              </a:rPr>
              <a:t>и Хазин</a:t>
            </a:r>
            <a:r>
              <a:rPr lang="ru-RU" sz="5400" dirty="0"/>
              <a:t>у </a:t>
            </a:r>
            <a:endParaRPr lang="ru-RU" sz="5400" dirty="0" smtClean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3268" y="255503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2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4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305" y="473255"/>
            <a:ext cx="807089" cy="1043919"/>
          </a:xfrm>
          <a:prstGeom prst="rect">
            <a:avLst/>
          </a:prstGeom>
        </p:spPr>
        <p:txBody>
          <a:bodyPr vert="horz" wrap="square" lIns="0" tIns="27983" rIns="0" bIns="0" rtlCol="0">
            <a:spAutoFit/>
          </a:bodyPr>
          <a:lstStyle/>
          <a:p>
            <a:pPr defTabSz="1016664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49" y="1386198"/>
            <a:ext cx="1610378" cy="375421"/>
          </a:xfrm>
          <a:prstGeom prst="rect">
            <a:avLst/>
          </a:prstGeom>
        </p:spPr>
        <p:txBody>
          <a:bodyPr vert="horz" wrap="square" lIns="0" tIns="21270" rIns="0" bIns="0" rtlCol="0">
            <a:spAutoFit/>
          </a:bodyPr>
          <a:lstStyle/>
          <a:p>
            <a:pPr defTabSz="1016664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77" y="495445"/>
            <a:ext cx="3929029" cy="949360"/>
          </a:xfrm>
          <a:prstGeom prst="rect">
            <a:avLst/>
          </a:prstGeom>
        </p:spPr>
        <p:txBody>
          <a:bodyPr vert="horz" wrap="square" lIns="0" tIns="2577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6" defTabSz="1614255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1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/>
              <a:t>Абу </a:t>
            </a:r>
            <a:r>
              <a:rPr lang="ru-RU" sz="4800" dirty="0" err="1" smtClean="0"/>
              <a:t>Райх</a:t>
            </a:r>
            <a:r>
              <a:rPr lang="ru-RU" sz="4800" dirty="0" err="1"/>
              <a:t>а</a:t>
            </a:r>
            <a:r>
              <a:rPr lang="ru-RU" sz="4800" dirty="0" err="1" smtClean="0"/>
              <a:t>н</a:t>
            </a:r>
            <a:r>
              <a:rPr lang="ru-RU" sz="4800" dirty="0" smtClean="0"/>
              <a:t> </a:t>
            </a:r>
            <a:r>
              <a:rPr lang="ru-RU" sz="4800" dirty="0" err="1"/>
              <a:t>Беруни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01" y="1330896"/>
            <a:ext cx="8424936" cy="5539978"/>
          </a:xfrm>
        </p:spPr>
        <p:txBody>
          <a:bodyPr/>
          <a:lstStyle/>
          <a:p>
            <a:pPr algn="l"/>
            <a:r>
              <a:rPr lang="ru-RU" sz="3200" b="0" i="0" dirty="0" smtClean="0">
                <a:solidFill>
                  <a:schemeClr val="tx2"/>
                </a:solidFill>
              </a:rPr>
              <a:t>    </a:t>
            </a:r>
            <a:r>
              <a:rPr lang="ru-RU" sz="3600" b="0" i="0" dirty="0" err="1" smtClean="0">
                <a:solidFill>
                  <a:schemeClr val="tx2"/>
                </a:solidFill>
              </a:rPr>
              <a:t>Беруни</a:t>
            </a:r>
            <a:r>
              <a:rPr lang="ru-RU" sz="3600" b="0" i="0" dirty="0" smtClean="0">
                <a:solidFill>
                  <a:schemeClr val="tx2"/>
                </a:solidFill>
              </a:rPr>
              <a:t> изготовил специальный прибор. </a:t>
            </a:r>
            <a:r>
              <a:rPr lang="ru-RU" sz="3600" b="0" i="0" dirty="0">
                <a:solidFill>
                  <a:schemeClr val="tx2"/>
                </a:solidFill>
              </a:rPr>
              <a:t>Тело, объем которого </a:t>
            </a:r>
            <a:r>
              <a:rPr lang="ru-RU" sz="3600" b="0" i="0" dirty="0" smtClean="0">
                <a:solidFill>
                  <a:schemeClr val="tx2"/>
                </a:solidFill>
              </a:rPr>
              <a:t>необходимо было</a:t>
            </a:r>
            <a:r>
              <a:rPr lang="ru-RU" sz="3600" b="0" i="0" dirty="0">
                <a:solidFill>
                  <a:schemeClr val="tx2"/>
                </a:solidFill>
              </a:rPr>
              <a:t> </a:t>
            </a:r>
            <a:r>
              <a:rPr lang="ru-RU" sz="3600" b="0" i="0" dirty="0" smtClean="0">
                <a:solidFill>
                  <a:schemeClr val="tx2"/>
                </a:solidFill>
              </a:rPr>
              <a:t>измерить</a:t>
            </a:r>
            <a:r>
              <a:rPr lang="ru-RU" sz="3600" b="0" i="0" dirty="0">
                <a:solidFill>
                  <a:schemeClr val="tx2"/>
                </a:solidFill>
              </a:rPr>
              <a:t>, погружалось в сосуд </a:t>
            </a:r>
            <a:r>
              <a:rPr lang="ru-RU" sz="3600" b="0" i="0" dirty="0" smtClean="0">
                <a:solidFill>
                  <a:schemeClr val="tx2"/>
                </a:solidFill>
              </a:rPr>
              <a:t>(</a:t>
            </a:r>
            <a:r>
              <a:rPr lang="ru-RU" sz="3600" b="0" dirty="0" smtClean="0">
                <a:solidFill>
                  <a:schemeClr val="tx2"/>
                </a:solidFill>
              </a:rPr>
              <a:t>1) </a:t>
            </a:r>
            <a:r>
              <a:rPr lang="ru-RU" sz="3600" b="0" i="0" dirty="0">
                <a:solidFill>
                  <a:schemeClr val="tx2"/>
                </a:solidFill>
              </a:rPr>
              <a:t>с водой. </a:t>
            </a:r>
            <a:r>
              <a:rPr lang="ru-RU" sz="3600" b="0" i="0" dirty="0" smtClean="0">
                <a:solidFill>
                  <a:schemeClr val="tx2"/>
                </a:solidFill>
              </a:rPr>
              <a:t>Тогда количество жидкости, равное </a:t>
            </a:r>
            <a:r>
              <a:rPr lang="ru-RU" sz="3600" b="0" i="0" dirty="0">
                <a:solidFill>
                  <a:schemeClr val="tx2"/>
                </a:solidFill>
              </a:rPr>
              <a:t>объему измеряемого </a:t>
            </a:r>
            <a:r>
              <a:rPr lang="ru-RU" sz="3600" b="0" i="0" dirty="0" smtClean="0">
                <a:solidFill>
                  <a:schemeClr val="tx2"/>
                </a:solidFill>
              </a:rPr>
              <a:t>тела, через </a:t>
            </a:r>
            <a:r>
              <a:rPr lang="ru-RU" sz="3600" b="0" i="0" dirty="0">
                <a:solidFill>
                  <a:schemeClr val="tx2"/>
                </a:solidFill>
              </a:rPr>
              <a:t>горлышко </a:t>
            </a:r>
            <a:endParaRPr lang="ru-RU" sz="3600" b="0" i="0" dirty="0" smtClean="0">
              <a:solidFill>
                <a:schemeClr val="tx2"/>
              </a:solidFill>
            </a:endParaRPr>
          </a:p>
          <a:p>
            <a:pPr algn="l"/>
            <a:r>
              <a:rPr lang="ru-RU" sz="3600" b="0" dirty="0" smtClean="0">
                <a:solidFill>
                  <a:schemeClr val="tx2"/>
                </a:solidFill>
              </a:rPr>
              <a:t>(2) </a:t>
            </a:r>
            <a:r>
              <a:rPr lang="ru-RU" sz="3600" b="0" i="0" dirty="0">
                <a:solidFill>
                  <a:schemeClr val="tx2"/>
                </a:solidFill>
              </a:rPr>
              <a:t>вытекало </a:t>
            </a:r>
            <a:r>
              <a:rPr lang="ru-RU" sz="3600" b="0" i="0" dirty="0" smtClean="0">
                <a:solidFill>
                  <a:schemeClr val="tx2"/>
                </a:solidFill>
              </a:rPr>
              <a:t>в чашку </a:t>
            </a:r>
            <a:r>
              <a:rPr lang="ru-RU" sz="3600" b="0" i="0" dirty="0" smtClean="0">
                <a:solidFill>
                  <a:schemeClr val="tx2"/>
                </a:solidFill>
              </a:rPr>
              <a:t>(</a:t>
            </a:r>
            <a:r>
              <a:rPr lang="ru-RU" sz="3600" b="0" dirty="0" smtClean="0">
                <a:solidFill>
                  <a:schemeClr val="tx2"/>
                </a:solidFill>
              </a:rPr>
              <a:t>3)</a:t>
            </a:r>
            <a:r>
              <a:rPr lang="ru-RU" sz="3600" b="0" i="0" dirty="0" smtClean="0">
                <a:solidFill>
                  <a:schemeClr val="tx2"/>
                </a:solidFill>
              </a:rPr>
              <a:t>. </a:t>
            </a:r>
            <a:endParaRPr lang="ru-RU" sz="3600" b="0" i="0" dirty="0" smtClean="0">
              <a:solidFill>
                <a:schemeClr val="tx2"/>
              </a:solidFill>
            </a:endParaRPr>
          </a:p>
          <a:p>
            <a:pPr algn="l"/>
            <a:r>
              <a:rPr lang="ru-RU" sz="3600" b="0" i="0" dirty="0">
                <a:solidFill>
                  <a:schemeClr val="tx2"/>
                </a:solidFill>
              </a:rPr>
              <a:t> </a:t>
            </a:r>
            <a:r>
              <a:rPr lang="ru-RU" sz="3600" b="0" i="0" dirty="0" smtClean="0">
                <a:solidFill>
                  <a:schemeClr val="tx2"/>
                </a:solidFill>
              </a:rPr>
              <a:t>   </a:t>
            </a:r>
            <a:r>
              <a:rPr lang="ru-RU" sz="3600" b="0" i="0" dirty="0" err="1" smtClean="0">
                <a:solidFill>
                  <a:schemeClr val="tx2"/>
                </a:solidFill>
              </a:rPr>
              <a:t>Беруни</a:t>
            </a:r>
            <a:r>
              <a:rPr lang="ru-RU" sz="3600" b="0" i="0" dirty="0" smtClean="0">
                <a:solidFill>
                  <a:schemeClr val="tx2"/>
                </a:solidFill>
              </a:rPr>
              <a:t> также определил плотность  веществ</a:t>
            </a:r>
            <a:r>
              <a:rPr lang="ru-RU" sz="3600" b="0" i="0" dirty="0">
                <a:solidFill>
                  <a:schemeClr val="tx2"/>
                </a:solidFill>
              </a:rPr>
              <a:t>, которые </a:t>
            </a:r>
            <a:r>
              <a:rPr lang="ru-RU" sz="3600" b="0" i="0" dirty="0" smtClean="0">
                <a:solidFill>
                  <a:schemeClr val="tx2"/>
                </a:solidFill>
              </a:rPr>
              <a:t>легче воды</a:t>
            </a:r>
            <a:r>
              <a:rPr lang="ru-RU" sz="3600" b="0" i="0" dirty="0">
                <a:solidFill>
                  <a:schemeClr val="tx2"/>
                </a:solidFill>
              </a:rPr>
              <a:t>, такие </a:t>
            </a:r>
            <a:r>
              <a:rPr lang="ru-RU" sz="3600" b="0" i="0" dirty="0" smtClean="0">
                <a:solidFill>
                  <a:schemeClr val="tx2"/>
                </a:solidFill>
              </a:rPr>
              <a:t>как воск, парафин</a:t>
            </a:r>
            <a:r>
              <a:rPr lang="ru-RU" sz="3600" b="0" i="0" dirty="0">
                <a:solidFill>
                  <a:schemeClr val="tx2"/>
                </a:solidFill>
              </a:rPr>
              <a:t>, дерево.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21" y="2194992"/>
            <a:ext cx="396272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Абу </a:t>
            </a:r>
            <a:r>
              <a:rPr lang="ru-RU" sz="4800" dirty="0" err="1" smtClean="0"/>
              <a:t>Райхан</a:t>
            </a:r>
            <a:r>
              <a:rPr lang="ru-RU" sz="4800" dirty="0" smtClean="0"/>
              <a:t> </a:t>
            </a:r>
            <a:r>
              <a:rPr lang="ru-RU" sz="4800" dirty="0" err="1" smtClean="0"/>
              <a:t>Беруни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402904"/>
            <a:ext cx="12169352" cy="2769989"/>
          </a:xfrm>
        </p:spPr>
        <p:txBody>
          <a:bodyPr/>
          <a:lstStyle/>
          <a:p>
            <a:r>
              <a:rPr lang="ru-RU" sz="3600" b="0" i="0" dirty="0" smtClean="0">
                <a:solidFill>
                  <a:schemeClr val="tx2"/>
                </a:solidFill>
              </a:rPr>
              <a:t>    </a:t>
            </a:r>
            <a:r>
              <a:rPr lang="ru-RU" sz="3600" b="0" i="0" dirty="0" err="1" smtClean="0">
                <a:solidFill>
                  <a:schemeClr val="tx2"/>
                </a:solidFill>
              </a:rPr>
              <a:t>Беруни</a:t>
            </a:r>
            <a:r>
              <a:rPr lang="ru-RU" sz="3600" b="0" i="0" dirty="0" smtClean="0">
                <a:solidFill>
                  <a:schemeClr val="tx2"/>
                </a:solidFill>
              </a:rPr>
              <a:t> </a:t>
            </a:r>
            <a:r>
              <a:rPr lang="ru-RU" sz="3600" b="0" i="0" dirty="0">
                <a:solidFill>
                  <a:schemeClr val="tx2"/>
                </a:solidFill>
              </a:rPr>
              <a:t>в своем труде «Индия» утверждал</a:t>
            </a:r>
            <a:r>
              <a:rPr lang="ru-RU" sz="3600" b="0" i="0" dirty="0" smtClean="0">
                <a:solidFill>
                  <a:schemeClr val="tx2"/>
                </a:solidFill>
              </a:rPr>
              <a:t>: «</a:t>
            </a:r>
            <a:r>
              <a:rPr lang="ru-RU" sz="3600" b="0" i="0" dirty="0">
                <a:solidFill>
                  <a:schemeClr val="tx2"/>
                </a:solidFill>
              </a:rPr>
              <a:t>Опасность, </a:t>
            </a:r>
            <a:r>
              <a:rPr lang="ru-RU" sz="3600" b="0" i="0" dirty="0" smtClean="0">
                <a:solidFill>
                  <a:schemeClr val="tx2"/>
                </a:solidFill>
              </a:rPr>
              <a:t>которую представляют </a:t>
            </a:r>
            <a:r>
              <a:rPr lang="ru-RU" sz="3600" b="0" i="0" dirty="0">
                <a:solidFill>
                  <a:schemeClr val="tx2"/>
                </a:solidFill>
              </a:rPr>
              <a:t>для судов эти </a:t>
            </a:r>
            <a:r>
              <a:rPr lang="ru-RU" sz="3600" b="0" i="0" dirty="0" smtClean="0">
                <a:solidFill>
                  <a:schemeClr val="tx2"/>
                </a:solidFill>
              </a:rPr>
              <a:t>места (места </a:t>
            </a:r>
            <a:r>
              <a:rPr lang="ru-RU" sz="3600" b="0" i="0" dirty="0">
                <a:solidFill>
                  <a:schemeClr val="tx2"/>
                </a:solidFill>
              </a:rPr>
              <a:t>впадения рек в моря</a:t>
            </a:r>
            <a:r>
              <a:rPr lang="ru-RU" sz="3600" b="0" i="0" dirty="0" smtClean="0">
                <a:solidFill>
                  <a:schemeClr val="tx2"/>
                </a:solidFill>
              </a:rPr>
              <a:t>), заключается </a:t>
            </a:r>
            <a:r>
              <a:rPr lang="ru-RU" sz="3600" b="0" i="0" dirty="0">
                <a:solidFill>
                  <a:schemeClr val="tx2"/>
                </a:solidFill>
              </a:rPr>
              <a:t>в том, </a:t>
            </a:r>
            <a:r>
              <a:rPr lang="ru-RU" sz="3600" b="0" i="0" dirty="0" smtClean="0">
                <a:solidFill>
                  <a:schemeClr val="tx2"/>
                </a:solidFill>
              </a:rPr>
              <a:t>что пресная </a:t>
            </a:r>
            <a:r>
              <a:rPr lang="ru-RU" sz="3600" b="0" i="0" dirty="0">
                <a:solidFill>
                  <a:schemeClr val="tx2"/>
                </a:solidFill>
              </a:rPr>
              <a:t>вода в отличие от соленой воды </a:t>
            </a:r>
            <a:r>
              <a:rPr lang="ru-RU" sz="3600" b="0" i="0" dirty="0" smtClean="0">
                <a:solidFill>
                  <a:schemeClr val="tx2"/>
                </a:solidFill>
              </a:rPr>
              <a:t>хуже поднимает </a:t>
            </a:r>
            <a:r>
              <a:rPr lang="ru-RU" sz="3600" b="0" i="0" dirty="0">
                <a:solidFill>
                  <a:schemeClr val="tx2"/>
                </a:solidFill>
              </a:rPr>
              <a:t>тяжелые тела».</a:t>
            </a:r>
            <a:endParaRPr lang="ru-RU" sz="3600" b="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7" y="3739088"/>
            <a:ext cx="35450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73" y="4355232"/>
            <a:ext cx="3456384" cy="24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err="1"/>
              <a:t>Абдуррахман</a:t>
            </a:r>
            <a:r>
              <a:rPr lang="ru-RU" sz="5400" dirty="0"/>
              <a:t> Хазин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690936"/>
            <a:ext cx="6264696" cy="4824536"/>
          </a:xfrm>
        </p:spPr>
        <p:txBody>
          <a:bodyPr/>
          <a:lstStyle/>
          <a:p>
            <a:pPr algn="ctr"/>
            <a:r>
              <a:rPr lang="ru-RU" sz="3600" b="0" i="0" dirty="0">
                <a:solidFill>
                  <a:schemeClr val="tx2"/>
                </a:solidFill>
              </a:rPr>
              <a:t>      «Весы мудрости» — </a:t>
            </a:r>
            <a:r>
              <a:rPr lang="ru-RU" sz="3600" b="0" i="0" dirty="0" smtClean="0">
                <a:solidFill>
                  <a:schemeClr val="tx2"/>
                </a:solidFill>
              </a:rPr>
              <a:t>это равноплечие </a:t>
            </a:r>
            <a:r>
              <a:rPr lang="ru-RU" sz="3600" b="0" i="0" dirty="0">
                <a:solidFill>
                  <a:schemeClr val="tx2"/>
                </a:solidFill>
              </a:rPr>
              <a:t>рычажные весы </a:t>
            </a:r>
            <a:r>
              <a:rPr lang="ru-RU" sz="3600" b="0" i="0" dirty="0" smtClean="0">
                <a:solidFill>
                  <a:schemeClr val="tx2"/>
                </a:solidFill>
              </a:rPr>
              <a:t>с пятью </a:t>
            </a:r>
            <a:r>
              <a:rPr lang="ru-RU" sz="3600" b="0" i="0" dirty="0">
                <a:solidFill>
                  <a:schemeClr val="tx2"/>
                </a:solidFill>
              </a:rPr>
              <a:t>чашами </a:t>
            </a:r>
            <a:r>
              <a:rPr lang="ru-RU" sz="3600" b="0" i="0" dirty="0" smtClean="0">
                <a:solidFill>
                  <a:schemeClr val="tx2"/>
                </a:solidFill>
              </a:rPr>
              <a:t>и передвижной</a:t>
            </a:r>
            <a:r>
              <a:rPr lang="ru-RU" sz="3600" b="0" i="0" dirty="0">
                <a:solidFill>
                  <a:schemeClr val="tx2"/>
                </a:solidFill>
              </a:rPr>
              <a:t> гирей, с </a:t>
            </a:r>
            <a:r>
              <a:rPr lang="ru-RU" sz="3600" b="0" i="0" dirty="0" smtClean="0">
                <a:solidFill>
                  <a:schemeClr val="tx2"/>
                </a:solidFill>
              </a:rPr>
              <a:t>помощью которых </a:t>
            </a:r>
            <a:r>
              <a:rPr lang="ru-RU" sz="3600" b="0" i="0" dirty="0">
                <a:solidFill>
                  <a:schemeClr val="tx2"/>
                </a:solidFill>
              </a:rPr>
              <a:t>можно </a:t>
            </a:r>
            <a:r>
              <a:rPr lang="ru-RU" sz="3600" b="0" i="0" dirty="0" smtClean="0">
                <a:solidFill>
                  <a:schemeClr val="tx2"/>
                </a:solidFill>
              </a:rPr>
              <a:t>взвешивать разные </a:t>
            </a:r>
            <a:r>
              <a:rPr lang="ru-RU" sz="3600" b="0" i="0" dirty="0">
                <a:solidFill>
                  <a:schemeClr val="tx2"/>
                </a:solidFill>
              </a:rPr>
              <a:t>грузы в воздухе и в </a:t>
            </a:r>
            <a:r>
              <a:rPr lang="ru-RU" sz="3600" b="0" i="0" dirty="0" smtClean="0">
                <a:solidFill>
                  <a:schemeClr val="tx2"/>
                </a:solidFill>
              </a:rPr>
              <a:t>воде. </a:t>
            </a:r>
            <a:endParaRPr lang="ru-RU" sz="3600" b="0" i="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37" y="1925988"/>
            <a:ext cx="5256584" cy="37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325"/>
            <a:ext cx="12780964" cy="71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" y="-22243"/>
            <a:ext cx="12747709" cy="71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80964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84"/>
            <a:ext cx="12780963" cy="71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" y="0"/>
            <a:ext cx="1278383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206625"/>
            <a:ext cx="60213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6"/>
            <a:ext cx="12780963" cy="71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1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330896"/>
                <a:ext cx="12169352" cy="1860574"/>
              </a:xfrm>
            </p:spPr>
            <p:txBody>
              <a:bodyPr/>
              <a:lstStyle/>
              <a:p>
                <a:r>
                  <a:rPr lang="ru-RU" sz="3200" dirty="0"/>
                  <a:t> </a:t>
                </a:r>
                <a:r>
                  <a:rPr lang="ru-RU" sz="3200" dirty="0" smtClean="0"/>
                  <a:t>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Определите плотность металла, если деталь массой 1400 г, изготовленная из него, имеет объём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.</a:t>
                </a:r>
                <a:endParaRPr lang="ru-RU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330896"/>
                <a:ext cx="12169352" cy="1860574"/>
              </a:xfrm>
              <a:blipFill rotWithShape="1">
                <a:blip r:embed="rId2"/>
                <a:stretch>
                  <a:fillRect l="-2505" t="-8170" r="-2956" b="-15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873" y="341912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448" y="4139208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 = </a:t>
            </a:r>
            <a:r>
              <a:rPr lang="ru-RU" sz="3200" dirty="0" smtClean="0">
                <a:solidFill>
                  <a:prstClr val="black"/>
                </a:solidFill>
              </a:rPr>
              <a:t>1400 г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233" y="4931296"/>
                <a:ext cx="2266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 = 200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3" y="4931296"/>
                <a:ext cx="226639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008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05905" y="5786681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prstClr val="black"/>
                </a:solidFill>
              </a:rPr>
              <a:t>ρ</a:t>
            </a:r>
            <a:r>
              <a:rPr lang="ru-RU" sz="3200" dirty="0" smtClean="0">
                <a:solidFill>
                  <a:prstClr val="black"/>
                </a:solidFill>
              </a:rPr>
              <a:t> - ?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6891" y="3419128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34497" y="3731371"/>
                <a:ext cx="1069845" cy="751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prstClr val="black"/>
                    </a:solidFill>
                  </a:rPr>
                  <a:t>ρ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497" y="3731371"/>
                <a:ext cx="1069845" cy="751424"/>
              </a:xfrm>
              <a:prstGeom prst="rect">
                <a:avLst/>
              </a:prstGeom>
              <a:blipFill rotWithShape="1">
                <a:blip r:embed="rId4"/>
                <a:stretch>
                  <a:fillRect l="-14857" t="-1626" b="-1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57493" y="4510271"/>
                <a:ext cx="1774845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prstClr val="black"/>
                    </a:solidFill>
                  </a:rPr>
                  <a:t>ρ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1400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93" y="4510271"/>
                <a:ext cx="1774845" cy="791820"/>
              </a:xfrm>
              <a:prstGeom prst="rect">
                <a:avLst/>
              </a:prstGeom>
              <a:blipFill rotWithShape="1">
                <a:blip r:embed="rId5"/>
                <a:stretch>
                  <a:fillRect l="-8935" r="-7560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81429" y="4620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7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7453" y="4527483"/>
                <a:ext cx="926472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53" y="4527483"/>
                <a:ext cx="926472" cy="741485"/>
              </a:xfrm>
              <a:prstGeom prst="rect">
                <a:avLst/>
              </a:prstGeom>
              <a:blipFill rotWithShape="1">
                <a:blip r:embed="rId6"/>
                <a:stretch>
                  <a:fillRect l="-16447" t="-2479" r="-15789" b="-14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23925" y="4643264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7*1000 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15483" y="4535438"/>
                <a:ext cx="795026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83" y="4535438"/>
                <a:ext cx="795026" cy="741934"/>
              </a:xfrm>
              <a:prstGeom prst="rect">
                <a:avLst/>
              </a:prstGeom>
              <a:blipFill rotWithShape="1">
                <a:blip r:embed="rId7"/>
                <a:stretch>
                  <a:fillRect l="-20000" t="-2459" r="-18462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810509" y="4638908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7000 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62637" y="4566900"/>
                <a:ext cx="795026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637" y="4566900"/>
                <a:ext cx="795026" cy="741934"/>
              </a:xfrm>
              <a:prstGeom prst="rect">
                <a:avLst/>
              </a:prstGeom>
              <a:blipFill rotWithShape="1">
                <a:blip r:embed="rId8"/>
                <a:stretch>
                  <a:fillRect l="-19084" t="-2459" r="-18321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15032" y="6133578"/>
                <a:ext cx="2989801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prstClr val="black"/>
                    </a:solidFill>
                  </a:rPr>
                  <a:t>Ответ: </a:t>
                </a:r>
                <a:r>
                  <a:rPr lang="ru-RU" sz="3200" dirty="0">
                    <a:solidFill>
                      <a:prstClr val="black"/>
                    </a:solidFill>
                  </a:rPr>
                  <a:t>7000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032" y="6133578"/>
                <a:ext cx="2989801" cy="741934"/>
              </a:xfrm>
              <a:prstGeom prst="rect">
                <a:avLst/>
              </a:prstGeom>
              <a:blipFill rotWithShape="1">
                <a:blip r:embed="rId9"/>
                <a:stretch>
                  <a:fillRect l="-5092" t="-2459" r="-2444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3078113" y="3419128"/>
            <a:ext cx="0" cy="2845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57833" y="5716248"/>
            <a:ext cx="2520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4676" y="5493993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[</a:t>
            </a:r>
            <a:r>
              <a:rPr lang="el-GR" sz="3200" dirty="0">
                <a:solidFill>
                  <a:prstClr val="black"/>
                </a:solidFill>
              </a:rPr>
              <a:t>ρ</a:t>
            </a:r>
            <a:r>
              <a:rPr lang="ru-RU" sz="3200" dirty="0" smtClean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18772" y="5421985"/>
                <a:ext cx="798232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]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772" y="5421985"/>
                <a:ext cx="798232" cy="741934"/>
              </a:xfrm>
              <a:prstGeom prst="rect">
                <a:avLst/>
              </a:prstGeom>
              <a:blipFill rotWithShape="1">
                <a:blip r:embed="rId10"/>
                <a:stretch>
                  <a:fillRect l="-19084" t="-2459" r="-19847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6336338" y="3635152"/>
            <a:ext cx="1566311" cy="89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56"/>
            <a:ext cx="12780963" cy="71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476"/>
            <a:ext cx="12780964" cy="7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2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3817" y="1330896"/>
                <a:ext cx="12169352" cy="2043060"/>
              </a:xfrm>
            </p:spPr>
            <p:txBody>
              <a:bodyPr/>
              <a:lstStyle/>
              <a:p>
                <a:r>
                  <a:rPr lang="ru-RU" sz="4000" dirty="0" smtClean="0"/>
                  <a:t> 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Какова вместимость канистры, если в нее можно налить 3,55 кг бензина. Плотность бензина 710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.</a:t>
                </a:r>
                <a:endParaRPr lang="ru-RU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3817" y="1330896"/>
                <a:ext cx="12169352" cy="2043060"/>
              </a:xfrm>
              <a:blipFill rotWithShape="1">
                <a:blip r:embed="rId2"/>
                <a:stretch>
                  <a:fillRect l="-2555" t="-7463" r="-1453"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3078113" y="3419128"/>
            <a:ext cx="0" cy="2845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6185" y="5930697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[</a:t>
            </a:r>
            <a:r>
              <a:rPr lang="en-US" sz="3200" dirty="0" smtClean="0">
                <a:solidFill>
                  <a:prstClr val="black"/>
                </a:solidFill>
              </a:rPr>
              <a:t>V</a:t>
            </a:r>
            <a:r>
              <a:rPr lang="ru-RU" sz="3200" dirty="0" smtClean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0281" y="5886137"/>
                <a:ext cx="800155" cy="917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]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81" y="5886137"/>
                <a:ext cx="800155" cy="917367"/>
              </a:xfrm>
              <a:prstGeom prst="rect">
                <a:avLst/>
              </a:prstGeom>
              <a:blipFill rotWithShape="1">
                <a:blip r:embed="rId3"/>
                <a:stretch>
                  <a:fillRect l="-19847" t="-2000" r="-19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10361" y="5930697"/>
                <a:ext cx="12019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=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]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61" y="5930697"/>
                <a:ext cx="1201996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2690" t="-12500" r="-1269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42214" y="6439108"/>
            <a:ext cx="216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Ответ: </a:t>
            </a:r>
            <a:r>
              <a:rPr lang="ru-RU" sz="3200" dirty="0" smtClean="0">
                <a:solidFill>
                  <a:prstClr val="black"/>
                </a:solidFill>
              </a:rPr>
              <a:t>5 л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87454" y="3347120"/>
                <a:ext cx="1679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0,001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454" y="3347120"/>
                <a:ext cx="167969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9058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774857" y="334712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1 л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92722" y="3347120"/>
            <a:ext cx="2516697" cy="575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72" y="3203104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832" y="4067200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 = </a:t>
            </a:r>
            <a:r>
              <a:rPr lang="ru-RU" sz="3200" dirty="0" smtClean="0">
                <a:solidFill>
                  <a:prstClr val="black"/>
                </a:solidFill>
              </a:rPr>
              <a:t>3,55 </a:t>
            </a:r>
            <a:r>
              <a:rPr lang="ru-RU" sz="3200" dirty="0">
                <a:solidFill>
                  <a:prstClr val="black"/>
                </a:solidFill>
              </a:rPr>
              <a:t>к</a:t>
            </a:r>
            <a:r>
              <a:rPr lang="ru-RU" sz="3200" dirty="0" smtClean="0">
                <a:solidFill>
                  <a:prstClr val="black"/>
                </a:solidFill>
              </a:rPr>
              <a:t>г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5025" y="6146721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V = </a:t>
            </a:r>
            <a:r>
              <a:rPr lang="ru-RU" sz="3200" dirty="0" smtClean="0">
                <a:solidFill>
                  <a:prstClr val="black"/>
                </a:solidFill>
              </a:rPr>
              <a:t>?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9840" y="4909442"/>
                <a:ext cx="1864228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prstClr val="black"/>
                    </a:solidFill>
                  </a:rPr>
                  <a:t>ρ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710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0" y="4909442"/>
                <a:ext cx="1864228" cy="741934"/>
              </a:xfrm>
              <a:prstGeom prst="rect">
                <a:avLst/>
              </a:prstGeom>
              <a:blipFill rotWithShape="1">
                <a:blip r:embed="rId6"/>
                <a:stretch>
                  <a:fillRect l="-8170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891795" y="3147574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26184" y="3923184"/>
                <a:ext cx="1069845" cy="751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prstClr val="black"/>
                    </a:solidFill>
                  </a:rPr>
                  <a:t>ρ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84" y="3923184"/>
                <a:ext cx="1069845" cy="751424"/>
              </a:xfrm>
              <a:prstGeom prst="rect">
                <a:avLst/>
              </a:prstGeom>
              <a:blipFill rotWithShape="1">
                <a:blip r:embed="rId7"/>
                <a:stretch>
                  <a:fillRect l="-14205" t="-1626" b="-1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54176" y="4931296"/>
                <a:ext cx="1686680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3,55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76" y="4931296"/>
                <a:ext cx="1686680" cy="798873"/>
              </a:xfrm>
              <a:prstGeom prst="rect">
                <a:avLst/>
              </a:prstGeom>
              <a:blipFill rotWithShape="1">
                <a:blip r:embed="rId8"/>
                <a:stretch>
                  <a:fillRect l="-9025" r="-7942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3078112" y="3707160"/>
            <a:ext cx="0" cy="2845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57832" y="5867400"/>
            <a:ext cx="2520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48170" y="3965645"/>
                <a:ext cx="1093889" cy="821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prstClr val="black"/>
                            </a:solidFill>
                          </a:rPr>
                          <m:t>ρ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70" y="3965645"/>
                <a:ext cx="1093889" cy="821635"/>
              </a:xfrm>
              <a:prstGeom prst="rect">
                <a:avLst/>
              </a:prstGeom>
              <a:blipFill rotWithShape="1">
                <a:blip r:embed="rId9"/>
                <a:stretch>
                  <a:fillRect l="-13889" t="-1493" b="-3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38352" y="5066601"/>
                <a:ext cx="19778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0,005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52" y="5066601"/>
                <a:ext cx="1977849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7692" t="-12500" r="-6769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54576" y="5075312"/>
                <a:ext cx="2484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5*0,001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576" y="5075312"/>
                <a:ext cx="2484398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6127" t="-12632" r="-539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9702848" y="5075312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5</a:t>
            </a:r>
            <a:r>
              <a:rPr lang="ru-RU" sz="3200" dirty="0" smtClean="0">
                <a:solidFill>
                  <a:prstClr val="black"/>
                </a:solidFill>
              </a:rPr>
              <a:t> л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60492" y="3933343"/>
            <a:ext cx="1274005" cy="908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787694" y="6264505"/>
            <a:ext cx="450658" cy="1746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759865" y="5985583"/>
            <a:ext cx="450658" cy="1746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3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3817" y="1330896"/>
                <a:ext cx="12025336" cy="1427507"/>
              </a:xfrm>
            </p:spPr>
            <p:txBody>
              <a:bodyPr/>
              <a:lstStyle/>
              <a:p>
                <a:r>
                  <a:rPr lang="ru-RU" sz="3200" dirty="0" smtClean="0">
                    <a:solidFill>
                      <a:schemeClr val="tx2"/>
                    </a:solidFill>
                  </a:rPr>
                  <a:t> 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Определите массу стальной детали, если ее объём 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. Плотность стали 7800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3817" y="1330896"/>
                <a:ext cx="12025336" cy="1427507"/>
              </a:xfrm>
              <a:blipFill rotWithShape="1">
                <a:blip r:embed="rId2"/>
                <a:stretch>
                  <a:fillRect l="-2585" t="-10684" r="-35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873" y="2987080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833" y="3707160"/>
                <a:ext cx="20131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V = 50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" y="3707160"/>
                <a:ext cx="201311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879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90853" y="572338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m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r>
              <a:rPr lang="ru-RU" sz="3200" dirty="0" smtClean="0">
                <a:solidFill>
                  <a:prstClr val="black"/>
                </a:solidFill>
              </a:rPr>
              <a:t>?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5262" y="4549402"/>
                <a:ext cx="2072619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dirty="0" smtClean="0">
                    <a:solidFill>
                      <a:prstClr val="black"/>
                    </a:solidFill>
                  </a:rPr>
                  <a:t>ρ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 7800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2" y="4549402"/>
                <a:ext cx="2072619" cy="741934"/>
              </a:xfrm>
              <a:prstGeom prst="rect">
                <a:avLst/>
              </a:prstGeom>
              <a:blipFill rotWithShape="1">
                <a:blip r:embed="rId4"/>
                <a:stretch>
                  <a:fillRect l="-7353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0202" y="2987080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4377" y="3626441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</a:t>
            </a:r>
            <a:r>
              <a:rPr lang="ru-RU" sz="3200" dirty="0" smtClean="0">
                <a:solidFill>
                  <a:prstClr val="black"/>
                </a:solidFill>
              </a:rPr>
              <a:t> =</a:t>
            </a:r>
            <a:r>
              <a:rPr lang="en-US" sz="3200" dirty="0" smtClean="0">
                <a:solidFill>
                  <a:prstClr val="black"/>
                </a:solidFill>
              </a:rPr>
              <a:t> V*</a:t>
            </a:r>
            <a:r>
              <a:rPr lang="el-GR" sz="3200" dirty="0">
                <a:solidFill>
                  <a:prstClr val="black"/>
                </a:solidFill>
              </a:rPr>
              <a:t> ρ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113" y="3419128"/>
            <a:ext cx="0" cy="2845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57833" y="5716248"/>
            <a:ext cx="2520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58833" y="6083424"/>
            <a:ext cx="257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Ответ:</a:t>
            </a:r>
            <a:r>
              <a:rPr lang="ru-RU" sz="3200" dirty="0" smtClean="0">
                <a:solidFill>
                  <a:prstClr val="black"/>
                </a:solidFill>
              </a:rPr>
              <a:t> 390 кг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34297" y="3419128"/>
            <a:ext cx="0" cy="2845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0161" y="2987079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ru-RU" sz="3200" b="1" dirty="0" smtClean="0">
                <a:solidFill>
                  <a:prstClr val="black"/>
                </a:solidFill>
              </a:rPr>
              <a:t>И: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62997" y="3707160"/>
                <a:ext cx="1471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97" y="3707160"/>
                <a:ext cx="14713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331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454377" y="4346521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 = </a:t>
            </a:r>
            <a:r>
              <a:rPr lang="ru-RU" sz="3200" dirty="0" smtClean="0">
                <a:solidFill>
                  <a:prstClr val="black"/>
                </a:solidFill>
              </a:rPr>
              <a:t>0,05</a:t>
            </a:r>
            <a:r>
              <a:rPr lang="en-US" sz="3200" dirty="0" smtClean="0">
                <a:solidFill>
                  <a:prstClr val="black"/>
                </a:solidFill>
              </a:rPr>
              <a:t>*</a:t>
            </a:r>
            <a:r>
              <a:rPr lang="ru-RU" sz="3200" dirty="0">
                <a:solidFill>
                  <a:srgbClr val="1F497D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7800</a:t>
            </a:r>
            <a:r>
              <a:rPr lang="en-US" sz="3200" dirty="0" smtClean="0">
                <a:solidFill>
                  <a:prstClr val="black"/>
                </a:solidFill>
              </a:rPr>
              <a:t>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2569" y="4346521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390 (</a:t>
            </a:r>
            <a:r>
              <a:rPr lang="ru-RU" sz="3200" dirty="0" smtClean="0">
                <a:solidFill>
                  <a:prstClr val="black"/>
                </a:solidFill>
              </a:rPr>
              <a:t>кг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4377" y="5066601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[</a:t>
            </a:r>
            <a:r>
              <a:rPr lang="en-US" sz="3200" dirty="0" smtClean="0">
                <a:solidFill>
                  <a:prstClr val="black"/>
                </a:solidFill>
              </a:rPr>
              <a:t>m</a:t>
            </a:r>
            <a:r>
              <a:rPr lang="ru-RU" sz="3200" dirty="0" smtClean="0">
                <a:solidFill>
                  <a:prstClr val="black"/>
                </a:solidFill>
              </a:rPr>
              <a:t>]</a:t>
            </a:r>
            <a:r>
              <a:rPr lang="en-US" sz="3200" dirty="0" smtClean="0">
                <a:solidFill>
                  <a:prstClr val="black"/>
                </a:solidFill>
              </a:rPr>
              <a:t> =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33336" y="4981450"/>
                <a:ext cx="1469313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]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36" y="4981450"/>
                <a:ext cx="1469313" cy="741934"/>
              </a:xfrm>
              <a:prstGeom prst="rect">
                <a:avLst/>
              </a:prstGeom>
              <a:blipFill rotWithShape="1">
                <a:blip r:embed="rId6"/>
                <a:stretch>
                  <a:fillRect l="-10373" t="-2459" r="-10373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841237" y="5066601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[кг]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54377" y="3563144"/>
            <a:ext cx="1746829" cy="639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647118" y="5204034"/>
            <a:ext cx="450658" cy="1746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229696" y="5476773"/>
            <a:ext cx="450658" cy="1746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178776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9841" y="2411016"/>
                <a:ext cx="11809312" cy="3323539"/>
              </a:xfrm>
            </p:spPr>
            <p:txBody>
              <a:bodyPr/>
              <a:lstStyle/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Прочитать тему 16</a:t>
                </a:r>
              </a:p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Решить задачу:</a:t>
                </a: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     Деревянный брусок объёмом 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имеет массу 120 г. Найдите плотность дерева.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9841" y="2411016"/>
                <a:ext cx="11809312" cy="3323539"/>
              </a:xfrm>
              <a:blipFill rotWithShape="1">
                <a:blip r:embed="rId2"/>
                <a:stretch>
                  <a:fillRect l="-2786" t="-5138" b="-9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80964" cy="70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4"/>
            <a:ext cx="12799061" cy="712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245"/>
            <a:ext cx="12780964" cy="70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-5309"/>
            <a:ext cx="12749806" cy="708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0"/>
            <a:ext cx="12812377" cy="710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" y="-1"/>
            <a:ext cx="12774730" cy="71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" y="-9574"/>
            <a:ext cx="12750470" cy="713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5" y="322784"/>
            <a:ext cx="12655178" cy="584775"/>
          </a:xfrm>
        </p:spPr>
        <p:txBody>
          <a:bodyPr/>
          <a:lstStyle/>
          <a:p>
            <a:pPr algn="ctr"/>
            <a:r>
              <a:rPr lang="ru-RU" sz="3800" dirty="0" smtClean="0"/>
              <a:t>Как найти плотность тела неправильной формы?</a:t>
            </a:r>
            <a:endParaRPr lang="ru-RU" sz="3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1" y="1474912"/>
            <a:ext cx="12340214" cy="535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504</Words>
  <Application>Microsoft Office PowerPoint</Application>
  <PresentationFormat>Произвольный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найти плотность тела неправильной формы?</vt:lpstr>
      <vt:lpstr>Абу Райхан Беруни</vt:lpstr>
      <vt:lpstr>Абу Райхан Беруни</vt:lpstr>
      <vt:lpstr>Абдуррахман Хазин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1</vt:lpstr>
      <vt:lpstr>Задача № 2</vt:lpstr>
      <vt:lpstr>Задача № 3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114</cp:revision>
  <dcterms:created xsi:type="dcterms:W3CDTF">2020-08-02T08:10:29Z</dcterms:created>
  <dcterms:modified xsi:type="dcterms:W3CDTF">2020-09-24T04:55:12Z</dcterms:modified>
</cp:coreProperties>
</file>