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6"/>
  </p:notesMasterIdLst>
  <p:sldIdLst>
    <p:sldId id="256" r:id="rId4"/>
    <p:sldId id="270" r:id="rId5"/>
    <p:sldId id="272" r:id="rId6"/>
    <p:sldId id="268" r:id="rId7"/>
    <p:sldId id="281" r:id="rId8"/>
    <p:sldId id="271" r:id="rId9"/>
    <p:sldId id="283" r:id="rId10"/>
    <p:sldId id="274" r:id="rId11"/>
    <p:sldId id="285" r:id="rId12"/>
    <p:sldId id="280" r:id="rId13"/>
    <p:sldId id="282" r:id="rId14"/>
    <p:sldId id="273" r:id="rId15"/>
    <p:sldId id="277" r:id="rId16"/>
    <p:sldId id="275" r:id="rId17"/>
    <p:sldId id="276" r:id="rId18"/>
    <p:sldId id="278" r:id="rId19"/>
    <p:sldId id="279" r:id="rId20"/>
    <p:sldId id="284" r:id="rId21"/>
    <p:sldId id="289" r:id="rId22"/>
    <p:sldId id="290" r:id="rId23"/>
    <p:sldId id="291" r:id="rId24"/>
    <p:sldId id="267" r:id="rId25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53" autoAdjust="0"/>
    <p:restoredTop sz="94660"/>
  </p:normalViewPr>
  <p:slideViewPr>
    <p:cSldViewPr>
      <p:cViewPr>
        <p:scale>
          <a:sx n="64" d="100"/>
          <a:sy n="64" d="100"/>
        </p:scale>
        <p:origin x="-1074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8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9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9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4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9" y="28375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7" y="4988421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7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7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7" y="28540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7" y="28540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8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3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8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25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21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24.09.2020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40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24.09.2020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5905" y="2500350"/>
            <a:ext cx="11412188" cy="4231146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5400" dirty="0">
                <a:latin typeface="Arial" pitchFamily="34" charset="0"/>
                <a:cs typeface="Arial" pitchFamily="34" charset="0"/>
              </a:rPr>
              <a:t>Плотность и единицы плотности твердого тела</a:t>
            </a:r>
            <a:r>
              <a:rPr lang="uz-Latn-UZ" sz="54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5400" dirty="0">
                <a:latin typeface="Arial" pitchFamily="34" charset="0"/>
                <a:cs typeface="Arial" pitchFamily="34" charset="0"/>
              </a:rPr>
              <a:t> Методы  о</a:t>
            </a:r>
            <a:r>
              <a:rPr lang="uz-Latn-UZ" sz="5400" dirty="0">
                <a:latin typeface="Arial" pitchFamily="34" charset="0"/>
                <a:cs typeface="Arial" pitchFamily="34" charset="0"/>
              </a:rPr>
              <a:t>ределени</a:t>
            </a:r>
            <a:r>
              <a:rPr lang="ru-RU" sz="5400" dirty="0">
                <a:latin typeface="Arial" pitchFamily="34" charset="0"/>
                <a:cs typeface="Arial" pitchFamily="34" charset="0"/>
              </a:rPr>
              <a:t>я</a:t>
            </a:r>
            <a:r>
              <a:rPr lang="uz-Latn-UZ" sz="5400" dirty="0">
                <a:latin typeface="Arial" pitchFamily="34" charset="0"/>
                <a:cs typeface="Arial" pitchFamily="34" charset="0"/>
              </a:rPr>
              <a:t> плотности по </a:t>
            </a:r>
            <a:r>
              <a:rPr lang="uz-Latn-UZ" sz="5400" dirty="0" smtClean="0">
                <a:latin typeface="Arial" pitchFamily="34" charset="0"/>
                <a:cs typeface="Arial" pitchFamily="34" charset="0"/>
              </a:rPr>
              <a:t>Беруни</a:t>
            </a:r>
            <a:endParaRPr lang="ru-RU" sz="5400" dirty="0" smtClean="0">
              <a:latin typeface="Arial" pitchFamily="34" charset="0"/>
              <a:cs typeface="Arial" pitchFamily="34" charset="0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uz-Latn-UZ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dirty="0">
                <a:latin typeface="Arial" pitchFamily="34" charset="0"/>
                <a:cs typeface="Arial" pitchFamily="34" charset="0"/>
              </a:rPr>
              <a:t>и Хазин</a:t>
            </a:r>
            <a:r>
              <a:rPr lang="ru-RU" sz="5400" dirty="0"/>
              <a:t>у </a:t>
            </a:r>
            <a:endParaRPr lang="ru-RU" sz="5400" dirty="0" smtClean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3268" y="255503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55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7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1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/>
              <a:t>Абу </a:t>
            </a:r>
            <a:r>
              <a:rPr lang="ru-RU" sz="4800" dirty="0" err="1" smtClean="0"/>
              <a:t>Райх</a:t>
            </a:r>
            <a:r>
              <a:rPr lang="ru-RU" sz="4800" dirty="0" err="1"/>
              <a:t>а</a:t>
            </a:r>
            <a:r>
              <a:rPr lang="ru-RU" sz="4800" dirty="0" err="1" smtClean="0"/>
              <a:t>н</a:t>
            </a:r>
            <a:r>
              <a:rPr lang="ru-RU" sz="4800" dirty="0" smtClean="0"/>
              <a:t> </a:t>
            </a:r>
            <a:r>
              <a:rPr lang="ru-RU" sz="4800" dirty="0" err="1"/>
              <a:t>Беруни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330896"/>
            <a:ext cx="8424936" cy="5539978"/>
          </a:xfrm>
        </p:spPr>
        <p:txBody>
          <a:bodyPr/>
          <a:lstStyle/>
          <a:p>
            <a:pPr algn="l"/>
            <a:r>
              <a:rPr lang="ru-RU" sz="3200" b="0" i="0" dirty="0" smtClean="0">
                <a:solidFill>
                  <a:schemeClr val="tx2"/>
                </a:solidFill>
              </a:rPr>
              <a:t>    </a:t>
            </a:r>
            <a:r>
              <a:rPr lang="ru-RU" sz="3600" b="0" i="0" dirty="0" err="1" smtClean="0">
                <a:solidFill>
                  <a:schemeClr val="tx2"/>
                </a:solidFill>
              </a:rPr>
              <a:t>Беруни</a:t>
            </a:r>
            <a:r>
              <a:rPr lang="ru-RU" sz="3600" b="0" i="0" dirty="0" smtClean="0">
                <a:solidFill>
                  <a:schemeClr val="tx2"/>
                </a:solidFill>
              </a:rPr>
              <a:t> изготовил специальный прибор. </a:t>
            </a:r>
            <a:r>
              <a:rPr lang="ru-RU" sz="3600" b="0" i="0" dirty="0">
                <a:solidFill>
                  <a:schemeClr val="tx2"/>
                </a:solidFill>
              </a:rPr>
              <a:t>Тело, объем которого </a:t>
            </a:r>
            <a:r>
              <a:rPr lang="ru-RU" sz="3600" b="0" i="0" dirty="0" smtClean="0">
                <a:solidFill>
                  <a:schemeClr val="tx2"/>
                </a:solidFill>
              </a:rPr>
              <a:t>необходимо было</a:t>
            </a:r>
            <a:r>
              <a:rPr lang="ru-RU" sz="3600" b="0" i="0" dirty="0">
                <a:solidFill>
                  <a:schemeClr val="tx2"/>
                </a:solidFill>
              </a:rPr>
              <a:t> </a:t>
            </a:r>
            <a:r>
              <a:rPr lang="ru-RU" sz="3600" b="0" i="0" dirty="0" smtClean="0">
                <a:solidFill>
                  <a:schemeClr val="tx2"/>
                </a:solidFill>
              </a:rPr>
              <a:t>измерить</a:t>
            </a:r>
            <a:r>
              <a:rPr lang="ru-RU" sz="3600" b="0" i="0" dirty="0">
                <a:solidFill>
                  <a:schemeClr val="tx2"/>
                </a:solidFill>
              </a:rPr>
              <a:t>, погружалось в сосуд </a:t>
            </a:r>
            <a:r>
              <a:rPr lang="ru-RU" sz="3600" b="0" i="0" dirty="0" smtClean="0">
                <a:solidFill>
                  <a:schemeClr val="tx2"/>
                </a:solidFill>
              </a:rPr>
              <a:t>(</a:t>
            </a:r>
            <a:r>
              <a:rPr lang="ru-RU" sz="3600" b="0" dirty="0" smtClean="0">
                <a:solidFill>
                  <a:schemeClr val="tx2"/>
                </a:solidFill>
              </a:rPr>
              <a:t>1) </a:t>
            </a:r>
            <a:r>
              <a:rPr lang="ru-RU" sz="3600" b="0" i="0" dirty="0">
                <a:solidFill>
                  <a:schemeClr val="tx2"/>
                </a:solidFill>
              </a:rPr>
              <a:t>с водой. </a:t>
            </a:r>
            <a:r>
              <a:rPr lang="ru-RU" sz="3600" b="0" i="0" dirty="0" smtClean="0">
                <a:solidFill>
                  <a:schemeClr val="tx2"/>
                </a:solidFill>
              </a:rPr>
              <a:t>Тогда количество жидкости, равное </a:t>
            </a:r>
            <a:r>
              <a:rPr lang="ru-RU" sz="3600" b="0" i="0" dirty="0">
                <a:solidFill>
                  <a:schemeClr val="tx2"/>
                </a:solidFill>
              </a:rPr>
              <a:t>объему измеряемого </a:t>
            </a:r>
            <a:r>
              <a:rPr lang="ru-RU" sz="3600" b="0" i="0" dirty="0" smtClean="0">
                <a:solidFill>
                  <a:schemeClr val="tx2"/>
                </a:solidFill>
              </a:rPr>
              <a:t>тела, через </a:t>
            </a:r>
            <a:r>
              <a:rPr lang="ru-RU" sz="3600" b="0" i="0" dirty="0">
                <a:solidFill>
                  <a:schemeClr val="tx2"/>
                </a:solidFill>
              </a:rPr>
              <a:t>горлышко </a:t>
            </a:r>
            <a:endParaRPr lang="ru-RU" sz="3600" b="0" i="0" dirty="0" smtClean="0">
              <a:solidFill>
                <a:schemeClr val="tx2"/>
              </a:solidFill>
            </a:endParaRPr>
          </a:p>
          <a:p>
            <a:pPr algn="l"/>
            <a:r>
              <a:rPr lang="ru-RU" sz="3600" b="0" dirty="0" smtClean="0">
                <a:solidFill>
                  <a:schemeClr val="tx2"/>
                </a:solidFill>
              </a:rPr>
              <a:t>(2) </a:t>
            </a:r>
            <a:r>
              <a:rPr lang="ru-RU" sz="3600" b="0" i="0" dirty="0">
                <a:solidFill>
                  <a:schemeClr val="tx2"/>
                </a:solidFill>
              </a:rPr>
              <a:t>вытекало </a:t>
            </a:r>
            <a:r>
              <a:rPr lang="ru-RU" sz="3600" b="0" i="0" dirty="0" smtClean="0">
                <a:solidFill>
                  <a:schemeClr val="tx2"/>
                </a:solidFill>
              </a:rPr>
              <a:t>в чашку </a:t>
            </a:r>
            <a:r>
              <a:rPr lang="ru-RU" sz="3600" b="0" i="0" dirty="0" smtClean="0">
                <a:solidFill>
                  <a:schemeClr val="tx2"/>
                </a:solidFill>
              </a:rPr>
              <a:t>(</a:t>
            </a:r>
            <a:r>
              <a:rPr lang="ru-RU" sz="3600" b="0" dirty="0" smtClean="0">
                <a:solidFill>
                  <a:schemeClr val="tx2"/>
                </a:solidFill>
              </a:rPr>
              <a:t>3)</a:t>
            </a:r>
            <a:r>
              <a:rPr lang="ru-RU" sz="3600" b="0" i="0" dirty="0" smtClean="0">
                <a:solidFill>
                  <a:schemeClr val="tx2"/>
                </a:solidFill>
              </a:rPr>
              <a:t>. </a:t>
            </a:r>
            <a:endParaRPr lang="ru-RU" sz="3600" b="0" i="0" dirty="0" smtClean="0">
              <a:solidFill>
                <a:schemeClr val="tx2"/>
              </a:solidFill>
            </a:endParaRPr>
          </a:p>
          <a:p>
            <a:pPr algn="l"/>
            <a:r>
              <a:rPr lang="ru-RU" sz="3600" b="0" i="0" dirty="0">
                <a:solidFill>
                  <a:schemeClr val="tx2"/>
                </a:solidFill>
              </a:rPr>
              <a:t> </a:t>
            </a:r>
            <a:r>
              <a:rPr lang="ru-RU" sz="3600" b="0" i="0" dirty="0" smtClean="0">
                <a:solidFill>
                  <a:schemeClr val="tx2"/>
                </a:solidFill>
              </a:rPr>
              <a:t>   </a:t>
            </a:r>
            <a:r>
              <a:rPr lang="ru-RU" sz="3600" b="0" i="0" dirty="0" err="1" smtClean="0">
                <a:solidFill>
                  <a:schemeClr val="tx2"/>
                </a:solidFill>
              </a:rPr>
              <a:t>Беруни</a:t>
            </a:r>
            <a:r>
              <a:rPr lang="ru-RU" sz="3600" b="0" i="0" dirty="0" smtClean="0">
                <a:solidFill>
                  <a:schemeClr val="tx2"/>
                </a:solidFill>
              </a:rPr>
              <a:t> также определил плотность  веществ</a:t>
            </a:r>
            <a:r>
              <a:rPr lang="ru-RU" sz="3600" b="0" i="0" dirty="0">
                <a:solidFill>
                  <a:schemeClr val="tx2"/>
                </a:solidFill>
              </a:rPr>
              <a:t>, которые </a:t>
            </a:r>
            <a:r>
              <a:rPr lang="ru-RU" sz="3600" b="0" i="0" dirty="0" smtClean="0">
                <a:solidFill>
                  <a:schemeClr val="tx2"/>
                </a:solidFill>
              </a:rPr>
              <a:t>легче воды</a:t>
            </a:r>
            <a:r>
              <a:rPr lang="ru-RU" sz="3600" b="0" i="0" dirty="0">
                <a:solidFill>
                  <a:schemeClr val="tx2"/>
                </a:solidFill>
              </a:rPr>
              <a:t>, такие </a:t>
            </a:r>
            <a:r>
              <a:rPr lang="ru-RU" sz="3600" b="0" i="0" dirty="0" smtClean="0">
                <a:solidFill>
                  <a:schemeClr val="tx2"/>
                </a:solidFill>
              </a:rPr>
              <a:t>как воск, парафин</a:t>
            </a:r>
            <a:r>
              <a:rPr lang="ru-RU" sz="3600" b="0" i="0" dirty="0">
                <a:solidFill>
                  <a:schemeClr val="tx2"/>
                </a:solidFill>
              </a:rPr>
              <a:t>, дерево.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721" y="2194992"/>
            <a:ext cx="396272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2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Абу </a:t>
            </a:r>
            <a:r>
              <a:rPr lang="ru-RU" sz="4800" dirty="0" err="1" smtClean="0"/>
              <a:t>Райхан</a:t>
            </a:r>
            <a:r>
              <a:rPr lang="ru-RU" sz="4800" dirty="0" smtClean="0"/>
              <a:t> </a:t>
            </a:r>
            <a:r>
              <a:rPr lang="ru-RU" sz="4800" dirty="0" err="1" smtClean="0"/>
              <a:t>Беруни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2769989"/>
          </a:xfrm>
        </p:spPr>
        <p:txBody>
          <a:bodyPr/>
          <a:lstStyle/>
          <a:p>
            <a:r>
              <a:rPr lang="ru-RU" sz="3600" b="0" i="0" dirty="0" smtClean="0">
                <a:solidFill>
                  <a:schemeClr val="tx2"/>
                </a:solidFill>
              </a:rPr>
              <a:t>    </a:t>
            </a:r>
            <a:r>
              <a:rPr lang="ru-RU" sz="3600" b="0" i="0" dirty="0" err="1" smtClean="0">
                <a:solidFill>
                  <a:schemeClr val="tx2"/>
                </a:solidFill>
              </a:rPr>
              <a:t>Беруни</a:t>
            </a:r>
            <a:r>
              <a:rPr lang="ru-RU" sz="3600" b="0" i="0" dirty="0" smtClean="0">
                <a:solidFill>
                  <a:schemeClr val="tx2"/>
                </a:solidFill>
              </a:rPr>
              <a:t> </a:t>
            </a:r>
            <a:r>
              <a:rPr lang="ru-RU" sz="3600" b="0" i="0" dirty="0">
                <a:solidFill>
                  <a:schemeClr val="tx2"/>
                </a:solidFill>
              </a:rPr>
              <a:t>в своем труде «Индия» утверждал</a:t>
            </a:r>
            <a:r>
              <a:rPr lang="ru-RU" sz="3600" b="0" i="0" dirty="0" smtClean="0">
                <a:solidFill>
                  <a:schemeClr val="tx2"/>
                </a:solidFill>
              </a:rPr>
              <a:t>: «</a:t>
            </a:r>
            <a:r>
              <a:rPr lang="ru-RU" sz="3600" b="0" i="0" dirty="0">
                <a:solidFill>
                  <a:schemeClr val="tx2"/>
                </a:solidFill>
              </a:rPr>
              <a:t>Опасность, </a:t>
            </a:r>
            <a:r>
              <a:rPr lang="ru-RU" sz="3600" b="0" i="0" dirty="0" smtClean="0">
                <a:solidFill>
                  <a:schemeClr val="tx2"/>
                </a:solidFill>
              </a:rPr>
              <a:t>которую представляют </a:t>
            </a:r>
            <a:r>
              <a:rPr lang="ru-RU" sz="3600" b="0" i="0" dirty="0">
                <a:solidFill>
                  <a:schemeClr val="tx2"/>
                </a:solidFill>
              </a:rPr>
              <a:t>для судов эти </a:t>
            </a:r>
            <a:r>
              <a:rPr lang="ru-RU" sz="3600" b="0" i="0" dirty="0" smtClean="0">
                <a:solidFill>
                  <a:schemeClr val="tx2"/>
                </a:solidFill>
              </a:rPr>
              <a:t>места (места </a:t>
            </a:r>
            <a:r>
              <a:rPr lang="ru-RU" sz="3600" b="0" i="0" dirty="0">
                <a:solidFill>
                  <a:schemeClr val="tx2"/>
                </a:solidFill>
              </a:rPr>
              <a:t>впадения рек в моря</a:t>
            </a:r>
            <a:r>
              <a:rPr lang="ru-RU" sz="3600" b="0" i="0" dirty="0" smtClean="0">
                <a:solidFill>
                  <a:schemeClr val="tx2"/>
                </a:solidFill>
              </a:rPr>
              <a:t>), заключается </a:t>
            </a:r>
            <a:r>
              <a:rPr lang="ru-RU" sz="3600" b="0" i="0" dirty="0">
                <a:solidFill>
                  <a:schemeClr val="tx2"/>
                </a:solidFill>
              </a:rPr>
              <a:t>в том, </a:t>
            </a:r>
            <a:r>
              <a:rPr lang="ru-RU" sz="3600" b="0" i="0" dirty="0" smtClean="0">
                <a:solidFill>
                  <a:schemeClr val="tx2"/>
                </a:solidFill>
              </a:rPr>
              <a:t>что пресная </a:t>
            </a:r>
            <a:r>
              <a:rPr lang="ru-RU" sz="3600" b="0" i="0" dirty="0">
                <a:solidFill>
                  <a:schemeClr val="tx2"/>
                </a:solidFill>
              </a:rPr>
              <a:t>вода в отличие от соленой воды </a:t>
            </a:r>
            <a:r>
              <a:rPr lang="ru-RU" sz="3600" b="0" i="0" dirty="0" smtClean="0">
                <a:solidFill>
                  <a:schemeClr val="tx2"/>
                </a:solidFill>
              </a:rPr>
              <a:t>хуже поднимает </a:t>
            </a:r>
            <a:r>
              <a:rPr lang="ru-RU" sz="3600" b="0" i="0" dirty="0">
                <a:solidFill>
                  <a:schemeClr val="tx2"/>
                </a:solidFill>
              </a:rPr>
              <a:t>тяжелые тела».</a:t>
            </a:r>
            <a:endParaRPr lang="ru-RU" sz="3600" b="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577" y="3739088"/>
            <a:ext cx="35450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073" y="4355232"/>
            <a:ext cx="3456384" cy="2445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60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err="1"/>
              <a:t>Абдуррахман</a:t>
            </a:r>
            <a:r>
              <a:rPr lang="ru-RU" sz="5400" dirty="0"/>
              <a:t> Хазин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690936"/>
            <a:ext cx="6264696" cy="4824536"/>
          </a:xfrm>
        </p:spPr>
        <p:txBody>
          <a:bodyPr/>
          <a:lstStyle/>
          <a:p>
            <a:pPr algn="ctr"/>
            <a:r>
              <a:rPr lang="ru-RU" sz="3600" b="0" i="0" dirty="0">
                <a:solidFill>
                  <a:schemeClr val="tx2"/>
                </a:solidFill>
              </a:rPr>
              <a:t>      «Весы мудрости» — </a:t>
            </a:r>
            <a:r>
              <a:rPr lang="ru-RU" sz="3600" b="0" i="0" dirty="0" smtClean="0">
                <a:solidFill>
                  <a:schemeClr val="tx2"/>
                </a:solidFill>
              </a:rPr>
              <a:t>это равноплечие </a:t>
            </a:r>
            <a:r>
              <a:rPr lang="ru-RU" sz="3600" b="0" i="0" dirty="0">
                <a:solidFill>
                  <a:schemeClr val="tx2"/>
                </a:solidFill>
              </a:rPr>
              <a:t>рычажные весы </a:t>
            </a:r>
            <a:r>
              <a:rPr lang="ru-RU" sz="3600" b="0" i="0" dirty="0" smtClean="0">
                <a:solidFill>
                  <a:schemeClr val="tx2"/>
                </a:solidFill>
              </a:rPr>
              <a:t>с пятью </a:t>
            </a:r>
            <a:r>
              <a:rPr lang="ru-RU" sz="3600" b="0" i="0" dirty="0">
                <a:solidFill>
                  <a:schemeClr val="tx2"/>
                </a:solidFill>
              </a:rPr>
              <a:t>чашами </a:t>
            </a:r>
            <a:r>
              <a:rPr lang="ru-RU" sz="3600" b="0" i="0" dirty="0" smtClean="0">
                <a:solidFill>
                  <a:schemeClr val="tx2"/>
                </a:solidFill>
              </a:rPr>
              <a:t>и передвижной</a:t>
            </a:r>
            <a:r>
              <a:rPr lang="ru-RU" sz="3600" b="0" i="0" dirty="0">
                <a:solidFill>
                  <a:schemeClr val="tx2"/>
                </a:solidFill>
              </a:rPr>
              <a:t> гирей, с </a:t>
            </a:r>
            <a:r>
              <a:rPr lang="ru-RU" sz="3600" b="0" i="0" dirty="0" smtClean="0">
                <a:solidFill>
                  <a:schemeClr val="tx2"/>
                </a:solidFill>
              </a:rPr>
              <a:t>помощью которых </a:t>
            </a:r>
            <a:r>
              <a:rPr lang="ru-RU" sz="3600" b="0" i="0" dirty="0">
                <a:solidFill>
                  <a:schemeClr val="tx2"/>
                </a:solidFill>
              </a:rPr>
              <a:t>можно </a:t>
            </a:r>
            <a:r>
              <a:rPr lang="ru-RU" sz="3600" b="0" i="0" dirty="0" smtClean="0">
                <a:solidFill>
                  <a:schemeClr val="tx2"/>
                </a:solidFill>
              </a:rPr>
              <a:t>взвешивать разные </a:t>
            </a:r>
            <a:r>
              <a:rPr lang="ru-RU" sz="3600" b="0" i="0" dirty="0">
                <a:solidFill>
                  <a:schemeClr val="tx2"/>
                </a:solidFill>
              </a:rPr>
              <a:t>грузы в воздухе и в </a:t>
            </a:r>
            <a:r>
              <a:rPr lang="ru-RU" sz="3600" b="0" i="0" dirty="0" smtClean="0">
                <a:solidFill>
                  <a:schemeClr val="tx2"/>
                </a:solidFill>
              </a:rPr>
              <a:t>воде. </a:t>
            </a:r>
            <a:endParaRPr lang="ru-RU" sz="3600" b="0" i="0" dirty="0">
              <a:solidFill>
                <a:schemeClr val="tx2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37" y="1925988"/>
            <a:ext cx="5256584" cy="377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3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5325"/>
            <a:ext cx="12780964" cy="71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590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" y="-22243"/>
            <a:ext cx="12747709" cy="714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6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38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084"/>
            <a:ext cx="12780963" cy="7110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3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2" y="0"/>
            <a:ext cx="12783835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79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2206625"/>
            <a:ext cx="6021387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6"/>
            <a:ext cx="12780963" cy="712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4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1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330896"/>
                <a:ext cx="12169352" cy="1860574"/>
              </a:xfrm>
            </p:spPr>
            <p:txBody>
              <a:bodyPr/>
              <a:lstStyle/>
              <a:p>
                <a:r>
                  <a:rPr lang="ru-RU" sz="3200" dirty="0"/>
                  <a:t> </a:t>
                </a:r>
                <a:r>
                  <a:rPr lang="ru-RU" sz="3200" dirty="0" smtClean="0"/>
                  <a:t>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Определите плотность металла, если деталь массой 1400 г, изготовленная из него, имеет объём 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</a:t>
                </a:r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330896"/>
                <a:ext cx="12169352" cy="1860574"/>
              </a:xfrm>
              <a:blipFill rotWithShape="1">
                <a:blip r:embed="rId2"/>
                <a:stretch>
                  <a:fillRect l="-2505" t="-8170" r="-2956" b="-15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17873" y="3419128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2448" y="4139208"/>
            <a:ext cx="1973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 = </a:t>
            </a:r>
            <a:r>
              <a:rPr lang="ru-RU" sz="3200" dirty="0" smtClean="0">
                <a:solidFill>
                  <a:prstClr val="black"/>
                </a:solidFill>
              </a:rPr>
              <a:t>1400 г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0233" y="4931296"/>
                <a:ext cx="22663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V = 200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233" y="4931296"/>
                <a:ext cx="226639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7008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205905" y="5786681"/>
            <a:ext cx="89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dirty="0" smtClean="0">
                <a:solidFill>
                  <a:prstClr val="black"/>
                </a:solidFill>
              </a:rPr>
              <a:t>ρ</a:t>
            </a:r>
            <a:r>
              <a:rPr lang="ru-RU" sz="3200" dirty="0" smtClean="0">
                <a:solidFill>
                  <a:prstClr val="black"/>
                </a:solidFill>
              </a:rPr>
              <a:t> - ?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6891" y="3419128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34497" y="3731371"/>
                <a:ext cx="1069845" cy="7514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497" y="3731371"/>
                <a:ext cx="1069845" cy="751424"/>
              </a:xfrm>
              <a:prstGeom prst="rect">
                <a:avLst/>
              </a:prstGeom>
              <a:blipFill rotWithShape="1">
                <a:blip r:embed="rId4"/>
                <a:stretch>
                  <a:fillRect l="-14857" t="-1626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7493" y="4510271"/>
                <a:ext cx="1774845" cy="7918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1400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200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493" y="4510271"/>
                <a:ext cx="1774845" cy="791820"/>
              </a:xfrm>
              <a:prstGeom prst="rect">
                <a:avLst/>
              </a:prstGeom>
              <a:blipFill rotWithShape="1">
                <a:blip r:embed="rId5"/>
                <a:stretch>
                  <a:fillRect l="-8935" r="-7560"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081429" y="462089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7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97453" y="4527483"/>
                <a:ext cx="926472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453" y="4527483"/>
                <a:ext cx="926472" cy="741485"/>
              </a:xfrm>
              <a:prstGeom prst="rect">
                <a:avLst/>
              </a:prstGeom>
              <a:blipFill rotWithShape="1">
                <a:blip r:embed="rId6"/>
                <a:stretch>
                  <a:fillRect l="-16447" t="-2479" r="-15789" b="-14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223925" y="4643264"/>
            <a:ext cx="1822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7*1000 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015483" y="4535438"/>
                <a:ext cx="795026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483" y="4535438"/>
                <a:ext cx="795026" cy="741934"/>
              </a:xfrm>
              <a:prstGeom prst="rect">
                <a:avLst/>
              </a:prstGeom>
              <a:blipFill rotWithShape="1">
                <a:blip r:embed="rId7"/>
                <a:stretch>
                  <a:fillRect l="-20000" t="-2459" r="-18462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8810509" y="4638908"/>
            <a:ext cx="1409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7000 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962637" y="4566900"/>
                <a:ext cx="795026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)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2637" y="4566900"/>
                <a:ext cx="795026" cy="741934"/>
              </a:xfrm>
              <a:prstGeom prst="rect">
                <a:avLst/>
              </a:prstGeom>
              <a:blipFill rotWithShape="1">
                <a:blip r:embed="rId8"/>
                <a:stretch>
                  <a:fillRect l="-19084" t="-2459" r="-18321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415032" y="6133578"/>
                <a:ext cx="2989801" cy="741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prstClr val="black"/>
                    </a:solidFill>
                  </a:rPr>
                  <a:t>Ответ: </a:t>
                </a:r>
                <a:r>
                  <a:rPr lang="ru-RU" sz="3200" dirty="0">
                    <a:solidFill>
                      <a:prstClr val="black"/>
                    </a:solidFill>
                  </a:rPr>
                  <a:t>7000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prstClr val="black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032" y="6133578"/>
                <a:ext cx="2989801" cy="741934"/>
              </a:xfrm>
              <a:prstGeom prst="rect">
                <a:avLst/>
              </a:prstGeom>
              <a:blipFill rotWithShape="1">
                <a:blip r:embed="rId9"/>
                <a:stretch>
                  <a:fillRect l="-5092" t="-2459" r="-2444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3078113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57833" y="5716248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54676" y="5493993"/>
            <a:ext cx="10374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l-GR" sz="3200" dirty="0">
                <a:solidFill>
                  <a:prstClr val="black"/>
                </a:solidFill>
              </a:rPr>
              <a:t>ρ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 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18772" y="5421985"/>
                <a:ext cx="798232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772" y="5421985"/>
                <a:ext cx="798232" cy="741934"/>
              </a:xfrm>
              <a:prstGeom prst="rect">
                <a:avLst/>
              </a:prstGeom>
              <a:blipFill rotWithShape="1">
                <a:blip r:embed="rId10"/>
                <a:stretch>
                  <a:fillRect l="-19084" t="-2459" r="-19847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6336338" y="3635152"/>
            <a:ext cx="1566311" cy="892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0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6" grpId="0"/>
      <p:bldP spid="27" grpId="0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56"/>
            <a:ext cx="12780963" cy="716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1476"/>
            <a:ext cx="12780964" cy="71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9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2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330896"/>
                <a:ext cx="12169352" cy="2043060"/>
              </a:xfrm>
            </p:spPr>
            <p:txBody>
              <a:bodyPr/>
              <a:lstStyle/>
              <a:p>
                <a:r>
                  <a:rPr lang="ru-RU" sz="4000" dirty="0" smtClean="0"/>
                  <a:t> 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Какова вместимость канистры, если в нее можно налить 3,55 кг бензина. Плотность бензина 710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</a:t>
                </a:r>
                <a:endParaRPr lang="ru-RU" sz="40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330896"/>
                <a:ext cx="12169352" cy="2043060"/>
              </a:xfrm>
              <a:blipFill rotWithShape="1">
                <a:blip r:embed="rId2"/>
                <a:stretch>
                  <a:fillRect l="-2555" t="-7463" r="-1453" b="-74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>
            <a:off x="3078113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26185" y="5930697"/>
            <a:ext cx="10615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n-US" sz="3200" dirty="0" smtClean="0">
                <a:solidFill>
                  <a:prstClr val="black"/>
                </a:solidFill>
              </a:rPr>
              <a:t>V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 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90281" y="5886137"/>
                <a:ext cx="800155" cy="9173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f>
                          <m:fPr>
                            <m:ctrlPr>
                              <a:rPr lang="en-US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ru-RU" sz="32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кг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ru-RU" sz="32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м</m:t>
                                </m:r>
                              </m:e>
                              <m:sup>
                                <m:r>
                                  <a:rPr lang="ru-RU" sz="320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281" y="5886137"/>
                <a:ext cx="800155" cy="917367"/>
              </a:xfrm>
              <a:prstGeom prst="rect">
                <a:avLst/>
              </a:prstGeom>
              <a:blipFill rotWithShape="1">
                <a:blip r:embed="rId3"/>
                <a:stretch>
                  <a:fillRect l="-19847" t="-2000" r="-19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10361" y="5930697"/>
                <a:ext cx="120199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= 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361" y="5930697"/>
                <a:ext cx="1201996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12690" t="-12500" r="-1269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0142214" y="6439108"/>
            <a:ext cx="21672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 </a:t>
            </a:r>
            <a:r>
              <a:rPr lang="ru-RU" sz="3200" dirty="0" smtClean="0">
                <a:solidFill>
                  <a:prstClr val="black"/>
                </a:solidFill>
              </a:rPr>
              <a:t>5 л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687454" y="3347120"/>
                <a:ext cx="167969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0,001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454" y="3347120"/>
                <a:ext cx="1679691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9058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9774857" y="3347120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1 л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792722" y="3347120"/>
            <a:ext cx="2516697" cy="5754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7872" y="3203104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7832" y="4067200"/>
            <a:ext cx="2058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 = </a:t>
            </a:r>
            <a:r>
              <a:rPr lang="ru-RU" sz="3200" dirty="0" smtClean="0">
                <a:solidFill>
                  <a:prstClr val="black"/>
                </a:solidFill>
              </a:rPr>
              <a:t>3,55 </a:t>
            </a:r>
            <a:r>
              <a:rPr lang="ru-RU" sz="3200" dirty="0">
                <a:solidFill>
                  <a:prstClr val="black"/>
                </a:solidFill>
              </a:rPr>
              <a:t>к</a:t>
            </a:r>
            <a:r>
              <a:rPr lang="ru-RU" sz="3200" dirty="0" smtClean="0">
                <a:solidFill>
                  <a:prstClr val="black"/>
                </a:solidFill>
              </a:rPr>
              <a:t>г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15025" y="6146721"/>
            <a:ext cx="998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V = </a:t>
            </a:r>
            <a:r>
              <a:rPr lang="ru-RU" sz="3200" dirty="0" smtClean="0">
                <a:solidFill>
                  <a:prstClr val="black"/>
                </a:solidFill>
              </a:rPr>
              <a:t>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29840" y="4909442"/>
                <a:ext cx="1864228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710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40" y="4909442"/>
                <a:ext cx="1864228" cy="741934"/>
              </a:xfrm>
              <a:prstGeom prst="rect">
                <a:avLst/>
              </a:prstGeom>
              <a:blipFill rotWithShape="1">
                <a:blip r:embed="rId6"/>
                <a:stretch>
                  <a:fillRect l="-8170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5891795" y="3147574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26184" y="3923184"/>
                <a:ext cx="1069845" cy="7514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6184" y="3923184"/>
                <a:ext cx="1069845" cy="751424"/>
              </a:xfrm>
              <a:prstGeom prst="rect">
                <a:avLst/>
              </a:prstGeom>
              <a:blipFill rotWithShape="1">
                <a:blip r:embed="rId7"/>
                <a:stretch>
                  <a:fillRect l="-14205" t="-1626" b="-13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654176" y="4931296"/>
                <a:ext cx="1686680" cy="798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V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3,55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710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176" y="4931296"/>
                <a:ext cx="1686680" cy="798873"/>
              </a:xfrm>
              <a:prstGeom prst="rect">
                <a:avLst/>
              </a:prstGeom>
              <a:blipFill rotWithShape="1">
                <a:blip r:embed="rId8"/>
                <a:stretch>
                  <a:fillRect l="-9025" r="-794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>
            <a:off x="3078112" y="3707160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557832" y="5867400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348170" y="3965645"/>
                <a:ext cx="1093889" cy="8216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V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sz="3200" dirty="0">
                            <a:solidFill>
                              <a:prstClr val="black"/>
                            </a:solidFill>
                          </a:rPr>
                          <m:t>ρ</m:t>
                        </m:r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170" y="3965645"/>
                <a:ext cx="1093889" cy="821635"/>
              </a:xfrm>
              <a:prstGeom prst="rect">
                <a:avLst/>
              </a:prstGeom>
              <a:blipFill rotWithShape="1">
                <a:blip r:embed="rId9"/>
                <a:stretch>
                  <a:fillRect l="-13889" t="-1493" b="-37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38352" y="5066601"/>
                <a:ext cx="19778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52" y="5066601"/>
                <a:ext cx="1977849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7692" t="-12500" r="-6769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254576" y="5075312"/>
                <a:ext cx="24843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5*0,001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  =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576" y="5075312"/>
                <a:ext cx="2484398" cy="584775"/>
              </a:xfrm>
              <a:prstGeom prst="rect">
                <a:avLst/>
              </a:prstGeom>
              <a:blipFill rotWithShape="1">
                <a:blip r:embed="rId11"/>
                <a:stretch>
                  <a:fillRect l="-6127" t="-12632" r="-5392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9702848" y="5075312"/>
            <a:ext cx="788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prstClr val="black"/>
                </a:solidFill>
              </a:rPr>
              <a:t>5</a:t>
            </a:r>
            <a:r>
              <a:rPr lang="ru-RU" sz="3200" dirty="0" smtClean="0">
                <a:solidFill>
                  <a:prstClr val="black"/>
                </a:solidFill>
              </a:rPr>
              <a:t> л 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60492" y="3933343"/>
            <a:ext cx="1274005" cy="9084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4787694" y="6264505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759865" y="5985583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004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0" grpId="0"/>
      <p:bldP spid="21" grpId="0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3" grpId="0"/>
      <p:bldP spid="34" grpId="0"/>
      <p:bldP spid="35" grpId="0"/>
      <p:bldP spid="36" grpId="0"/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 № 3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330896"/>
                <a:ext cx="12025336" cy="1427507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 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Определите массу стальной детали, если ее объём 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 Плотность стали 7800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330896"/>
                <a:ext cx="12025336" cy="1427507"/>
              </a:xfrm>
              <a:blipFill rotWithShape="1">
                <a:blip r:embed="rId2"/>
                <a:stretch>
                  <a:fillRect l="-2585" t="-10684" r="-35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17873" y="298708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7833" y="3707160"/>
                <a:ext cx="201311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V = 50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707160"/>
                <a:ext cx="2013115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7879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90853" y="5723384"/>
            <a:ext cx="109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m</a:t>
            </a:r>
            <a:r>
              <a:rPr lang="en-US" sz="3200" dirty="0" smtClean="0">
                <a:solidFill>
                  <a:prstClr val="black"/>
                </a:solidFill>
              </a:rPr>
              <a:t> = </a:t>
            </a:r>
            <a:r>
              <a:rPr lang="ru-RU" sz="3200" dirty="0" smtClean="0">
                <a:solidFill>
                  <a:prstClr val="black"/>
                </a:solidFill>
              </a:rPr>
              <a:t>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5262" y="4549402"/>
                <a:ext cx="2072619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7800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62" y="4549402"/>
                <a:ext cx="2072619" cy="741934"/>
              </a:xfrm>
              <a:prstGeom prst="rect">
                <a:avLst/>
              </a:prstGeom>
              <a:blipFill rotWithShape="1">
                <a:blip r:embed="rId4"/>
                <a:stretch>
                  <a:fillRect l="-7353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0202" y="2987080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54377" y="3626441"/>
            <a:ext cx="1643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</a:t>
            </a:r>
            <a:r>
              <a:rPr lang="ru-RU" sz="3200" dirty="0" smtClean="0">
                <a:solidFill>
                  <a:prstClr val="black"/>
                </a:solidFill>
              </a:rPr>
              <a:t> =</a:t>
            </a:r>
            <a:r>
              <a:rPr lang="en-US" sz="3200" dirty="0" smtClean="0">
                <a:solidFill>
                  <a:prstClr val="black"/>
                </a:solidFill>
              </a:rPr>
              <a:t> V*</a:t>
            </a:r>
            <a:r>
              <a:rPr lang="el-GR" sz="3200" dirty="0">
                <a:solidFill>
                  <a:prstClr val="black"/>
                </a:solidFill>
              </a:rPr>
              <a:t> ρ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113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57833" y="5716248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558833" y="6083424"/>
            <a:ext cx="2574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</a:t>
            </a:r>
            <a:r>
              <a:rPr lang="ru-RU" sz="3200" dirty="0" smtClean="0">
                <a:solidFill>
                  <a:prstClr val="black"/>
                </a:solidFill>
              </a:rPr>
              <a:t> 390 кг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34297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10161" y="2987079"/>
            <a:ext cx="784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C</a:t>
            </a:r>
            <a:r>
              <a:rPr lang="ru-RU" sz="3200" b="1" dirty="0" smtClean="0">
                <a:solidFill>
                  <a:prstClr val="black"/>
                </a:solidFill>
              </a:rPr>
              <a:t>И: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62997" y="3707160"/>
                <a:ext cx="147130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997" y="3707160"/>
                <a:ext cx="14713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0331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454377" y="4346521"/>
            <a:ext cx="3062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 = </a:t>
            </a:r>
            <a:r>
              <a:rPr lang="ru-RU" sz="3200" dirty="0" smtClean="0">
                <a:solidFill>
                  <a:prstClr val="black"/>
                </a:solidFill>
              </a:rPr>
              <a:t>0,05</a:t>
            </a:r>
            <a:r>
              <a:rPr lang="en-US" sz="3200" dirty="0" smtClean="0">
                <a:solidFill>
                  <a:prstClr val="black"/>
                </a:solidFill>
              </a:rPr>
              <a:t>*</a:t>
            </a:r>
            <a:r>
              <a:rPr lang="ru-RU" sz="3200" dirty="0">
                <a:solidFill>
                  <a:srgbClr val="1F497D"/>
                </a:solidFill>
              </a:rPr>
              <a:t> </a:t>
            </a:r>
            <a:r>
              <a:rPr lang="ru-RU" sz="3200" dirty="0" smtClean="0">
                <a:solidFill>
                  <a:prstClr val="black"/>
                </a:solidFill>
              </a:rPr>
              <a:t>7800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2569" y="4346521"/>
            <a:ext cx="1486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390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54377" y="5066601"/>
            <a:ext cx="106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n-US" sz="3200" dirty="0" smtClean="0">
                <a:solidFill>
                  <a:prstClr val="black"/>
                </a:solidFill>
              </a:rPr>
              <a:t>m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33336" y="4981450"/>
                <a:ext cx="1469313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336" y="4981450"/>
                <a:ext cx="1469313" cy="741934"/>
              </a:xfrm>
              <a:prstGeom prst="rect">
                <a:avLst/>
              </a:prstGeom>
              <a:blipFill rotWithShape="1">
                <a:blip r:embed="rId6"/>
                <a:stretch>
                  <a:fillRect l="-10373" t="-2459" r="-10373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841237" y="5066601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[кг]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54377" y="3563144"/>
            <a:ext cx="1746829" cy="63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6647118" y="5204034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229696" y="5476773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30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629841" y="2411016"/>
                <a:ext cx="11809312" cy="3323539"/>
              </a:xfrm>
            </p:spPr>
            <p:txBody>
              <a:bodyPr/>
              <a:lstStyle/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Прочитать тему 16</a:t>
                </a:r>
              </a:p>
              <a:p>
                <a:pPr marL="742950" indent="-742950">
                  <a:buAutoNum type="arabicPeriod"/>
                </a:pPr>
                <a:r>
                  <a:rPr lang="ru-RU" dirty="0" smtClean="0">
                    <a:solidFill>
                      <a:schemeClr val="tx2"/>
                    </a:solidFill>
                  </a:rPr>
                  <a:t>Решить задачу:</a:t>
                </a:r>
              </a:p>
              <a:p>
                <a:r>
                  <a:rPr lang="ru-RU" dirty="0" smtClean="0">
                    <a:solidFill>
                      <a:schemeClr val="tx2"/>
                    </a:solidFill>
                  </a:rPr>
                  <a:t>     Деревянный брусок объёмом 300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имеет массу 120 г. Найдите плотность дерева.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29841" y="2411016"/>
                <a:ext cx="11809312" cy="3323539"/>
              </a:xfrm>
              <a:blipFill rotWithShape="1">
                <a:blip r:embed="rId2"/>
                <a:stretch>
                  <a:fillRect l="-2786" t="-5138" b="-9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4" cy="706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4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94"/>
            <a:ext cx="12799061" cy="7125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46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245"/>
            <a:ext cx="12780964" cy="706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0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7" y="-5309"/>
            <a:ext cx="12749806" cy="708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6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60"/>
            <a:ext cx="12812377" cy="7109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9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" y="-1"/>
            <a:ext cx="12774730" cy="7110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3" y="-9574"/>
            <a:ext cx="12750470" cy="713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66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5" y="322784"/>
            <a:ext cx="12655178" cy="584775"/>
          </a:xfrm>
        </p:spPr>
        <p:txBody>
          <a:bodyPr/>
          <a:lstStyle/>
          <a:p>
            <a:pPr algn="ctr"/>
            <a:r>
              <a:rPr lang="ru-RU" sz="3800" dirty="0" smtClean="0"/>
              <a:t>Как найти плотность тела неправильной формы?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1" y="1474912"/>
            <a:ext cx="12340214" cy="535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32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4339</TotalTime>
  <Words>504</Words>
  <Application>Microsoft Office PowerPoint</Application>
  <PresentationFormat>Произвольный</PresentationFormat>
  <Paragraphs>72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1_Тема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найти плотность тела неправильной формы?</vt:lpstr>
      <vt:lpstr>Абу Райхан Беруни</vt:lpstr>
      <vt:lpstr>Абу Райхан Беруни</vt:lpstr>
      <vt:lpstr>Абдуррахман Хазин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№ 1</vt:lpstr>
      <vt:lpstr>Задача № 2</vt:lpstr>
      <vt:lpstr>Задача № 3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114</cp:revision>
  <dcterms:created xsi:type="dcterms:W3CDTF">2020-08-02T08:10:29Z</dcterms:created>
  <dcterms:modified xsi:type="dcterms:W3CDTF">2020-09-24T04:55:12Z</dcterms:modified>
</cp:coreProperties>
</file>