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8"/>
  </p:notesMasterIdLst>
  <p:sldIdLst>
    <p:sldId id="256" r:id="rId4"/>
    <p:sldId id="268" r:id="rId5"/>
    <p:sldId id="269" r:id="rId6"/>
    <p:sldId id="270" r:id="rId7"/>
    <p:sldId id="291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8" r:id="rId19"/>
    <p:sldId id="298" r:id="rId20"/>
    <p:sldId id="292" r:id="rId21"/>
    <p:sldId id="289" r:id="rId22"/>
    <p:sldId id="290" r:id="rId23"/>
    <p:sldId id="281" r:id="rId24"/>
    <p:sldId id="282" r:id="rId25"/>
    <p:sldId id="283" r:id="rId26"/>
    <p:sldId id="284" r:id="rId27"/>
    <p:sldId id="286" r:id="rId28"/>
    <p:sldId id="287" r:id="rId29"/>
    <p:sldId id="285" r:id="rId30"/>
    <p:sldId id="293" r:id="rId31"/>
    <p:sldId id="294" r:id="rId32"/>
    <p:sldId id="299" r:id="rId33"/>
    <p:sldId id="295" r:id="rId34"/>
    <p:sldId id="296" r:id="rId35"/>
    <p:sldId id="297" r:id="rId36"/>
    <p:sldId id="267" r:id="rId37"/>
  </p:sldIdLst>
  <p:sldSz cx="12780963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60"/>
  </p:normalViewPr>
  <p:slideViewPr>
    <p:cSldViewPr>
      <p:cViewPr>
        <p:scale>
          <a:sx n="64" d="100"/>
          <a:sy n="64" d="100"/>
        </p:scale>
        <p:origin x="-990" y="-186"/>
      </p:cViewPr>
      <p:guideLst>
        <p:guide orient="horz" pos="2245"/>
        <p:guide pos="402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03EAF-CA91-451E-AF24-DED0DF714AC0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685800"/>
            <a:ext cx="61468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B83A5-BD5C-4FB8-993C-81707C7C92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57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B83A5-BD5C-4FB8-993C-81707C7C920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5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9B83A5-BD5C-4FB8-993C-81707C7C920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531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3" y="2213780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0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3" y="285394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3" y="285394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8574" y="2213795"/>
            <a:ext cx="10863818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7149" y="4038232"/>
            <a:ext cx="8946675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0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3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7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8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42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64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52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29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05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82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58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35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1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5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21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9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4" y="2259959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7648" indent="0">
              <a:buNone/>
              <a:defRPr sz="2400" b="1"/>
            </a:lvl2pPr>
            <a:lvl3pPr marL="1095292" indent="0">
              <a:buNone/>
              <a:defRPr sz="2200" b="1"/>
            </a:lvl3pPr>
            <a:lvl4pPr marL="1642950" indent="0">
              <a:buNone/>
              <a:defRPr sz="1900" b="1"/>
            </a:lvl4pPr>
            <a:lvl5pPr marL="2190595" indent="0">
              <a:buNone/>
              <a:defRPr sz="1900" b="1"/>
            </a:lvl5pPr>
            <a:lvl6pPr marL="2738246" indent="0">
              <a:buNone/>
              <a:defRPr sz="1900" b="1"/>
            </a:lvl6pPr>
            <a:lvl7pPr marL="3285891" indent="0">
              <a:buNone/>
              <a:defRPr sz="1900" b="1"/>
            </a:lvl7pPr>
            <a:lvl8pPr marL="3833537" indent="0">
              <a:buNone/>
              <a:defRPr sz="1900" b="1"/>
            </a:lvl8pPr>
            <a:lvl9pPr marL="438119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9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6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5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75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9" y="283757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75" y="1491265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3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7" y="4988421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7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7648" indent="0">
              <a:buNone/>
              <a:defRPr sz="3400"/>
            </a:lvl2pPr>
            <a:lvl3pPr marL="1095292" indent="0">
              <a:buNone/>
              <a:defRPr sz="2900"/>
            </a:lvl3pPr>
            <a:lvl4pPr marL="1642950" indent="0">
              <a:buNone/>
              <a:defRPr sz="2400"/>
            </a:lvl4pPr>
            <a:lvl5pPr marL="2190595" indent="0">
              <a:buNone/>
              <a:defRPr sz="2400"/>
            </a:lvl5pPr>
            <a:lvl6pPr marL="2738246" indent="0">
              <a:buNone/>
              <a:defRPr sz="2400"/>
            </a:lvl6pPr>
            <a:lvl7pPr marL="3285891" indent="0">
              <a:buNone/>
              <a:defRPr sz="2400"/>
            </a:lvl7pPr>
            <a:lvl8pPr marL="3833537" indent="0">
              <a:buNone/>
              <a:defRPr sz="2400"/>
            </a:lvl8pPr>
            <a:lvl9pPr marL="4381192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7" y="5577321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7648" indent="0">
              <a:buNone/>
              <a:defRPr sz="1400"/>
            </a:lvl2pPr>
            <a:lvl3pPr marL="1095292" indent="0">
              <a:buNone/>
              <a:defRPr sz="1200"/>
            </a:lvl3pPr>
            <a:lvl4pPr marL="1642950" indent="0">
              <a:buNone/>
              <a:defRPr sz="1100"/>
            </a:lvl4pPr>
            <a:lvl5pPr marL="2190595" indent="0">
              <a:buNone/>
              <a:defRPr sz="1100"/>
            </a:lvl5pPr>
            <a:lvl6pPr marL="2738246" indent="0">
              <a:buNone/>
              <a:defRPr sz="1100"/>
            </a:lvl6pPr>
            <a:lvl7pPr marL="3285891" indent="0">
              <a:buNone/>
              <a:defRPr sz="1100"/>
            </a:lvl7pPr>
            <a:lvl8pPr marL="3833537" indent="0">
              <a:buNone/>
              <a:defRPr sz="1100"/>
            </a:lvl8pPr>
            <a:lvl9pPr marL="438119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0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42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66207" y="285409"/>
            <a:ext cx="2875717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9057" y="285409"/>
            <a:ext cx="8414133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1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33" y="290944"/>
            <a:ext cx="10863820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58573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885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333191" y="1451653"/>
            <a:ext cx="3489203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58573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5885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33191" y="5175427"/>
            <a:ext cx="3489203" cy="99636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7233" indent="-127233">
              <a:buFont typeface="Arial" panose="020B0604020202020204" pitchFamily="34" charset="0"/>
              <a:buChar char="•"/>
              <a:defRPr sz="1200"/>
            </a:lvl2pPr>
            <a:lvl3pPr marL="254466" indent="-127233">
              <a:defRPr sz="1200"/>
            </a:lvl3pPr>
            <a:lvl4pPr marL="445319" indent="-190849">
              <a:defRPr sz="1200"/>
            </a:lvl4pPr>
            <a:lvl5pPr marL="636165" indent="-190849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58633" y="969982"/>
            <a:ext cx="10863820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4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0026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58574" y="2209175"/>
            <a:ext cx="10863818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17149" y="3990721"/>
            <a:ext cx="8946675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496"/>
            <a:ext cx="10044182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8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050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2197" y="1639047"/>
            <a:ext cx="5559719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99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67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1653509" y="350022"/>
            <a:ext cx="560221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345528" y="6627457"/>
            <a:ext cx="4089908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39048" y="6627457"/>
            <a:ext cx="2939622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9202293" y="6627457"/>
            <a:ext cx="2939622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0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613" y="4579300"/>
            <a:ext cx="10863818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9613" y="3020429"/>
            <a:ext cx="10863818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9048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96990" y="1662803"/>
            <a:ext cx="5644925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595167"/>
            <a:ext cx="5647145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053" y="2259957"/>
            <a:ext cx="5647145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92552" y="1595167"/>
            <a:ext cx="5649363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92552" y="2259957"/>
            <a:ext cx="5649363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6" y="283732"/>
            <a:ext cx="4204848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97008" y="283744"/>
            <a:ext cx="7144913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9056" y="1491247"/>
            <a:ext cx="4204848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5163" y="4988413"/>
            <a:ext cx="7668578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5163" y="636758"/>
            <a:ext cx="7668578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5163" y="5577319"/>
            <a:ext cx="7668578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3" y="285393"/>
            <a:ext cx="11502867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3" y="1662803"/>
            <a:ext cx="11502867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25"/>
            <a:ext cx="404730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25"/>
            <a:ext cx="2982225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054" y="285396"/>
            <a:ext cx="11502867" cy="1187715"/>
          </a:xfrm>
          <a:prstGeom prst="rect">
            <a:avLst/>
          </a:prstGeom>
        </p:spPr>
        <p:txBody>
          <a:bodyPr vert="horz" lIns="109533" tIns="54764" rIns="109533" bIns="5476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9054" y="1662821"/>
            <a:ext cx="11502867" cy="4703021"/>
          </a:xfrm>
          <a:prstGeom prst="rect">
            <a:avLst/>
          </a:prstGeom>
        </p:spPr>
        <p:txBody>
          <a:bodyPr vert="horz" lIns="109533" tIns="54764" rIns="109533" bIns="547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39051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22.09.2020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66834" y="6605040"/>
            <a:ext cx="404730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59690" y="6605040"/>
            <a:ext cx="2982225" cy="379409"/>
          </a:xfrm>
          <a:prstGeom prst="rect">
            <a:avLst/>
          </a:prstGeom>
        </p:spPr>
        <p:txBody>
          <a:bodyPr vert="horz" lIns="109533" tIns="54764" rIns="109533" bIns="547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5292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9529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8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095292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733" indent="-410733" algn="l" defTabSz="109529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9928" indent="-342283" algn="l" defTabSz="1095292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69124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767" indent="-273826" algn="l" defTabSz="109529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4420" indent="-273826" algn="l" defTabSz="109529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071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59719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7377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5015" indent="-273826" algn="l" defTabSz="109529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48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52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2950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0595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8246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5891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3537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1192" algn="l" defTabSz="10952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8181" y="1177533"/>
            <a:ext cx="12526188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8185" y="156288"/>
            <a:ext cx="12526188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3292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6681" y="224963"/>
            <a:ext cx="11447615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8392" y="1715502"/>
            <a:ext cx="10044182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45528" y="6627469"/>
            <a:ext cx="40899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39048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22.09.2020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02293" y="6627469"/>
            <a:ext cx="293962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92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3292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3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11095" eaLnBrk="1" hangingPunct="1">
        <a:defRPr>
          <a:latin typeface="+mn-lt"/>
          <a:ea typeface="+mn-ea"/>
          <a:cs typeface="+mn-cs"/>
        </a:defRPr>
      </a:lvl2pPr>
      <a:lvl3pPr marL="1622188" eaLnBrk="1" hangingPunct="1">
        <a:defRPr>
          <a:latin typeface="+mn-lt"/>
          <a:ea typeface="+mn-ea"/>
          <a:cs typeface="+mn-cs"/>
        </a:defRPr>
      </a:lvl3pPr>
      <a:lvl4pPr marL="2433284" eaLnBrk="1" hangingPunct="1">
        <a:defRPr>
          <a:latin typeface="+mn-lt"/>
          <a:ea typeface="+mn-ea"/>
          <a:cs typeface="+mn-cs"/>
        </a:defRPr>
      </a:lvl4pPr>
      <a:lvl5pPr marL="3244380" eaLnBrk="1" hangingPunct="1">
        <a:defRPr>
          <a:latin typeface="+mn-lt"/>
          <a:ea typeface="+mn-ea"/>
          <a:cs typeface="+mn-cs"/>
        </a:defRPr>
      </a:lvl5pPr>
      <a:lvl6pPr marL="4055475" eaLnBrk="1" hangingPunct="1">
        <a:defRPr>
          <a:latin typeface="+mn-lt"/>
          <a:ea typeface="+mn-ea"/>
          <a:cs typeface="+mn-cs"/>
        </a:defRPr>
      </a:lvl6pPr>
      <a:lvl7pPr marL="4866571" eaLnBrk="1" hangingPunct="1">
        <a:defRPr>
          <a:latin typeface="+mn-lt"/>
          <a:ea typeface="+mn-ea"/>
          <a:cs typeface="+mn-cs"/>
        </a:defRPr>
      </a:lvl7pPr>
      <a:lvl8pPr marL="5677665" eaLnBrk="1" hangingPunct="1">
        <a:defRPr>
          <a:latin typeface="+mn-lt"/>
          <a:ea typeface="+mn-ea"/>
          <a:cs typeface="+mn-cs"/>
        </a:defRPr>
      </a:lvl8pPr>
      <a:lvl9pPr marL="6488763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347" y="3411"/>
            <a:ext cx="12763612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205905" y="2341525"/>
            <a:ext cx="11412188" cy="4231146"/>
          </a:xfrm>
          <a:prstGeom prst="rect">
            <a:avLst/>
          </a:prstGeom>
        </p:spPr>
        <p:txBody>
          <a:bodyPr vert="horz" wrap="square" lIns="0" tIns="24626" rIns="0" bIns="0" rtlCol="0">
            <a:spAutoFit/>
          </a:bodyPr>
          <a:lstStyle/>
          <a:p>
            <a:pPr marL="32456" defTabSz="1016664">
              <a:spcBef>
                <a:spcPts val="195"/>
              </a:spcBef>
            </a:pPr>
            <a:r>
              <a:rPr lang="ru-RU" sz="36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5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2456" defTabSz="1016664">
              <a:spcBef>
                <a:spcPts val="195"/>
              </a:spcBef>
            </a:pPr>
            <a:endParaRPr lang="ru-RU" sz="54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2456" algn="ctr" defTabSz="1016664">
              <a:spcBef>
                <a:spcPts val="195"/>
              </a:spcBef>
            </a:pPr>
            <a:r>
              <a:rPr lang="ru-RU" sz="5400" b="1" dirty="0">
                <a:latin typeface="Arial" pitchFamily="34" charset="0"/>
                <a:cs typeface="Arial" pitchFamily="34" charset="0"/>
              </a:rPr>
              <a:t>Лабораторная работа №1.</a:t>
            </a:r>
            <a:r>
              <a:rPr lang="ru-RU" sz="5400" dirty="0">
                <a:latin typeface="Arial" pitchFamily="34" charset="0"/>
                <a:cs typeface="Arial" pitchFamily="34" charset="0"/>
              </a:rPr>
              <a:t>  Измерение массы тела на рычажных весах</a:t>
            </a:r>
            <a:endParaRPr lang="ru-RU" sz="5400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43268" y="2555032"/>
            <a:ext cx="762637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10477228" y="466925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10488144" y="495454"/>
            <a:ext cx="1338132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1016664"/>
            <a:endParaRPr sz="20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892305" y="473255"/>
            <a:ext cx="807089" cy="1043919"/>
          </a:xfrm>
          <a:prstGeom prst="rect">
            <a:avLst/>
          </a:prstGeom>
        </p:spPr>
        <p:txBody>
          <a:bodyPr vert="horz" wrap="square" lIns="0" tIns="27983" rIns="0" bIns="0" rtlCol="0">
            <a:spAutoFit/>
          </a:bodyPr>
          <a:lstStyle/>
          <a:p>
            <a:pPr defTabSz="1016664">
              <a:spcBef>
                <a:spcPts val="221"/>
              </a:spcBef>
            </a:pPr>
            <a:r>
              <a:rPr lang="ru-RU" sz="6600" b="1" spc="18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6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739649" y="1386198"/>
            <a:ext cx="1610378" cy="375421"/>
          </a:xfrm>
          <a:prstGeom prst="rect">
            <a:avLst/>
          </a:prstGeom>
        </p:spPr>
        <p:txBody>
          <a:bodyPr vert="horz" wrap="square" lIns="0" tIns="21270" rIns="0" bIns="0" rtlCol="0">
            <a:spAutoFit/>
          </a:bodyPr>
          <a:lstStyle/>
          <a:p>
            <a:pPr defTabSz="1016664">
              <a:spcBef>
                <a:spcPts val="168"/>
              </a:spcBef>
            </a:pPr>
            <a:r>
              <a:rPr lang="ru-RU" sz="23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159577" y="495445"/>
            <a:ext cx="3929029" cy="949360"/>
          </a:xfrm>
          <a:prstGeom prst="rect">
            <a:avLst/>
          </a:prstGeom>
        </p:spPr>
        <p:txBody>
          <a:bodyPr vert="horz" wrap="square" lIns="0" tIns="25779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2426" defTabSz="1614255">
              <a:spcBef>
                <a:spcPts val="203"/>
              </a:spcBef>
              <a:defRPr/>
            </a:pPr>
            <a:r>
              <a:rPr lang="ru-RU" sz="6000" kern="0" spc="8" dirty="0">
                <a:solidFill>
                  <a:sysClr val="window" lastClr="FFFFFF"/>
                </a:solidFill>
              </a:rPr>
              <a:t>Физика</a:t>
            </a:r>
            <a:endParaRPr lang="en-US" sz="60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41" y="544613"/>
            <a:ext cx="95546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3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959" y="1345886"/>
            <a:ext cx="12061202" cy="264687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4.  Во избежание порчи весов берут гирю с массой, близкой к массе взвешиваемого тела. При большой разнице масс весы могут зашкаливать.</a:t>
            </a:r>
            <a:endParaRPr lang="ru-RU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58233" y="4499248"/>
                <a:ext cx="4670509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88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8800" b="1" i="1" smtClean="0"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8800" b="1" i="1" smtClean="0">
                            <a:latin typeface="Cambria Math"/>
                          </a:rPr>
                          <m:t>т </m:t>
                        </m:r>
                      </m:sub>
                    </m:sSub>
                  </m:oMath>
                </a14:m>
                <a:r>
                  <a:rPr lang="ru-RU" sz="8800" b="1" dirty="0" smtClean="0"/>
                  <a:t> ≈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88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8800" b="1" i="1"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8800" b="1" i="1" smtClean="0">
                            <a:latin typeface="Cambria Math"/>
                          </a:rPr>
                          <m:t>г</m:t>
                        </m:r>
                      </m:sub>
                    </m:sSub>
                  </m:oMath>
                </a14:m>
                <a:endParaRPr lang="ru-RU" sz="88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233" y="4499248"/>
                <a:ext cx="4670509" cy="1446550"/>
              </a:xfrm>
              <a:prstGeom prst="rect">
                <a:avLst/>
              </a:prstGeom>
              <a:blipFill rotWithShape="1">
                <a:blip r:embed="rId2"/>
                <a:stretch>
                  <a:fillRect t="-20253" b="-426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03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02904"/>
            <a:ext cx="12169352" cy="397031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5.  На чашки весов нельзя класть мокрые, грязные, горячие тела, наливать жидкости, насыпать без использования подкладки сыпучие вещества 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(сахар, песок,</a:t>
            </a: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  соль).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49" y="4261374"/>
            <a:ext cx="3600400" cy="239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713" y="4231202"/>
            <a:ext cx="3672408" cy="246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9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330896"/>
            <a:ext cx="12097344" cy="132343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6.  Нельзя взвешивать тела тяжелее, чем указано в паспорте весов.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20" y="2771056"/>
            <a:ext cx="691276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817" y="1618928"/>
            <a:ext cx="6552728" cy="5184576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7.  Мелкие гири нужно брать из коробки только пинцетом. Если брать их руками, то влага и жир с рук перейдут на гири и изменят их массу.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29" y="1474912"/>
            <a:ext cx="566267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5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02904"/>
            <a:ext cx="12169352" cy="198515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8.  Если гиря окажется легче взвешиваемого тела, </a:t>
            </a:r>
            <a:r>
              <a:rPr lang="ru-RU" smtClean="0">
                <a:solidFill>
                  <a:schemeClr val="tx2"/>
                </a:solidFill>
              </a:rPr>
              <a:t>то в чашку </a:t>
            </a:r>
            <a:r>
              <a:rPr lang="ru-RU" dirty="0" smtClean="0">
                <a:solidFill>
                  <a:schemeClr val="tx2"/>
                </a:solidFill>
              </a:rPr>
              <a:t>надо подкладывать гири.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29" y="2906052"/>
            <a:ext cx="5040560" cy="389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77" y="3707160"/>
            <a:ext cx="3240360" cy="26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5" y="1402904"/>
            <a:ext cx="11953328" cy="3308598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9.  Если весы уравновесятся, стрелка покажет 0 или же чашки расположатся на одной линии, затем подсчитывают общую массу гирь, лежащих на чашке весов.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343" y="4188394"/>
            <a:ext cx="1800200" cy="256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57" y="4286673"/>
            <a:ext cx="46767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8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50776"/>
            <a:ext cx="11447615" cy="738664"/>
          </a:xfrm>
        </p:spPr>
        <p:txBody>
          <a:bodyPr/>
          <a:lstStyle/>
          <a:p>
            <a:pPr algn="ctr"/>
            <a:r>
              <a:rPr lang="en-US" sz="4800" dirty="0" smtClean="0"/>
              <a:t>I</a:t>
            </a:r>
            <a:r>
              <a:rPr lang="ru-RU" sz="4800" dirty="0" smtClean="0"/>
              <a:t>. Определим массу твёрдого тела</a:t>
            </a:r>
            <a:endParaRPr lang="ru-RU"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41809" y="1402904"/>
                <a:ext cx="12169352" cy="1769715"/>
              </a:xfrm>
            </p:spPr>
            <p:txBody>
              <a:bodyPr/>
              <a:lstStyle/>
              <a:p>
                <a:r>
                  <a:rPr lang="ru-RU" sz="3600" dirty="0" smtClean="0">
                    <a:solidFill>
                      <a:schemeClr val="tx2"/>
                    </a:solidFill>
                  </a:rPr>
                  <a:t>  1.  На весах взвешивают массу алюминиевого бруска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ал</m:t>
                        </m:r>
                      </m:sub>
                    </m:sSub>
                  </m:oMath>
                </a14:m>
                <a:r>
                  <a:rPr lang="ru-RU" sz="3600" dirty="0" smtClean="0">
                    <a:solidFill>
                      <a:schemeClr val="tx2"/>
                    </a:solidFill>
                  </a:rPr>
                  <a:t>).</a:t>
                </a:r>
              </a:p>
              <a:p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41809" y="1402904"/>
                <a:ext cx="12169352" cy="1769715"/>
              </a:xfrm>
              <a:blipFill rotWithShape="1">
                <a:blip r:embed="rId2"/>
                <a:stretch>
                  <a:fillRect l="-2255" t="-75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5" y="2635677"/>
            <a:ext cx="5352717" cy="401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43" y="2071391"/>
            <a:ext cx="6192688" cy="464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3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817" y="1618928"/>
            <a:ext cx="4536504" cy="4752528"/>
          </a:xfrm>
        </p:spPr>
        <p:txBody>
          <a:bodyPr/>
          <a:lstStyle/>
          <a:p>
            <a:r>
              <a:rPr lang="ru-RU" sz="3600" dirty="0">
                <a:solidFill>
                  <a:schemeClr val="tx2"/>
                </a:solidFill>
              </a:rPr>
              <a:t> 2. Подсчитывают массу гирь, которыми уравновешивают тело (алюминиевый брусок</a:t>
            </a:r>
            <a:r>
              <a:rPr lang="ru-RU" sz="3600" dirty="0" smtClean="0">
                <a:solidFill>
                  <a:schemeClr val="tx2"/>
                </a:solidFill>
              </a:rPr>
              <a:t>):</a:t>
            </a:r>
            <a:endParaRPr lang="ru-RU" sz="3600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45" y="1330896"/>
            <a:ext cx="7380792" cy="553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33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330896"/>
            <a:ext cx="11953328" cy="1107996"/>
          </a:xfrm>
        </p:spPr>
        <p:txBody>
          <a:bodyPr/>
          <a:lstStyle/>
          <a:p>
            <a:r>
              <a:rPr lang="ru-RU" sz="3600" dirty="0">
                <a:solidFill>
                  <a:schemeClr val="tx2"/>
                </a:solidFill>
              </a:rPr>
              <a:t> 3.  Находят массу алюминиевого бруска.</a:t>
            </a:r>
          </a:p>
          <a:p>
            <a:r>
              <a:rPr lang="ru-RU" sz="3600" dirty="0">
                <a:solidFill>
                  <a:schemeClr val="tx2"/>
                </a:solidFill>
              </a:rPr>
              <a:t> </a:t>
            </a:r>
            <a:r>
              <a:rPr lang="ru-RU" sz="3600" dirty="0" smtClean="0">
                <a:solidFill>
                  <a:schemeClr val="tx2"/>
                </a:solidFill>
              </a:rPr>
              <a:t>4</a:t>
            </a:r>
            <a:r>
              <a:rPr lang="ru-RU" sz="3600" dirty="0">
                <a:solidFill>
                  <a:schemeClr val="tx2"/>
                </a:solidFill>
              </a:rPr>
              <a:t>. Данные заносят в таблицу.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" y="2639172"/>
            <a:ext cx="11631709" cy="409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66681" y="224945"/>
            <a:ext cx="1144761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5400" smtClean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3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78768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8837" y="4064778"/>
            <a:ext cx="10478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    Масса гирь, которыми уравновешивают тело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( алюминиевый брусок):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446" y="6110710"/>
            <a:ext cx="2779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Масса тела: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4835" y="5427924"/>
            <a:ext cx="6582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2</a:t>
            </a:r>
            <a:r>
              <a:rPr lang="ru-RU" sz="3600" dirty="0" smtClean="0">
                <a:solidFill>
                  <a:srgbClr val="00B050"/>
                </a:solidFill>
              </a:rPr>
              <a:t>0г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rgbClr val="00B050"/>
                </a:solidFill>
              </a:rPr>
              <a:t>1г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200мг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50мг</a:t>
            </a:r>
            <a:r>
              <a:rPr lang="ru-RU" sz="3600" dirty="0" smtClean="0"/>
              <a:t> =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904841" y="5429257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21 г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750 мг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99756" y="6110709"/>
                <a:ext cx="27301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ал</m:t>
                        </m:r>
                      </m:sub>
                    </m:sSub>
                    <m:r>
                      <a:rPr lang="ru-RU" sz="3600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ru-RU" sz="3600" dirty="0" smtClean="0"/>
                  <a:t>21,75г</a:t>
                </a:r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756" y="6110709"/>
                <a:ext cx="2730171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14151" r="-5804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0205471" y="5413884"/>
            <a:ext cx="183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21,75 г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60" y="1330556"/>
            <a:ext cx="7128792" cy="250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27" y="1430027"/>
            <a:ext cx="3210562" cy="240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29927" y="6110710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0,02175 кг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0755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Повторение: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474912"/>
            <a:ext cx="10044182" cy="3308598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Масса – 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Единица измерения массы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Весы – 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Виды весов –</a:t>
            </a:r>
          </a:p>
          <a:p>
            <a:pPr marL="742950" indent="-742950">
              <a:buAutoNum type="arabicPeriod"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77" y="2990743"/>
            <a:ext cx="498726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67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Таблица: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6" y="1387446"/>
            <a:ext cx="12003088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53977" y="3026347"/>
            <a:ext cx="216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Жидкость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04774" y="2339008"/>
            <a:ext cx="568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Твердое тело (</a:t>
            </a:r>
            <a:r>
              <a:rPr lang="ru-RU" sz="2000" b="1" dirty="0" smtClean="0"/>
              <a:t>алюминиевый брусок</a:t>
            </a:r>
            <a:r>
              <a:rPr lang="ru-RU" sz="3600" b="1" dirty="0" smtClean="0"/>
              <a:t>)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5640" y="3857645"/>
            <a:ext cx="78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Газ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34929" y="4609597"/>
            <a:ext cx="479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Пластмассовый брусок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95585" y="5363344"/>
            <a:ext cx="377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Железный брусок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406705" y="2380016"/>
            <a:ext cx="218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0,02175 </a:t>
            </a:r>
            <a:r>
              <a:rPr lang="ru-RU" sz="3600" b="1" dirty="0" smtClean="0"/>
              <a:t>кг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7432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en-US" sz="5400" dirty="0" smtClean="0"/>
              <a:t>II</a:t>
            </a:r>
            <a:r>
              <a:rPr lang="ru-RU" sz="5400" dirty="0"/>
              <a:t>. Определим </a:t>
            </a:r>
            <a:r>
              <a:rPr lang="ru-RU" sz="5400" dirty="0" smtClean="0"/>
              <a:t>массу</a:t>
            </a:r>
            <a:r>
              <a:rPr lang="en-US" sz="5400" dirty="0" smtClean="0"/>
              <a:t> </a:t>
            </a:r>
            <a:r>
              <a:rPr lang="ru-RU" sz="5400" dirty="0" smtClean="0"/>
              <a:t>жидкости</a:t>
            </a:r>
            <a:endParaRPr lang="ru-RU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57833" y="1375609"/>
                <a:ext cx="11737304" cy="1323439"/>
              </a:xfrm>
            </p:spPr>
            <p:txBody>
              <a:bodyPr/>
              <a:lstStyle/>
              <a:p>
                <a:r>
                  <a:rPr lang="ru-RU" dirty="0" smtClean="0">
                    <a:solidFill>
                      <a:schemeClr val="tx2"/>
                    </a:solidFill>
                  </a:rPr>
                  <a:t>  1.  На весах взвешивают массу пустого стакана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𝒄</m:t>
                        </m:r>
                        <m:r>
                          <a:rPr lang="ru-RU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т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schemeClr val="tx2"/>
                    </a:solidFill>
                  </a:rPr>
                  <a:t>).</a:t>
                </a:r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57833" y="1375609"/>
                <a:ext cx="11737304" cy="1323439"/>
              </a:xfrm>
              <a:blipFill rotWithShape="1">
                <a:blip r:embed="rId2"/>
                <a:stretch>
                  <a:fillRect l="-2857" t="-12903" r="-2701" b="-244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53" y="2699048"/>
            <a:ext cx="313095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419128"/>
            <a:ext cx="374557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5" y="3402806"/>
            <a:ext cx="2270954" cy="31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/>
              <a:t>Выполнение работы: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7833" y="1474912"/>
            <a:ext cx="11953328" cy="132343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  2.  Снимают стакан с чашки и наливают в него определенное количество воды.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9" y="3040856"/>
            <a:ext cx="660623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7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9347" y="1474912"/>
                <a:ext cx="11867797" cy="2023759"/>
              </a:xfrm>
            </p:spPr>
            <p:txBody>
              <a:bodyPr/>
              <a:lstStyle/>
              <a:p>
                <a:r>
                  <a:rPr lang="ru-RU" dirty="0" smtClean="0">
                    <a:solidFill>
                      <a:schemeClr val="tx2"/>
                    </a:solidFill>
                  </a:rPr>
                  <a:t>  3.  Ставят стакан с водой на чашку весов и взвешивают массу стакана с водой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ст.вод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schemeClr val="tx2"/>
                    </a:solidFill>
                  </a:rPr>
                  <a:t>.</a:t>
                </a:r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9347" y="1474912"/>
                <a:ext cx="11867797" cy="2023759"/>
              </a:xfrm>
              <a:blipFill rotWithShape="1">
                <a:blip r:embed="rId2"/>
                <a:stretch>
                  <a:fillRect l="-2825" t="-8434" b="-132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05" y="2843064"/>
            <a:ext cx="3672408" cy="39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89" y="3867581"/>
            <a:ext cx="268909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0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85825" y="1402905"/>
                <a:ext cx="11809312" cy="4814460"/>
              </a:xfrm>
            </p:spPr>
            <p:txBody>
              <a:bodyPr/>
              <a:lstStyle/>
              <a:p>
                <a:r>
                  <a:rPr lang="ru-RU" dirty="0">
                    <a:solidFill>
                      <a:schemeClr val="tx2"/>
                    </a:solidFill>
                  </a:rPr>
                  <a:t> </a:t>
                </a:r>
                <a:r>
                  <a:rPr lang="ru-RU" dirty="0" smtClean="0">
                    <a:solidFill>
                      <a:schemeClr val="tx2"/>
                    </a:solidFill>
                  </a:rPr>
                  <a:t>  4.  Определяют массу воды в стакане по формуле:</a:t>
                </a:r>
              </a:p>
              <a:p>
                <a:endParaRPr lang="ru-RU" dirty="0" smtClean="0"/>
              </a:p>
              <a:p>
                <a:r>
                  <a:rPr lang="ru-RU" sz="5400" dirty="0" smtClean="0"/>
                  <a:t>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6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6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6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вод</m:t>
                        </m:r>
                      </m:sub>
                    </m:sSub>
                  </m:oMath>
                </a14:m>
                <a:r>
                  <a:rPr lang="ru-RU" sz="6600" dirty="0" smtClean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6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660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6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ст.вод</m:t>
                        </m:r>
                      </m:sub>
                    </m:sSub>
                  </m:oMath>
                </a14:m>
                <a:r>
                  <a:rPr lang="ru-RU" sz="6600" dirty="0" smtClean="0">
                    <a:solidFill>
                      <a:schemeClr val="tx2"/>
                    </a:solidFill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6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660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6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ст</m:t>
                        </m:r>
                      </m:sub>
                    </m:sSub>
                  </m:oMath>
                </a14:m>
                <a:endParaRPr lang="ru-RU" sz="6600" dirty="0" smtClean="0">
                  <a:solidFill>
                    <a:schemeClr val="tx2"/>
                  </a:solidFill>
                </a:endParaRPr>
              </a:p>
              <a:p>
                <a:endParaRPr lang="ru-RU" sz="6600" dirty="0">
                  <a:solidFill>
                    <a:schemeClr val="tx2"/>
                  </a:solidFill>
                </a:endParaRPr>
              </a:p>
              <a:p>
                <a:r>
                  <a:rPr lang="ru-RU" sz="4400" dirty="0" smtClean="0">
                    <a:solidFill>
                      <a:schemeClr val="tx2"/>
                    </a:solidFill>
                  </a:rPr>
                  <a:t>   5.   Данные заносят в таблицу:</a:t>
                </a:r>
                <a:endParaRPr lang="ru-RU" sz="4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Текс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85825" y="1402905"/>
                <a:ext cx="11809312" cy="4814460"/>
              </a:xfrm>
              <a:blipFill rotWithShape="1">
                <a:blip r:embed="rId2"/>
                <a:stretch>
                  <a:fillRect l="-2839" t="-3418" b="-46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Прямоугольник 3"/>
          <p:cNvSpPr/>
          <p:nvPr/>
        </p:nvSpPr>
        <p:spPr>
          <a:xfrm>
            <a:off x="2142009" y="3203104"/>
            <a:ext cx="9001000" cy="158417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553998"/>
          </a:xfrm>
        </p:spPr>
        <p:txBody>
          <a:bodyPr/>
          <a:lstStyle/>
          <a:p>
            <a:r>
              <a:rPr lang="ru-RU" dirty="0" smtClean="0"/>
              <a:t>Видео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780963" cy="712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8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224" y="1354702"/>
            <a:ext cx="952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1)  Масса гирь, которыми уравновешивают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тело (стакан):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5028" y="2555031"/>
            <a:ext cx="313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Масса стакана: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341958" y="1954866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10г</a:t>
            </a:r>
            <a:r>
              <a:rPr lang="ru-RU" sz="3600" dirty="0" smtClean="0"/>
              <a:t> +</a:t>
            </a:r>
            <a:r>
              <a:rPr lang="ru-RU" sz="3600" dirty="0" smtClean="0">
                <a:solidFill>
                  <a:srgbClr val="00B050"/>
                </a:solidFill>
              </a:rPr>
              <a:t> 2г </a:t>
            </a:r>
            <a:r>
              <a:rPr lang="ru-RU" sz="3600" dirty="0" smtClean="0"/>
              <a:t>+ </a:t>
            </a:r>
            <a:r>
              <a:rPr lang="ru-RU" sz="3600" dirty="0" smtClean="0">
                <a:solidFill>
                  <a:srgbClr val="00B050"/>
                </a:solidFill>
              </a:rPr>
              <a:t>1г </a:t>
            </a:r>
            <a:r>
              <a:rPr lang="ru-RU" sz="3600" dirty="0" smtClean="0"/>
              <a:t>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100мг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50мг</a:t>
            </a:r>
            <a:r>
              <a:rPr lang="ru-RU" sz="3600" dirty="0" smtClean="0"/>
              <a:t> =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9143546" y="1954865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13 г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150 мг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69791" y="2555031"/>
                <a:ext cx="26965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i="1">
                            <a:latin typeface="Cambria Math"/>
                          </a:rPr>
                          <m:t>ст</m:t>
                        </m:r>
                      </m:sub>
                    </m:sSub>
                    <m:r>
                      <a:rPr lang="ru-RU" sz="3600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ru-RU" sz="3600" dirty="0" smtClean="0"/>
                  <a:t>13,15г</a:t>
                </a:r>
                <a:endParaRPr lang="ru-RU" sz="36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91" y="2555031"/>
                <a:ext cx="2696507" cy="646331"/>
              </a:xfrm>
              <a:prstGeom prst="rect">
                <a:avLst/>
              </a:prstGeom>
              <a:blipFill rotWithShape="1">
                <a:blip r:embed="rId3"/>
                <a:stretch>
                  <a:fillRect t="-14151" r="-5882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85224" y="3265905"/>
            <a:ext cx="952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2)  Масса гирь, которыми уравновешивают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тело (стакан с водой):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8775" y="4441785"/>
            <a:ext cx="9546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5</a:t>
            </a:r>
            <a:r>
              <a:rPr lang="ru-RU" sz="3600" dirty="0" smtClean="0">
                <a:solidFill>
                  <a:srgbClr val="00B050"/>
                </a:solidFill>
              </a:rPr>
              <a:t>0г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rgbClr val="00B050"/>
                </a:solidFill>
              </a:rPr>
              <a:t>20г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rgbClr val="00B050"/>
                </a:solidFill>
              </a:rPr>
              <a:t>20г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rgbClr val="00B050"/>
                </a:solidFill>
              </a:rPr>
              <a:t>5г</a:t>
            </a:r>
            <a:r>
              <a:rPr lang="ru-RU" sz="3600" dirty="0" smtClean="0"/>
              <a:t> +</a:t>
            </a:r>
            <a:r>
              <a:rPr lang="ru-RU" sz="3600" dirty="0" smtClean="0">
                <a:solidFill>
                  <a:srgbClr val="00B050"/>
                </a:solidFill>
              </a:rPr>
              <a:t>2г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200мг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100мг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 мг </a:t>
            </a:r>
            <a:r>
              <a:rPr lang="ru-RU" sz="3600" dirty="0" smtClean="0"/>
              <a:t>=</a:t>
            </a:r>
            <a:endParaRPr lang="ru-RU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9943444" y="4395238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97 г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350 мг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3760" y="4959296"/>
            <a:ext cx="4838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Масса стакана с водой: 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781698" y="5041569"/>
                <a:ext cx="3312061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ст.вод</m:t>
                        </m:r>
                      </m:sub>
                    </m:sSub>
                    <m:r>
                      <a:rPr lang="ru-RU" sz="36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ru-RU" sz="3600" dirty="0" smtClean="0"/>
                  <a:t> 97,35г</a:t>
                </a:r>
                <a:endParaRPr lang="ru-RU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1698" y="5041569"/>
                <a:ext cx="3312061" cy="678776"/>
              </a:xfrm>
              <a:prstGeom prst="rect">
                <a:avLst/>
              </a:prstGeom>
              <a:blipFill rotWithShape="1">
                <a:blip r:embed="rId4"/>
                <a:stretch>
                  <a:fillRect t="-12613" r="-4604" b="-297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341809" y="5548664"/>
                <a:ext cx="6052000" cy="678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600" dirty="0" smtClean="0"/>
                  <a:t>3)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вод</m:t>
                        </m:r>
                        <m:r>
                          <a:rPr lang="ru-RU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ы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ст.вод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chemeClr val="tx2"/>
                    </a:solidFill>
                  </a:rPr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ст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schemeClr val="tx2"/>
                    </a:solidFill>
                  </a:rPr>
                  <a:t> </a:t>
                </a:r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09" y="5548664"/>
                <a:ext cx="6052000" cy="678776"/>
              </a:xfrm>
              <a:prstGeom prst="rect">
                <a:avLst/>
              </a:prstGeom>
              <a:blipFill rotWithShape="1">
                <a:blip r:embed="rId5"/>
                <a:stretch>
                  <a:fillRect l="-3021" t="-12500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05905" y="6268744"/>
                <a:ext cx="5226046" cy="678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воды</m:t>
                        </m:r>
                      </m:sub>
                    </m:sSub>
                  </m:oMath>
                </a14:m>
                <a:r>
                  <a:rPr lang="ru-RU" sz="3600" dirty="0" smtClean="0"/>
                  <a:t> = 97,35 г – 13,15 г =</a:t>
                </a:r>
                <a:endParaRPr lang="ru-R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905" y="6268744"/>
                <a:ext cx="5226046" cy="678776"/>
              </a:xfrm>
              <a:prstGeom prst="rect">
                <a:avLst/>
              </a:prstGeom>
              <a:blipFill rotWithShape="1">
                <a:blip r:embed="rId6"/>
                <a:stretch>
                  <a:fillRect t="-12500" r="-2567" b="-285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392482" y="6250078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84,2 г</a:t>
            </a:r>
            <a:endParaRPr lang="ru-RU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635876" y="6250077"/>
            <a:ext cx="2282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0,0842 кг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759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6" y="1387446"/>
            <a:ext cx="12003088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Таблица: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853977" y="3026347"/>
            <a:ext cx="216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Жидкость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04774" y="2339008"/>
            <a:ext cx="568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Твердое тело (</a:t>
            </a:r>
            <a:r>
              <a:rPr lang="ru-RU" sz="2000" b="1" dirty="0" smtClean="0"/>
              <a:t>алюминиевый брусок</a:t>
            </a:r>
            <a:r>
              <a:rPr lang="ru-RU" sz="3600" b="1" dirty="0" smtClean="0"/>
              <a:t>)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45640" y="3857645"/>
            <a:ext cx="78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Газ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34929" y="4609597"/>
            <a:ext cx="479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Пластмассовый брусок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895585" y="5363344"/>
            <a:ext cx="377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Железный брусок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94737" y="3060829"/>
            <a:ext cx="1968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0,0842 кг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5732" y="2380016"/>
            <a:ext cx="218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0,02175 </a:t>
            </a:r>
            <a:r>
              <a:rPr lang="ru-RU" sz="3600" b="1" dirty="0" smtClean="0"/>
              <a:t>кг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014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en-US" sz="5400" dirty="0"/>
              <a:t>II</a:t>
            </a:r>
            <a:r>
              <a:rPr lang="ru-RU" sz="5400" dirty="0"/>
              <a:t>. Определим массу</a:t>
            </a:r>
            <a:r>
              <a:rPr lang="en-US" sz="5400" dirty="0"/>
              <a:t> </a:t>
            </a:r>
            <a:r>
              <a:rPr lang="ru-RU" sz="5400" dirty="0" smtClean="0"/>
              <a:t>газа</a:t>
            </a:r>
            <a:endParaRPr lang="ru-RU" sz="5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3" y="1330896"/>
            <a:ext cx="4248472" cy="5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77" y="1330895"/>
            <a:ext cx="6749767" cy="5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2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Как измерить массу воздуха-How to measure the mass of ai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31848"/>
            <a:ext cx="12780963" cy="718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9434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Лабораторная работа № 1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77913" y="2627040"/>
            <a:ext cx="10044182" cy="1846659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chemeClr val="tx2"/>
                </a:solidFill>
              </a:rPr>
              <a:t>Измерение массы тела на рычажных весах</a:t>
            </a:r>
            <a:endParaRPr lang="ru-RU" sz="6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85224" y="1354702"/>
            <a:ext cx="9608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arenR"/>
            </a:pPr>
            <a:r>
              <a:rPr lang="ru-RU" sz="3600" dirty="0" smtClean="0">
                <a:latin typeface="Arial" pitchFamily="34" charset="0"/>
                <a:cs typeface="Arial" pitchFamily="34" charset="0"/>
              </a:rPr>
              <a:t>Масса гирь, которыми уравновешивают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стеклянную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колбу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 с воздухом 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8747" y="2576724"/>
            <a:ext cx="4405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Масса колбы с газом: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004478" y="1931030"/>
            <a:ext cx="2534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127 г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620 мг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224" y="3265905"/>
            <a:ext cx="952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2)  Масса гирь, которыми уравновешивают 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теклянную колбу без воздуха: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8747" y="4667469"/>
            <a:ext cx="46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Масса колбы без газа: 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50521" y="4685958"/>
                <a:ext cx="29129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ru-RU" sz="36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ru-RU" sz="3600" dirty="0" smtClean="0"/>
                  <a:t> 126,57 г</a:t>
                </a:r>
                <a:endParaRPr lang="ru-RU" sz="3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21" y="4685958"/>
                <a:ext cx="2912913" cy="646331"/>
              </a:xfrm>
              <a:prstGeom prst="rect">
                <a:avLst/>
              </a:prstGeom>
              <a:blipFill rotWithShape="1">
                <a:blip r:embed="rId2"/>
                <a:stretch>
                  <a:fillRect t="-14151" r="-5439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341809" y="5363344"/>
                <a:ext cx="6052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3600" dirty="0" smtClean="0"/>
                  <a:t>3)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газа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chemeClr val="tx2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chemeClr val="tx2"/>
                    </a:solidFill>
                  </a:rPr>
                  <a:t> </a:t>
                </a:r>
                <a:r>
                  <a:rPr lang="ru-RU" sz="3600" dirty="0" smtClean="0">
                    <a:solidFill>
                      <a:schemeClr val="tx2"/>
                    </a:solidFill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>
                            <a:solidFill>
                              <a:schemeClr val="tx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>
                            <a:solidFill>
                              <a:schemeClr val="tx2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ru-RU" sz="3600" b="1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dirty="0" smtClean="0">
                    <a:solidFill>
                      <a:schemeClr val="tx2"/>
                    </a:solidFill>
                  </a:rPr>
                  <a:t> </a:t>
                </a:r>
                <a:endParaRPr lang="ru-RU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09" y="5363344"/>
                <a:ext cx="605200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3021" t="-14151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05905" y="6083424"/>
                <a:ext cx="55338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газа</m:t>
                        </m:r>
                      </m:sub>
                    </m:sSub>
                  </m:oMath>
                </a14:m>
                <a:r>
                  <a:rPr lang="ru-RU" sz="3600" dirty="0" smtClean="0"/>
                  <a:t> = 127,62 г – 126,57 г =</a:t>
                </a:r>
                <a:endParaRPr lang="ru-RU" sz="3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5905" y="6083424"/>
                <a:ext cx="5533823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14151" r="-2313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752522" y="6064758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1,05 г</a:t>
            </a:r>
            <a:endParaRPr lang="ru-RU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7995916" y="6064757"/>
            <a:ext cx="2517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 0,00105 кг</a:t>
            </a:r>
            <a:endParaRPr lang="ru-RU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58270" y="2555031"/>
                <a:ext cx="28989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3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ru-RU" sz="36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ru-RU" sz="3600" b="0" i="1" smtClean="0">
                        <a:latin typeface="Cambria Math"/>
                      </a:rPr>
                      <m:t>= </m:t>
                    </m:r>
                  </m:oMath>
                </a14:m>
                <a:r>
                  <a:rPr lang="ru-RU" sz="3600" dirty="0" smtClean="0"/>
                  <a:t>127,62 г</a:t>
                </a:r>
                <a:endParaRPr lang="ru-RU" sz="36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270" y="2555031"/>
                <a:ext cx="2898999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14151" r="-5462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7121497" y="3929150"/>
            <a:ext cx="2534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126 г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570 мг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4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6" y="1387446"/>
            <a:ext cx="12003088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66681" y="224945"/>
            <a:ext cx="1144761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eaLnBrk="1" hangingPunct="1">
              <a:defRPr sz="36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5400" smtClean="0"/>
              <a:t>Таблица: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694737" y="3060829"/>
            <a:ext cx="1968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0,0842 кг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77667" y="2339007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21,75г</a:t>
            </a:r>
            <a:endParaRPr lang="ru-RU" sz="3600" b="1" dirty="0"/>
          </a:p>
        </p:txBody>
      </p:sp>
      <p:pic>
        <p:nvPicPr>
          <p:cNvPr id="8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68" y="1475606"/>
            <a:ext cx="12324901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81970" y="3026347"/>
            <a:ext cx="216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Жидкость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32767" y="2339008"/>
            <a:ext cx="568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Твердое тело (</a:t>
            </a:r>
            <a:r>
              <a:rPr lang="ru-RU" sz="2000" b="1" dirty="0" smtClean="0"/>
              <a:t>алюминиевый брусок</a:t>
            </a:r>
            <a:r>
              <a:rPr lang="ru-RU" sz="3600" b="1" dirty="0" smtClean="0"/>
              <a:t>)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73633" y="3857645"/>
            <a:ext cx="781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Газ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462922" y="4609597"/>
            <a:ext cx="479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Пластмассовый брусок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23578" y="5363344"/>
            <a:ext cx="3774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Железный брусок</a:t>
            </a:r>
            <a:endParaRPr lang="ru-RU" sz="3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775130" y="3213229"/>
            <a:ext cx="1968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0,0842 кг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58060" y="2491407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21,75г</a:t>
            </a:r>
            <a:endParaRPr lang="ru-RU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8553127" y="3973020"/>
                <a:ext cx="225202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3200" b="1" i="1" smtClean="0">
                        <a:latin typeface="Cambria Math"/>
                      </a:rPr>
                      <m:t>𝟎</m:t>
                    </m:r>
                    <m:r>
                      <a:rPr lang="ru-RU" sz="3200" b="1" i="1" smtClean="0">
                        <a:latin typeface="Cambria Math"/>
                      </a:rPr>
                      <m:t>,</m:t>
                    </m:r>
                    <m:r>
                      <a:rPr lang="ru-RU" sz="3200" b="1" i="1" smtClean="0">
                        <a:latin typeface="Cambria Math"/>
                      </a:rPr>
                      <m:t>𝟎𝟎𝟏𝟎𝟓</m:t>
                    </m:r>
                  </m:oMath>
                </a14:m>
                <a:r>
                  <a:rPr lang="ru-RU" sz="3200" b="1" dirty="0" smtClean="0"/>
                  <a:t> кг</a:t>
                </a:r>
                <a:endParaRPr lang="ru-RU" sz="3200" b="1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127" y="3973020"/>
                <a:ext cx="2252027" cy="584775"/>
              </a:xfrm>
              <a:prstGeom prst="rect">
                <a:avLst/>
              </a:prstGeom>
              <a:blipFill rotWithShape="1">
                <a:blip r:embed="rId3"/>
                <a:stretch>
                  <a:fillRect t="-12500" r="-6233" b="-343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101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 smtClean="0"/>
              <a:t>Самостоятельно:</a:t>
            </a:r>
            <a:endParaRPr lang="ru-RU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64948" y="5100656"/>
            <a:ext cx="10478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    Масса гирь, которыми уравновешивают тело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( пластмассовый брусок):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1355" y="6229181"/>
            <a:ext cx="933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</a:rPr>
              <a:t>10г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rgbClr val="00B050"/>
                </a:solidFill>
              </a:rPr>
              <a:t>1г</a:t>
            </a:r>
            <a:r>
              <a:rPr lang="ru-RU" sz="3600" dirty="0" smtClean="0"/>
              <a:t> +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00мг</a:t>
            </a:r>
            <a:r>
              <a:rPr lang="ru-RU" sz="3600" dirty="0" smtClean="0"/>
              <a:t> +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50мг </a:t>
            </a:r>
            <a:r>
              <a:rPr lang="ru-RU" sz="3600" dirty="0" smtClean="0"/>
              <a:t>+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20мг </a:t>
            </a:r>
            <a:r>
              <a:rPr lang="ru-RU" sz="3600" dirty="0" smtClean="0"/>
              <a:t>+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 20мг</a:t>
            </a:r>
            <a:r>
              <a:rPr lang="ru-RU" sz="3600" dirty="0" smtClean="0"/>
              <a:t> =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011946" y="3635152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?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0428117" y="6229181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?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13" y="1329734"/>
            <a:ext cx="5006826" cy="36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921" y="1329734"/>
            <a:ext cx="4865785" cy="364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55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738664"/>
          </a:xfrm>
        </p:spPr>
        <p:txBody>
          <a:bodyPr/>
          <a:lstStyle/>
          <a:p>
            <a:pPr algn="ctr"/>
            <a:r>
              <a:rPr lang="ru-RU" sz="4800" dirty="0">
                <a:solidFill>
                  <a:prstClr val="white"/>
                </a:solidFill>
              </a:rPr>
              <a:t>Самостоятельно: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1849" y="5147320"/>
            <a:ext cx="10478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    Масса гирь, которыми уравновешивают тело </a:t>
            </a:r>
          </a:p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( железный брусок):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7816" y="6249498"/>
            <a:ext cx="9260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</a:rPr>
              <a:t>5</a:t>
            </a:r>
            <a:r>
              <a:rPr lang="ru-RU" sz="3600" dirty="0" smtClean="0">
                <a:solidFill>
                  <a:srgbClr val="00B050"/>
                </a:solidFill>
              </a:rPr>
              <a:t>0г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rgbClr val="00B050"/>
                </a:solidFill>
              </a:rPr>
              <a:t>10г + 1г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500мг</a:t>
            </a:r>
            <a:r>
              <a:rPr lang="ru-RU" sz="3600" dirty="0" smtClean="0"/>
              <a:t>+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00мг</a:t>
            </a:r>
            <a:r>
              <a:rPr lang="ru-RU" sz="3600" dirty="0" smtClean="0"/>
              <a:t> + </a:t>
            </a:r>
            <a:r>
              <a:rPr lang="ru-RU" sz="36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00мг</a:t>
            </a:r>
            <a:r>
              <a:rPr lang="ru-RU" sz="3600" dirty="0" smtClean="0"/>
              <a:t> + </a:t>
            </a:r>
            <a:r>
              <a:rPr lang="ru-RU" sz="3600" dirty="0" smtClean="0">
                <a:solidFill>
                  <a:schemeClr val="accent6">
                    <a:lumMod val="75000"/>
                  </a:schemeClr>
                </a:solidFill>
              </a:rPr>
              <a:t>50мг </a:t>
            </a:r>
            <a:r>
              <a:rPr lang="ru-RU" sz="3600" dirty="0" smtClean="0"/>
              <a:t> =</a:t>
            </a:r>
            <a:endParaRPr lang="ru-RU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06" y="1312317"/>
            <a:ext cx="5112568" cy="383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9" y="1312316"/>
            <a:ext cx="5112567" cy="383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60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178776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5825" y="1762944"/>
            <a:ext cx="11809312" cy="4632037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Записать в тетрадях название лабораторной работы, необходимые принадлежности и ход выполнения работы ( тема 15 стр. 31 )</a:t>
            </a:r>
          </a:p>
          <a:p>
            <a:pPr marL="742950" indent="-742950">
              <a:buAutoNum type="arabicPeriod"/>
            </a:pPr>
            <a:r>
              <a:rPr lang="ru-RU" dirty="0" smtClean="0">
                <a:solidFill>
                  <a:schemeClr val="tx2"/>
                </a:solidFill>
              </a:rPr>
              <a:t>Подсчитать массу взвешиваемого тела ( пластмассового и железного бруска ) и </a:t>
            </a:r>
            <a:r>
              <a:rPr lang="ru-RU" smtClean="0">
                <a:solidFill>
                  <a:schemeClr val="tx2"/>
                </a:solidFill>
              </a:rPr>
              <a:t>заполнить таблицу </a:t>
            </a:r>
            <a:endParaRPr lang="ru-RU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Необходимые принадлежности.</a:t>
            </a: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3006105" y="6134916"/>
            <a:ext cx="808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Рычажные весы с гирями,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пинцет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45" y="1402904"/>
            <a:ext cx="3888432" cy="460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93" y="2411016"/>
            <a:ext cx="6182633" cy="338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19" y="1330896"/>
            <a:ext cx="4990806" cy="481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Liza\Desktop\Безымянны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41" y="1764791"/>
            <a:ext cx="5882645" cy="403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25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Необходимые принадлежности.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70401" y="5867400"/>
            <a:ext cx="1808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Бруски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50" y="1566863"/>
            <a:ext cx="9896475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9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r>
              <a:rPr lang="ru-RU" sz="5400" dirty="0">
                <a:solidFill>
                  <a:prstClr val="white"/>
                </a:solidFill>
              </a:rPr>
              <a:t>Необходимые принадлежности.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49" y="1404645"/>
            <a:ext cx="609170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4293" y="6085165"/>
            <a:ext cx="312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Стакан, вода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57" y="1345824"/>
            <a:ext cx="3751422" cy="473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87884" y="6229181"/>
            <a:ext cx="4491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Стеклянный сосуд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8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 smtClean="0"/>
              <a:t>Выполнение работы: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801" y="1330896"/>
            <a:ext cx="12241360" cy="132343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1. Ознакомьтесь со строением рычажных весов и гирями, имеющими разную массу.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37" y="2627040"/>
            <a:ext cx="9484156" cy="427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6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817" y="1437739"/>
            <a:ext cx="6912768" cy="5293757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2.  Перед взвешиванием весы необходимо привести в уравновешенное состояние. При необходимости на чашки нужно положить полоски бумаги.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569" y="1472181"/>
            <a:ext cx="5328592" cy="525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1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681" y="224945"/>
            <a:ext cx="11447615" cy="830997"/>
          </a:xfrm>
        </p:spPr>
        <p:txBody>
          <a:bodyPr/>
          <a:lstStyle/>
          <a:p>
            <a:pPr algn="ctr"/>
            <a:r>
              <a:rPr lang="ru-RU" sz="5400" dirty="0">
                <a:solidFill>
                  <a:prstClr val="white"/>
                </a:solidFill>
              </a:rPr>
              <a:t>Выполнение работы: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809" y="1330896"/>
            <a:ext cx="12169352" cy="1323439"/>
          </a:xfrm>
        </p:spPr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3.  Взвешиваемое тело кладут на левую чашку весов, а гири на правую.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201" y="3040554"/>
            <a:ext cx="4248472" cy="351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41" y="3024232"/>
            <a:ext cx="257586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7" y="3139816"/>
            <a:ext cx="3456384" cy="345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1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859</Words>
  <Application>Microsoft Office PowerPoint</Application>
  <PresentationFormat>Произвольный</PresentationFormat>
  <Paragraphs>144</Paragraphs>
  <Slides>34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34</vt:i4>
      </vt:variant>
    </vt:vector>
  </HeadingPairs>
  <TitlesOfParts>
    <vt:vector size="37" baseType="lpstr">
      <vt:lpstr>Тема Office</vt:lpstr>
      <vt:lpstr>1_Тема Office</vt:lpstr>
      <vt:lpstr>4_Тема Office</vt:lpstr>
      <vt:lpstr>Презентация PowerPoint</vt:lpstr>
      <vt:lpstr>Повторение:</vt:lpstr>
      <vt:lpstr>Лабораторная работа № 1</vt:lpstr>
      <vt:lpstr>Необходимые принадлежности.</vt:lpstr>
      <vt:lpstr>Необходимые принадлежности.</vt:lpstr>
      <vt:lpstr>Необходимые принадлежности.</vt:lpstr>
      <vt:lpstr>Выполнение работы:</vt:lpstr>
      <vt:lpstr>Выполнение работы:</vt:lpstr>
      <vt:lpstr>Выполнение работы:</vt:lpstr>
      <vt:lpstr>Выполнение работы:</vt:lpstr>
      <vt:lpstr>Выполнение работы:</vt:lpstr>
      <vt:lpstr>Выполнение работы:</vt:lpstr>
      <vt:lpstr>Выполнение работы:</vt:lpstr>
      <vt:lpstr>Выполнение работы:</vt:lpstr>
      <vt:lpstr>Выполнение работы:</vt:lpstr>
      <vt:lpstr>I. Определим массу твёрдого тела</vt:lpstr>
      <vt:lpstr>Выполнение работы:</vt:lpstr>
      <vt:lpstr>Презентация PowerPoint</vt:lpstr>
      <vt:lpstr>Выполнение работы:</vt:lpstr>
      <vt:lpstr>Таблица:</vt:lpstr>
      <vt:lpstr>II. Определим массу жидкости</vt:lpstr>
      <vt:lpstr>Выполнение работы:</vt:lpstr>
      <vt:lpstr>Выполнение работы:</vt:lpstr>
      <vt:lpstr>Выполнение работы:</vt:lpstr>
      <vt:lpstr>Видео</vt:lpstr>
      <vt:lpstr>Выполнение работы:</vt:lpstr>
      <vt:lpstr>Таблица:</vt:lpstr>
      <vt:lpstr>II. Определим массу газа</vt:lpstr>
      <vt:lpstr>Презентация PowerPoint</vt:lpstr>
      <vt:lpstr>Выполнение работы:</vt:lpstr>
      <vt:lpstr>Презентация PowerPoint</vt:lpstr>
      <vt:lpstr>Самостоятельно:</vt:lpstr>
      <vt:lpstr>Самостоятельно: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93</cp:revision>
  <dcterms:created xsi:type="dcterms:W3CDTF">2020-08-02T08:10:29Z</dcterms:created>
  <dcterms:modified xsi:type="dcterms:W3CDTF">2020-09-22T05:29:18Z</dcterms:modified>
</cp:coreProperties>
</file>