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2"/>
  </p:notesMasterIdLst>
  <p:sldIdLst>
    <p:sldId id="256" r:id="rId4"/>
    <p:sldId id="278" r:id="rId5"/>
    <p:sldId id="270" r:id="rId6"/>
    <p:sldId id="288" r:id="rId7"/>
    <p:sldId id="286" r:id="rId8"/>
    <p:sldId id="285" r:id="rId9"/>
    <p:sldId id="282" r:id="rId10"/>
    <p:sldId id="283" r:id="rId11"/>
    <p:sldId id="279" r:id="rId12"/>
    <p:sldId id="280" r:id="rId13"/>
    <p:sldId id="281" r:id="rId14"/>
    <p:sldId id="271" r:id="rId15"/>
    <p:sldId id="272" r:id="rId16"/>
    <p:sldId id="273" r:id="rId17"/>
    <p:sldId id="275" r:id="rId18"/>
    <p:sldId id="276" r:id="rId19"/>
    <p:sldId id="277" r:id="rId20"/>
    <p:sldId id="267" r:id="rId21"/>
  </p:sldIdLst>
  <p:sldSz cx="12780963" cy="7126288"/>
  <p:notesSz cx="6858000" cy="9144000"/>
  <p:defaultTextStyle>
    <a:defPPr>
      <a:defRPr lang="ru-RU"/>
    </a:defPPr>
    <a:lvl1pPr marL="0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152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301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454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605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75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90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05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20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4660"/>
  </p:normalViewPr>
  <p:slideViewPr>
    <p:cSldViewPr>
      <p:cViewPr>
        <p:scale>
          <a:sx n="64" d="100"/>
          <a:sy n="64" d="100"/>
        </p:scale>
        <p:origin x="-990" y="-186"/>
      </p:cViewPr>
      <p:guideLst>
        <p:guide orient="horz" pos="2245"/>
        <p:guide pos="40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03EAF-CA91-451E-AF24-DED0DF714AC0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85800"/>
            <a:ext cx="6146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B83A5-BD5C-4FB8-993C-81707C7C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57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3" y="2213780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9" y="4038230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03" y="285394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3" y="285394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4" y="2213795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9" y="4038232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5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0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8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3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7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8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13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13" y="3020442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64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52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29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05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82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58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35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1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5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21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21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9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4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48" indent="0">
              <a:buNone/>
              <a:defRPr sz="2400" b="1"/>
            </a:lvl2pPr>
            <a:lvl3pPr marL="1095292" indent="0">
              <a:buNone/>
              <a:defRPr sz="2200" b="1"/>
            </a:lvl3pPr>
            <a:lvl4pPr marL="1642950" indent="0">
              <a:buNone/>
              <a:defRPr sz="1900" b="1"/>
            </a:lvl4pPr>
            <a:lvl5pPr marL="2190595" indent="0">
              <a:buNone/>
              <a:defRPr sz="1900" b="1"/>
            </a:lvl5pPr>
            <a:lvl6pPr marL="2738246" indent="0">
              <a:buNone/>
              <a:defRPr sz="1900" b="1"/>
            </a:lvl6pPr>
            <a:lvl7pPr marL="3285891" indent="0">
              <a:buNone/>
              <a:defRPr sz="1900" b="1"/>
            </a:lvl7pPr>
            <a:lvl8pPr marL="3833537" indent="0">
              <a:buNone/>
              <a:defRPr sz="1900" b="1"/>
            </a:lvl8pPr>
            <a:lvl9pPr marL="438119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54" y="2259959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48" indent="0">
              <a:buNone/>
              <a:defRPr sz="2400" b="1"/>
            </a:lvl2pPr>
            <a:lvl3pPr marL="1095292" indent="0">
              <a:buNone/>
              <a:defRPr sz="2200" b="1"/>
            </a:lvl3pPr>
            <a:lvl4pPr marL="1642950" indent="0">
              <a:buNone/>
              <a:defRPr sz="1900" b="1"/>
            </a:lvl4pPr>
            <a:lvl5pPr marL="2190595" indent="0">
              <a:buNone/>
              <a:defRPr sz="1900" b="1"/>
            </a:lvl5pPr>
            <a:lvl6pPr marL="2738246" indent="0">
              <a:buNone/>
              <a:defRPr sz="1900" b="1"/>
            </a:lvl6pPr>
            <a:lvl7pPr marL="3285891" indent="0">
              <a:buNone/>
              <a:defRPr sz="1900" b="1"/>
            </a:lvl7pPr>
            <a:lvl8pPr marL="3833537" indent="0">
              <a:buNone/>
              <a:defRPr sz="1900" b="1"/>
            </a:lvl8pPr>
            <a:lvl9pPr marL="438119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9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6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5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75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9" y="283757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75" y="1491265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7648" indent="0">
              <a:buNone/>
              <a:defRPr sz="1400"/>
            </a:lvl2pPr>
            <a:lvl3pPr marL="1095292" indent="0">
              <a:buNone/>
              <a:defRPr sz="1200"/>
            </a:lvl3pPr>
            <a:lvl4pPr marL="1642950" indent="0">
              <a:buNone/>
              <a:defRPr sz="1100"/>
            </a:lvl4pPr>
            <a:lvl5pPr marL="2190595" indent="0">
              <a:buNone/>
              <a:defRPr sz="1100"/>
            </a:lvl5pPr>
            <a:lvl6pPr marL="2738246" indent="0">
              <a:buNone/>
              <a:defRPr sz="1100"/>
            </a:lvl6pPr>
            <a:lvl7pPr marL="3285891" indent="0">
              <a:buNone/>
              <a:defRPr sz="1100"/>
            </a:lvl7pPr>
            <a:lvl8pPr marL="3833537" indent="0">
              <a:buNone/>
              <a:defRPr sz="1100"/>
            </a:lvl8pPr>
            <a:lvl9pPr marL="438119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3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7" y="4988421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7" y="636758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7648" indent="0">
              <a:buNone/>
              <a:defRPr sz="3400"/>
            </a:lvl2pPr>
            <a:lvl3pPr marL="1095292" indent="0">
              <a:buNone/>
              <a:defRPr sz="2900"/>
            </a:lvl3pPr>
            <a:lvl4pPr marL="1642950" indent="0">
              <a:buNone/>
              <a:defRPr sz="2400"/>
            </a:lvl4pPr>
            <a:lvl5pPr marL="2190595" indent="0">
              <a:buNone/>
              <a:defRPr sz="2400"/>
            </a:lvl5pPr>
            <a:lvl6pPr marL="2738246" indent="0">
              <a:buNone/>
              <a:defRPr sz="2400"/>
            </a:lvl6pPr>
            <a:lvl7pPr marL="3285891" indent="0">
              <a:buNone/>
              <a:defRPr sz="2400"/>
            </a:lvl7pPr>
            <a:lvl8pPr marL="3833537" indent="0">
              <a:buNone/>
              <a:defRPr sz="2400"/>
            </a:lvl8pPr>
            <a:lvl9pPr marL="4381192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7" y="5577321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7648" indent="0">
              <a:buNone/>
              <a:defRPr sz="1400"/>
            </a:lvl2pPr>
            <a:lvl3pPr marL="1095292" indent="0">
              <a:buNone/>
              <a:defRPr sz="1200"/>
            </a:lvl3pPr>
            <a:lvl4pPr marL="1642950" indent="0">
              <a:buNone/>
              <a:defRPr sz="1100"/>
            </a:lvl4pPr>
            <a:lvl5pPr marL="2190595" indent="0">
              <a:buNone/>
              <a:defRPr sz="1100"/>
            </a:lvl5pPr>
            <a:lvl6pPr marL="2738246" indent="0">
              <a:buNone/>
              <a:defRPr sz="1100"/>
            </a:lvl6pPr>
            <a:lvl7pPr marL="3285891" indent="0">
              <a:buNone/>
              <a:defRPr sz="1100"/>
            </a:lvl7pPr>
            <a:lvl8pPr marL="3833537" indent="0">
              <a:buNone/>
              <a:defRPr sz="1100"/>
            </a:lvl8pPr>
            <a:lvl9pPr marL="438119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0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42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07" y="285409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7" y="285409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41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33" y="290944"/>
            <a:ext cx="10863820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8573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885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3191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573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5885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33191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8633" y="969982"/>
            <a:ext cx="10863820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02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4" y="2209175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9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6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6"/>
            <a:ext cx="10044182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0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67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509" y="350022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0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13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13" y="3020429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3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53" y="2259957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7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6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8" y="283744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56" y="1491247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3" y="4988413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3" y="636758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3" y="5577319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3" y="285393"/>
            <a:ext cx="11502867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3" y="1662803"/>
            <a:ext cx="11502867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51" y="6605025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4" y="6605025"/>
            <a:ext cx="404730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25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4" y="285396"/>
            <a:ext cx="11502867" cy="1187715"/>
          </a:xfrm>
          <a:prstGeom prst="rect">
            <a:avLst/>
          </a:prstGeom>
        </p:spPr>
        <p:txBody>
          <a:bodyPr vert="horz" lIns="109533" tIns="54764" rIns="109533" bIns="547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4" y="1662821"/>
            <a:ext cx="11502867" cy="4703021"/>
          </a:xfrm>
          <a:prstGeom prst="rect">
            <a:avLst/>
          </a:prstGeom>
        </p:spPr>
        <p:txBody>
          <a:bodyPr vert="horz" lIns="109533" tIns="54764" rIns="109533" bIns="547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51" y="6605040"/>
            <a:ext cx="298222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5292"/>
              <a:t>16.09.2020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4" y="6605040"/>
            <a:ext cx="404730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40"/>
            <a:ext cx="298222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529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095292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733" indent="-410733" algn="l" defTabSz="109529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9928" indent="-342283" algn="l" defTabSz="1095292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69124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767" indent="-273826" algn="l" defTabSz="10952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4420" indent="-273826" algn="l" defTabSz="109529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2071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59719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7377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5015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48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5292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2950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0595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246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5891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3537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1192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1" y="1177533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63"/>
            <a:ext cx="11447615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2"/>
            <a:ext cx="10044182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9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9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292"/>
              <a:t>16.09.2020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9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292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3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11095" eaLnBrk="1" hangingPunct="1">
        <a:defRPr>
          <a:latin typeface="+mn-lt"/>
          <a:ea typeface="+mn-ea"/>
          <a:cs typeface="+mn-cs"/>
        </a:defRPr>
      </a:lvl2pPr>
      <a:lvl3pPr marL="1622188" eaLnBrk="1" hangingPunct="1">
        <a:defRPr>
          <a:latin typeface="+mn-lt"/>
          <a:ea typeface="+mn-ea"/>
          <a:cs typeface="+mn-cs"/>
        </a:defRPr>
      </a:lvl3pPr>
      <a:lvl4pPr marL="2433284" eaLnBrk="1" hangingPunct="1">
        <a:defRPr>
          <a:latin typeface="+mn-lt"/>
          <a:ea typeface="+mn-ea"/>
          <a:cs typeface="+mn-cs"/>
        </a:defRPr>
      </a:lvl4pPr>
      <a:lvl5pPr marL="3244380" eaLnBrk="1" hangingPunct="1">
        <a:defRPr>
          <a:latin typeface="+mn-lt"/>
          <a:ea typeface="+mn-ea"/>
          <a:cs typeface="+mn-cs"/>
        </a:defRPr>
      </a:lvl5pPr>
      <a:lvl6pPr marL="4055475" eaLnBrk="1" hangingPunct="1">
        <a:defRPr>
          <a:latin typeface="+mn-lt"/>
          <a:ea typeface="+mn-ea"/>
          <a:cs typeface="+mn-cs"/>
        </a:defRPr>
      </a:lvl6pPr>
      <a:lvl7pPr marL="4866571" eaLnBrk="1" hangingPunct="1">
        <a:defRPr>
          <a:latin typeface="+mn-lt"/>
          <a:ea typeface="+mn-ea"/>
          <a:cs typeface="+mn-cs"/>
        </a:defRPr>
      </a:lvl7pPr>
      <a:lvl8pPr marL="5677665" eaLnBrk="1" hangingPunct="1">
        <a:defRPr>
          <a:latin typeface="+mn-lt"/>
          <a:ea typeface="+mn-ea"/>
          <a:cs typeface="+mn-cs"/>
        </a:defRPr>
      </a:lvl8pPr>
      <a:lvl9pPr marL="648876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11095" eaLnBrk="1" hangingPunct="1">
        <a:defRPr>
          <a:latin typeface="+mn-lt"/>
          <a:ea typeface="+mn-ea"/>
          <a:cs typeface="+mn-cs"/>
        </a:defRPr>
      </a:lvl2pPr>
      <a:lvl3pPr marL="1622188" eaLnBrk="1" hangingPunct="1">
        <a:defRPr>
          <a:latin typeface="+mn-lt"/>
          <a:ea typeface="+mn-ea"/>
          <a:cs typeface="+mn-cs"/>
        </a:defRPr>
      </a:lvl3pPr>
      <a:lvl4pPr marL="2433284" eaLnBrk="1" hangingPunct="1">
        <a:defRPr>
          <a:latin typeface="+mn-lt"/>
          <a:ea typeface="+mn-ea"/>
          <a:cs typeface="+mn-cs"/>
        </a:defRPr>
      </a:lvl4pPr>
      <a:lvl5pPr marL="3244380" eaLnBrk="1" hangingPunct="1">
        <a:defRPr>
          <a:latin typeface="+mn-lt"/>
          <a:ea typeface="+mn-ea"/>
          <a:cs typeface="+mn-cs"/>
        </a:defRPr>
      </a:lvl5pPr>
      <a:lvl6pPr marL="4055475" eaLnBrk="1" hangingPunct="1">
        <a:defRPr>
          <a:latin typeface="+mn-lt"/>
          <a:ea typeface="+mn-ea"/>
          <a:cs typeface="+mn-cs"/>
        </a:defRPr>
      </a:lvl6pPr>
      <a:lvl7pPr marL="4866571" eaLnBrk="1" hangingPunct="1">
        <a:defRPr>
          <a:latin typeface="+mn-lt"/>
          <a:ea typeface="+mn-ea"/>
          <a:cs typeface="+mn-cs"/>
        </a:defRPr>
      </a:lvl7pPr>
      <a:lvl8pPr marL="5677665" eaLnBrk="1" hangingPunct="1">
        <a:defRPr>
          <a:latin typeface="+mn-lt"/>
          <a:ea typeface="+mn-ea"/>
          <a:cs typeface="+mn-cs"/>
        </a:defRPr>
      </a:lvl8pPr>
      <a:lvl9pPr marL="6488763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347" y="3411"/>
            <a:ext cx="12763612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05905" y="2341525"/>
            <a:ext cx="11412188" cy="4461979"/>
          </a:xfrm>
          <a:prstGeom prst="rect">
            <a:avLst/>
          </a:prstGeom>
        </p:spPr>
        <p:txBody>
          <a:bodyPr vert="horz" wrap="square" lIns="0" tIns="24626" rIns="0" bIns="0" rtlCol="0">
            <a:spAutoFit/>
          </a:bodyPr>
          <a:lstStyle/>
          <a:p>
            <a:pPr marL="32456" defTabSz="1016664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5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540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5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57086" algn="ctr" defTabSz="1016664">
              <a:spcBef>
                <a:spcPts val="2175"/>
              </a:spcBef>
            </a:pPr>
            <a:r>
              <a:rPr lang="ru-RU" sz="5400" b="1" dirty="0">
                <a:latin typeface="Arial" pitchFamily="34" charset="0"/>
                <a:cs typeface="Arial" pitchFamily="34" charset="0"/>
              </a:rPr>
              <a:t>Молекулярное строение твердых тел, газов и жидкостей Изучение явления диффузии в жидкостях</a:t>
            </a:r>
            <a:endParaRPr lang="ru-RU" sz="3200" b="1" dirty="0" smtClean="0">
              <a:solidFill>
                <a:srgbClr val="3734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43268" y="2555032"/>
            <a:ext cx="762637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10477228" y="466925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10488144" y="495454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892305" y="473255"/>
            <a:ext cx="807089" cy="1043919"/>
          </a:xfrm>
          <a:prstGeom prst="rect">
            <a:avLst/>
          </a:prstGeom>
        </p:spPr>
        <p:txBody>
          <a:bodyPr vert="horz" wrap="square" lIns="0" tIns="27983" rIns="0" bIns="0" rtlCol="0">
            <a:spAutoFit/>
          </a:bodyPr>
          <a:lstStyle/>
          <a:p>
            <a:pPr defTabSz="1016664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739649" y="1386198"/>
            <a:ext cx="1610378" cy="375421"/>
          </a:xfrm>
          <a:prstGeom prst="rect">
            <a:avLst/>
          </a:prstGeom>
        </p:spPr>
        <p:txBody>
          <a:bodyPr vert="horz" wrap="square" lIns="0" tIns="21270" rIns="0" bIns="0" rtlCol="0">
            <a:spAutoFit/>
          </a:bodyPr>
          <a:lstStyle/>
          <a:p>
            <a:pPr defTabSz="1016664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159577" y="495445"/>
            <a:ext cx="3929029" cy="949360"/>
          </a:xfrm>
          <a:prstGeom prst="rect">
            <a:avLst/>
          </a:prstGeom>
        </p:spPr>
        <p:txBody>
          <a:bodyPr vert="horz" wrap="square" lIns="0" tIns="25779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26" defTabSz="1614255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1" y="544613"/>
            <a:ext cx="95546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780170" cy="712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1720"/>
          <p:cNvPicPr>
            <a:picLocks noChangeAspect="1" noChangeArrowheads="1"/>
          </p:cNvPicPr>
          <p:nvPr/>
        </p:nvPicPr>
        <p:blipFill>
          <a:blip r:embed="rId3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8793" y="2915072"/>
            <a:ext cx="3160399" cy="25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845" y="2081089"/>
            <a:ext cx="9095342" cy="496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 твердых  телах расстояния между молекулами равно размерам молекул, поэтому </a:t>
            </a:r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твердые тела сохраняют форму.</a:t>
            </a:r>
            <a:r>
              <a:rPr lang="ru-RU" sz="3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Молекулы расположены в определенном порядке, называемом кристаллическая решетка, поэтому в  обычных  условиях  </a:t>
            </a:r>
          </a:p>
          <a:p>
            <a:pPr algn="ctr" eaLnBrk="1" hangingPunct="1"/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твердые  тела сохраняют свой</a:t>
            </a:r>
          </a:p>
          <a:p>
            <a:pPr algn="ctr" eaLnBrk="1" hangingPunct="1"/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объём.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93" y="273067"/>
            <a:ext cx="12591563" cy="180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54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Расположение молекул в твердых телах</a:t>
            </a:r>
          </a:p>
        </p:txBody>
      </p:sp>
    </p:spTree>
    <p:extLst>
      <p:ext uri="{BB962C8B-B14F-4D97-AF65-F5344CB8AC3E}">
        <p14:creationId xmlns:p14="http://schemas.microsoft.com/office/powerpoint/2010/main" val="335526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780170" cy="712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tx2"/>
                </a:solidFill>
              </a:rPr>
              <a:t>Кристаллическая решетка</a:t>
            </a:r>
            <a:endParaRPr lang="ru-RU" sz="54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9505" y="1258888"/>
            <a:ext cx="12067640" cy="1985159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- это совокупность точек пространства, в которых располагаются частицы, образуя кристалл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8" y="3619714"/>
            <a:ext cx="4429119" cy="295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1" y="3259514"/>
            <a:ext cx="36724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45" y="3131096"/>
            <a:ext cx="3791593" cy="261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5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" y="16913"/>
            <a:ext cx="12777121" cy="710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4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3" y="-26047"/>
            <a:ext cx="12860612" cy="715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05" y="720061"/>
            <a:ext cx="4014336" cy="377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4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71" y="0"/>
            <a:ext cx="12799834" cy="712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8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Тесты: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1" y="1402904"/>
            <a:ext cx="12241360" cy="51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57833" y="284306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57833" y="39231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9" y="1618928"/>
            <a:ext cx="11985903" cy="432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773857" y="334712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73857" y="47152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7" y="1402904"/>
            <a:ext cx="1198102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773857" y="2915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73857" y="529133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178776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Задание: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5905" y="2267000"/>
            <a:ext cx="10044182" cy="2646878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/>
              <a:t>Прочитать тему 12</a:t>
            </a:r>
          </a:p>
          <a:p>
            <a:pPr marL="742950" indent="-742950">
              <a:buAutoNum type="arabicPeriod"/>
            </a:pPr>
            <a:r>
              <a:rPr lang="ru-RU" dirty="0" smtClean="0"/>
              <a:t>Ответить на вопросы (стр.28)</a:t>
            </a:r>
          </a:p>
          <a:p>
            <a:pPr marL="742950" indent="-742950">
              <a:buAutoNum type="arabicPeriod"/>
            </a:pPr>
            <a:r>
              <a:rPr lang="ru-RU" dirty="0" smtClean="0"/>
              <a:t>Выполнить практическое задание ( тема 13, стр.28 )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4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7256"/>
            <a:ext cx="12780963" cy="71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1" y="-37256"/>
            <a:ext cx="12789842" cy="71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6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780170" cy="712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88562" y="2009702"/>
            <a:ext cx="6341665" cy="442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500" b="1" dirty="0">
                <a:solidFill>
                  <a:schemeClr val="tx2"/>
                </a:solidFill>
                <a:latin typeface="Tahoma" pitchFamily="34" charset="0"/>
              </a:rPr>
              <a:t>Газы  не  имеют  собственной  формы и постоянного  объема. </a:t>
            </a:r>
            <a:endParaRPr lang="en-US" sz="3500" b="1" dirty="0">
              <a:solidFill>
                <a:schemeClr val="tx2"/>
              </a:solidFill>
              <a:latin typeface="Tahoma" pitchFamily="34" charset="0"/>
            </a:endParaRPr>
          </a:p>
          <a:p>
            <a:pPr algn="ctr" eaLnBrk="1" hangingPunct="1"/>
            <a:r>
              <a:rPr lang="ru-RU" sz="3500" b="1" dirty="0">
                <a:solidFill>
                  <a:schemeClr val="tx2"/>
                </a:solidFill>
                <a:latin typeface="Tahoma" pitchFamily="34" charset="0"/>
              </a:rPr>
              <a:t>Они  принимают  форму  сосуда  и  полностью  заполняют весь представленный  им  объем.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06564" y="349658"/>
            <a:ext cx="6121535" cy="96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5500" b="1">
                <a:solidFill>
                  <a:srgbClr val="800080"/>
                </a:solidFill>
                <a:latin typeface="Tahoma" pitchFamily="34" charset="0"/>
              </a:rPr>
              <a:t>Свойства газов.</a:t>
            </a:r>
            <a:r>
              <a:rPr lang="ru-RU">
                <a:latin typeface="Tahoma" pitchFamily="34" charset="0"/>
              </a:rPr>
              <a:t> </a:t>
            </a:r>
          </a:p>
        </p:txBody>
      </p:sp>
      <p:pic>
        <p:nvPicPr>
          <p:cNvPr id="7" name="Picture 4" descr="ri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0" y="1330365"/>
            <a:ext cx="5420815" cy="55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7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72"/>
            <a:ext cx="12780963" cy="714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780170" cy="712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9900" y="3048470"/>
            <a:ext cx="230564" cy="3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Tahoma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" y="1544942"/>
            <a:ext cx="8101267" cy="55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Молекулы  газов находятся на расстояниях, намного превышающих их размеры, поэтому не притягиваются друг к другу; они  непрерывно движутся с огромными скоростями,</a:t>
            </a: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поэтому </a:t>
            </a:r>
            <a:endParaRPr lang="en-US" sz="35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газы заполняют весь предоставленный объем, принимая форму сосуда. </a:t>
            </a:r>
          </a:p>
        </p:txBody>
      </p:sp>
      <p:pic>
        <p:nvPicPr>
          <p:cNvPr id="8" name="Picture 7" descr="1718"/>
          <p:cNvPicPr>
            <a:picLocks noChangeAspect="1" noChangeArrowheads="1"/>
          </p:cNvPicPr>
          <p:nvPr/>
        </p:nvPicPr>
        <p:blipFill>
          <a:blip r:embed="rId3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0292" y="1847978"/>
            <a:ext cx="4566532" cy="46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89881" y="-37256"/>
            <a:ext cx="10873208" cy="180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5500" b="1" dirty="0">
                <a:solidFill>
                  <a:srgbClr val="800080"/>
                </a:solidFill>
                <a:latin typeface="Tahoma" pitchFamily="34" charset="0"/>
              </a:rPr>
              <a:t>Расположение молекул</a:t>
            </a:r>
          </a:p>
          <a:p>
            <a:pPr algn="ctr" eaLnBrk="1" hangingPunct="1"/>
            <a:r>
              <a:rPr lang="ru-RU" sz="5500" b="1" dirty="0">
                <a:solidFill>
                  <a:srgbClr val="800080"/>
                </a:solidFill>
                <a:latin typeface="Tahoma" pitchFamily="34" charset="0"/>
              </a:rPr>
              <a:t> в газах.</a:t>
            </a:r>
          </a:p>
        </p:txBody>
      </p:sp>
    </p:spTree>
    <p:extLst>
      <p:ext uri="{BB962C8B-B14F-4D97-AF65-F5344CB8AC3E}">
        <p14:creationId xmlns:p14="http://schemas.microsoft.com/office/powerpoint/2010/main" val="16495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780170" cy="712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46" y="2387664"/>
            <a:ext cx="8152302" cy="458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63594" y="198140"/>
            <a:ext cx="7913693" cy="96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135" tIns="57068" rIns="114135" bIns="57068">
            <a:spAutoFit/>
          </a:bodyPr>
          <a:lstStyle/>
          <a:p>
            <a:pPr eaLnBrk="1" hangingPunct="1"/>
            <a:r>
              <a:rPr lang="ru-RU" sz="5500" b="1">
                <a:solidFill>
                  <a:srgbClr val="800080"/>
                </a:solidFill>
                <a:latin typeface="Tahoma" pitchFamily="34" charset="0"/>
              </a:rPr>
              <a:t>Свойства жидкостей</a:t>
            </a:r>
            <a:r>
              <a:rPr lang="ru-RU" b="1">
                <a:solidFill>
                  <a:srgbClr val="800080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01476" y="1103921"/>
            <a:ext cx="12279488" cy="134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35" tIns="57068" rIns="114135" bIns="57068">
            <a:spAutoFit/>
          </a:bodyPr>
          <a:lstStyle/>
          <a:p>
            <a:pPr algn="ctr" eaLnBrk="1" hangingPunct="1"/>
            <a:r>
              <a:rPr lang="ru-RU" sz="4000" b="1" dirty="0">
                <a:solidFill>
                  <a:schemeClr val="tx2"/>
                </a:solidFill>
                <a:latin typeface="Tahoma" pitchFamily="34" charset="0"/>
              </a:rPr>
              <a:t>Жидкости  легко  меняют  свою форму, но  сохраняют  объем</a:t>
            </a:r>
          </a:p>
        </p:txBody>
      </p:sp>
    </p:spTree>
    <p:extLst>
      <p:ext uri="{BB962C8B-B14F-4D97-AF65-F5344CB8AC3E}">
        <p14:creationId xmlns:p14="http://schemas.microsoft.com/office/powerpoint/2010/main" val="3961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780170" cy="712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1662204"/>
            <a:ext cx="8766745" cy="55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Молекулы в жидкостях расположены на расстояниях, равных размерам молекул, сохраняя так называемый ближний порядок, поэтому </a:t>
            </a:r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жидкости сохраняют </a:t>
            </a:r>
            <a:endParaRPr lang="en-US" sz="35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свой объем.</a:t>
            </a:r>
            <a:endParaRPr lang="en-US" sz="35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sz="3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Молекулы непрерывно движутся, совершая перескоки, поэтому </a:t>
            </a:r>
            <a:endParaRPr lang="en-US" sz="35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sz="3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жидкости текут, принимая форму сосуда.</a:t>
            </a:r>
            <a:r>
              <a:rPr lang="ru-RU" sz="35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6" name="Picture 3" descr="1719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6744" y="3203104"/>
            <a:ext cx="3747624" cy="294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45866" y="1"/>
            <a:ext cx="11305256" cy="180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5400" b="1" dirty="0">
                <a:solidFill>
                  <a:srgbClr val="800080"/>
                </a:solidFill>
                <a:latin typeface="Tahoma" pitchFamily="34" charset="0"/>
              </a:rPr>
              <a:t>Расположение молекул</a:t>
            </a:r>
          </a:p>
          <a:p>
            <a:pPr algn="ctr" eaLnBrk="1" hangingPunct="1"/>
            <a:r>
              <a:rPr lang="ru-RU" sz="5400" b="1" dirty="0">
                <a:solidFill>
                  <a:srgbClr val="800080"/>
                </a:solidFill>
                <a:latin typeface="Tahoma" pitchFamily="34" charset="0"/>
              </a:rPr>
              <a:t> в жидкостях.</a:t>
            </a:r>
            <a:r>
              <a:rPr lang="ru-RU" sz="2000" dirty="0">
                <a:solidFill>
                  <a:srgbClr val="800080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28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780170" cy="712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59750" y="273066"/>
            <a:ext cx="8412226" cy="96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5500" b="1">
                <a:solidFill>
                  <a:srgbClr val="800080"/>
                </a:solidFill>
                <a:latin typeface="Tahoma" pitchFamily="34" charset="0"/>
              </a:rPr>
              <a:t>Свойства твердых тел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2136" y="2026352"/>
            <a:ext cx="230564" cy="3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Tahoma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59603" y="1330366"/>
            <a:ext cx="9093123" cy="134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35" tIns="57068" rIns="114135" bIns="570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b="1" dirty="0">
                <a:solidFill>
                  <a:schemeClr val="tx2"/>
                </a:solidFill>
                <a:latin typeface="Tahoma" pitchFamily="34" charset="0"/>
              </a:rPr>
              <a:t>Твердые тела сохраняют свою форму и объем.</a:t>
            </a:r>
            <a:r>
              <a:rPr lang="ru-RU" dirty="0">
                <a:solidFill>
                  <a:schemeClr val="tx2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09" y="2840555"/>
            <a:ext cx="5991076" cy="374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232</Words>
  <Application>Microsoft Office PowerPoint</Application>
  <PresentationFormat>Произвольный</PresentationFormat>
  <Paragraphs>33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1_Тема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Кристаллическая решетка</vt:lpstr>
      <vt:lpstr>Презентация PowerPoint</vt:lpstr>
      <vt:lpstr>Презентация PowerPoint</vt:lpstr>
      <vt:lpstr>Презентация PowerPoint</vt:lpstr>
      <vt:lpstr>Тесты:</vt:lpstr>
      <vt:lpstr>Презентация PowerPoint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48</cp:revision>
  <dcterms:created xsi:type="dcterms:W3CDTF">2020-08-02T08:10:29Z</dcterms:created>
  <dcterms:modified xsi:type="dcterms:W3CDTF">2020-09-16T19:28:59Z</dcterms:modified>
</cp:coreProperties>
</file>