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9" r:id="rId4"/>
  </p:sldMasterIdLst>
  <p:notesMasterIdLst>
    <p:notesMasterId r:id="rId26"/>
  </p:notesMasterIdLst>
  <p:sldIdLst>
    <p:sldId id="256" r:id="rId5"/>
    <p:sldId id="281" r:id="rId6"/>
    <p:sldId id="282" r:id="rId7"/>
    <p:sldId id="283" r:id="rId8"/>
    <p:sldId id="288" r:id="rId9"/>
    <p:sldId id="278" r:id="rId10"/>
    <p:sldId id="268" r:id="rId11"/>
    <p:sldId id="279" r:id="rId12"/>
    <p:sldId id="275" r:id="rId13"/>
    <p:sldId id="284" r:id="rId14"/>
    <p:sldId id="285" r:id="rId15"/>
    <p:sldId id="286" r:id="rId16"/>
    <p:sldId id="276" r:id="rId17"/>
    <p:sldId id="274" r:id="rId18"/>
    <p:sldId id="289" r:id="rId19"/>
    <p:sldId id="270" r:id="rId20"/>
    <p:sldId id="271" r:id="rId21"/>
    <p:sldId id="287" r:id="rId22"/>
    <p:sldId id="272" r:id="rId23"/>
    <p:sldId id="273" r:id="rId24"/>
    <p:sldId id="267" r:id="rId25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64" d="100"/>
          <a:sy n="64" d="100"/>
        </p:scale>
        <p:origin x="-864" y="-186"/>
      </p:cViewPr>
      <p:guideLst>
        <p:guide orient="horz" pos="2245"/>
        <p:guide pos="40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03EAF-CA91-451E-AF24-DED0DF714AC0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B83A5-BD5C-4FB8-993C-81707C7C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80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3" y="285394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3" y="285394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795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2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3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8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42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6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52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0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82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58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35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1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4" y="2259959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9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75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9" y="283757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75" y="1491265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3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7" y="4988421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7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7648" indent="0">
              <a:buNone/>
              <a:defRPr sz="3400"/>
            </a:lvl2pPr>
            <a:lvl3pPr marL="1095292" indent="0">
              <a:buNone/>
              <a:defRPr sz="2900"/>
            </a:lvl3pPr>
            <a:lvl4pPr marL="1642950" indent="0">
              <a:buNone/>
              <a:defRPr sz="2400"/>
            </a:lvl4pPr>
            <a:lvl5pPr marL="2190595" indent="0">
              <a:buNone/>
              <a:defRPr sz="2400"/>
            </a:lvl5pPr>
            <a:lvl6pPr marL="2738246" indent="0">
              <a:buNone/>
              <a:defRPr sz="2400"/>
            </a:lvl6pPr>
            <a:lvl7pPr marL="3285891" indent="0">
              <a:buNone/>
              <a:defRPr sz="2400"/>
            </a:lvl7pPr>
            <a:lvl8pPr marL="3833537" indent="0">
              <a:buNone/>
              <a:defRPr sz="2400"/>
            </a:lvl8pPr>
            <a:lvl9pPr marL="438119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7" y="5577321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2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7" y="285409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7" y="285409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33" y="290944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5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9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5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9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33" y="969982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02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5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9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6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7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09" y="350022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0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69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7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1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1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1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29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9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9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1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1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1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6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9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1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1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51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9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1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1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51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54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678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06" y="350011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678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1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1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51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3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6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8" y="283744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6" y="1491247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3" y="4988413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3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3" y="5577319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5393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25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4" y="285396"/>
            <a:ext cx="11502867" cy="1187715"/>
          </a:xfrm>
          <a:prstGeom prst="rect">
            <a:avLst/>
          </a:prstGeom>
        </p:spPr>
        <p:txBody>
          <a:bodyPr vert="horz" lIns="109533" tIns="54764" rIns="109533" bIns="547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662821"/>
            <a:ext cx="11502867" cy="4703021"/>
          </a:xfrm>
          <a:prstGeom prst="rect">
            <a:avLst/>
          </a:prstGeom>
        </p:spPr>
        <p:txBody>
          <a:bodyPr vert="horz" lIns="109533" tIns="54764" rIns="109533" bIns="547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40"/>
            <a:ext cx="404730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9529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733" indent="-410733" algn="l" defTabSz="109529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9928" indent="-342283" algn="l" defTabSz="109529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124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767" indent="-273826" algn="l" defTabSz="10952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4420" indent="-273826" algn="l" defTabSz="109529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071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9719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7377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5015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48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2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95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0595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246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891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537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11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1" y="1177533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63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2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9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15.09.2020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79" y="1177528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678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678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9" y="224959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2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5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8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5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8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678"/>
              <a:t>15.09.2020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5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8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678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7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439" eaLnBrk="1" hangingPunct="1">
        <a:defRPr>
          <a:latin typeface="+mn-lt"/>
          <a:ea typeface="+mn-ea"/>
          <a:cs typeface="+mn-cs"/>
        </a:defRPr>
      </a:lvl2pPr>
      <a:lvl3pPr marL="1622876" eaLnBrk="1" hangingPunct="1">
        <a:defRPr>
          <a:latin typeface="+mn-lt"/>
          <a:ea typeface="+mn-ea"/>
          <a:cs typeface="+mn-cs"/>
        </a:defRPr>
      </a:lvl3pPr>
      <a:lvl4pPr marL="2434314" eaLnBrk="1" hangingPunct="1">
        <a:defRPr>
          <a:latin typeface="+mn-lt"/>
          <a:ea typeface="+mn-ea"/>
          <a:cs typeface="+mn-cs"/>
        </a:defRPr>
      </a:lvl4pPr>
      <a:lvl5pPr marL="3245753" eaLnBrk="1" hangingPunct="1">
        <a:defRPr>
          <a:latin typeface="+mn-lt"/>
          <a:ea typeface="+mn-ea"/>
          <a:cs typeface="+mn-cs"/>
        </a:defRPr>
      </a:lvl5pPr>
      <a:lvl6pPr marL="4057191" eaLnBrk="1" hangingPunct="1">
        <a:defRPr>
          <a:latin typeface="+mn-lt"/>
          <a:ea typeface="+mn-ea"/>
          <a:cs typeface="+mn-cs"/>
        </a:defRPr>
      </a:lvl6pPr>
      <a:lvl7pPr marL="4868630" eaLnBrk="1" hangingPunct="1">
        <a:defRPr>
          <a:latin typeface="+mn-lt"/>
          <a:ea typeface="+mn-ea"/>
          <a:cs typeface="+mn-cs"/>
        </a:defRPr>
      </a:lvl7pPr>
      <a:lvl8pPr marL="5680068" eaLnBrk="1" hangingPunct="1">
        <a:defRPr>
          <a:latin typeface="+mn-lt"/>
          <a:ea typeface="+mn-ea"/>
          <a:cs typeface="+mn-cs"/>
        </a:defRPr>
      </a:lvl8pPr>
      <a:lvl9pPr marL="6491508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439" eaLnBrk="1" hangingPunct="1">
        <a:defRPr>
          <a:latin typeface="+mn-lt"/>
          <a:ea typeface="+mn-ea"/>
          <a:cs typeface="+mn-cs"/>
        </a:defRPr>
      </a:lvl2pPr>
      <a:lvl3pPr marL="1622876" eaLnBrk="1" hangingPunct="1">
        <a:defRPr>
          <a:latin typeface="+mn-lt"/>
          <a:ea typeface="+mn-ea"/>
          <a:cs typeface="+mn-cs"/>
        </a:defRPr>
      </a:lvl3pPr>
      <a:lvl4pPr marL="2434314" eaLnBrk="1" hangingPunct="1">
        <a:defRPr>
          <a:latin typeface="+mn-lt"/>
          <a:ea typeface="+mn-ea"/>
          <a:cs typeface="+mn-cs"/>
        </a:defRPr>
      </a:lvl4pPr>
      <a:lvl5pPr marL="3245753" eaLnBrk="1" hangingPunct="1">
        <a:defRPr>
          <a:latin typeface="+mn-lt"/>
          <a:ea typeface="+mn-ea"/>
          <a:cs typeface="+mn-cs"/>
        </a:defRPr>
      </a:lvl5pPr>
      <a:lvl6pPr marL="4057191" eaLnBrk="1" hangingPunct="1">
        <a:defRPr>
          <a:latin typeface="+mn-lt"/>
          <a:ea typeface="+mn-ea"/>
          <a:cs typeface="+mn-cs"/>
        </a:defRPr>
      </a:lvl6pPr>
      <a:lvl7pPr marL="4868630" eaLnBrk="1" hangingPunct="1">
        <a:defRPr>
          <a:latin typeface="+mn-lt"/>
          <a:ea typeface="+mn-ea"/>
          <a:cs typeface="+mn-cs"/>
        </a:defRPr>
      </a:lvl7pPr>
      <a:lvl8pPr marL="5680068" eaLnBrk="1" hangingPunct="1">
        <a:defRPr>
          <a:latin typeface="+mn-lt"/>
          <a:ea typeface="+mn-ea"/>
          <a:cs typeface="+mn-cs"/>
        </a:defRPr>
      </a:lvl8pPr>
      <a:lvl9pPr marL="6491508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347" y="3411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22807" y="2627053"/>
            <a:ext cx="10377999" cy="3169317"/>
          </a:xfrm>
          <a:prstGeom prst="rect">
            <a:avLst/>
          </a:prstGeom>
        </p:spPr>
        <p:txBody>
          <a:bodyPr vert="horz" wrap="square" lIns="0" tIns="24626" rIns="0" bIns="0" rtlCol="0">
            <a:spAutoFit/>
          </a:bodyPr>
          <a:lstStyle/>
          <a:p>
            <a:pPr marL="32456" defTabSz="1016664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57086" algn="ctr" defTabSz="1016664">
              <a:spcBef>
                <a:spcPts val="2175"/>
              </a:spcBef>
            </a:pPr>
            <a:r>
              <a:rPr lang="ru-RU" sz="6600" b="1" dirty="0" smtClean="0">
                <a:latin typeface="Arial" pitchFamily="34" charset="0"/>
                <a:cs typeface="Arial" pitchFamily="34" charset="0"/>
              </a:rPr>
              <a:t>Явление диффузии в различных средах</a:t>
            </a:r>
            <a:endParaRPr lang="ru-RU" sz="4000" dirty="0" smtClean="0">
              <a:solidFill>
                <a:srgbClr val="3734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49644" y="2627053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10477228" y="466925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10488144" y="49545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892305" y="473255"/>
            <a:ext cx="807089" cy="1043919"/>
          </a:xfrm>
          <a:prstGeom prst="rect">
            <a:avLst/>
          </a:prstGeom>
        </p:spPr>
        <p:txBody>
          <a:bodyPr vert="horz" wrap="square" lIns="0" tIns="27983" rIns="0" bIns="0" rtlCol="0">
            <a:spAutoFit/>
          </a:bodyPr>
          <a:lstStyle/>
          <a:p>
            <a:pPr defTabSz="1016664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739649" y="1386198"/>
            <a:ext cx="1610378" cy="375421"/>
          </a:xfrm>
          <a:prstGeom prst="rect">
            <a:avLst/>
          </a:prstGeom>
        </p:spPr>
        <p:txBody>
          <a:bodyPr vert="horz" wrap="square" lIns="0" tIns="21270" rIns="0" bIns="0" rtlCol="0">
            <a:spAutoFit/>
          </a:bodyPr>
          <a:lstStyle/>
          <a:p>
            <a:pPr defTabSz="1016664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7" y="495445"/>
            <a:ext cx="3929029" cy="949360"/>
          </a:xfrm>
          <a:prstGeom prst="rect">
            <a:avLst/>
          </a:prstGeom>
        </p:spPr>
        <p:txBody>
          <a:bodyPr vert="horz" wrap="square" lIns="0" tIns="2577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6" defTabSz="1614255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1" y="544613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1849"/>
            <a:ext cx="12780964" cy="71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53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Вывод: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1850" y="1546920"/>
            <a:ext cx="11377264" cy="2646878"/>
          </a:xfrm>
        </p:spPr>
        <p:txBody>
          <a:bodyPr/>
          <a:lstStyle/>
          <a:p>
            <a:pPr algn="ctr"/>
            <a:r>
              <a:rPr lang="ru-RU" dirty="0" smtClean="0"/>
              <a:t>Диффузия проходит быстрее при повышении температуры вещества, потому что увеличивается скорость движения частиц.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73" y="4283224"/>
            <a:ext cx="3595431" cy="250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9" y="4368041"/>
            <a:ext cx="4347976" cy="23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0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" y="0"/>
            <a:ext cx="12780963" cy="71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82880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7688"/>
            <a:ext cx="12768455" cy="713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98" y="0"/>
            <a:ext cx="7442666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12" y="2741160"/>
            <a:ext cx="383943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8639"/>
            <a:ext cx="12768455" cy="71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zxccc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780963" cy="71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5"/>
            <a:ext cx="12943210" cy="714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0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" y="1"/>
            <a:ext cx="1277794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2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" y="-25115"/>
            <a:ext cx="12765625" cy="712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9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" y="-109264"/>
            <a:ext cx="12786225" cy="72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" y="0"/>
            <a:ext cx="12783006" cy="712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1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" y="-20191"/>
            <a:ext cx="12770845" cy="71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3963"/>
            <a:ext cx="12782551" cy="71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178776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9885" y="3059095"/>
            <a:ext cx="10044182" cy="13234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/>
              <a:t>Прочитать тему 11</a:t>
            </a:r>
          </a:p>
          <a:p>
            <a:pPr marL="742950" indent="-742950">
              <a:buAutoNum type="arabicPeriod"/>
            </a:pPr>
            <a:r>
              <a:rPr lang="ru-RU" dirty="0" smtClean="0"/>
              <a:t>Ответить на вопросы (стр.25)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4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10676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Силы взаимодействия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7" y="1114872"/>
            <a:ext cx="12593638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677108"/>
          </a:xfrm>
        </p:spPr>
        <p:txBody>
          <a:bodyPr/>
          <a:lstStyle/>
          <a:p>
            <a:pPr algn="ctr"/>
            <a:r>
              <a:rPr lang="ru-RU" sz="4400" dirty="0" smtClean="0"/>
              <a:t>Агрегатные состояния вещества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4" y="1114872"/>
            <a:ext cx="12570878" cy="60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" y="1125538"/>
            <a:ext cx="12563475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4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xccc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8"/>
            <a:ext cx="12780962" cy="70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41" y="5550766"/>
            <a:ext cx="12383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Вода, сахар, воздух, олово, спирт, лёд, кислород, алюминий, молоко, азот.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65621"/>
              </p:ext>
            </p:extLst>
          </p:nvPr>
        </p:nvGraphicFramePr>
        <p:xfrm>
          <a:off x="411969" y="250776"/>
          <a:ext cx="11934180" cy="518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060"/>
                <a:gridCol w="3978060"/>
                <a:gridCol w="3978060"/>
              </a:tblGrid>
              <a:tr h="576064">
                <a:tc gridSpan="3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itchFamily="34" charset="0"/>
                          <a:cs typeface="Arial" pitchFamily="34" charset="0"/>
                        </a:rPr>
                        <a:t>Состояние</a:t>
                      </a:r>
                      <a:endParaRPr lang="ru-RU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Твёрдое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Жидкое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Газообразное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04456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814417" y="1330896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Вода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91590" y="5867400"/>
            <a:ext cx="1046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781969" y="1330896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Сахар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709961" y="5867400"/>
            <a:ext cx="1263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630841" y="1330896"/>
            <a:ext cx="1346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Воздух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3038983" y="5867400"/>
            <a:ext cx="1407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745054" y="1834952"/>
            <a:ext cx="126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Олово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4518273" y="5867400"/>
            <a:ext cx="1296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742409" y="1887796"/>
            <a:ext cx="1196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Спирт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5886425" y="5867400"/>
            <a:ext cx="1052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887396" y="2319844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Лёд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7110561" y="5867400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9414817" y="1887796"/>
            <a:ext cx="1790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Кислород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>
            <a:off x="8046665" y="5867400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421929" y="2751892"/>
            <a:ext cx="1945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Алюминий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9990881" y="5867400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598393" y="2391852"/>
            <a:ext cx="1456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Молоко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97793" y="6371456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9840788" y="2391852"/>
            <a:ext cx="94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Азот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781969" y="6371456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780964" cy="71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3" y="14237"/>
            <a:ext cx="12803606" cy="70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5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Диффузия в газах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9" y="1921344"/>
            <a:ext cx="637312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тв\1я четверть\8урок\smeshivanie-molekul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34" y="1921344"/>
            <a:ext cx="563118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Диффузия в жидкостях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25" y="1474915"/>
            <a:ext cx="9793088" cy="522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9" y="1296746"/>
            <a:ext cx="9937104" cy="55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2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87</Words>
  <Application>Microsoft Office PowerPoint</Application>
  <PresentationFormat>Произвольный</PresentationFormat>
  <Paragraphs>31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Тема Office</vt:lpstr>
      <vt:lpstr>1_Тема Office</vt:lpstr>
      <vt:lpstr>4_Тема Office</vt:lpstr>
      <vt:lpstr>3_Тема Office</vt:lpstr>
      <vt:lpstr>Презентация PowerPoint</vt:lpstr>
      <vt:lpstr>Презентация PowerPoint</vt:lpstr>
      <vt:lpstr>Силы взаимодействия</vt:lpstr>
      <vt:lpstr>Агрегатные состояния вещества</vt:lpstr>
      <vt:lpstr>Презентация PowerPoint</vt:lpstr>
      <vt:lpstr>Презентация PowerPoint</vt:lpstr>
      <vt:lpstr>Презентация PowerPoint</vt:lpstr>
      <vt:lpstr>Диффузия в газах</vt:lpstr>
      <vt:lpstr>Диффузия в жидкостях</vt:lpstr>
      <vt:lpstr>видео</vt:lpstr>
      <vt:lpstr>Вывод:</vt:lpstr>
      <vt:lpstr>Видео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33</cp:revision>
  <dcterms:created xsi:type="dcterms:W3CDTF">2020-08-02T08:10:29Z</dcterms:created>
  <dcterms:modified xsi:type="dcterms:W3CDTF">2020-09-14T19:18:36Z</dcterms:modified>
</cp:coreProperties>
</file>