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6" r:id="rId4"/>
    <p:sldId id="258" r:id="rId5"/>
    <p:sldId id="259" r:id="rId6"/>
    <p:sldId id="260" r:id="rId7"/>
    <p:sldId id="262" r:id="rId8"/>
    <p:sldId id="264" r:id="rId9"/>
    <p:sldId id="261" r:id="rId10"/>
    <p:sldId id="257" r:id="rId11"/>
    <p:sldId id="269" r:id="rId12"/>
    <p:sldId id="270" r:id="rId13"/>
    <p:sldId id="268" r:id="rId14"/>
    <p:sldId id="263" r:id="rId15"/>
  </p:sldIdLst>
  <p:sldSz cx="12061825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64" y="-114"/>
      </p:cViewPr>
      <p:guideLst>
        <p:guide orient="horz" pos="2245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662E-10DB-4C7A-9FB4-865F55A5D4D9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85800"/>
            <a:ext cx="580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26A8-76BD-4310-A759-273FEE327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0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A86D-5BF8-44F0-9081-41310C63EED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3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7" y="2213771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4038230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3" y="285385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1" y="285385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8" y="2213783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4038232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8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3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9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38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7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5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8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6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21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15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15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764" indent="0">
              <a:buNone/>
              <a:defRPr sz="2400" b="1"/>
            </a:lvl2pPr>
            <a:lvl3pPr marL="1095525" indent="0">
              <a:buNone/>
              <a:defRPr sz="2200" b="1"/>
            </a:lvl3pPr>
            <a:lvl4pPr marL="1643296" indent="0">
              <a:buNone/>
              <a:defRPr sz="1900" b="1"/>
            </a:lvl4pPr>
            <a:lvl5pPr marL="2191059" indent="0">
              <a:buNone/>
              <a:defRPr sz="1900" b="1"/>
            </a:lvl5pPr>
            <a:lvl6pPr marL="2738825" indent="0">
              <a:buNone/>
              <a:defRPr sz="1900" b="1"/>
            </a:lvl6pPr>
            <a:lvl7pPr marL="3286587" indent="0">
              <a:buNone/>
              <a:defRPr sz="1900" b="1"/>
            </a:lvl7pPr>
            <a:lvl8pPr marL="3834350" indent="0">
              <a:buNone/>
              <a:defRPr sz="1900" b="1"/>
            </a:lvl8pPr>
            <a:lvl9pPr marL="438211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2" y="2259959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764" indent="0">
              <a:buNone/>
              <a:defRPr sz="2400" b="1"/>
            </a:lvl2pPr>
            <a:lvl3pPr marL="1095525" indent="0">
              <a:buNone/>
              <a:defRPr sz="2200" b="1"/>
            </a:lvl3pPr>
            <a:lvl4pPr marL="1643296" indent="0">
              <a:buNone/>
              <a:defRPr sz="1900" b="1"/>
            </a:lvl4pPr>
            <a:lvl5pPr marL="2191059" indent="0">
              <a:buNone/>
              <a:defRPr sz="1900" b="1"/>
            </a:lvl5pPr>
            <a:lvl6pPr marL="2738825" indent="0">
              <a:buNone/>
              <a:defRPr sz="1900" b="1"/>
            </a:lvl6pPr>
            <a:lvl7pPr marL="3286587" indent="0">
              <a:buNone/>
              <a:defRPr sz="1900" b="1"/>
            </a:lvl7pPr>
            <a:lvl8pPr marL="3834350" indent="0">
              <a:buNone/>
              <a:defRPr sz="1900" b="1"/>
            </a:lvl8pPr>
            <a:lvl9pPr marL="438211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9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73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1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12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1" y="283745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12" y="1491256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7764" indent="0">
              <a:buNone/>
              <a:defRPr sz="1400"/>
            </a:lvl2pPr>
            <a:lvl3pPr marL="1095525" indent="0">
              <a:buNone/>
              <a:defRPr sz="1200"/>
            </a:lvl3pPr>
            <a:lvl4pPr marL="1643296" indent="0">
              <a:buNone/>
              <a:defRPr sz="1100"/>
            </a:lvl4pPr>
            <a:lvl5pPr marL="2191059" indent="0">
              <a:buNone/>
              <a:defRPr sz="1100"/>
            </a:lvl5pPr>
            <a:lvl6pPr marL="2738825" indent="0">
              <a:buNone/>
              <a:defRPr sz="1100"/>
            </a:lvl6pPr>
            <a:lvl7pPr marL="3286587" indent="0">
              <a:buNone/>
              <a:defRPr sz="1100"/>
            </a:lvl7pPr>
            <a:lvl8pPr marL="3834350" indent="0">
              <a:buNone/>
              <a:defRPr sz="1100"/>
            </a:lvl8pPr>
            <a:lvl9pPr marL="4382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6" y="4988412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6" y="636749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7764" indent="0">
              <a:buNone/>
              <a:defRPr sz="3400"/>
            </a:lvl2pPr>
            <a:lvl3pPr marL="1095525" indent="0">
              <a:buNone/>
              <a:defRPr sz="2900"/>
            </a:lvl3pPr>
            <a:lvl4pPr marL="1643296" indent="0">
              <a:buNone/>
              <a:defRPr sz="2400"/>
            </a:lvl4pPr>
            <a:lvl5pPr marL="2191059" indent="0">
              <a:buNone/>
              <a:defRPr sz="2400"/>
            </a:lvl5pPr>
            <a:lvl6pPr marL="2738825" indent="0">
              <a:buNone/>
              <a:defRPr sz="2400"/>
            </a:lvl6pPr>
            <a:lvl7pPr marL="3286587" indent="0">
              <a:buNone/>
              <a:defRPr sz="2400"/>
            </a:lvl7pPr>
            <a:lvl8pPr marL="3834350" indent="0">
              <a:buNone/>
              <a:defRPr sz="2400"/>
            </a:lvl8pPr>
            <a:lvl9pPr marL="438211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6" y="5577312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7764" indent="0">
              <a:buNone/>
              <a:defRPr sz="1400"/>
            </a:lvl2pPr>
            <a:lvl3pPr marL="1095525" indent="0">
              <a:buNone/>
              <a:defRPr sz="1200"/>
            </a:lvl3pPr>
            <a:lvl4pPr marL="1643296" indent="0">
              <a:buNone/>
              <a:defRPr sz="1100"/>
            </a:lvl4pPr>
            <a:lvl5pPr marL="2191059" indent="0">
              <a:buNone/>
              <a:defRPr sz="1100"/>
            </a:lvl5pPr>
            <a:lvl6pPr marL="2738825" indent="0">
              <a:buNone/>
              <a:defRPr sz="1100"/>
            </a:lvl6pPr>
            <a:lvl7pPr marL="3286587" indent="0">
              <a:buNone/>
              <a:defRPr sz="1100"/>
            </a:lvl7pPr>
            <a:lvl8pPr marL="3834350" indent="0">
              <a:buNone/>
              <a:defRPr sz="1100"/>
            </a:lvl8pPr>
            <a:lvl9pPr marL="4382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7" y="285397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5" y="285397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0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90" y="290944"/>
            <a:ext cx="10252553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60" indent="-127260">
              <a:buFont typeface="Arial" panose="020B0604020202020204" pitchFamily="34" charset="0"/>
              <a:buChar char="•"/>
              <a:defRPr sz="1200"/>
            </a:lvl2pPr>
            <a:lvl3pPr marL="254520" indent="-127260">
              <a:defRPr sz="1200"/>
            </a:lvl3pPr>
            <a:lvl4pPr marL="445413" indent="-190890">
              <a:defRPr sz="1200"/>
            </a:lvl4pPr>
            <a:lvl5pPr marL="636299" indent="-19089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60" indent="-127260">
              <a:buFont typeface="Arial" panose="020B0604020202020204" pitchFamily="34" charset="0"/>
              <a:buChar char="•"/>
              <a:defRPr sz="1200"/>
            </a:lvl2pPr>
            <a:lvl3pPr marL="254520" indent="-127260">
              <a:defRPr sz="1200"/>
            </a:lvl3pPr>
            <a:lvl4pPr marL="445413" indent="-190890">
              <a:defRPr sz="1200"/>
            </a:lvl4pPr>
            <a:lvl5pPr marL="636299" indent="-19089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60" indent="-127260">
              <a:buFont typeface="Arial" panose="020B0604020202020204" pitchFamily="34" charset="0"/>
              <a:buChar char="•"/>
              <a:defRPr sz="1200"/>
            </a:lvl2pPr>
            <a:lvl3pPr marL="254520" indent="-127260">
              <a:defRPr sz="1200"/>
            </a:lvl3pPr>
            <a:lvl4pPr marL="445413" indent="-190890">
              <a:defRPr sz="1200"/>
            </a:lvl4pPr>
            <a:lvl5pPr marL="636299" indent="-19089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90" y="969973"/>
            <a:ext cx="10252553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565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73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8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49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1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7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42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04" y="350011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42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5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5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5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27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1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1" y="2259957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7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0" y="283735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095" y="1491245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2" y="4988404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2" y="636749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2" y="5577310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1" y="285384"/>
            <a:ext cx="10855643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1" y="1662803"/>
            <a:ext cx="10855643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605016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605016"/>
            <a:ext cx="3819578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16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2" y="285387"/>
            <a:ext cx="10855643" cy="1187715"/>
          </a:xfrm>
          <a:prstGeom prst="rect">
            <a:avLst/>
          </a:prstGeom>
        </p:spPr>
        <p:txBody>
          <a:bodyPr vert="horz" lIns="109556" tIns="54776" rIns="109556" bIns="547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662815"/>
            <a:ext cx="10855643" cy="4703021"/>
          </a:xfrm>
          <a:prstGeom prst="rect">
            <a:avLst/>
          </a:prstGeom>
        </p:spPr>
        <p:txBody>
          <a:bodyPr vert="horz" lIns="109556" tIns="54776" rIns="109556" bIns="547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605028"/>
            <a:ext cx="2814426" cy="379409"/>
          </a:xfrm>
          <a:prstGeom prst="rect">
            <a:avLst/>
          </a:prstGeom>
        </p:spPr>
        <p:txBody>
          <a:bodyPr vert="horz" lIns="109556" tIns="54776" rIns="109556" bIns="5477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525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525"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605028"/>
            <a:ext cx="3819578" cy="379409"/>
          </a:xfrm>
          <a:prstGeom prst="rect">
            <a:avLst/>
          </a:prstGeom>
        </p:spPr>
        <p:txBody>
          <a:bodyPr vert="horz" lIns="109556" tIns="54776" rIns="109556" bIns="5477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52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28"/>
            <a:ext cx="2814426" cy="379409"/>
          </a:xfrm>
          <a:prstGeom prst="rect">
            <a:avLst/>
          </a:prstGeom>
        </p:spPr>
        <p:txBody>
          <a:bodyPr vert="horz" lIns="109556" tIns="54776" rIns="109556" bIns="5477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52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52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9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9552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820" indent="-410820" algn="l" defTabSz="109552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116" indent="-342355" algn="l" defTabSz="109552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413" indent="-273884" algn="l" defTabSz="10955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174" indent="-273884" algn="l" defTabSz="109552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942" indent="-273884" algn="l" defTabSz="109552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708" indent="-273884" algn="l" defTabSz="10955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0472" indent="-273884" algn="l" defTabSz="10955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8244" indent="-273884" algn="l" defTabSz="10955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000" indent="-273884" algn="l" defTabSz="10955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764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525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296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059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825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587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50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119" algn="l" defTabSz="10955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9" y="1177529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42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42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63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60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0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0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420"/>
              <a:t>10.09.2020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20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420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2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210" eaLnBrk="1" hangingPunct="1">
        <a:defRPr>
          <a:latin typeface="+mn-lt"/>
          <a:ea typeface="+mn-ea"/>
          <a:cs typeface="+mn-cs"/>
        </a:defRPr>
      </a:lvl2pPr>
      <a:lvl3pPr marL="1622417" eaLnBrk="1" hangingPunct="1">
        <a:defRPr>
          <a:latin typeface="+mn-lt"/>
          <a:ea typeface="+mn-ea"/>
          <a:cs typeface="+mn-cs"/>
        </a:defRPr>
      </a:lvl3pPr>
      <a:lvl4pPr marL="2433627" eaLnBrk="1" hangingPunct="1">
        <a:defRPr>
          <a:latin typeface="+mn-lt"/>
          <a:ea typeface="+mn-ea"/>
          <a:cs typeface="+mn-cs"/>
        </a:defRPr>
      </a:lvl4pPr>
      <a:lvl5pPr marL="3244838" eaLnBrk="1" hangingPunct="1">
        <a:defRPr>
          <a:latin typeface="+mn-lt"/>
          <a:ea typeface="+mn-ea"/>
          <a:cs typeface="+mn-cs"/>
        </a:defRPr>
      </a:lvl5pPr>
      <a:lvl6pPr marL="4056047" eaLnBrk="1" hangingPunct="1">
        <a:defRPr>
          <a:latin typeface="+mn-lt"/>
          <a:ea typeface="+mn-ea"/>
          <a:cs typeface="+mn-cs"/>
        </a:defRPr>
      </a:lvl6pPr>
      <a:lvl7pPr marL="4867257" eaLnBrk="1" hangingPunct="1">
        <a:defRPr>
          <a:latin typeface="+mn-lt"/>
          <a:ea typeface="+mn-ea"/>
          <a:cs typeface="+mn-cs"/>
        </a:defRPr>
      </a:lvl7pPr>
      <a:lvl8pPr marL="5678466" eaLnBrk="1" hangingPunct="1">
        <a:defRPr>
          <a:latin typeface="+mn-lt"/>
          <a:ea typeface="+mn-ea"/>
          <a:cs typeface="+mn-cs"/>
        </a:defRPr>
      </a:lvl8pPr>
      <a:lvl9pPr marL="648967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210" eaLnBrk="1" hangingPunct="1">
        <a:defRPr>
          <a:latin typeface="+mn-lt"/>
          <a:ea typeface="+mn-ea"/>
          <a:cs typeface="+mn-cs"/>
        </a:defRPr>
      </a:lvl2pPr>
      <a:lvl3pPr marL="1622417" eaLnBrk="1" hangingPunct="1">
        <a:defRPr>
          <a:latin typeface="+mn-lt"/>
          <a:ea typeface="+mn-ea"/>
          <a:cs typeface="+mn-cs"/>
        </a:defRPr>
      </a:lvl3pPr>
      <a:lvl4pPr marL="2433627" eaLnBrk="1" hangingPunct="1">
        <a:defRPr>
          <a:latin typeface="+mn-lt"/>
          <a:ea typeface="+mn-ea"/>
          <a:cs typeface="+mn-cs"/>
        </a:defRPr>
      </a:lvl4pPr>
      <a:lvl5pPr marL="3244838" eaLnBrk="1" hangingPunct="1">
        <a:defRPr>
          <a:latin typeface="+mn-lt"/>
          <a:ea typeface="+mn-ea"/>
          <a:cs typeface="+mn-cs"/>
        </a:defRPr>
      </a:lvl5pPr>
      <a:lvl6pPr marL="4056047" eaLnBrk="1" hangingPunct="1">
        <a:defRPr>
          <a:latin typeface="+mn-lt"/>
          <a:ea typeface="+mn-ea"/>
          <a:cs typeface="+mn-cs"/>
        </a:defRPr>
      </a:lvl6pPr>
      <a:lvl7pPr marL="4867257" eaLnBrk="1" hangingPunct="1">
        <a:defRPr>
          <a:latin typeface="+mn-lt"/>
          <a:ea typeface="+mn-ea"/>
          <a:cs typeface="+mn-cs"/>
        </a:defRPr>
      </a:lvl7pPr>
      <a:lvl8pPr marL="5678466" eaLnBrk="1" hangingPunct="1">
        <a:defRPr>
          <a:latin typeface="+mn-lt"/>
          <a:ea typeface="+mn-ea"/>
          <a:cs typeface="+mn-cs"/>
        </a:defRPr>
      </a:lvl8pPr>
      <a:lvl9pPr marL="648967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15" y="3397"/>
            <a:ext cx="12045450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952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31491" y="2627044"/>
            <a:ext cx="9794067" cy="3943894"/>
          </a:xfrm>
          <a:prstGeom prst="rect">
            <a:avLst/>
          </a:prstGeom>
        </p:spPr>
        <p:txBody>
          <a:bodyPr vert="horz" wrap="square" lIns="0" tIns="24632" rIns="0" bIns="0" rtlCol="0">
            <a:spAutoFit/>
          </a:bodyPr>
          <a:lstStyle/>
          <a:p>
            <a:pPr marL="32466" defTabSz="1016952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466" defTabSz="1016952">
              <a:spcBef>
                <a:spcPts val="195"/>
              </a:spcBef>
            </a:pP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7102" algn="ctr" defTabSz="1016952">
              <a:lnSpc>
                <a:spcPts val="3591"/>
              </a:lnSpc>
              <a:spcBef>
                <a:spcPts val="2175"/>
              </a:spcBef>
            </a:pPr>
            <a:r>
              <a:rPr lang="ru-RU" sz="6600" b="1" dirty="0"/>
              <a:t>Молекулы и их размеры</a:t>
            </a:r>
            <a:endParaRPr lang="ru-RU" sz="6600" b="1" dirty="0">
              <a:solidFill>
                <a:prstClr val="black"/>
              </a:solidFill>
            </a:endParaRPr>
          </a:p>
          <a:p>
            <a:pPr marL="57102" defTabSz="1016952">
              <a:lnSpc>
                <a:spcPts val="3591"/>
              </a:lnSpc>
              <a:spcBef>
                <a:spcPts val="2175"/>
              </a:spcBef>
            </a:pPr>
            <a:endParaRPr lang="ru-RU" sz="3000" dirty="0" smtClean="0">
              <a:solidFill>
                <a:srgbClr val="373435"/>
              </a:solidFill>
              <a:latin typeface="Arial"/>
              <a:cs typeface="Arial"/>
            </a:endParaRPr>
          </a:p>
          <a:p>
            <a:pPr marL="57102" defTabSz="1016952">
              <a:lnSpc>
                <a:spcPts val="3591"/>
              </a:lnSpc>
              <a:spcBef>
                <a:spcPts val="2175"/>
              </a:spcBef>
            </a:pPr>
            <a:r>
              <a:rPr lang="ru-RU" sz="3000" dirty="0" smtClean="0">
                <a:solidFill>
                  <a:srgbClr val="373435"/>
                </a:solidFill>
                <a:latin typeface="Arial"/>
                <a:cs typeface="Arial"/>
              </a:rPr>
              <a:t>Учитель</a:t>
            </a:r>
            <a:r>
              <a:rPr lang="en-US" sz="3000" dirty="0">
                <a:solidFill>
                  <a:srgbClr val="373435"/>
                </a:solidFill>
                <a:latin typeface="Arial"/>
                <a:cs typeface="Arial"/>
              </a:rPr>
              <a:t>:</a:t>
            </a:r>
            <a:r>
              <a:rPr lang="ru-RU" sz="3000" dirty="0">
                <a:solidFill>
                  <a:srgbClr val="57565A"/>
                </a:solidFill>
                <a:latin typeface="Arial"/>
                <a:cs typeface="Arial"/>
              </a:rPr>
              <a:t> </a:t>
            </a:r>
            <a:r>
              <a:rPr lang="ru-RU" sz="3000" spc="8" dirty="0">
                <a:solidFill>
                  <a:srgbClr val="373435"/>
                </a:solidFill>
                <a:latin typeface="Arial"/>
                <a:cs typeface="Arial"/>
              </a:rPr>
              <a:t>Андреева Елизавета Александровна</a:t>
            </a:r>
            <a:endParaRPr sz="3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57854" y="2995595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952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557854" y="5210806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16952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87713" y="466912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952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98015" y="495441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952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279425" y="473246"/>
            <a:ext cx="761677" cy="1043927"/>
          </a:xfrm>
          <a:prstGeom prst="rect">
            <a:avLst/>
          </a:prstGeom>
        </p:spPr>
        <p:txBody>
          <a:bodyPr vert="horz" wrap="square" lIns="0" tIns="27991" rIns="0" bIns="0" rtlCol="0">
            <a:spAutoFit/>
          </a:bodyPr>
          <a:lstStyle/>
          <a:p>
            <a:pPr defTabSz="1016952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35368" y="1386186"/>
            <a:ext cx="1519768" cy="375427"/>
          </a:xfrm>
          <a:prstGeom prst="rect">
            <a:avLst/>
          </a:prstGeom>
        </p:spPr>
        <p:txBody>
          <a:bodyPr vert="horz" wrap="square" lIns="0" tIns="21276" rIns="0" bIns="0" rtlCol="0">
            <a:spAutoFit/>
          </a:bodyPr>
          <a:lstStyle/>
          <a:p>
            <a:pPr defTabSz="1016952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56" y="495441"/>
            <a:ext cx="3707957" cy="949369"/>
          </a:xfrm>
          <a:prstGeom prst="rect">
            <a:avLst/>
          </a:prstGeom>
        </p:spPr>
        <p:txBody>
          <a:bodyPr vert="horz" wrap="square" lIns="0" tIns="2578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32" defTabSz="1614710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5" y="544609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9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186880"/>
            <a:ext cx="11593288" cy="2462213"/>
          </a:xfrm>
        </p:spPr>
        <p:txBody>
          <a:bodyPr/>
          <a:lstStyle/>
          <a:p>
            <a:r>
              <a:rPr lang="ru-RU" sz="3200" dirty="0" smtClean="0"/>
              <a:t>   На </a:t>
            </a:r>
            <a:r>
              <a:rPr lang="ru-RU" sz="3200" dirty="0"/>
              <a:t>фотоснимке видимый диаметр молекулы некоторого вещества равен 0,5 мм. Чему равен действительный диаметр молекулы данного вещества, если фотоснимок получен с помощью электронного микроскопа с увеличением в 200000 раз?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256" y="4067200"/>
                <a:ext cx="2880340" cy="63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увел.м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 0,5 мм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6" y="4067200"/>
                <a:ext cx="2880340" cy="630044"/>
              </a:xfrm>
              <a:prstGeom prst="rect">
                <a:avLst/>
              </a:prstGeom>
              <a:blipFill rotWithShape="1">
                <a:blip r:embed="rId2"/>
                <a:stretch>
                  <a:fillRect t="-11538" r="-4449" b="-24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552" y="3988407"/>
                <a:ext cx="1545616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0,5</m:t>
                        </m:r>
                      </m:num>
                      <m:den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м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552" y="3988407"/>
                <a:ext cx="1545616" cy="798873"/>
              </a:xfrm>
              <a:prstGeom prst="rect">
                <a:avLst/>
              </a:prstGeom>
              <a:blipFill rotWithShape="1">
                <a:blip r:embed="rId3"/>
                <a:stretch>
                  <a:fillRect l="-10277" r="-9486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6256" y="4787280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k = 200000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17" y="5795392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d</a:t>
            </a:r>
            <a:r>
              <a:rPr lang="ru-RU" sz="2000" dirty="0" smtClean="0">
                <a:solidFill>
                  <a:prstClr val="black"/>
                </a:solidFill>
              </a:rPr>
              <a:t>0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ru-RU" sz="3200" dirty="0">
                <a:solidFill>
                  <a:prstClr val="black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8744" y="4013220"/>
                <a:ext cx="2529282" cy="63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увел.м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k*d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0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744" y="4013220"/>
                <a:ext cx="2529282" cy="630044"/>
              </a:xfrm>
              <a:prstGeom prst="rect">
                <a:avLst/>
              </a:prstGeom>
              <a:blipFill rotWithShape="1">
                <a:blip r:embed="rId4"/>
                <a:stretch>
                  <a:fillRect t="-11538" b="-24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27056" y="3883121"/>
                <a:ext cx="1851404" cy="832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d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0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увел.м</m:t>
                            </m:r>
                          </m:sub>
                        </m:sSub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056" y="3883121"/>
                <a:ext cx="1851404" cy="832151"/>
              </a:xfrm>
              <a:prstGeom prst="rect">
                <a:avLst/>
              </a:prstGeom>
              <a:blipFill rotWithShape="1">
                <a:blip r:embed="rId5"/>
                <a:stretch>
                  <a:fillRect l="-8553" b="-10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8744" y="4780495"/>
                <a:ext cx="3174267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d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0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,5</m:t>
                        </m:r>
                      </m:num>
                      <m:den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1000∗200000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744" y="4780495"/>
                <a:ext cx="3174267" cy="798873"/>
              </a:xfrm>
              <a:prstGeom prst="rect">
                <a:avLst/>
              </a:prstGeom>
              <a:blipFill rotWithShape="1">
                <a:blip r:embed="rId6"/>
                <a:stretch>
                  <a:fillRect l="-4798" r="-1536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87882" y="4780495"/>
                <a:ext cx="2419252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2∗1000000000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882" y="4780495"/>
                <a:ext cx="2419252" cy="7988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90752" y="5786681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= 2,5*0,000000001 м 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3392" y="5786681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2,5 </a:t>
            </a:r>
            <a:r>
              <a:rPr lang="ru-RU" sz="3200" dirty="0" err="1">
                <a:solidFill>
                  <a:prstClr val="black"/>
                </a:solidFill>
              </a:rPr>
              <a:t>нм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02720" y="3561726"/>
            <a:ext cx="0" cy="302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0519" y="5543653"/>
            <a:ext cx="38164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06183" y="3554433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Дано: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6119" y="3554433"/>
            <a:ext cx="1899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Решение: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629165" y="178768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2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9376982" y="6299448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Ответ: </a:t>
            </a:r>
            <a:r>
              <a:rPr lang="ru-RU" sz="3200" dirty="0" smtClean="0">
                <a:solidFill>
                  <a:prstClr val="black"/>
                </a:solidFill>
              </a:rPr>
              <a:t>2,5 </a:t>
            </a:r>
            <a:r>
              <a:rPr lang="ru-RU" sz="3200" dirty="0" err="1">
                <a:solidFill>
                  <a:prstClr val="black"/>
                </a:solidFill>
              </a:rPr>
              <a:t>нм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22" grpId="0"/>
      <p:bldP spid="2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12041187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312" y="3419128"/>
            <a:ext cx="11377264" cy="3447098"/>
          </a:xfrm>
        </p:spPr>
        <p:txBody>
          <a:bodyPr/>
          <a:lstStyle/>
          <a:p>
            <a:r>
              <a:rPr lang="ru-RU" sz="3200" dirty="0"/>
              <a:t> 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tx2"/>
                </a:solidFill>
              </a:rPr>
              <a:t>В настоящее время с помощью специальных электронных микроскопов можно получить рисунки сравнительно больших молекул и некоторых атомов. 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   Размер атома водорода равен 0,0000002 мм, а размер молекулы белка составляет примерно 0,00000023 мм.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50776"/>
            <a:ext cx="4606131" cy="307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32" y="451007"/>
            <a:ext cx="1982889" cy="267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178768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44" y="2555032"/>
            <a:ext cx="10068107" cy="198515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/>
              <a:t>Прочитать тему 9</a:t>
            </a:r>
          </a:p>
          <a:p>
            <a:pPr marL="742950" indent="-742950">
              <a:buAutoNum type="arabicPeriod"/>
            </a:pPr>
            <a:r>
              <a:rPr lang="ru-RU" dirty="0" smtClean="0"/>
              <a:t>Ответить на вопросы (стр. 21)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2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685" r="2315" b="3704"/>
          <a:stretch/>
        </p:blipFill>
        <p:spPr bwMode="auto">
          <a:xfrm>
            <a:off x="9003" y="-20738"/>
            <a:ext cx="12052822" cy="71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2525" r="3147" b="4420"/>
          <a:stretch/>
        </p:blipFill>
        <p:spPr bwMode="auto">
          <a:xfrm>
            <a:off x="-1" y="14139"/>
            <a:ext cx="12061825" cy="711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5462" r="2523" b="6204"/>
          <a:stretch/>
        </p:blipFill>
        <p:spPr bwMode="auto">
          <a:xfrm>
            <a:off x="-1" y="28426"/>
            <a:ext cx="12061825" cy="709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5" y="0"/>
            <a:ext cx="12083059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4629" r="2523" b="3982"/>
          <a:stretch/>
        </p:blipFill>
        <p:spPr bwMode="auto">
          <a:xfrm>
            <a:off x="11880" y="-1"/>
            <a:ext cx="12049945" cy="714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178768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/>
              <a:t>Молекулы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9040" y="2411016"/>
            <a:ext cx="3136404" cy="228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6851" y="1474912"/>
                <a:ext cx="14407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851" y="1474912"/>
                <a:ext cx="144077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 descr="Ракеты vs Экология: CO2 | Космический инженер на Земле | Яндекс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70447" y="1641574"/>
                <a:ext cx="135101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𝑪𝑶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47" y="1641574"/>
                <a:ext cx="1351011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08" y="4700710"/>
            <a:ext cx="2520280" cy="195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79183" y="3171142"/>
                <a:ext cx="7104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183" y="3171142"/>
                <a:ext cx="71045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File:Carbon dioxide 3D spacefill.pn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File:Carbon dioxide 3D spacefill.pn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7" descr="C:\Users\Liza\Desktop\708px-Carbon_dioxide_3D_spacefi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96" y="2244353"/>
            <a:ext cx="3295538" cy="27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43464" y="2977013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464" y="2977013"/>
                <a:ext cx="675185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27056" y="3694373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056" y="3694373"/>
                <a:ext cx="675185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55403" y="3355808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403" y="3355808"/>
                <a:ext cx="579005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662760" y="1333796"/>
            <a:ext cx="3208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 – атом кислорода</a:t>
            </a:r>
          </a:p>
          <a:p>
            <a:r>
              <a:rPr lang="ru-RU" sz="2800" dirty="0" smtClean="0"/>
              <a:t>Н – атом водорода</a:t>
            </a:r>
          </a:p>
          <a:p>
            <a:r>
              <a:rPr lang="ru-RU" sz="2800" dirty="0" smtClean="0"/>
              <a:t>С – атом углерода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19" y="4989438"/>
            <a:ext cx="3240360" cy="163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3704" r="2321" b="5185"/>
          <a:stretch/>
        </p:blipFill>
        <p:spPr bwMode="auto">
          <a:xfrm>
            <a:off x="-21283" y="-1"/>
            <a:ext cx="12083108" cy="71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9"/>
          <a:stretch/>
        </p:blipFill>
        <p:spPr bwMode="auto">
          <a:xfrm>
            <a:off x="-1" y="0"/>
            <a:ext cx="1206182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95208" y="2140367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 = S*d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287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186880"/>
            <a:ext cx="11665296" cy="2462213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   </a:t>
            </a:r>
            <a:r>
              <a:rPr lang="ru-RU" sz="3200" dirty="0" smtClean="0"/>
              <a:t>Капля </a:t>
            </a:r>
            <a:r>
              <a:rPr lang="ru-RU" sz="3200" dirty="0"/>
              <a:t>масла объемом 0,003мм</a:t>
            </a:r>
            <a:r>
              <a:rPr lang="ru-RU" sz="3200" baseline="30000" dirty="0"/>
              <a:t>𝟑</a:t>
            </a:r>
            <a:r>
              <a:rPr lang="ru-RU" sz="3200" dirty="0"/>
              <a:t>  растеклась по поверхности воды тонким слоем и заняла площадь 300см</a:t>
            </a:r>
            <a:r>
              <a:rPr lang="ru-RU" sz="3200" baseline="30000" dirty="0"/>
              <a:t>𝟐</a:t>
            </a:r>
            <a:r>
              <a:rPr lang="ru-RU" sz="3200" dirty="0"/>
              <a:t>. Принимая толщину слоя равной диаметру молекулы масла, определите этот диаметр.</a:t>
            </a:r>
          </a:p>
          <a:p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320" y="3563144"/>
            <a:ext cx="71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V =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2471" y="3563144"/>
                <a:ext cx="19554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0,003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71" y="3563144"/>
                <a:ext cx="195540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788" t="-12632" b="-3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2320" y="4067200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 =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8384" y="4067200"/>
                <a:ext cx="1549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300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4" y="4067200"/>
                <a:ext cx="154984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0236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11677" y="5219328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d - ?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2680" y="3707160"/>
                <a:ext cx="9102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680" y="3707160"/>
                <a:ext cx="910249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15436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3695" y="3491136"/>
                <a:ext cx="547137" cy="101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695" y="3491136"/>
                <a:ext cx="547137" cy="1014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94608" y="4643264"/>
                <a:ext cx="9102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608" y="4643264"/>
                <a:ext cx="910249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15333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86696" y="4499248"/>
                <a:ext cx="2414059" cy="857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0,003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300∗100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мм</m:t>
                            </m:r>
                          </m:e>
                          <m:sup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мм</m:t>
                            </m:r>
                          </m:e>
                          <m:sup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696" y="4499248"/>
                <a:ext cx="2414059" cy="857799"/>
              </a:xfrm>
              <a:prstGeom prst="rect">
                <a:avLst/>
              </a:prstGeom>
              <a:blipFill rotWithShape="1">
                <a:blip r:embed="rId8"/>
                <a:stretch>
                  <a:fillRect r="-5303" b="-10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58041" y="4571256"/>
                <a:ext cx="3057247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1000∗300∗100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мм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041" y="4571256"/>
                <a:ext cx="3057247" cy="791820"/>
              </a:xfrm>
              <a:prstGeom prst="rect">
                <a:avLst/>
              </a:prstGeom>
              <a:blipFill rotWithShape="1">
                <a:blip r:embed="rId9"/>
                <a:stretch>
                  <a:fillRect r="-3785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56884" y="4571256"/>
                <a:ext cx="2534668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3∗10000000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мм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84" y="4571256"/>
                <a:ext cx="2534668" cy="791820"/>
              </a:xfrm>
              <a:prstGeom prst="rect">
                <a:avLst/>
              </a:prstGeom>
              <a:blipFill rotWithShape="1">
                <a:blip r:embed="rId10"/>
                <a:stretch>
                  <a:fillRect r="-5301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50592" y="5435352"/>
                <a:ext cx="2515432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10000000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мм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592" y="5435352"/>
                <a:ext cx="2515432" cy="790794"/>
              </a:xfrm>
              <a:prstGeom prst="rect">
                <a:avLst/>
              </a:prstGeom>
              <a:blipFill rotWithShape="1">
                <a:blip r:embed="rId11"/>
                <a:stretch>
                  <a:fillRect l="-6311" r="-5340" b="-12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526856" y="5579368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= 0,0000001 </a:t>
            </a:r>
            <a:r>
              <a:rPr lang="ru-RU" sz="3200" dirty="0" smtClean="0">
                <a:solidFill>
                  <a:prstClr val="black"/>
                </a:solidFill>
              </a:rPr>
              <a:t>мм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1152" y="5579368"/>
            <a:ext cx="376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=</a:t>
            </a:r>
            <a:r>
              <a:rPr lang="ru-RU" sz="3200" dirty="0" smtClean="0">
                <a:solidFill>
                  <a:prstClr val="black"/>
                </a:solidFill>
              </a:rPr>
              <a:t> 0</a:t>
            </a:r>
            <a:r>
              <a:rPr lang="en-US" sz="3200" dirty="0" smtClean="0">
                <a:solidFill>
                  <a:prstClr val="black"/>
                </a:solidFill>
              </a:rPr>
              <a:t>,0000001*0,001</a:t>
            </a:r>
            <a:r>
              <a:rPr lang="ru-RU" sz="3200" dirty="0" smtClean="0">
                <a:solidFill>
                  <a:prstClr val="black"/>
                </a:solidFill>
              </a:rPr>
              <a:t> 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2600" y="6290737"/>
            <a:ext cx="376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= 0,1*0,000000001 </a:t>
            </a:r>
            <a:r>
              <a:rPr lang="ru-RU" sz="3200" dirty="0" smtClean="0">
                <a:solidFill>
                  <a:prstClr val="black"/>
                </a:solidFill>
              </a:rPr>
              <a:t>м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3000" y="6290737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= 0,1 </a:t>
            </a:r>
            <a:r>
              <a:rPr lang="ru-RU" sz="3200" dirty="0" err="1" smtClean="0">
                <a:solidFill>
                  <a:prstClr val="black"/>
                </a:solidFill>
              </a:rPr>
              <a:t>нм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22600" y="3131096"/>
            <a:ext cx="0" cy="302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6296" y="4787280"/>
            <a:ext cx="27363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86946" y="2987080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Дано: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8429" y="2987080"/>
            <a:ext cx="1899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Решение: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629165" y="178768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1</a:t>
            </a:r>
            <a:endParaRPr lang="ru-RU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9376982" y="6362745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Ответ: </a:t>
            </a:r>
            <a:r>
              <a:rPr lang="en-US" sz="3200" dirty="0" smtClean="0">
                <a:solidFill>
                  <a:prstClr val="black"/>
                </a:solidFill>
              </a:rPr>
              <a:t>0,1 </a:t>
            </a:r>
            <a:r>
              <a:rPr lang="ru-RU" sz="3200" dirty="0" err="1" smtClean="0">
                <a:solidFill>
                  <a:prstClr val="black"/>
                </a:solidFill>
              </a:rPr>
              <a:t>нм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7" grpId="0"/>
      <p:bldP spid="28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339</Words>
  <Application>Microsoft Office PowerPoint</Application>
  <PresentationFormat>Произвольный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Молекулы</vt:lpstr>
      <vt:lpstr>Презентация PowerPoint</vt:lpstr>
      <vt:lpstr>Презентация PowerPoint</vt:lpstr>
      <vt:lpstr>Задача 1</vt:lpstr>
      <vt:lpstr>Задача 2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18</cp:revision>
  <dcterms:created xsi:type="dcterms:W3CDTF">2020-08-02T07:12:48Z</dcterms:created>
  <dcterms:modified xsi:type="dcterms:W3CDTF">2020-09-09T19:27:15Z</dcterms:modified>
</cp:coreProperties>
</file>