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9" r:id="rId4"/>
    <p:sldMasterId id="2147483685" r:id="rId5"/>
  </p:sldMasterIdLst>
  <p:notesMasterIdLst>
    <p:notesMasterId r:id="rId22"/>
  </p:notesMasterIdLst>
  <p:sldIdLst>
    <p:sldId id="256" r:id="rId6"/>
    <p:sldId id="265" r:id="rId7"/>
    <p:sldId id="274" r:id="rId8"/>
    <p:sldId id="264" r:id="rId9"/>
    <p:sldId id="267" r:id="rId10"/>
    <p:sldId id="270" r:id="rId11"/>
    <p:sldId id="271" r:id="rId12"/>
    <p:sldId id="275" r:id="rId13"/>
    <p:sldId id="272" r:id="rId14"/>
    <p:sldId id="273" r:id="rId15"/>
    <p:sldId id="257" r:id="rId16"/>
    <p:sldId id="258" r:id="rId17"/>
    <p:sldId id="259" r:id="rId18"/>
    <p:sldId id="276" r:id="rId19"/>
    <p:sldId id="278" r:id="rId20"/>
    <p:sldId id="263" r:id="rId21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62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4752-8D92-48EC-9EEC-6626877F7E7A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EAFF-3E7F-4C32-B329-3F041B34A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EAFF-3E7F-4C32-B329-3F041B34AD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8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7" y="221378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9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8" y="28539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6" y="28539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90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9" y="4038232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6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6" y="3020442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8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7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6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5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2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1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0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1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16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16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2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7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881" indent="0">
              <a:buNone/>
              <a:defRPr sz="2400" b="1"/>
            </a:lvl2pPr>
            <a:lvl3pPr marL="1095757" indent="0">
              <a:buNone/>
              <a:defRPr sz="2200" b="1"/>
            </a:lvl3pPr>
            <a:lvl4pPr marL="1643644" indent="0">
              <a:buNone/>
              <a:defRPr sz="1900" b="1"/>
            </a:lvl4pPr>
            <a:lvl5pPr marL="2191522" indent="0">
              <a:buNone/>
              <a:defRPr sz="1900" b="1"/>
            </a:lvl5pPr>
            <a:lvl6pPr marL="2739404" indent="0">
              <a:buNone/>
              <a:defRPr sz="1900" b="1"/>
            </a:lvl6pPr>
            <a:lvl7pPr marL="3287282" indent="0">
              <a:buNone/>
              <a:defRPr sz="1900" b="1"/>
            </a:lvl7pPr>
            <a:lvl8pPr marL="3835163" indent="0">
              <a:buNone/>
              <a:defRPr sz="1900" b="1"/>
            </a:lvl8pPr>
            <a:lvl9pPr marL="43830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7" y="2259959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881" indent="0">
              <a:buNone/>
              <a:defRPr sz="2400" b="1"/>
            </a:lvl2pPr>
            <a:lvl3pPr marL="1095757" indent="0">
              <a:buNone/>
              <a:defRPr sz="2200" b="1"/>
            </a:lvl3pPr>
            <a:lvl4pPr marL="1643644" indent="0">
              <a:buNone/>
              <a:defRPr sz="1900" b="1"/>
            </a:lvl4pPr>
            <a:lvl5pPr marL="2191522" indent="0">
              <a:buNone/>
              <a:defRPr sz="1900" b="1"/>
            </a:lvl5pPr>
            <a:lvl6pPr marL="2739404" indent="0">
              <a:buNone/>
              <a:defRPr sz="1900" b="1"/>
            </a:lvl6pPr>
            <a:lvl7pPr marL="3287282" indent="0">
              <a:buNone/>
              <a:defRPr sz="1900" b="1"/>
            </a:lvl7pPr>
            <a:lvl8pPr marL="3835163" indent="0">
              <a:buNone/>
              <a:defRPr sz="1900" b="1"/>
            </a:lvl8pPr>
            <a:lvl9pPr marL="43830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9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2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6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13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6" y="283752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13" y="1491257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881" indent="0">
              <a:buNone/>
              <a:defRPr sz="1400"/>
            </a:lvl2pPr>
            <a:lvl3pPr marL="1095757" indent="0">
              <a:buNone/>
              <a:defRPr sz="1200"/>
            </a:lvl3pPr>
            <a:lvl4pPr marL="1643644" indent="0">
              <a:buNone/>
              <a:defRPr sz="1100"/>
            </a:lvl4pPr>
            <a:lvl5pPr marL="2191522" indent="0">
              <a:buNone/>
              <a:defRPr sz="1100"/>
            </a:lvl5pPr>
            <a:lvl6pPr marL="2739404" indent="0">
              <a:buNone/>
              <a:defRPr sz="1100"/>
            </a:lvl6pPr>
            <a:lvl7pPr marL="3287282" indent="0">
              <a:buNone/>
              <a:defRPr sz="1100"/>
            </a:lvl7pPr>
            <a:lvl8pPr marL="3835163" indent="0">
              <a:buNone/>
              <a:defRPr sz="1100"/>
            </a:lvl8pPr>
            <a:lvl9pPr marL="43830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1" y="4988422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1" y="63675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881" indent="0">
              <a:buNone/>
              <a:defRPr sz="3400"/>
            </a:lvl2pPr>
            <a:lvl3pPr marL="1095757" indent="0">
              <a:buNone/>
              <a:defRPr sz="2900"/>
            </a:lvl3pPr>
            <a:lvl4pPr marL="1643644" indent="0">
              <a:buNone/>
              <a:defRPr sz="2400"/>
            </a:lvl4pPr>
            <a:lvl5pPr marL="2191522" indent="0">
              <a:buNone/>
              <a:defRPr sz="2400"/>
            </a:lvl5pPr>
            <a:lvl6pPr marL="2739404" indent="0">
              <a:buNone/>
              <a:defRPr sz="2400"/>
            </a:lvl6pPr>
            <a:lvl7pPr marL="3287282" indent="0">
              <a:buNone/>
              <a:defRPr sz="2400"/>
            </a:lvl7pPr>
            <a:lvl8pPr marL="3835163" indent="0">
              <a:buNone/>
              <a:defRPr sz="2400"/>
            </a:lvl8pPr>
            <a:lvl9pPr marL="43830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1" y="5577322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881" indent="0">
              <a:buNone/>
              <a:defRPr sz="1400"/>
            </a:lvl2pPr>
            <a:lvl3pPr marL="1095757" indent="0">
              <a:buNone/>
              <a:defRPr sz="1200"/>
            </a:lvl3pPr>
            <a:lvl4pPr marL="1643644" indent="0">
              <a:buNone/>
              <a:defRPr sz="1100"/>
            </a:lvl4pPr>
            <a:lvl5pPr marL="2191522" indent="0">
              <a:buNone/>
              <a:defRPr sz="1100"/>
            </a:lvl5pPr>
            <a:lvl6pPr marL="2739404" indent="0">
              <a:buNone/>
              <a:defRPr sz="1100"/>
            </a:lvl6pPr>
            <a:lvl7pPr marL="3287282" indent="0">
              <a:buNone/>
              <a:defRPr sz="1100"/>
            </a:lvl7pPr>
            <a:lvl8pPr marL="3835163" indent="0">
              <a:buNone/>
              <a:defRPr sz="1100"/>
            </a:lvl8pPr>
            <a:lvl9pPr marL="43830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69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32" y="285404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100" y="285404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86" y="290944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13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87" indent="-127287">
              <a:buFont typeface="Arial" panose="020B0604020202020204" pitchFamily="34" charset="0"/>
              <a:buChar char="•"/>
              <a:defRPr sz="1200"/>
            </a:lvl2pPr>
            <a:lvl3pPr marL="254574" indent="-127287">
              <a:defRPr sz="1200"/>
            </a:lvl3pPr>
            <a:lvl4pPr marL="445508" indent="-190929">
              <a:defRPr sz="1200"/>
            </a:lvl4pPr>
            <a:lvl5pPr marL="636434" indent="-19092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9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87" indent="-127287">
              <a:buFont typeface="Arial" panose="020B0604020202020204" pitchFamily="34" charset="0"/>
              <a:buChar char="•"/>
              <a:defRPr sz="1200"/>
            </a:lvl2pPr>
            <a:lvl3pPr marL="254574" indent="-127287">
              <a:defRPr sz="1200"/>
            </a:lvl3pPr>
            <a:lvl4pPr marL="445508" indent="-190929">
              <a:defRPr sz="1200"/>
            </a:lvl4pPr>
            <a:lvl5pPr marL="636434" indent="-19092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13" y="5175427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87" indent="-127287">
              <a:buFont typeface="Arial" panose="020B0604020202020204" pitchFamily="34" charset="0"/>
              <a:buChar char="•"/>
              <a:defRPr sz="1200"/>
            </a:lvl2pPr>
            <a:lvl3pPr marL="254574" indent="-127287">
              <a:defRPr sz="1200"/>
            </a:lvl3pPr>
            <a:lvl4pPr marL="445508" indent="-190929">
              <a:defRPr sz="1200"/>
            </a:lvl4pPr>
            <a:lvl5pPr marL="636434" indent="-19092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86" y="969983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157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1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9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9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0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0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5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0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7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9" y="350018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69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6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1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6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6" y="3020429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7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9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8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7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7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8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6" y="350010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71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7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4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14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08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3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3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3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7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6" y="2259957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7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8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5" y="28374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098" y="1491247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7" y="4988414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7" y="63675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7" y="5577320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6" y="285394"/>
            <a:ext cx="10855643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662803"/>
            <a:ext cx="10855643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4" y="660502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9" y="6605026"/>
            <a:ext cx="3819578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2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7" y="285397"/>
            <a:ext cx="10855643" cy="1187715"/>
          </a:xfrm>
          <a:prstGeom prst="rect">
            <a:avLst/>
          </a:prstGeom>
        </p:spPr>
        <p:txBody>
          <a:bodyPr vert="horz" lIns="109579" tIns="54788" rIns="109579" bIns="547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7" y="1662816"/>
            <a:ext cx="10855643" cy="4703021"/>
          </a:xfrm>
          <a:prstGeom prst="rect">
            <a:avLst/>
          </a:prstGeom>
        </p:spPr>
        <p:txBody>
          <a:bodyPr vert="horz" lIns="109579" tIns="54788" rIns="109579" bIns="547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4" y="6605035"/>
            <a:ext cx="2814426" cy="379409"/>
          </a:xfrm>
          <a:prstGeom prst="rect">
            <a:avLst/>
          </a:prstGeom>
        </p:spPr>
        <p:txBody>
          <a:bodyPr vert="horz" lIns="109579" tIns="54788" rIns="109579" bIns="5478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75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757"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9" y="6605035"/>
            <a:ext cx="3819578" cy="379409"/>
          </a:xfrm>
          <a:prstGeom prst="rect">
            <a:avLst/>
          </a:prstGeom>
        </p:spPr>
        <p:txBody>
          <a:bodyPr vert="horz" lIns="109579" tIns="54788" rIns="109579" bIns="5478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7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35"/>
            <a:ext cx="2814426" cy="379409"/>
          </a:xfrm>
          <a:prstGeom prst="rect">
            <a:avLst/>
          </a:prstGeom>
        </p:spPr>
        <p:txBody>
          <a:bodyPr vert="horz" lIns="109579" tIns="54788" rIns="109579" bIns="5478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75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75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575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06" indent="-410906" algn="l" defTabSz="109575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305" indent="-342427" algn="l" defTabSz="109575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702" indent="-273942" algn="l" defTabSz="109575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580" indent="-273942" algn="l" defTabSz="109575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464" indent="-273942" algn="l" defTabSz="109575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344" indent="-273942" algn="l" defTabSz="10957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225" indent="-273942" algn="l" defTabSz="10957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111" indent="-273942" algn="l" defTabSz="10957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6985" indent="-273942" algn="l" defTabSz="109575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881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757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644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522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404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282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163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045" algn="l" defTabSz="109575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4" y="1177528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70" y="224961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7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7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7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1" y="1177528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7" y="224959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8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54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61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08.09.2020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4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54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324" eaLnBrk="1" hangingPunct="1">
        <a:defRPr>
          <a:latin typeface="+mn-lt"/>
          <a:ea typeface="+mn-ea"/>
          <a:cs typeface="+mn-cs"/>
        </a:defRPr>
      </a:lvl2pPr>
      <a:lvl3pPr marL="1622646" eaLnBrk="1" hangingPunct="1">
        <a:defRPr>
          <a:latin typeface="+mn-lt"/>
          <a:ea typeface="+mn-ea"/>
          <a:cs typeface="+mn-cs"/>
        </a:defRPr>
      </a:lvl3pPr>
      <a:lvl4pPr marL="2433970" eaLnBrk="1" hangingPunct="1">
        <a:defRPr>
          <a:latin typeface="+mn-lt"/>
          <a:ea typeface="+mn-ea"/>
          <a:cs typeface="+mn-cs"/>
        </a:defRPr>
      </a:lvl4pPr>
      <a:lvl5pPr marL="3245295" eaLnBrk="1" hangingPunct="1">
        <a:defRPr>
          <a:latin typeface="+mn-lt"/>
          <a:ea typeface="+mn-ea"/>
          <a:cs typeface="+mn-cs"/>
        </a:defRPr>
      </a:lvl5pPr>
      <a:lvl6pPr marL="4056619" eaLnBrk="1" hangingPunct="1">
        <a:defRPr>
          <a:latin typeface="+mn-lt"/>
          <a:ea typeface="+mn-ea"/>
          <a:cs typeface="+mn-cs"/>
        </a:defRPr>
      </a:lvl6pPr>
      <a:lvl7pPr marL="4867944" eaLnBrk="1" hangingPunct="1">
        <a:defRPr>
          <a:latin typeface="+mn-lt"/>
          <a:ea typeface="+mn-ea"/>
          <a:cs typeface="+mn-cs"/>
        </a:defRPr>
      </a:lvl7pPr>
      <a:lvl8pPr marL="5679267" eaLnBrk="1" hangingPunct="1">
        <a:defRPr>
          <a:latin typeface="+mn-lt"/>
          <a:ea typeface="+mn-ea"/>
          <a:cs typeface="+mn-cs"/>
        </a:defRPr>
      </a:lvl8pPr>
      <a:lvl9pPr marL="649059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5" y="3403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238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94413" y="2627046"/>
            <a:ext cx="9794067" cy="4374787"/>
          </a:xfrm>
          <a:prstGeom prst="rect">
            <a:avLst/>
          </a:prstGeom>
        </p:spPr>
        <p:txBody>
          <a:bodyPr vert="horz" wrap="square" lIns="0" tIns="24638" rIns="0" bIns="0" rtlCol="0">
            <a:spAutoFit/>
          </a:bodyPr>
          <a:lstStyle/>
          <a:p>
            <a:pPr marL="32475" defTabSz="1017238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118" algn="ctr" defTabSz="1017238">
              <a:spcBef>
                <a:spcPts val="2175"/>
              </a:spcBef>
            </a:pPr>
            <a:r>
              <a:rPr lang="ru-RU" sz="5400" b="1" dirty="0">
                <a:latin typeface="Arial" pitchFamily="34" charset="0"/>
                <a:cs typeface="Arial" pitchFamily="34" charset="0"/>
              </a:rPr>
              <a:t>Учение </a:t>
            </a:r>
            <a:r>
              <a:rPr lang="ru-RU" sz="5400" b="1" dirty="0" err="1">
                <a:latin typeface="Arial" pitchFamily="34" charset="0"/>
                <a:cs typeface="Arial" pitchFamily="34" charset="0"/>
              </a:rPr>
              <a:t>Демокрита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, Рази, Б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e</a:t>
            </a:r>
            <a:r>
              <a:rPr lang="ru-RU" sz="5400" b="1" dirty="0" err="1">
                <a:latin typeface="Arial" pitchFamily="34" charset="0"/>
                <a:cs typeface="Arial" pitchFamily="34" charset="0"/>
              </a:rPr>
              <a:t>руни</a:t>
            </a:r>
            <a:r>
              <a:rPr lang="ru-RU" sz="5400" b="1" dirty="0">
                <a:latin typeface="Arial" pitchFamily="34" charset="0"/>
                <a:cs typeface="Arial" pitchFamily="34" charset="0"/>
              </a:rPr>
              <a:t> и Авиценны о строении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вещества</a:t>
            </a:r>
          </a:p>
          <a:p>
            <a:pPr marL="57118" algn="ctr" defTabSz="1017238">
              <a:lnSpc>
                <a:spcPts val="3591"/>
              </a:lnSpc>
              <a:spcBef>
                <a:spcPts val="2175"/>
              </a:spcBef>
            </a:pP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7859" y="2995595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238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3" y="466917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238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15" y="495446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238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79424" y="473247"/>
            <a:ext cx="761677" cy="1043935"/>
          </a:xfrm>
          <a:prstGeom prst="rect">
            <a:avLst/>
          </a:prstGeom>
        </p:spPr>
        <p:txBody>
          <a:bodyPr vert="horz" wrap="square" lIns="0" tIns="27999" rIns="0" bIns="0" rtlCol="0">
            <a:spAutoFit/>
          </a:bodyPr>
          <a:lstStyle/>
          <a:p>
            <a:pPr defTabSz="1017238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5368" y="1386193"/>
            <a:ext cx="1519768" cy="375433"/>
          </a:xfrm>
          <a:prstGeom prst="rect">
            <a:avLst/>
          </a:prstGeom>
        </p:spPr>
        <p:txBody>
          <a:bodyPr vert="horz" wrap="square" lIns="0" tIns="21282" rIns="0" bIns="0" rtlCol="0">
            <a:spAutoFit/>
          </a:bodyPr>
          <a:lstStyle/>
          <a:p>
            <a:pPr defTabSz="1017238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56" y="495440"/>
            <a:ext cx="3707957" cy="949377"/>
          </a:xfrm>
          <a:prstGeom prst="rect">
            <a:avLst/>
          </a:prstGeom>
        </p:spPr>
        <p:txBody>
          <a:bodyPr vert="horz" wrap="square" lIns="0" tIns="2579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38" defTabSz="1615166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50" y="544613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" y="0"/>
            <a:ext cx="120777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374" y="360959"/>
            <a:ext cx="1095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представлений о строении вещества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64648"/>
            <a:ext cx="12061825" cy="71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" y="-14461"/>
            <a:ext cx="12042503" cy="71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0792" y="2339018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Развил учение греческих ученых об атоме и высказал мысль, что атом тоже может делиться. Внутри атома, согласно теории ар-Рази, имеются пустоты и отдельные частицы, которые находятся в движении. Также он считал, что между этими частицами имеется сила взаимодействия.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4107"/>
            <a:ext cx="12061825" cy="70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272" y="168162"/>
            <a:ext cx="2571014" cy="35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6576" y="1186880"/>
            <a:ext cx="54726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latin typeface="Arial" pitchFamily="34" charset="0"/>
                <a:cs typeface="Arial" pitchFamily="34" charset="0"/>
              </a:rPr>
              <a:t>   Некоторые ученые утверждают, частиц меньше атома не существует, - это глупость. Вторые утверждают, что атом делится бесконечно, это еще большая глупость. Если атом делится бесконечно, то в конце концов материя может исчезнуть. Этого не может быть, так как материя бесконечна. Что вы думаете по этому поводу?</a:t>
            </a:r>
            <a:endParaRPr lang="ru-RU" sz="25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4203" y="3930581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Авицена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1" y="33135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42" y="4653133"/>
            <a:ext cx="2148083" cy="21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0" y="3406410"/>
            <a:ext cx="2309392" cy="33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3240" y="2699048"/>
            <a:ext cx="149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Беруни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4107"/>
            <a:ext cx="12061825" cy="70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6" y="3617060"/>
            <a:ext cx="2336249" cy="32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7048" y="3851176"/>
            <a:ext cx="149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Беруни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19" y="296065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Авицена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1" y="33135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742" y="4653133"/>
            <a:ext cx="2148083" cy="21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012" y="98837"/>
            <a:ext cx="2470540" cy="363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22600" y="1847345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Авицена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в своем ответе </a:t>
            </a:r>
            <a:r>
              <a:rPr lang="ru-RU" sz="3200" i="1" dirty="0" err="1" smtClean="0">
                <a:latin typeface="Arial" pitchFamily="34" charset="0"/>
                <a:cs typeface="Arial" pitchFamily="34" charset="0"/>
              </a:rPr>
              <a:t>Беруни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писал, что утверждения Рази надо понимать так, что атом делится не бесконечно, и что деление имеет границу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60"/>
            <a:ext cx="12045701" cy="7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6696" y="5363344"/>
            <a:ext cx="36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Протон            Нейтрон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726" y="6155432"/>
            <a:ext cx="11274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Имеется ли граница деления частиц?</a:t>
            </a:r>
            <a:endParaRPr lang="ru-RU" sz="4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70" y="224945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4328" y="2483024"/>
            <a:ext cx="10585176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Прочитать тему 8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Ответить на вопросы на стр. 19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" y="-1"/>
            <a:ext cx="12061355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0"/>
            <a:ext cx="12032456" cy="709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704" y="5550766"/>
            <a:ext cx="11686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Свинец, гром, рельсы, пурга, алюминий, рассвет, буран, Луна, спирт, ножницы, ртуть, снегопад, стол, медь, вертолёт, нефть, кипение, метель, выстрел, наводнение.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3182" y="226700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Свинец,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8304" y="5867400"/>
            <a:ext cx="1509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49139" y="2256892"/>
            <a:ext cx="110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Гром,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14488" y="586740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14488" y="2267000"/>
            <a:ext cx="153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Рельсы,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294608" y="586740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36827" y="2247836"/>
            <a:ext cx="1241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Пурга,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78784" y="5867400"/>
            <a:ext cx="1166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66816" y="2607876"/>
            <a:ext cx="2044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Алюминий,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60243" y="5867400"/>
            <a:ext cx="20309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480041" y="2607876"/>
            <a:ext cx="157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Рассвет,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335168" y="586740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623200" y="2967916"/>
            <a:ext cx="1286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Буран,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9919344" y="58674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58504" y="2607876"/>
            <a:ext cx="1102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Луна,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76705" y="6371456"/>
            <a:ext cx="113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82694" y="2967916"/>
            <a:ext cx="1255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Спирт,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350392" y="6371456"/>
            <a:ext cx="113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70472" y="2967916"/>
            <a:ext cx="184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Ножницы,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90243" y="6371456"/>
            <a:ext cx="1856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26856" y="3327956"/>
            <a:ext cx="1224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Ртуть,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534459" y="6371456"/>
            <a:ext cx="113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3601" y="3327956"/>
            <a:ext cx="1871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Снегопад,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5758595" y="6371456"/>
            <a:ext cx="1712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58711" y="3327956"/>
            <a:ext cx="110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Стол,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630803" y="6371456"/>
            <a:ext cx="992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26856" y="3687996"/>
            <a:ext cx="117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Медь,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710923" y="6371456"/>
            <a:ext cx="1099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70472" y="3687996"/>
            <a:ext cx="18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Вертолёт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9919344" y="6371456"/>
            <a:ext cx="1741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54848" y="4048036"/>
            <a:ext cx="138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Нефть,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76705" y="6875512"/>
            <a:ext cx="1309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476066" y="3687996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Кипение,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1638424" y="6875512"/>
            <a:ext cx="1605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567372" y="4067200"/>
            <a:ext cx="152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Метель,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378306" y="6875512"/>
            <a:ext cx="15004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479184" y="4480084"/>
            <a:ext cx="172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Выстрел,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950792" y="6875512"/>
            <a:ext cx="17326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91152" y="4840124"/>
            <a:ext cx="223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Наводнение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746502" y="6875512"/>
            <a:ext cx="2344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014"/>
            <a:ext cx="12061825" cy="706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25747"/>
            <a:ext cx="12050713" cy="71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3"/>
            <a:ext cx="12061826" cy="71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2688" y="5671402"/>
                <a:ext cx="165519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400−200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88" y="5671402"/>
                <a:ext cx="1655197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3462" y="5671402"/>
                <a:ext cx="165519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150−100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62" y="5671402"/>
                <a:ext cx="1655197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71272" y="5669854"/>
                <a:ext cx="165519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300−200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272" y="5669854"/>
                <a:ext cx="165519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8584" y="5743657"/>
                <a:ext cx="1297150" cy="699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= 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мл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дел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84" y="5743657"/>
                <a:ext cx="1297150" cy="699807"/>
              </a:xfrm>
              <a:prstGeom prst="rect">
                <a:avLst/>
              </a:prstGeom>
              <a:blipFill rotWithShape="1">
                <a:blip r:embed="rId6"/>
                <a:stretch>
                  <a:fillRect l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92534" y="656831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280 мл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5008" y="5795392"/>
                <a:ext cx="1213794" cy="699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=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мл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дел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08" y="5795392"/>
                <a:ext cx="1213794" cy="699807"/>
              </a:xfrm>
              <a:prstGeom prst="rect">
                <a:avLst/>
              </a:prstGeom>
              <a:blipFill rotWithShape="1">
                <a:blip r:embed="rId7"/>
                <a:stretch>
                  <a:fillRect l="-10050" t="-3509" b="-4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10832" y="651547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130 мл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11432" y="5795392"/>
                <a:ext cx="1414170" cy="699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= 25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/>
                          </a:rPr>
                          <m:t>мл</m:t>
                        </m:r>
                      </m:num>
                      <m:den>
                        <m:r>
                          <a:rPr lang="ru-RU" sz="2800" i="1">
                            <a:latin typeface="Cambria Math"/>
                          </a:rPr>
                          <m:t>дел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432" y="5795392"/>
                <a:ext cx="1414170" cy="699807"/>
              </a:xfrm>
              <a:prstGeom prst="rect">
                <a:avLst/>
              </a:prstGeom>
              <a:blipFill rotWithShape="1">
                <a:blip r:embed="rId8"/>
                <a:stretch>
                  <a:fillRect l="-8621" t="-3509" b="-43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97390" y="6515472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275 мл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049125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12770" y="1330896"/>
                <a:ext cx="2361544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1)</a:t>
                </a:r>
                <a:r>
                  <a:rPr lang="ru-RU" sz="2400" dirty="0" smtClean="0"/>
                  <a:t> </a:t>
                </a:r>
                <a:r>
                  <a:rPr lang="ru-RU" sz="2800" dirty="0" err="1" smtClean="0">
                    <a:latin typeface="Arial" pitchFamily="34" charset="0"/>
                    <a:cs typeface="Arial" pitchFamily="34" charset="0"/>
                  </a:rPr>
                  <a:t>Ц.д</a:t>
                </a:r>
                <a:r>
                  <a:rPr lang="ru-RU" sz="2400" dirty="0" smtClean="0"/>
                  <a:t>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40−20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70" y="1330896"/>
                <a:ext cx="2361544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5426" b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69425" y="3131364"/>
                <a:ext cx="2361544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2)</a:t>
                </a:r>
                <a:r>
                  <a:rPr lang="ru-RU" sz="2400" dirty="0" smtClean="0"/>
                  <a:t> </a:t>
                </a:r>
                <a:r>
                  <a:rPr lang="ru-RU" sz="2800" dirty="0" err="1" smtClean="0">
                    <a:latin typeface="Arial" pitchFamily="34" charset="0"/>
                    <a:cs typeface="Arial" pitchFamily="34" charset="0"/>
                  </a:rPr>
                  <a:t>Ц.д</a:t>
                </a:r>
                <a:r>
                  <a:rPr lang="ru-RU" sz="2400" dirty="0" smtClean="0"/>
                  <a:t>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30−20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25" y="3131364"/>
                <a:ext cx="2361544" cy="791820"/>
              </a:xfrm>
              <a:prstGeom prst="rect">
                <a:avLst/>
              </a:prstGeom>
              <a:blipFill rotWithShape="1">
                <a:blip r:embed="rId4"/>
                <a:stretch>
                  <a:fillRect l="-5155" b="-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12770" y="4780495"/>
                <a:ext cx="2534668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3)</a:t>
                </a:r>
                <a:r>
                  <a:rPr lang="ru-RU" sz="2400" dirty="0" smtClean="0"/>
                  <a:t> </a:t>
                </a:r>
                <a:r>
                  <a:rPr lang="ru-RU" sz="2800" dirty="0" err="1" smtClean="0">
                    <a:latin typeface="Arial" pitchFamily="34" charset="0"/>
                    <a:cs typeface="Arial" pitchFamily="34" charset="0"/>
                  </a:rPr>
                  <a:t>Ц.д</a:t>
                </a:r>
                <a:r>
                  <a:rPr lang="ru-RU" sz="2400" dirty="0" smtClean="0"/>
                  <a:t> </a:t>
                </a:r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100−50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770" y="4780495"/>
                <a:ext cx="2534668" cy="798873"/>
              </a:xfrm>
              <a:prstGeom prst="rect">
                <a:avLst/>
              </a:prstGeom>
              <a:blipFill rotWithShape="1">
                <a:blip r:embed="rId5"/>
                <a:stretch>
                  <a:fillRect l="-504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79268" y="2936081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66918" y="2289750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 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6917" y="3923184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 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63865" y="5725125"/>
            <a:ext cx="202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 =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348959" y="1249412"/>
                <a:ext cx="1555234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º</m:t>
                        </m:r>
                        <m:r>
                          <m:rPr>
                            <m:nor/>
                          </m:rPr>
                          <a:rPr lang="ru-RU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С 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дел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959" y="1249412"/>
                <a:ext cx="1555234" cy="945580"/>
              </a:xfrm>
              <a:prstGeom prst="rect">
                <a:avLst/>
              </a:prstGeom>
              <a:blipFill rotWithShape="1">
                <a:blip r:embed="rId6"/>
                <a:stretch>
                  <a:fillRect l="-10196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495408" y="3059088"/>
                <a:ext cx="1441420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º</m:t>
                        </m:r>
                        <m:r>
                          <m:rPr>
                            <m:nor/>
                          </m:rPr>
                          <a:rPr lang="ru-RU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С 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дел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408" y="3059088"/>
                <a:ext cx="1441420" cy="945580"/>
              </a:xfrm>
              <a:prstGeom prst="rect">
                <a:avLst/>
              </a:prstGeom>
              <a:blipFill rotWithShape="1">
                <a:blip r:embed="rId7"/>
                <a:stretch>
                  <a:fillRect l="-11017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567416" y="4715272"/>
                <a:ext cx="1420582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ru-RU" sz="32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º</m:t>
                        </m:r>
                        <m:r>
                          <m:rPr>
                            <m:nor/>
                          </m:rPr>
                          <a:rPr lang="ru-RU" sz="32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С 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дел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416" y="4715272"/>
                <a:ext cx="1420582" cy="945580"/>
              </a:xfrm>
              <a:prstGeom prst="rect">
                <a:avLst/>
              </a:prstGeom>
              <a:blipFill rotWithShape="1">
                <a:blip r:embed="rId8"/>
                <a:stretch>
                  <a:fillRect l="-11159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8264" y="-109264"/>
            <a:ext cx="9581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Определите цену деления </a:t>
            </a:r>
          </a:p>
          <a:p>
            <a:r>
              <a:rPr lang="ru-RU" sz="4000" b="1" dirty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000" b="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ермометров  и показания приборов</a:t>
            </a:r>
            <a:endParaRPr lang="ru-RU" sz="4000" b="1" dirty="0">
              <a:solidFill>
                <a:srgbClr val="00682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1825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https://fsd.multiurok.ru/html/2017/08/25/s_599fef7a5cdc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7" y="-1948"/>
            <a:ext cx="12074861" cy="70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7" y="-1948"/>
            <a:ext cx="12068175" cy="712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6696" y="6083424"/>
            <a:ext cx="360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Протон            Нейтрон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388</Words>
  <Application>Microsoft Office PowerPoint</Application>
  <PresentationFormat>Произвольный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1_Тема Office</vt:lpstr>
      <vt:lpstr>4_Тема Office</vt:lpstr>
      <vt:lpstr>3_Тема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18</cp:revision>
  <dcterms:created xsi:type="dcterms:W3CDTF">2020-08-01T07:04:24Z</dcterms:created>
  <dcterms:modified xsi:type="dcterms:W3CDTF">2020-09-08T06:45:01Z</dcterms:modified>
</cp:coreProperties>
</file>