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9" r:id="rId2"/>
    <p:sldMasterId id="2147483685" r:id="rId3"/>
  </p:sldMasterIdLst>
  <p:notesMasterIdLst>
    <p:notesMasterId r:id="rId23"/>
  </p:notesMasterIdLst>
  <p:sldIdLst>
    <p:sldId id="278" r:id="rId4"/>
    <p:sldId id="262" r:id="rId5"/>
    <p:sldId id="263" r:id="rId6"/>
    <p:sldId id="271" r:id="rId7"/>
    <p:sldId id="264" r:id="rId8"/>
    <p:sldId id="265" r:id="rId9"/>
    <p:sldId id="276" r:id="rId10"/>
    <p:sldId id="277" r:id="rId11"/>
    <p:sldId id="275" r:id="rId12"/>
    <p:sldId id="266" r:id="rId13"/>
    <p:sldId id="267" r:id="rId14"/>
    <p:sldId id="268" r:id="rId15"/>
    <p:sldId id="269" r:id="rId16"/>
    <p:sldId id="270" r:id="rId17"/>
    <p:sldId id="274" r:id="rId18"/>
    <p:sldId id="257" r:id="rId19"/>
    <p:sldId id="258" r:id="rId20"/>
    <p:sldId id="272" r:id="rId21"/>
    <p:sldId id="273" r:id="rId22"/>
  </p:sldIdLst>
  <p:sldSz cx="12061825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114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68EF-29F1-4DC7-9C9B-140B0DB0E25A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E17A-A613-4AC6-B862-5283F3E2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5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E17A-A613-4AC6-B862-5283F3E241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E17A-A613-4AC6-B862-5283F3E241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2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71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4" y="350006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5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777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2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32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9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9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9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9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9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9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9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4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96" indent="0">
              <a:buNone/>
              <a:defRPr sz="2400" b="1"/>
            </a:lvl2pPr>
            <a:lvl3pPr marL="1095989" indent="0">
              <a:buNone/>
              <a:defRPr sz="2200" b="1"/>
            </a:lvl3pPr>
            <a:lvl4pPr marL="1643990" indent="0">
              <a:buNone/>
              <a:defRPr sz="1900" b="1"/>
            </a:lvl4pPr>
            <a:lvl5pPr marL="2191986" indent="0">
              <a:buNone/>
              <a:defRPr sz="1900" b="1"/>
            </a:lvl5pPr>
            <a:lvl6pPr marL="2739983" indent="0">
              <a:buNone/>
              <a:defRPr sz="1900" b="1"/>
            </a:lvl6pPr>
            <a:lvl7pPr marL="3287978" indent="0">
              <a:buNone/>
              <a:defRPr sz="1900" b="1"/>
            </a:lvl7pPr>
            <a:lvl8pPr marL="3835976" indent="0">
              <a:buNone/>
              <a:defRPr sz="1900" b="1"/>
            </a:lvl8pPr>
            <a:lvl9pPr marL="438397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2" y="2259959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96" indent="0">
              <a:buNone/>
              <a:defRPr sz="2400" b="1"/>
            </a:lvl2pPr>
            <a:lvl3pPr marL="1095989" indent="0">
              <a:buNone/>
              <a:defRPr sz="2200" b="1"/>
            </a:lvl3pPr>
            <a:lvl4pPr marL="1643990" indent="0">
              <a:buNone/>
              <a:defRPr sz="1900" b="1"/>
            </a:lvl4pPr>
            <a:lvl5pPr marL="2191986" indent="0">
              <a:buNone/>
              <a:defRPr sz="1900" b="1"/>
            </a:lvl5pPr>
            <a:lvl6pPr marL="2739983" indent="0">
              <a:buNone/>
              <a:defRPr sz="1900" b="1"/>
            </a:lvl6pPr>
            <a:lvl7pPr marL="3287978" indent="0">
              <a:buNone/>
              <a:defRPr sz="1900" b="1"/>
            </a:lvl7pPr>
            <a:lvl8pPr marL="3835976" indent="0">
              <a:buNone/>
              <a:defRPr sz="1900" b="1"/>
            </a:lvl8pPr>
            <a:lvl9pPr marL="438397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9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2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0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4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1" y="283739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4" y="1491250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996" indent="0">
              <a:buNone/>
              <a:defRPr sz="1400"/>
            </a:lvl2pPr>
            <a:lvl3pPr marL="1095989" indent="0">
              <a:buNone/>
              <a:defRPr sz="1200"/>
            </a:lvl3pPr>
            <a:lvl4pPr marL="1643990" indent="0">
              <a:buNone/>
              <a:defRPr sz="1100"/>
            </a:lvl4pPr>
            <a:lvl5pPr marL="2191986" indent="0">
              <a:buNone/>
              <a:defRPr sz="1100"/>
            </a:lvl5pPr>
            <a:lvl6pPr marL="2739983" indent="0">
              <a:buNone/>
              <a:defRPr sz="1100"/>
            </a:lvl6pPr>
            <a:lvl7pPr marL="3287978" indent="0">
              <a:buNone/>
              <a:defRPr sz="1100"/>
            </a:lvl7pPr>
            <a:lvl8pPr marL="3835976" indent="0">
              <a:buNone/>
              <a:defRPr sz="1100"/>
            </a:lvl8pPr>
            <a:lvl9pPr marL="43839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8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6" y="4988410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6" y="63674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996" indent="0">
              <a:buNone/>
              <a:defRPr sz="3400"/>
            </a:lvl2pPr>
            <a:lvl3pPr marL="1095989" indent="0">
              <a:buNone/>
              <a:defRPr sz="2900"/>
            </a:lvl3pPr>
            <a:lvl4pPr marL="1643990" indent="0">
              <a:buNone/>
              <a:defRPr sz="2400"/>
            </a:lvl4pPr>
            <a:lvl5pPr marL="2191986" indent="0">
              <a:buNone/>
              <a:defRPr sz="2400"/>
            </a:lvl5pPr>
            <a:lvl6pPr marL="2739983" indent="0">
              <a:buNone/>
              <a:defRPr sz="2400"/>
            </a:lvl6pPr>
            <a:lvl7pPr marL="3287978" indent="0">
              <a:buNone/>
              <a:defRPr sz="2400"/>
            </a:lvl7pPr>
            <a:lvl8pPr marL="3835976" indent="0">
              <a:buNone/>
              <a:defRPr sz="2400"/>
            </a:lvl8pPr>
            <a:lvl9pPr marL="438397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6" y="5577312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996" indent="0">
              <a:buNone/>
              <a:defRPr sz="1400"/>
            </a:lvl2pPr>
            <a:lvl3pPr marL="1095989" indent="0">
              <a:buNone/>
              <a:defRPr sz="1200"/>
            </a:lvl3pPr>
            <a:lvl4pPr marL="1643990" indent="0">
              <a:buNone/>
              <a:defRPr sz="1100"/>
            </a:lvl4pPr>
            <a:lvl5pPr marL="2191986" indent="0">
              <a:buNone/>
              <a:defRPr sz="1100"/>
            </a:lvl5pPr>
            <a:lvl6pPr marL="2739983" indent="0">
              <a:buNone/>
              <a:defRPr sz="1100"/>
            </a:lvl6pPr>
            <a:lvl7pPr marL="3287978" indent="0">
              <a:buNone/>
              <a:defRPr sz="1100"/>
            </a:lvl7pPr>
            <a:lvl8pPr marL="3835976" indent="0">
              <a:buNone/>
              <a:defRPr sz="1100"/>
            </a:lvl8pPr>
            <a:lvl9pPr marL="43839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4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7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8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85391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5" y="285391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7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82" y="290944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5175424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14" indent="-127314">
              <a:buFont typeface="Arial" panose="020B0604020202020204" pitchFamily="34" charset="0"/>
              <a:buChar char="•"/>
              <a:defRPr sz="1200"/>
            </a:lvl2pPr>
            <a:lvl3pPr marL="254628" indent="-127314">
              <a:defRPr sz="1200"/>
            </a:lvl3pPr>
            <a:lvl4pPr marL="445601" indent="-190970">
              <a:defRPr sz="1200"/>
            </a:lvl4pPr>
            <a:lvl5pPr marL="636569" indent="-19097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5175424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14" indent="-127314">
              <a:buFont typeface="Arial" panose="020B0604020202020204" pitchFamily="34" charset="0"/>
              <a:buChar char="•"/>
              <a:defRPr sz="1200"/>
            </a:lvl2pPr>
            <a:lvl3pPr marL="254628" indent="-127314">
              <a:defRPr sz="1200"/>
            </a:lvl3pPr>
            <a:lvl4pPr marL="445601" indent="-190970">
              <a:defRPr sz="1200"/>
            </a:lvl4pPr>
            <a:lvl5pPr marL="636569" indent="-19097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5175424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14" indent="-127314">
              <a:buFont typeface="Arial" panose="020B0604020202020204" pitchFamily="34" charset="0"/>
              <a:buChar char="•"/>
              <a:defRPr sz="1200"/>
            </a:lvl2pPr>
            <a:lvl3pPr marL="254628" indent="-127314">
              <a:defRPr sz="1200"/>
            </a:lvl3pPr>
            <a:lvl4pPr marL="445601" indent="-190970">
              <a:defRPr sz="1200"/>
            </a:lvl4pPr>
            <a:lvl5pPr marL="636569" indent="-19097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82" y="969973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324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3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4" y="350008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3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69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5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9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2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28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61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549"/>
              <a:t>04.09.2020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54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324" eaLnBrk="1" hangingPunct="1">
        <a:defRPr>
          <a:latin typeface="+mn-lt"/>
          <a:ea typeface="+mn-ea"/>
          <a:cs typeface="+mn-cs"/>
        </a:defRPr>
      </a:lvl2pPr>
      <a:lvl3pPr marL="1622646" eaLnBrk="1" hangingPunct="1">
        <a:defRPr>
          <a:latin typeface="+mn-lt"/>
          <a:ea typeface="+mn-ea"/>
          <a:cs typeface="+mn-cs"/>
        </a:defRPr>
      </a:lvl3pPr>
      <a:lvl4pPr marL="2433970" eaLnBrk="1" hangingPunct="1">
        <a:defRPr>
          <a:latin typeface="+mn-lt"/>
          <a:ea typeface="+mn-ea"/>
          <a:cs typeface="+mn-cs"/>
        </a:defRPr>
      </a:lvl4pPr>
      <a:lvl5pPr marL="3245295" eaLnBrk="1" hangingPunct="1">
        <a:defRPr>
          <a:latin typeface="+mn-lt"/>
          <a:ea typeface="+mn-ea"/>
          <a:cs typeface="+mn-cs"/>
        </a:defRPr>
      </a:lvl5pPr>
      <a:lvl6pPr marL="4056619" eaLnBrk="1" hangingPunct="1">
        <a:defRPr>
          <a:latin typeface="+mn-lt"/>
          <a:ea typeface="+mn-ea"/>
          <a:cs typeface="+mn-cs"/>
        </a:defRPr>
      </a:lvl6pPr>
      <a:lvl7pPr marL="4867944" eaLnBrk="1" hangingPunct="1">
        <a:defRPr>
          <a:latin typeface="+mn-lt"/>
          <a:ea typeface="+mn-ea"/>
          <a:cs typeface="+mn-cs"/>
        </a:defRPr>
      </a:lvl7pPr>
      <a:lvl8pPr marL="5679267" eaLnBrk="1" hangingPunct="1">
        <a:defRPr>
          <a:latin typeface="+mn-lt"/>
          <a:ea typeface="+mn-ea"/>
          <a:cs typeface="+mn-cs"/>
        </a:defRPr>
      </a:lvl8pPr>
      <a:lvl9pPr marL="649059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324" eaLnBrk="1" hangingPunct="1">
        <a:defRPr>
          <a:latin typeface="+mn-lt"/>
          <a:ea typeface="+mn-ea"/>
          <a:cs typeface="+mn-cs"/>
        </a:defRPr>
      </a:lvl2pPr>
      <a:lvl3pPr marL="1622646" eaLnBrk="1" hangingPunct="1">
        <a:defRPr>
          <a:latin typeface="+mn-lt"/>
          <a:ea typeface="+mn-ea"/>
          <a:cs typeface="+mn-cs"/>
        </a:defRPr>
      </a:lvl3pPr>
      <a:lvl4pPr marL="2433970" eaLnBrk="1" hangingPunct="1">
        <a:defRPr>
          <a:latin typeface="+mn-lt"/>
          <a:ea typeface="+mn-ea"/>
          <a:cs typeface="+mn-cs"/>
        </a:defRPr>
      </a:lvl4pPr>
      <a:lvl5pPr marL="3245295" eaLnBrk="1" hangingPunct="1">
        <a:defRPr>
          <a:latin typeface="+mn-lt"/>
          <a:ea typeface="+mn-ea"/>
          <a:cs typeface="+mn-cs"/>
        </a:defRPr>
      </a:lvl5pPr>
      <a:lvl6pPr marL="4056619" eaLnBrk="1" hangingPunct="1">
        <a:defRPr>
          <a:latin typeface="+mn-lt"/>
          <a:ea typeface="+mn-ea"/>
          <a:cs typeface="+mn-cs"/>
        </a:defRPr>
      </a:lvl6pPr>
      <a:lvl7pPr marL="4867944" eaLnBrk="1" hangingPunct="1">
        <a:defRPr>
          <a:latin typeface="+mn-lt"/>
          <a:ea typeface="+mn-ea"/>
          <a:cs typeface="+mn-cs"/>
        </a:defRPr>
      </a:lvl7pPr>
      <a:lvl8pPr marL="5679267" eaLnBrk="1" hangingPunct="1">
        <a:defRPr>
          <a:latin typeface="+mn-lt"/>
          <a:ea typeface="+mn-ea"/>
          <a:cs typeface="+mn-cs"/>
        </a:defRPr>
      </a:lvl8pPr>
      <a:lvl9pPr marL="649059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26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59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04.09.2020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4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2" y="285387"/>
            <a:ext cx="10855643" cy="1187715"/>
          </a:xfrm>
          <a:prstGeom prst="rect">
            <a:avLst/>
          </a:prstGeom>
        </p:spPr>
        <p:txBody>
          <a:bodyPr vert="horz" lIns="109601" tIns="54800" rIns="109601" bIns="548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662809"/>
            <a:ext cx="10855643" cy="4703021"/>
          </a:xfrm>
          <a:prstGeom prst="rect">
            <a:avLst/>
          </a:prstGeom>
        </p:spPr>
        <p:txBody>
          <a:bodyPr vert="horz" lIns="109601" tIns="54800" rIns="109601" bIns="548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22"/>
            <a:ext cx="2814426" cy="379409"/>
          </a:xfrm>
          <a:prstGeom prst="rect">
            <a:avLst/>
          </a:prstGeom>
        </p:spPr>
        <p:txBody>
          <a:bodyPr vert="horz" lIns="109601" tIns="54800" rIns="109601" bIns="5480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989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989"/>
              <a:t>04.09.2020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22"/>
            <a:ext cx="3819578" cy="379409"/>
          </a:xfrm>
          <a:prstGeom prst="rect">
            <a:avLst/>
          </a:prstGeom>
        </p:spPr>
        <p:txBody>
          <a:bodyPr vert="horz" lIns="109601" tIns="54800" rIns="109601" bIns="5480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98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22"/>
            <a:ext cx="2814426" cy="379409"/>
          </a:xfrm>
          <a:prstGeom prst="rect">
            <a:avLst/>
          </a:prstGeom>
        </p:spPr>
        <p:txBody>
          <a:bodyPr vert="horz" lIns="109601" tIns="54800" rIns="109601" bIns="5480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989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98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7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1095989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93" indent="-410993" algn="l" defTabSz="109598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94" indent="-342499" algn="l" defTabSz="1095989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91" indent="-273999" algn="l" defTabSz="109598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87" indent="-273999" algn="l" defTabSz="109598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985" indent="-273999" algn="l" defTabSz="109598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981" indent="-273999" algn="l" defTabSz="1095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9" indent="-273999" algn="l" defTabSz="1095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978" indent="-273999" algn="l" defTabSz="1095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971" indent="-273999" algn="l" defTabSz="1095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96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89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90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86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83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78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76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972" algn="l" defTabSz="109598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5" y="3389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52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94408" y="2627040"/>
            <a:ext cx="9794067" cy="3831055"/>
          </a:xfrm>
          <a:prstGeom prst="rect">
            <a:avLst/>
          </a:prstGeom>
        </p:spPr>
        <p:txBody>
          <a:bodyPr vert="horz" wrap="square" lIns="0" tIns="24644" rIns="0" bIns="0" rtlCol="0">
            <a:spAutoFit/>
          </a:bodyPr>
          <a:lstStyle/>
          <a:p>
            <a:pPr marL="32485" defTabSz="1017526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134" algn="ctr" defTabSz="1017526">
              <a:lnSpc>
                <a:spcPts val="3591"/>
              </a:lnSpc>
              <a:spcBef>
                <a:spcPts val="2175"/>
              </a:spcBef>
            </a:pPr>
            <a:r>
              <a:rPr lang="ru-RU" sz="5400" b="1" dirty="0">
                <a:solidFill>
                  <a:prstClr val="black"/>
                </a:solidFill>
              </a:rPr>
              <a:t>Физические величины   и </a:t>
            </a:r>
            <a:r>
              <a:rPr lang="ru-RU" sz="5400" b="1" dirty="0" smtClean="0">
                <a:solidFill>
                  <a:prstClr val="black"/>
                </a:solidFill>
              </a:rPr>
              <a:t>их</a:t>
            </a:r>
            <a:endParaRPr lang="en-US" sz="5400" b="1" dirty="0" smtClean="0">
              <a:solidFill>
                <a:prstClr val="black"/>
              </a:solidFill>
            </a:endParaRPr>
          </a:p>
          <a:p>
            <a:pPr marL="57134" algn="ctr" defTabSz="1017526">
              <a:lnSpc>
                <a:spcPts val="3591"/>
              </a:lnSpc>
              <a:spcBef>
                <a:spcPts val="2175"/>
              </a:spcBef>
            </a:pPr>
            <a:r>
              <a:rPr lang="ru-RU" sz="5400" b="1" dirty="0" smtClean="0">
                <a:solidFill>
                  <a:prstClr val="black"/>
                </a:solidFill>
              </a:rPr>
              <a:t> </a:t>
            </a:r>
            <a:r>
              <a:rPr lang="ru-RU" sz="5400" b="1" dirty="0">
                <a:solidFill>
                  <a:prstClr val="black"/>
                </a:solidFill>
              </a:rPr>
              <a:t>измерение. Измерение </a:t>
            </a:r>
            <a:r>
              <a:rPr lang="ru-RU" sz="5400" b="1" dirty="0" smtClean="0">
                <a:solidFill>
                  <a:prstClr val="black"/>
                </a:solidFill>
              </a:rPr>
              <a:t>и</a:t>
            </a:r>
            <a:endParaRPr lang="en-US" sz="5400" b="1" dirty="0" smtClean="0">
              <a:solidFill>
                <a:prstClr val="black"/>
              </a:solidFill>
            </a:endParaRPr>
          </a:p>
          <a:p>
            <a:pPr marL="57134" algn="ctr" defTabSz="1017526">
              <a:lnSpc>
                <a:spcPts val="3591"/>
              </a:lnSpc>
              <a:spcBef>
                <a:spcPts val="2175"/>
              </a:spcBef>
            </a:pPr>
            <a:r>
              <a:rPr lang="ru-RU" sz="5400" b="1" dirty="0" smtClean="0">
                <a:solidFill>
                  <a:prstClr val="black"/>
                </a:solidFill>
              </a:rPr>
              <a:t> </a:t>
            </a:r>
            <a:r>
              <a:rPr lang="ru-RU" sz="5400" b="1" dirty="0">
                <a:solidFill>
                  <a:prstClr val="black"/>
                </a:solidFill>
              </a:rPr>
              <a:t>точность измерения </a:t>
            </a:r>
            <a:endParaRPr lang="ru-RU" sz="5400" b="1" dirty="0" smtClean="0">
              <a:solidFill>
                <a:prstClr val="black"/>
              </a:solidFill>
            </a:endParaRPr>
          </a:p>
          <a:p>
            <a:pPr marL="57134" algn="ctr" defTabSz="1017526">
              <a:lnSpc>
                <a:spcPts val="3591"/>
              </a:lnSpc>
              <a:spcBef>
                <a:spcPts val="2175"/>
              </a:spcBef>
            </a:pP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57854" y="2995593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52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3" y="466903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52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15" y="495432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52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79414" y="473238"/>
            <a:ext cx="761677" cy="1043943"/>
          </a:xfrm>
          <a:prstGeom prst="rect">
            <a:avLst/>
          </a:prstGeom>
        </p:spPr>
        <p:txBody>
          <a:bodyPr vert="horz" wrap="square" lIns="0" tIns="28007" rIns="0" bIns="0" rtlCol="0">
            <a:spAutoFit/>
          </a:bodyPr>
          <a:lstStyle/>
          <a:p>
            <a:pPr defTabSz="1017526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5368" y="1386180"/>
            <a:ext cx="1519768" cy="375439"/>
          </a:xfrm>
          <a:prstGeom prst="rect">
            <a:avLst/>
          </a:prstGeom>
        </p:spPr>
        <p:txBody>
          <a:bodyPr vert="horz" wrap="square" lIns="0" tIns="21288" rIns="0" bIns="0" rtlCol="0">
            <a:spAutoFit/>
          </a:bodyPr>
          <a:lstStyle/>
          <a:p>
            <a:pPr defTabSz="1017526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46" y="495433"/>
            <a:ext cx="3707957" cy="949385"/>
          </a:xfrm>
          <a:prstGeom prst="rect">
            <a:avLst/>
          </a:prstGeom>
        </p:spPr>
        <p:txBody>
          <a:bodyPr vert="horz" wrap="square" lIns="0" tIns="2580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44" defTabSz="1615622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5" y="544601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" y="-3572"/>
            <a:ext cx="12031638" cy="71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" y="0"/>
            <a:ext cx="12059072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" y="0"/>
            <a:ext cx="12026504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1" y="30113"/>
            <a:ext cx="12081396" cy="70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25747"/>
            <a:ext cx="12050713" cy="71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Цена деления: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787" y="1258888"/>
            <a:ext cx="9479033" cy="1323439"/>
          </a:xfrm>
        </p:spPr>
        <p:txBody>
          <a:bodyPr/>
          <a:lstStyle/>
          <a:p>
            <a:r>
              <a:rPr lang="ru-RU" dirty="0" smtClean="0"/>
              <a:t>Определим цену деления термометра:</a:t>
            </a:r>
            <a:endParaRPr lang="ru-RU" dirty="0"/>
          </a:p>
        </p:txBody>
      </p:sp>
      <p:pic>
        <p:nvPicPr>
          <p:cNvPr id="15362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" y="2627040"/>
            <a:ext cx="2092822" cy="42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32" y="2808438"/>
            <a:ext cx="1656184" cy="41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358504" y="5003304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C:\Users\Liza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64" y="3131096"/>
            <a:ext cx="6207707" cy="21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" y="19794"/>
            <a:ext cx="120396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84" y="4571256"/>
            <a:ext cx="6392862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3" y="4643437"/>
            <a:ext cx="3394119" cy="10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za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2" y="5878735"/>
            <a:ext cx="3307879" cy="11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iza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90" y="6577186"/>
            <a:ext cx="56197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1" y="0"/>
            <a:ext cx="11969821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11935568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2320" y="2054746"/>
            <a:ext cx="10441160" cy="330859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Прочитать темы 6,7</a:t>
            </a:r>
          </a:p>
          <a:p>
            <a:pPr marL="742950" indent="-742950">
              <a:buAutoNum type="arabicPeriod"/>
            </a:pPr>
            <a:r>
              <a:rPr lang="ru-RU" dirty="0" smtClean="0"/>
              <a:t>Записать основные выводы </a:t>
            </a:r>
          </a:p>
          <a:p>
            <a:r>
              <a:rPr lang="ru-RU" dirty="0"/>
              <a:t> </a:t>
            </a:r>
            <a:r>
              <a:rPr lang="ru-RU" dirty="0" smtClean="0"/>
              <a:t>    в тетрадь</a:t>
            </a:r>
          </a:p>
          <a:p>
            <a:r>
              <a:rPr lang="ru-RU" dirty="0" smtClean="0"/>
              <a:t>3.  Выполнить упражнение 1 (стр.16)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0"/>
            <a:ext cx="12061825" cy="71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6" y="173288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" y="0"/>
            <a:ext cx="12023378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" y="0"/>
            <a:ext cx="1203337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1825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Приставки </a:t>
            </a:r>
            <a:r>
              <a:rPr lang="ru-RU" sz="4800" dirty="0"/>
              <a:t>к</a:t>
            </a:r>
            <a:r>
              <a:rPr lang="ru-RU" sz="4800" dirty="0" smtClean="0"/>
              <a:t> названиям единиц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" y="1152426"/>
            <a:ext cx="11909004" cy="59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596" y="4449887"/>
            <a:ext cx="2291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1000 г =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592" y="5507360"/>
            <a:ext cx="3573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1000000 м  =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 rot="19531726">
            <a:off x="6654184" y="4316919"/>
            <a:ext cx="804094" cy="670719"/>
          </a:xfrm>
          <a:prstGeom prst="arc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4848" y="4283224"/>
            <a:ext cx="122413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78984" y="4283224"/>
            <a:ext cx="0" cy="1845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6218" y="4449886"/>
            <a:ext cx="2337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Arial" pitchFamily="34" charset="0"/>
                <a:cs typeface="Arial" pitchFamily="34" charset="0"/>
              </a:rPr>
              <a:t>1000*1 г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47971" y="4449887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= 1 кг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4006" y="5507359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1 Мм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pPr algn="ctr"/>
            <a:r>
              <a:rPr lang="ru-RU" sz="4800" dirty="0"/>
              <a:t>Приставки к названиям единиц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" y="1150664"/>
            <a:ext cx="1191260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Liza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" y="1319213"/>
            <a:ext cx="7040289" cy="30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1619" y="5003303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 мм =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0552" y="5003304"/>
            <a:ext cx="349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милли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метр =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928" y="5005982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1*0,001 м =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935" y="5008659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0,001 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уга 10"/>
          <p:cNvSpPr/>
          <p:nvPr/>
        </p:nvSpPr>
        <p:spPr>
          <a:xfrm rot="19531726">
            <a:off x="4279821" y="4919421"/>
            <a:ext cx="1595554" cy="1177422"/>
          </a:xfrm>
          <a:prstGeom prst="arc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03807" y="4931296"/>
            <a:ext cx="138694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90752" y="4911040"/>
            <a:ext cx="0" cy="1845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4408" y="6011416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см =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193" y="6058599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0,01*5 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76207" y="5938182"/>
                <a:ext cx="1614545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 м =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07" y="5938182"/>
                <a:ext cx="1614545" cy="887166"/>
              </a:xfrm>
              <a:prstGeom prst="rect">
                <a:avLst/>
              </a:prstGeom>
              <a:blipFill rotWithShape="1">
                <a:blip r:embed="rId5"/>
                <a:stretch>
                  <a:fillRect r="-10566"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590752" y="5947222"/>
                <a:ext cx="2050561" cy="8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*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5 м </a:t>
                </a:r>
                <a:r>
                  <a:rPr lang="ru-RU" sz="3600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52" y="5947222"/>
                <a:ext cx="2050561" cy="878126"/>
              </a:xfrm>
              <a:prstGeom prst="rect">
                <a:avLst/>
              </a:prstGeom>
              <a:blipFill rotWithShape="1">
                <a:blip r:embed="rId6"/>
                <a:stretch>
                  <a:fillRect r="-8333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425865" y="6093966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= 0,05 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54448" y="5939408"/>
            <a:ext cx="325531" cy="45719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06976" y="5996761"/>
            <a:ext cx="93610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43080" y="6011416"/>
            <a:ext cx="0" cy="1845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14488" y="5962268"/>
            <a:ext cx="0" cy="1845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9" grpId="0"/>
      <p:bldP spid="10" grpId="0"/>
      <p:bldP spid="13" grpId="0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Пример: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4" y="1474912"/>
            <a:ext cx="11089232" cy="1323439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Толщина волоса равна 0,1 мм. Выразите эту толщину в м, см и мкм.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344" y="3275112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0,1 мм =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03343" y="3172102"/>
                <a:ext cx="162736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0,1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м =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43" y="3172102"/>
                <a:ext cx="1627369" cy="790794"/>
              </a:xfrm>
              <a:prstGeom prst="rect">
                <a:avLst/>
              </a:prstGeom>
              <a:blipFill rotWithShape="1">
                <a:blip r:embed="rId2"/>
                <a:stretch>
                  <a:fillRect r="-8989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50887" y="326640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0,0001 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360" y="4355232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0,0001 м =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053" y="4365176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0,01*0,01 м =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615" y="4365176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 см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408" y="5363344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0,0001 м =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1225" y="5363344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100*0,000001 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0992" y="5363344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= 100 мкм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6691" y="3275112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0,1*0,001 м =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230712" y="3163391"/>
                <a:ext cx="2262158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0,1*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м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12" y="3163391"/>
                <a:ext cx="2262158" cy="790794"/>
              </a:xfrm>
              <a:prstGeom prst="rect">
                <a:avLst/>
              </a:prstGeom>
              <a:blipFill rotWithShape="1">
                <a:blip r:embed="rId3"/>
                <a:stretch>
                  <a:fillRect l="-6739" r="-4852"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9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161</Words>
  <Application>Microsoft Office PowerPoint</Application>
  <PresentationFormat>Произвольный</PresentationFormat>
  <Paragraphs>45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3_Тема Office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Приставки к названиям единиц</vt:lpstr>
      <vt:lpstr>Приставки к названиям единиц</vt:lpstr>
      <vt:lpstr>Пример: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Цена деления: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24</cp:revision>
  <dcterms:created xsi:type="dcterms:W3CDTF">2020-07-28T05:08:33Z</dcterms:created>
  <dcterms:modified xsi:type="dcterms:W3CDTF">2020-09-04T18:50:11Z</dcterms:modified>
</cp:coreProperties>
</file>