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</p:sldMasterIdLst>
  <p:notesMasterIdLst>
    <p:notesMasterId r:id="rId24"/>
  </p:notesMasterIdLst>
  <p:sldIdLst>
    <p:sldId id="256" r:id="rId4"/>
    <p:sldId id="278" r:id="rId5"/>
    <p:sldId id="257" r:id="rId6"/>
    <p:sldId id="258" r:id="rId7"/>
    <p:sldId id="260" r:id="rId8"/>
    <p:sldId id="261" r:id="rId9"/>
    <p:sldId id="262" r:id="rId10"/>
    <p:sldId id="264" r:id="rId11"/>
    <p:sldId id="265" r:id="rId12"/>
    <p:sldId id="263" r:id="rId13"/>
    <p:sldId id="266" r:id="rId14"/>
    <p:sldId id="272" r:id="rId15"/>
    <p:sldId id="268" r:id="rId16"/>
    <p:sldId id="273" r:id="rId17"/>
    <p:sldId id="270" r:id="rId18"/>
    <p:sldId id="274" r:id="rId19"/>
    <p:sldId id="271" r:id="rId20"/>
    <p:sldId id="276" r:id="rId21"/>
    <p:sldId id="277" r:id="rId22"/>
    <p:sldId id="275" r:id="rId23"/>
  </p:sldIdLst>
  <p:sldSz cx="12061825" cy="7126288"/>
  <p:notesSz cx="6858000" cy="9144000"/>
  <p:defaultTextStyle>
    <a:defPPr>
      <a:defRPr lang="ru-RU"/>
    </a:defPPr>
    <a:lvl1pPr marL="0" algn="l" defTabSz="1096301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548152" algn="l" defTabSz="1096301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096301" algn="l" defTabSz="1096301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1644454" algn="l" defTabSz="1096301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2192605" algn="l" defTabSz="1096301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2740756" algn="l" defTabSz="1096301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3288906" algn="l" defTabSz="1096301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3837059" algn="l" defTabSz="1096301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4385209" algn="l" defTabSz="1096301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2" d="100"/>
          <a:sy n="62" d="100"/>
        </p:scale>
        <p:origin x="-1026" y="-204"/>
      </p:cViewPr>
      <p:guideLst>
        <p:guide orient="horz" pos="2245"/>
        <p:guide pos="379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2F652E-1236-4A4F-AE58-B27165786DE2}" type="datetimeFigureOut">
              <a:rPr lang="ru-RU" smtClean="0"/>
              <a:t>20.08.2020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528638" y="685800"/>
            <a:ext cx="58007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6A9A7F-CFD4-4881-AC9E-FEDA5511B6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67248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6A9A7F-CFD4-4881-AC9E-FEDA5511B63A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96157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04637" y="2213771"/>
            <a:ext cx="10252551" cy="15275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09274" y="4038230"/>
            <a:ext cx="8443278" cy="182116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81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63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4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26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407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889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370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52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44823" y="285385"/>
            <a:ext cx="2713911" cy="608043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3091" y="285385"/>
            <a:ext cx="7940701" cy="608043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04638" y="2213774"/>
            <a:ext cx="10252551" cy="15275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09274" y="4038232"/>
            <a:ext cx="8443278" cy="182116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81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62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43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24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405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886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367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4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8805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99533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2801" y="4579300"/>
            <a:ext cx="10252551" cy="141536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52801" y="3020429"/>
            <a:ext cx="10252551" cy="1558875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811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9622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4433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9245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4056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8867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3678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8490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3364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3091" y="1662806"/>
            <a:ext cx="5327306" cy="4703021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31428" y="1662806"/>
            <a:ext cx="5327306" cy="4703021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0708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3092" y="1595167"/>
            <a:ext cx="5329401" cy="66479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8113" indent="0">
              <a:buNone/>
              <a:defRPr sz="2400" b="1"/>
            </a:lvl2pPr>
            <a:lvl3pPr marL="1096223" indent="0">
              <a:buNone/>
              <a:defRPr sz="2200" b="1"/>
            </a:lvl3pPr>
            <a:lvl4pPr marL="1644338" indent="0">
              <a:buNone/>
              <a:defRPr sz="1900" b="1"/>
            </a:lvl4pPr>
            <a:lvl5pPr marL="2192450" indent="0">
              <a:buNone/>
              <a:defRPr sz="1900" b="1"/>
            </a:lvl5pPr>
            <a:lvl6pPr marL="2740562" indent="0">
              <a:buNone/>
              <a:defRPr sz="1900" b="1"/>
            </a:lvl6pPr>
            <a:lvl7pPr marL="3288674" indent="0">
              <a:buNone/>
              <a:defRPr sz="1900" b="1"/>
            </a:lvl7pPr>
            <a:lvl8pPr marL="3836789" indent="0">
              <a:buNone/>
              <a:defRPr sz="1900" b="1"/>
            </a:lvl8pPr>
            <a:lvl9pPr marL="4384900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3092" y="2259959"/>
            <a:ext cx="5329401" cy="4105864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27240" y="1595167"/>
            <a:ext cx="5331494" cy="66479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8113" indent="0">
              <a:buNone/>
              <a:defRPr sz="2400" b="1"/>
            </a:lvl2pPr>
            <a:lvl3pPr marL="1096223" indent="0">
              <a:buNone/>
              <a:defRPr sz="2200" b="1"/>
            </a:lvl3pPr>
            <a:lvl4pPr marL="1644338" indent="0">
              <a:buNone/>
              <a:defRPr sz="1900" b="1"/>
            </a:lvl4pPr>
            <a:lvl5pPr marL="2192450" indent="0">
              <a:buNone/>
              <a:defRPr sz="1900" b="1"/>
            </a:lvl5pPr>
            <a:lvl6pPr marL="2740562" indent="0">
              <a:buNone/>
              <a:defRPr sz="1900" b="1"/>
            </a:lvl6pPr>
            <a:lvl7pPr marL="3288674" indent="0">
              <a:buNone/>
              <a:defRPr sz="1900" b="1"/>
            </a:lvl7pPr>
            <a:lvl8pPr marL="3836789" indent="0">
              <a:buNone/>
              <a:defRPr sz="1900" b="1"/>
            </a:lvl8pPr>
            <a:lvl9pPr marL="4384900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27240" y="2259959"/>
            <a:ext cx="5331494" cy="4105864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956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3190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275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3100" y="283732"/>
            <a:ext cx="3968257" cy="1207510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15841" y="283736"/>
            <a:ext cx="6742895" cy="6082089"/>
          </a:xfrm>
        </p:spPr>
        <p:txBody>
          <a:bodyPr/>
          <a:lstStyle>
            <a:lvl1pPr>
              <a:defRPr sz="3800"/>
            </a:lvl1pPr>
            <a:lvl2pPr>
              <a:defRPr sz="34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3100" y="1491247"/>
            <a:ext cx="3968257" cy="4874579"/>
          </a:xfrm>
        </p:spPr>
        <p:txBody>
          <a:bodyPr/>
          <a:lstStyle>
            <a:lvl1pPr marL="0" indent="0">
              <a:buNone/>
              <a:defRPr sz="1700"/>
            </a:lvl1pPr>
            <a:lvl2pPr marL="548113" indent="0">
              <a:buNone/>
              <a:defRPr sz="1400"/>
            </a:lvl2pPr>
            <a:lvl3pPr marL="1096223" indent="0">
              <a:buNone/>
              <a:defRPr sz="1200"/>
            </a:lvl3pPr>
            <a:lvl4pPr marL="1644338" indent="0">
              <a:buNone/>
              <a:defRPr sz="1100"/>
            </a:lvl4pPr>
            <a:lvl5pPr marL="2192450" indent="0">
              <a:buNone/>
              <a:defRPr sz="1100"/>
            </a:lvl5pPr>
            <a:lvl6pPr marL="2740562" indent="0">
              <a:buNone/>
              <a:defRPr sz="1100"/>
            </a:lvl6pPr>
            <a:lvl7pPr marL="3288674" indent="0">
              <a:buNone/>
              <a:defRPr sz="1100"/>
            </a:lvl7pPr>
            <a:lvl8pPr marL="3836789" indent="0">
              <a:buNone/>
              <a:defRPr sz="1100"/>
            </a:lvl8pPr>
            <a:lvl9pPr marL="4384900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255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64206" y="4988407"/>
            <a:ext cx="7237095" cy="58890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64206" y="636749"/>
            <a:ext cx="7237095" cy="4275773"/>
          </a:xfrm>
        </p:spPr>
        <p:txBody>
          <a:bodyPr/>
          <a:lstStyle>
            <a:lvl1pPr marL="0" indent="0">
              <a:buNone/>
              <a:defRPr sz="3800"/>
            </a:lvl1pPr>
            <a:lvl2pPr marL="548113" indent="0">
              <a:buNone/>
              <a:defRPr sz="3400"/>
            </a:lvl2pPr>
            <a:lvl3pPr marL="1096223" indent="0">
              <a:buNone/>
              <a:defRPr sz="2900"/>
            </a:lvl3pPr>
            <a:lvl4pPr marL="1644338" indent="0">
              <a:buNone/>
              <a:defRPr sz="2400"/>
            </a:lvl4pPr>
            <a:lvl5pPr marL="2192450" indent="0">
              <a:buNone/>
              <a:defRPr sz="2400"/>
            </a:lvl5pPr>
            <a:lvl6pPr marL="2740562" indent="0">
              <a:buNone/>
              <a:defRPr sz="2400"/>
            </a:lvl6pPr>
            <a:lvl7pPr marL="3288674" indent="0">
              <a:buNone/>
              <a:defRPr sz="2400"/>
            </a:lvl7pPr>
            <a:lvl8pPr marL="3836789" indent="0">
              <a:buNone/>
              <a:defRPr sz="2400"/>
            </a:lvl8pPr>
            <a:lvl9pPr marL="4384900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64206" y="5577312"/>
            <a:ext cx="7237095" cy="836349"/>
          </a:xfrm>
        </p:spPr>
        <p:txBody>
          <a:bodyPr/>
          <a:lstStyle>
            <a:lvl1pPr marL="0" indent="0">
              <a:buNone/>
              <a:defRPr sz="1700"/>
            </a:lvl1pPr>
            <a:lvl2pPr marL="548113" indent="0">
              <a:buNone/>
              <a:defRPr sz="1400"/>
            </a:lvl2pPr>
            <a:lvl3pPr marL="1096223" indent="0">
              <a:buNone/>
              <a:defRPr sz="1200"/>
            </a:lvl3pPr>
            <a:lvl4pPr marL="1644338" indent="0">
              <a:buNone/>
              <a:defRPr sz="1100"/>
            </a:lvl4pPr>
            <a:lvl5pPr marL="2192450" indent="0">
              <a:buNone/>
              <a:defRPr sz="1100"/>
            </a:lvl5pPr>
            <a:lvl6pPr marL="2740562" indent="0">
              <a:buNone/>
              <a:defRPr sz="1100"/>
            </a:lvl6pPr>
            <a:lvl7pPr marL="3288674" indent="0">
              <a:buNone/>
              <a:defRPr sz="1100"/>
            </a:lvl7pPr>
            <a:lvl8pPr marL="3836789" indent="0">
              <a:buNone/>
              <a:defRPr sz="1100"/>
            </a:lvl8pPr>
            <a:lvl9pPr marL="4384900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7362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5047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44827" y="285388"/>
            <a:ext cx="2713911" cy="608043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3095" y="285388"/>
            <a:ext cx="7940701" cy="608043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882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4678" y="290944"/>
            <a:ext cx="10252553" cy="84954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04638" y="1451653"/>
            <a:ext cx="3292878" cy="35407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2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384474" y="1451653"/>
            <a:ext cx="3292878" cy="35407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2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864309" y="1451653"/>
            <a:ext cx="3292878" cy="35407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2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04638" y="5175421"/>
            <a:ext cx="3292878" cy="996362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127341" indent="-127341">
              <a:buFont typeface="Arial" panose="020B0604020202020204" pitchFamily="34" charset="0"/>
              <a:buChar char="•"/>
              <a:defRPr sz="1200"/>
            </a:lvl2pPr>
            <a:lvl3pPr marL="254682" indent="-127341">
              <a:defRPr sz="1200"/>
            </a:lvl3pPr>
            <a:lvl4pPr marL="445695" indent="-191011">
              <a:defRPr sz="1200"/>
            </a:lvl4pPr>
            <a:lvl5pPr marL="636703" indent="-191011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384474" y="5175421"/>
            <a:ext cx="3292878" cy="996362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127341" indent="-127341">
              <a:buFont typeface="Arial" panose="020B0604020202020204" pitchFamily="34" charset="0"/>
              <a:buChar char="•"/>
              <a:defRPr sz="1200"/>
            </a:lvl2pPr>
            <a:lvl3pPr marL="254682" indent="-127341">
              <a:defRPr sz="1200"/>
            </a:lvl3pPr>
            <a:lvl4pPr marL="445695" indent="-191011">
              <a:defRPr sz="1200"/>
            </a:lvl4pPr>
            <a:lvl5pPr marL="636703" indent="-191011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864309" y="5175421"/>
            <a:ext cx="3292878" cy="996362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127341" indent="-127341">
              <a:buFont typeface="Arial" panose="020B0604020202020204" pitchFamily="34" charset="0"/>
              <a:buChar char="•"/>
              <a:defRPr sz="1200"/>
            </a:lvl2pPr>
            <a:lvl3pPr marL="254682" indent="-127341">
              <a:defRPr sz="1200"/>
            </a:lvl3pPr>
            <a:lvl4pPr marL="445695" indent="-191011">
              <a:defRPr sz="1200"/>
            </a:lvl4pPr>
            <a:lvl5pPr marL="636703" indent="-191011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04678" y="969973"/>
            <a:ext cx="10252553" cy="42229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4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396581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04638" y="2209169"/>
            <a:ext cx="10252551" cy="3278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09274" y="3990721"/>
            <a:ext cx="8443278" cy="3837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01021" y="6627451"/>
            <a:ext cx="3859784" cy="338554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3091" y="6627451"/>
            <a:ext cx="2774220" cy="338554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D482E-E893-4824-BFFD-DB4EBF2D36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684514" y="6627451"/>
            <a:ext cx="2774220" cy="338554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6917E-EB90-4619-B290-CF2D0F8DE7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839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29165" y="224945"/>
            <a:ext cx="10803500" cy="553998"/>
          </a:xfrm>
        </p:spPr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291397" y="1715499"/>
            <a:ext cx="9479033" cy="661720"/>
          </a:xfrm>
        </p:spPr>
        <p:txBody>
          <a:bodyPr lIns="0" tIns="0" rIns="0" bIns="0"/>
          <a:lstStyle>
            <a:lvl1pPr>
              <a:defRPr sz="4300" b="1" i="1">
                <a:solidFill>
                  <a:srgbClr val="2365C7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01021" y="6627451"/>
            <a:ext cx="3859784" cy="338554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3091" y="6627451"/>
            <a:ext cx="2774220" cy="338554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D482E-E893-4824-BFFD-DB4EBF2D36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684514" y="6627451"/>
            <a:ext cx="2774220" cy="338554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6917E-EB90-4619-B290-CF2D0F8DE7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10154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29165" y="224945"/>
            <a:ext cx="10803500" cy="553998"/>
          </a:xfrm>
        </p:spPr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3093" y="1639047"/>
            <a:ext cx="5246894" cy="3837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11841" y="1639047"/>
            <a:ext cx="5246894" cy="3837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>
          <a:xfrm>
            <a:off x="4101021" y="6627451"/>
            <a:ext cx="3859784" cy="338554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>
          <a:xfrm>
            <a:off x="603091" y="6627451"/>
            <a:ext cx="2774220" cy="338554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D482E-E893-4824-BFFD-DB4EBF2D36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8684514" y="6627451"/>
            <a:ext cx="2774220" cy="338554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6917E-EB90-4619-B290-CF2D0F8DE7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872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29165" y="224945"/>
            <a:ext cx="10803500" cy="553998"/>
          </a:xfrm>
        </p:spPr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>
          <a:xfrm>
            <a:off x="4101021" y="6627451"/>
            <a:ext cx="3859784" cy="338554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>
          <a:xfrm>
            <a:off x="603091" y="6627451"/>
            <a:ext cx="2774220" cy="338554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D482E-E893-4824-BFFD-DB4EBF2D36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>
          <a:xfrm>
            <a:off x="8684514" y="6627451"/>
            <a:ext cx="2774220" cy="338554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6917E-EB90-4619-B290-CF2D0F8DE7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9596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Пусто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39847" y="156288"/>
            <a:ext cx="11821385" cy="94273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913678"/>
            <a:endParaRPr sz="1800">
              <a:solidFill>
                <a:prstClr val="black"/>
              </a:solidFill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0997804" y="350006"/>
            <a:ext cx="528699" cy="555039"/>
          </a:xfrm>
          <a:custGeom>
            <a:avLst/>
            <a:gdLst/>
            <a:ahLst/>
            <a:cxnLst/>
            <a:rect l="l" t="t" r="r" b="b"/>
            <a:pathLst>
              <a:path w="252729" h="252729">
                <a:moveTo>
                  <a:pt x="252464" y="0"/>
                </a:moveTo>
                <a:lnTo>
                  <a:pt x="0" y="0"/>
                </a:lnTo>
                <a:lnTo>
                  <a:pt x="0" y="252464"/>
                </a:lnTo>
                <a:lnTo>
                  <a:pt x="252464" y="252464"/>
                </a:lnTo>
                <a:lnTo>
                  <a:pt x="2524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913678"/>
            <a:endParaRPr sz="180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4101021" y="6627451"/>
            <a:ext cx="3859784" cy="338554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603091" y="6627451"/>
            <a:ext cx="2774220" cy="338554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D482E-E893-4824-BFFD-DB4EBF2D36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8684514" y="6627451"/>
            <a:ext cx="2774220" cy="338554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6917E-EB90-4619-B290-CF2D0F8DE7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598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2801" y="4579300"/>
            <a:ext cx="10252551" cy="141536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52801" y="3020427"/>
            <a:ext cx="10252551" cy="1558875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8152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9630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4445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9260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4075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8890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3705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8520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3091" y="1662803"/>
            <a:ext cx="5327306" cy="4703021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31428" y="1662803"/>
            <a:ext cx="5327306" cy="4703021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3091" y="1595167"/>
            <a:ext cx="5329401" cy="66479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8152" indent="0">
              <a:buNone/>
              <a:defRPr sz="2400" b="1"/>
            </a:lvl2pPr>
            <a:lvl3pPr marL="1096301" indent="0">
              <a:buNone/>
              <a:defRPr sz="2200" b="1"/>
            </a:lvl3pPr>
            <a:lvl4pPr marL="1644454" indent="0">
              <a:buNone/>
              <a:defRPr sz="1900" b="1"/>
            </a:lvl4pPr>
            <a:lvl5pPr marL="2192605" indent="0">
              <a:buNone/>
              <a:defRPr sz="1900" b="1"/>
            </a:lvl5pPr>
            <a:lvl6pPr marL="2740756" indent="0">
              <a:buNone/>
              <a:defRPr sz="1900" b="1"/>
            </a:lvl6pPr>
            <a:lvl7pPr marL="3288906" indent="0">
              <a:buNone/>
              <a:defRPr sz="1900" b="1"/>
            </a:lvl7pPr>
            <a:lvl8pPr marL="3837059" indent="0">
              <a:buNone/>
              <a:defRPr sz="1900" b="1"/>
            </a:lvl8pPr>
            <a:lvl9pPr marL="4385209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3091" y="2259957"/>
            <a:ext cx="5329401" cy="4105864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27240" y="1595167"/>
            <a:ext cx="5331494" cy="66479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8152" indent="0">
              <a:buNone/>
              <a:defRPr sz="2400" b="1"/>
            </a:lvl2pPr>
            <a:lvl3pPr marL="1096301" indent="0">
              <a:buNone/>
              <a:defRPr sz="2200" b="1"/>
            </a:lvl3pPr>
            <a:lvl4pPr marL="1644454" indent="0">
              <a:buNone/>
              <a:defRPr sz="1900" b="1"/>
            </a:lvl4pPr>
            <a:lvl5pPr marL="2192605" indent="0">
              <a:buNone/>
              <a:defRPr sz="1900" b="1"/>
            </a:lvl5pPr>
            <a:lvl6pPr marL="2740756" indent="0">
              <a:buNone/>
              <a:defRPr sz="1900" b="1"/>
            </a:lvl6pPr>
            <a:lvl7pPr marL="3288906" indent="0">
              <a:buNone/>
              <a:defRPr sz="1900" b="1"/>
            </a:lvl7pPr>
            <a:lvl8pPr marL="3837059" indent="0">
              <a:buNone/>
              <a:defRPr sz="1900" b="1"/>
            </a:lvl8pPr>
            <a:lvl9pPr marL="4385209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27240" y="2259957"/>
            <a:ext cx="5331494" cy="4105864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3095" y="283732"/>
            <a:ext cx="3968257" cy="1207510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15840" y="283735"/>
            <a:ext cx="6742895" cy="6082089"/>
          </a:xfrm>
        </p:spPr>
        <p:txBody>
          <a:bodyPr/>
          <a:lstStyle>
            <a:lvl1pPr>
              <a:defRPr sz="3800"/>
            </a:lvl1pPr>
            <a:lvl2pPr>
              <a:defRPr sz="34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3095" y="1491245"/>
            <a:ext cx="3968257" cy="4874579"/>
          </a:xfrm>
        </p:spPr>
        <p:txBody>
          <a:bodyPr/>
          <a:lstStyle>
            <a:lvl1pPr marL="0" indent="0">
              <a:buNone/>
              <a:defRPr sz="1700"/>
            </a:lvl1pPr>
            <a:lvl2pPr marL="548152" indent="0">
              <a:buNone/>
              <a:defRPr sz="1400"/>
            </a:lvl2pPr>
            <a:lvl3pPr marL="1096301" indent="0">
              <a:buNone/>
              <a:defRPr sz="1200"/>
            </a:lvl3pPr>
            <a:lvl4pPr marL="1644454" indent="0">
              <a:buNone/>
              <a:defRPr sz="1100"/>
            </a:lvl4pPr>
            <a:lvl5pPr marL="2192605" indent="0">
              <a:buNone/>
              <a:defRPr sz="1100"/>
            </a:lvl5pPr>
            <a:lvl6pPr marL="2740756" indent="0">
              <a:buNone/>
              <a:defRPr sz="1100"/>
            </a:lvl6pPr>
            <a:lvl7pPr marL="3288906" indent="0">
              <a:buNone/>
              <a:defRPr sz="1100"/>
            </a:lvl7pPr>
            <a:lvl8pPr marL="3837059" indent="0">
              <a:buNone/>
              <a:defRPr sz="1100"/>
            </a:lvl8pPr>
            <a:lvl9pPr marL="4385209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64202" y="4988404"/>
            <a:ext cx="7237095" cy="58890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64202" y="636749"/>
            <a:ext cx="7237095" cy="4275773"/>
          </a:xfrm>
        </p:spPr>
        <p:txBody>
          <a:bodyPr/>
          <a:lstStyle>
            <a:lvl1pPr marL="0" indent="0">
              <a:buNone/>
              <a:defRPr sz="3800"/>
            </a:lvl1pPr>
            <a:lvl2pPr marL="548152" indent="0">
              <a:buNone/>
              <a:defRPr sz="3400"/>
            </a:lvl2pPr>
            <a:lvl3pPr marL="1096301" indent="0">
              <a:buNone/>
              <a:defRPr sz="2900"/>
            </a:lvl3pPr>
            <a:lvl4pPr marL="1644454" indent="0">
              <a:buNone/>
              <a:defRPr sz="2400"/>
            </a:lvl4pPr>
            <a:lvl5pPr marL="2192605" indent="0">
              <a:buNone/>
              <a:defRPr sz="2400"/>
            </a:lvl5pPr>
            <a:lvl6pPr marL="2740756" indent="0">
              <a:buNone/>
              <a:defRPr sz="2400"/>
            </a:lvl6pPr>
            <a:lvl7pPr marL="3288906" indent="0">
              <a:buNone/>
              <a:defRPr sz="2400"/>
            </a:lvl7pPr>
            <a:lvl8pPr marL="3837059" indent="0">
              <a:buNone/>
              <a:defRPr sz="2400"/>
            </a:lvl8pPr>
            <a:lvl9pPr marL="4385209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64202" y="5577310"/>
            <a:ext cx="7237095" cy="836349"/>
          </a:xfrm>
        </p:spPr>
        <p:txBody>
          <a:bodyPr/>
          <a:lstStyle>
            <a:lvl1pPr marL="0" indent="0">
              <a:buNone/>
              <a:defRPr sz="1700"/>
            </a:lvl1pPr>
            <a:lvl2pPr marL="548152" indent="0">
              <a:buNone/>
              <a:defRPr sz="1400"/>
            </a:lvl2pPr>
            <a:lvl3pPr marL="1096301" indent="0">
              <a:buNone/>
              <a:defRPr sz="1200"/>
            </a:lvl3pPr>
            <a:lvl4pPr marL="1644454" indent="0">
              <a:buNone/>
              <a:defRPr sz="1100"/>
            </a:lvl4pPr>
            <a:lvl5pPr marL="2192605" indent="0">
              <a:buNone/>
              <a:defRPr sz="1100"/>
            </a:lvl5pPr>
            <a:lvl6pPr marL="2740756" indent="0">
              <a:buNone/>
              <a:defRPr sz="1100"/>
            </a:lvl6pPr>
            <a:lvl7pPr marL="3288906" indent="0">
              <a:buNone/>
              <a:defRPr sz="1100"/>
            </a:lvl7pPr>
            <a:lvl8pPr marL="3837059" indent="0">
              <a:buNone/>
              <a:defRPr sz="1100"/>
            </a:lvl8pPr>
            <a:lvl9pPr marL="4385209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3091" y="285384"/>
            <a:ext cx="10855643" cy="1187715"/>
          </a:xfrm>
          <a:prstGeom prst="rect">
            <a:avLst/>
          </a:prstGeom>
        </p:spPr>
        <p:txBody>
          <a:bodyPr vert="horz" lIns="109631" tIns="54816" rIns="109631" bIns="54816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3091" y="1662803"/>
            <a:ext cx="10855643" cy="4703021"/>
          </a:xfrm>
          <a:prstGeom prst="rect">
            <a:avLst/>
          </a:prstGeom>
        </p:spPr>
        <p:txBody>
          <a:bodyPr vert="horz" lIns="109631" tIns="54816" rIns="109631" bIns="54816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3091" y="6605016"/>
            <a:ext cx="2814426" cy="379409"/>
          </a:xfrm>
          <a:prstGeom prst="rect">
            <a:avLst/>
          </a:prstGeom>
        </p:spPr>
        <p:txBody>
          <a:bodyPr vert="horz" lIns="109631" tIns="54816" rIns="109631" bIns="54816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21124" y="6605016"/>
            <a:ext cx="3819578" cy="379409"/>
          </a:xfrm>
          <a:prstGeom prst="rect">
            <a:avLst/>
          </a:prstGeom>
        </p:spPr>
        <p:txBody>
          <a:bodyPr vert="horz" lIns="109631" tIns="54816" rIns="109631" bIns="54816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44308" y="6605016"/>
            <a:ext cx="2814426" cy="379409"/>
          </a:xfrm>
          <a:prstGeom prst="rect">
            <a:avLst/>
          </a:prstGeom>
        </p:spPr>
        <p:txBody>
          <a:bodyPr vert="horz" lIns="109631" tIns="54816" rIns="109631" bIns="54816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96301" rtl="0" eaLnBrk="1" latinLnBrk="0" hangingPunct="1">
        <a:spcBef>
          <a:spcPct val="0"/>
        </a:spcBef>
        <a:buNone/>
        <a:defRPr sz="5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11111" indent="-411111" algn="l" defTabSz="1096301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90745" indent="-342595" algn="l" defTabSz="1096301" rtl="0" eaLnBrk="1" latinLnBrk="0" hangingPunct="1">
        <a:spcBef>
          <a:spcPct val="20000"/>
        </a:spcBef>
        <a:buFont typeface="Arial" pitchFamily="34" charset="0"/>
        <a:buChar char="–"/>
        <a:defRPr sz="3400" kern="1200">
          <a:solidFill>
            <a:schemeClr val="tx1"/>
          </a:solidFill>
          <a:latin typeface="+mn-lt"/>
          <a:ea typeface="+mn-ea"/>
          <a:cs typeface="+mn-cs"/>
        </a:defRPr>
      </a:lvl2pPr>
      <a:lvl3pPr marL="1370377" indent="-274076" algn="l" defTabSz="1096301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18529" indent="-274076" algn="l" defTabSz="1096301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66681" indent="-274076" algn="l" defTabSz="1096301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14832" indent="-274076" algn="l" defTabSz="1096301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62983" indent="-274076" algn="l" defTabSz="1096301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11134" indent="-274076" algn="l" defTabSz="1096301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59285" indent="-274076" algn="l" defTabSz="1096301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9630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8152" algn="l" defTabSz="109630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96301" algn="l" defTabSz="109630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44454" algn="l" defTabSz="109630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92605" algn="l" defTabSz="109630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40756" algn="l" defTabSz="109630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88906" algn="l" defTabSz="109630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37059" algn="l" defTabSz="109630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85209" algn="l" defTabSz="109630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3092" y="285385"/>
            <a:ext cx="10855643" cy="1187715"/>
          </a:xfrm>
          <a:prstGeom prst="rect">
            <a:avLst/>
          </a:prstGeom>
        </p:spPr>
        <p:txBody>
          <a:bodyPr vert="horz" lIns="109623" tIns="54812" rIns="109623" bIns="54812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3092" y="1662806"/>
            <a:ext cx="10855643" cy="4703021"/>
          </a:xfrm>
          <a:prstGeom prst="rect">
            <a:avLst/>
          </a:prstGeom>
        </p:spPr>
        <p:txBody>
          <a:bodyPr vert="horz" lIns="109623" tIns="54812" rIns="109623" bIns="54812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3091" y="6605019"/>
            <a:ext cx="2814426" cy="379409"/>
          </a:xfrm>
          <a:prstGeom prst="rect">
            <a:avLst/>
          </a:prstGeom>
        </p:spPr>
        <p:txBody>
          <a:bodyPr vert="horz" lIns="109623" tIns="54812" rIns="109623" bIns="54812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96223"/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096223"/>
              <a:t>20.08.2020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21124" y="6605019"/>
            <a:ext cx="3819578" cy="379409"/>
          </a:xfrm>
          <a:prstGeom prst="rect">
            <a:avLst/>
          </a:prstGeom>
        </p:spPr>
        <p:txBody>
          <a:bodyPr vert="horz" lIns="109623" tIns="54812" rIns="109623" bIns="54812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96223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44308" y="6605019"/>
            <a:ext cx="2814426" cy="379409"/>
          </a:xfrm>
          <a:prstGeom prst="rect">
            <a:avLst/>
          </a:prstGeom>
        </p:spPr>
        <p:txBody>
          <a:bodyPr vert="horz" lIns="109623" tIns="54812" rIns="109623" bIns="54812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96223"/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096223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332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1096223" rtl="0" eaLnBrk="1" latinLnBrk="0" hangingPunct="1">
        <a:spcBef>
          <a:spcPct val="0"/>
        </a:spcBef>
        <a:buNone/>
        <a:defRPr sz="5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11081" indent="-411081" algn="l" defTabSz="1096223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90682" indent="-342571" algn="l" defTabSz="1096223" rtl="0" eaLnBrk="1" latinLnBrk="0" hangingPunct="1">
        <a:spcBef>
          <a:spcPct val="20000"/>
        </a:spcBef>
        <a:buFont typeface="Arial" pitchFamily="34" charset="0"/>
        <a:buChar char="–"/>
        <a:defRPr sz="3400" kern="1200">
          <a:solidFill>
            <a:schemeClr val="tx1"/>
          </a:solidFill>
          <a:latin typeface="+mn-lt"/>
          <a:ea typeface="+mn-ea"/>
          <a:cs typeface="+mn-cs"/>
        </a:defRPr>
      </a:lvl2pPr>
      <a:lvl3pPr marL="1370280" indent="-274057" algn="l" defTabSz="1096223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18393" indent="-274057" algn="l" defTabSz="1096223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66507" indent="-274057" algn="l" defTabSz="1096223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14619" indent="-274057" algn="l" defTabSz="1096223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62732" indent="-274057" algn="l" defTabSz="1096223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10845" indent="-274057" algn="l" defTabSz="1096223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58957" indent="-274057" algn="l" defTabSz="1096223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96223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8113" algn="l" defTabSz="1096223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96223" algn="l" defTabSz="1096223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44338" algn="l" defTabSz="1096223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92450" algn="l" defTabSz="1096223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40562" algn="l" defTabSz="1096223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88674" algn="l" defTabSz="1096223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36789" algn="l" defTabSz="1096223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84900" algn="l" defTabSz="1096223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39839" y="1177526"/>
            <a:ext cx="11821385" cy="5818175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pPr defTabSz="913678"/>
            <a:endParaRPr sz="1800">
              <a:solidFill>
                <a:prstClr val="black"/>
              </a:solidFill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39847" y="156288"/>
            <a:ext cx="11821385" cy="94273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913678"/>
            <a:endParaRPr sz="180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29165" y="224959"/>
            <a:ext cx="10803500" cy="3278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291397" y="1715502"/>
            <a:ext cx="9479033" cy="3837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1">
                <a:solidFill>
                  <a:srgbClr val="2365C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01021" y="6627460"/>
            <a:ext cx="385978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678"/>
            <a:endParaRPr lang="ru-RU" sz="18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3091" y="6627460"/>
            <a:ext cx="27742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678"/>
            <a:fld id="{880D482E-E893-4824-BFFD-DB4EBF2D3699}" type="datetimeFigureOut">
              <a:rPr lang="ru-RU" sz="1800" smtClean="0">
                <a:solidFill>
                  <a:prstClr val="black">
                    <a:tint val="75000"/>
                  </a:prstClr>
                </a:solidFill>
              </a:rPr>
              <a:pPr defTabSz="913678"/>
              <a:t>20.08.2020</a:t>
            </a:fld>
            <a:endParaRPr lang="ru-RU" sz="18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684514" y="6627460"/>
            <a:ext cx="27742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678"/>
            <a:fld id="{5C96917E-EB90-4619-B290-CF2D0F8DE7B6}" type="slidenum">
              <a:rPr lang="ru-RU" sz="1800" smtClean="0">
                <a:solidFill>
                  <a:prstClr val="black">
                    <a:tint val="75000"/>
                  </a:prstClr>
                </a:solidFill>
              </a:rPr>
              <a:pPr defTabSz="913678"/>
              <a:t>‹#›</a:t>
            </a:fld>
            <a:endParaRPr lang="ru-RU" sz="18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535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</p:sldLayoutIdLst>
  <p:timing>
    <p:tnLst>
      <p:par>
        <p:cTn id="1" dur="indefinite" restart="never" nodeType="tmRoot"/>
      </p:par>
    </p:tnLst>
  </p:timing>
  <p:txStyles>
    <p:titleStyle>
      <a:lvl1pPr eaLnBrk="1" hangingPunct="1">
        <a:defRPr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811439" eaLnBrk="1" hangingPunct="1">
        <a:defRPr>
          <a:latin typeface="+mn-lt"/>
          <a:ea typeface="+mn-ea"/>
          <a:cs typeface="+mn-cs"/>
        </a:defRPr>
      </a:lvl2pPr>
      <a:lvl3pPr marL="1622876" eaLnBrk="1" hangingPunct="1">
        <a:defRPr>
          <a:latin typeface="+mn-lt"/>
          <a:ea typeface="+mn-ea"/>
          <a:cs typeface="+mn-cs"/>
        </a:defRPr>
      </a:lvl3pPr>
      <a:lvl4pPr marL="2434314" eaLnBrk="1" hangingPunct="1">
        <a:defRPr>
          <a:latin typeface="+mn-lt"/>
          <a:ea typeface="+mn-ea"/>
          <a:cs typeface="+mn-cs"/>
        </a:defRPr>
      </a:lvl4pPr>
      <a:lvl5pPr marL="3245753" eaLnBrk="1" hangingPunct="1">
        <a:defRPr>
          <a:latin typeface="+mn-lt"/>
          <a:ea typeface="+mn-ea"/>
          <a:cs typeface="+mn-cs"/>
        </a:defRPr>
      </a:lvl5pPr>
      <a:lvl6pPr marL="4057191" eaLnBrk="1" hangingPunct="1">
        <a:defRPr>
          <a:latin typeface="+mn-lt"/>
          <a:ea typeface="+mn-ea"/>
          <a:cs typeface="+mn-cs"/>
        </a:defRPr>
      </a:lvl6pPr>
      <a:lvl7pPr marL="4868630" eaLnBrk="1" hangingPunct="1">
        <a:defRPr>
          <a:latin typeface="+mn-lt"/>
          <a:ea typeface="+mn-ea"/>
          <a:cs typeface="+mn-cs"/>
        </a:defRPr>
      </a:lvl7pPr>
      <a:lvl8pPr marL="5680068" eaLnBrk="1" hangingPunct="1">
        <a:defRPr>
          <a:latin typeface="+mn-lt"/>
          <a:ea typeface="+mn-ea"/>
          <a:cs typeface="+mn-cs"/>
        </a:defRPr>
      </a:lvl8pPr>
      <a:lvl9pPr marL="6491508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811439" eaLnBrk="1" hangingPunct="1">
        <a:defRPr>
          <a:latin typeface="+mn-lt"/>
          <a:ea typeface="+mn-ea"/>
          <a:cs typeface="+mn-cs"/>
        </a:defRPr>
      </a:lvl2pPr>
      <a:lvl3pPr marL="1622876" eaLnBrk="1" hangingPunct="1">
        <a:defRPr>
          <a:latin typeface="+mn-lt"/>
          <a:ea typeface="+mn-ea"/>
          <a:cs typeface="+mn-cs"/>
        </a:defRPr>
      </a:lvl3pPr>
      <a:lvl4pPr marL="2434314" eaLnBrk="1" hangingPunct="1">
        <a:defRPr>
          <a:latin typeface="+mn-lt"/>
          <a:ea typeface="+mn-ea"/>
          <a:cs typeface="+mn-cs"/>
        </a:defRPr>
      </a:lvl4pPr>
      <a:lvl5pPr marL="3245753" eaLnBrk="1" hangingPunct="1">
        <a:defRPr>
          <a:latin typeface="+mn-lt"/>
          <a:ea typeface="+mn-ea"/>
          <a:cs typeface="+mn-cs"/>
        </a:defRPr>
      </a:lvl5pPr>
      <a:lvl6pPr marL="4057191" eaLnBrk="1" hangingPunct="1">
        <a:defRPr>
          <a:latin typeface="+mn-lt"/>
          <a:ea typeface="+mn-ea"/>
          <a:cs typeface="+mn-cs"/>
        </a:defRPr>
      </a:lvl6pPr>
      <a:lvl7pPr marL="4868630" eaLnBrk="1" hangingPunct="1">
        <a:defRPr>
          <a:latin typeface="+mn-lt"/>
          <a:ea typeface="+mn-ea"/>
          <a:cs typeface="+mn-cs"/>
        </a:defRPr>
      </a:lvl7pPr>
      <a:lvl8pPr marL="5680068" eaLnBrk="1" hangingPunct="1">
        <a:defRPr>
          <a:latin typeface="+mn-lt"/>
          <a:ea typeface="+mn-ea"/>
          <a:cs typeface="+mn-cs"/>
        </a:defRPr>
      </a:lvl8pPr>
      <a:lvl9pPr marL="6491508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2215" y="3385"/>
            <a:ext cx="12045450" cy="2242479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1017814"/>
            <a:endParaRPr sz="2000">
              <a:solidFill>
                <a:srgbClr val="57565A"/>
              </a:solidFill>
            </a:endParaRPr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xmlns="" id="{96789AA7-9596-4F83-89FD-AEC28EE179F1}"/>
              </a:ext>
            </a:extLst>
          </p:cNvPr>
          <p:cNvSpPr txBox="1"/>
          <p:nvPr/>
        </p:nvSpPr>
        <p:spPr>
          <a:xfrm>
            <a:off x="1494408" y="2504813"/>
            <a:ext cx="9794067" cy="3856710"/>
          </a:xfrm>
          <a:prstGeom prst="rect">
            <a:avLst/>
          </a:prstGeom>
        </p:spPr>
        <p:txBody>
          <a:bodyPr vert="horz" wrap="square" lIns="0" tIns="24651" rIns="0" bIns="0" rtlCol="0">
            <a:spAutoFit/>
          </a:bodyPr>
          <a:lstStyle/>
          <a:p>
            <a:pPr marL="32494" defTabSz="1017814">
              <a:spcBef>
                <a:spcPts val="195"/>
              </a:spcBef>
            </a:pPr>
            <a:r>
              <a:rPr lang="ru-RU" sz="3600" b="1" dirty="0">
                <a:solidFill>
                  <a:srgbClr val="2365C7"/>
                </a:solidFill>
                <a:latin typeface="Arial"/>
                <a:cs typeface="Arial"/>
              </a:rPr>
              <a:t>  </a:t>
            </a:r>
            <a:r>
              <a:rPr lang="ru-RU" sz="5400" b="1" dirty="0">
                <a:solidFill>
                  <a:srgbClr val="2365C7"/>
                </a:solidFill>
                <a:latin typeface="Arial"/>
                <a:cs typeface="Arial"/>
              </a:rPr>
              <a:t>Тема</a:t>
            </a:r>
            <a:r>
              <a:rPr lang="en-US" sz="5400" dirty="0">
                <a:solidFill>
                  <a:srgbClr val="2365C7"/>
                </a:solidFill>
                <a:latin typeface="Arial"/>
                <a:cs typeface="Arial"/>
              </a:rPr>
              <a:t>:</a:t>
            </a:r>
            <a:endParaRPr lang="ru-RU" sz="5400" dirty="0">
              <a:solidFill>
                <a:srgbClr val="2365C7"/>
              </a:solidFill>
              <a:latin typeface="Arial"/>
              <a:cs typeface="Arial"/>
            </a:endParaRPr>
          </a:p>
          <a:p>
            <a:pPr marL="57149" algn="ctr" defTabSz="1017814">
              <a:spcBef>
                <a:spcPts val="2175"/>
              </a:spcBef>
            </a:pPr>
            <a:r>
              <a:rPr lang="ru-RU" sz="4000" b="1" dirty="0"/>
              <a:t>Значение физики в развитии общества. Развитие физики в </a:t>
            </a:r>
            <a:r>
              <a:rPr lang="ru-RU" sz="4000" b="1" dirty="0" smtClean="0"/>
              <a:t>Узбекистане.</a:t>
            </a:r>
          </a:p>
          <a:p>
            <a:pPr marL="57149" defTabSz="1017814">
              <a:lnSpc>
                <a:spcPts val="3591"/>
              </a:lnSpc>
              <a:spcBef>
                <a:spcPts val="2175"/>
              </a:spcBef>
            </a:pPr>
            <a:endParaRPr lang="en-US" sz="3000" dirty="0" smtClean="0">
              <a:solidFill>
                <a:srgbClr val="373435"/>
              </a:solidFill>
              <a:latin typeface="Arial"/>
              <a:cs typeface="Arial"/>
            </a:endParaRPr>
          </a:p>
          <a:p>
            <a:pPr marL="57149" defTabSz="1017814">
              <a:lnSpc>
                <a:spcPts val="3591"/>
              </a:lnSpc>
              <a:spcBef>
                <a:spcPts val="2175"/>
              </a:spcBef>
            </a:pPr>
            <a:r>
              <a:rPr lang="ru-RU" sz="3000" dirty="0" smtClean="0">
                <a:solidFill>
                  <a:srgbClr val="373435"/>
                </a:solidFill>
                <a:latin typeface="Arial"/>
                <a:cs typeface="Arial"/>
              </a:rPr>
              <a:t>Учитель</a:t>
            </a:r>
            <a:r>
              <a:rPr lang="en-US" sz="3000" dirty="0">
                <a:solidFill>
                  <a:srgbClr val="373435"/>
                </a:solidFill>
                <a:latin typeface="Arial"/>
                <a:cs typeface="Arial"/>
              </a:rPr>
              <a:t>:</a:t>
            </a:r>
            <a:r>
              <a:rPr lang="ru-RU" sz="3000" dirty="0">
                <a:solidFill>
                  <a:srgbClr val="57565A"/>
                </a:solidFill>
                <a:latin typeface="Arial"/>
                <a:cs typeface="Arial"/>
              </a:rPr>
              <a:t> </a:t>
            </a:r>
            <a:r>
              <a:rPr lang="ru-RU" sz="3000" spc="8" dirty="0">
                <a:solidFill>
                  <a:srgbClr val="373435"/>
                </a:solidFill>
                <a:latin typeface="Arial"/>
                <a:cs typeface="Arial"/>
              </a:rPr>
              <a:t>Андреева Елизавета Александровна</a:t>
            </a:r>
            <a:endParaRPr sz="3000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xmlns="" id="{A8BAE388-D6D2-40E9-8208-E39C1E0E7029}"/>
              </a:ext>
            </a:extLst>
          </p:cNvPr>
          <p:cNvSpPr/>
          <p:nvPr/>
        </p:nvSpPr>
        <p:spPr>
          <a:xfrm>
            <a:off x="557854" y="2995589"/>
            <a:ext cx="719726" cy="1494987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1017814"/>
            <a:endParaRPr sz="2000">
              <a:solidFill>
                <a:srgbClr val="57565A"/>
              </a:solidFill>
            </a:endParaRPr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xmlns="" id="{ACB4B4C4-B96E-4D3D-A3B1-019ECDA735A1}"/>
              </a:ext>
            </a:extLst>
          </p:cNvPr>
          <p:cNvSpPr/>
          <p:nvPr/>
        </p:nvSpPr>
        <p:spPr>
          <a:xfrm>
            <a:off x="557854" y="5210806"/>
            <a:ext cx="719726" cy="1494987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pPr defTabSz="1017814"/>
            <a:endParaRPr sz="2000">
              <a:solidFill>
                <a:srgbClr val="57565A"/>
              </a:solidFill>
            </a:endParaRPr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xmlns="" id="{F294EAD7-CAB8-401C-B12D-6064AA1177E0}"/>
              </a:ext>
            </a:extLst>
          </p:cNvPr>
          <p:cNvSpPr/>
          <p:nvPr/>
        </p:nvSpPr>
        <p:spPr>
          <a:xfrm>
            <a:off x="9887713" y="466899"/>
            <a:ext cx="1262840" cy="132624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pPr defTabSz="1017814"/>
            <a:endParaRPr sz="2000">
              <a:solidFill>
                <a:srgbClr val="57565A"/>
              </a:solidFill>
            </a:endParaRPr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xmlns="" id="{27824596-7DE1-4136-95E4-49A51856B6D3}"/>
              </a:ext>
            </a:extLst>
          </p:cNvPr>
          <p:cNvSpPr/>
          <p:nvPr/>
        </p:nvSpPr>
        <p:spPr>
          <a:xfrm>
            <a:off x="9898015" y="495428"/>
            <a:ext cx="1262840" cy="132624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pPr defTabSz="1017814"/>
            <a:endParaRPr sz="2000">
              <a:solidFill>
                <a:srgbClr val="57565A"/>
              </a:solidFill>
            </a:endParaRPr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xmlns="" id="{CAFE6579-511C-4CCB-9A5C-300ACC2F553A}"/>
              </a:ext>
            </a:extLst>
          </p:cNvPr>
          <p:cNvSpPr txBox="1"/>
          <p:nvPr/>
        </p:nvSpPr>
        <p:spPr>
          <a:xfrm>
            <a:off x="10279409" y="473237"/>
            <a:ext cx="761677" cy="1043951"/>
          </a:xfrm>
          <a:prstGeom prst="rect">
            <a:avLst/>
          </a:prstGeom>
        </p:spPr>
        <p:txBody>
          <a:bodyPr vert="horz" wrap="square" lIns="0" tIns="28015" rIns="0" bIns="0" rtlCol="0">
            <a:spAutoFit/>
          </a:bodyPr>
          <a:lstStyle/>
          <a:p>
            <a:pPr defTabSz="1017814">
              <a:spcBef>
                <a:spcPts val="221"/>
              </a:spcBef>
            </a:pPr>
            <a:r>
              <a:rPr lang="ru-RU" sz="6600" b="1" spc="18" dirty="0">
                <a:solidFill>
                  <a:srgbClr val="FEFEFE"/>
                </a:solidFill>
                <a:latin typeface="Arial"/>
                <a:cs typeface="Arial"/>
              </a:rPr>
              <a:t>6</a:t>
            </a:r>
            <a:endParaRPr sz="6600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:a16="http://schemas.microsoft.com/office/drawing/2014/main" xmlns="" id="{065B57C3-CBC0-467B-8CE6-9C853CD5BC49}"/>
              </a:ext>
            </a:extLst>
          </p:cNvPr>
          <p:cNvSpPr txBox="1"/>
          <p:nvPr/>
        </p:nvSpPr>
        <p:spPr>
          <a:xfrm>
            <a:off x="10135368" y="1386180"/>
            <a:ext cx="1519768" cy="375445"/>
          </a:xfrm>
          <a:prstGeom prst="rect">
            <a:avLst/>
          </a:prstGeom>
        </p:spPr>
        <p:txBody>
          <a:bodyPr vert="horz" wrap="square" lIns="0" tIns="21294" rIns="0" bIns="0" rtlCol="0">
            <a:spAutoFit/>
          </a:bodyPr>
          <a:lstStyle/>
          <a:p>
            <a:pPr defTabSz="1017814">
              <a:spcBef>
                <a:spcPts val="168"/>
              </a:spcBef>
            </a:pPr>
            <a:r>
              <a:rPr lang="ru-RU" sz="2300" spc="-8" dirty="0">
                <a:solidFill>
                  <a:srgbClr val="FEFEFE"/>
                </a:solidFill>
                <a:latin typeface="Arial"/>
                <a:cs typeface="Arial"/>
              </a:rPr>
              <a:t>Класс</a:t>
            </a:r>
            <a:endParaRPr sz="2300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sp>
        <p:nvSpPr>
          <p:cNvPr id="26" name="object 2">
            <a:extLst>
              <a:ext uri="{FF2B5EF4-FFF2-40B4-BE49-F238E27FC236}">
                <a16:creationId xmlns:a16="http://schemas.microsoft.com/office/drawing/2014/main" xmlns="" id="{33B3743F-69E5-4A0A-9505-41E75798E9CF}"/>
              </a:ext>
            </a:extLst>
          </p:cNvPr>
          <p:cNvSpPr txBox="1">
            <a:spLocks/>
          </p:cNvSpPr>
          <p:nvPr/>
        </p:nvSpPr>
        <p:spPr>
          <a:xfrm>
            <a:off x="2038040" y="495429"/>
            <a:ext cx="3707957" cy="949393"/>
          </a:xfrm>
          <a:prstGeom prst="rect">
            <a:avLst/>
          </a:prstGeom>
        </p:spPr>
        <p:txBody>
          <a:bodyPr vert="horz" wrap="square" lIns="0" tIns="25811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2450" defTabSz="1616077">
              <a:spcBef>
                <a:spcPts val="203"/>
              </a:spcBef>
              <a:defRPr/>
            </a:pPr>
            <a:r>
              <a:rPr lang="ru-RU" sz="6000" kern="0" spc="8" dirty="0">
                <a:solidFill>
                  <a:sysClr val="window" lastClr="FFFFFF"/>
                </a:solidFill>
              </a:rPr>
              <a:t>Физика</a:t>
            </a:r>
            <a:endParaRPr lang="en-US" sz="6000" kern="0" spc="8" dirty="0">
              <a:solidFill>
                <a:sysClr val="window" lastClr="FFFFFF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745" y="544596"/>
            <a:ext cx="901701" cy="997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6922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165" y="224945"/>
            <a:ext cx="10803500" cy="738664"/>
          </a:xfrm>
        </p:spPr>
        <p:txBody>
          <a:bodyPr/>
          <a:lstStyle/>
          <a:p>
            <a:r>
              <a:rPr lang="ru-RU" sz="4800" dirty="0"/>
              <a:t>«Физика-Солнце</a:t>
            </a:r>
            <a:r>
              <a:rPr lang="ru-RU" sz="4800" dirty="0" smtClean="0"/>
              <a:t>»</a:t>
            </a:r>
            <a:endParaRPr lang="ru-RU" sz="4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280" y="4139208"/>
            <a:ext cx="11449272" cy="3170099"/>
          </a:xfrm>
        </p:spPr>
        <p:txBody>
          <a:bodyPr/>
          <a:lstStyle/>
          <a:p>
            <a:pPr algn="just"/>
            <a:r>
              <a:rPr lang="ru-RU" sz="2200" i="0" dirty="0" smtClean="0">
                <a:solidFill>
                  <a:schemeClr val="tx1"/>
                </a:solidFill>
              </a:rPr>
              <a:t>        В </a:t>
            </a:r>
            <a:r>
              <a:rPr lang="ru-RU" sz="2400" i="0" dirty="0">
                <a:solidFill>
                  <a:schemeClr val="tx1"/>
                </a:solidFill>
              </a:rPr>
              <a:t>1986 году </a:t>
            </a:r>
            <a:r>
              <a:rPr lang="ru-RU" sz="2200" i="0" dirty="0">
                <a:solidFill>
                  <a:schemeClr val="tx1"/>
                </a:solidFill>
              </a:rPr>
              <a:t>на базе института было организовано Научно-производственное объединение </a:t>
            </a:r>
            <a:r>
              <a:rPr lang="ru-RU" sz="2400" i="0" dirty="0">
                <a:solidFill>
                  <a:schemeClr val="tx1"/>
                </a:solidFill>
              </a:rPr>
              <a:t>«Физика-Солнце».</a:t>
            </a:r>
          </a:p>
          <a:p>
            <a:pPr algn="just"/>
            <a:r>
              <a:rPr lang="ru-RU" sz="2200" i="0" dirty="0" smtClean="0">
                <a:solidFill>
                  <a:schemeClr val="tx1"/>
                </a:solidFill>
              </a:rPr>
              <a:t>        В </a:t>
            </a:r>
            <a:r>
              <a:rPr lang="ru-RU" sz="2400" i="0" dirty="0">
                <a:solidFill>
                  <a:schemeClr val="tx1"/>
                </a:solidFill>
              </a:rPr>
              <a:t>1987 году </a:t>
            </a:r>
            <a:r>
              <a:rPr lang="ru-RU" sz="2200" i="0" dirty="0">
                <a:solidFill>
                  <a:schemeClr val="tx1"/>
                </a:solidFill>
              </a:rPr>
              <a:t>на основе научно-технических разработок института под руководством академика С. А. Азимова введен в эксплуатацию уникальный оптико-зеркальный комплекс с Большой солнечной печью тепловой мощностью 1000 кВт.</a:t>
            </a:r>
          </a:p>
          <a:p>
            <a:pPr algn="just"/>
            <a:r>
              <a:rPr lang="ru-RU" sz="2200" i="0" dirty="0" smtClean="0">
                <a:solidFill>
                  <a:schemeClr val="tx1"/>
                </a:solidFill>
              </a:rPr>
              <a:t>        В </a:t>
            </a:r>
            <a:r>
              <a:rPr lang="ru-RU" sz="2400" i="0" dirty="0">
                <a:solidFill>
                  <a:schemeClr val="tx1"/>
                </a:solidFill>
              </a:rPr>
              <a:t>1993 году </a:t>
            </a:r>
            <a:r>
              <a:rPr lang="ru-RU" sz="2200" i="0" dirty="0">
                <a:solidFill>
                  <a:schemeClr val="tx1"/>
                </a:solidFill>
              </a:rPr>
              <a:t>на базе оптико-зеркальный комплекса был создан Институт материаловедения, входящий в состав НПО «Физика-Солнце» АН </a:t>
            </a:r>
            <a:r>
              <a:rPr lang="ru-RU" sz="2200" i="0" dirty="0" err="1">
                <a:solidFill>
                  <a:schemeClr val="tx1"/>
                </a:solidFill>
              </a:rPr>
              <a:t>РУз</a:t>
            </a:r>
            <a:r>
              <a:rPr lang="ru-RU" sz="2200" i="0" dirty="0">
                <a:solidFill>
                  <a:schemeClr val="tx1"/>
                </a:solidFill>
              </a:rPr>
              <a:t>.</a:t>
            </a:r>
          </a:p>
          <a:p>
            <a:pPr algn="just"/>
            <a:r>
              <a:rPr lang="ru-RU" sz="2200" dirty="0" smtClean="0"/>
              <a:t> </a:t>
            </a:r>
            <a:endParaRPr lang="ru-RU" sz="22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272" y="1258888"/>
            <a:ext cx="11521280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1028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256" y="283295"/>
            <a:ext cx="11863561" cy="615553"/>
          </a:xfrm>
        </p:spPr>
        <p:txBody>
          <a:bodyPr/>
          <a:lstStyle/>
          <a:p>
            <a:pPr algn="ctr"/>
            <a:r>
              <a:rPr lang="ru-RU" sz="4000" dirty="0" smtClean="0"/>
              <a:t>Институт ион-плазмы и лазерной технологии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0272" y="1186880"/>
            <a:ext cx="11521280" cy="5832366"/>
          </a:xfrm>
        </p:spPr>
        <p:txBody>
          <a:bodyPr/>
          <a:lstStyle/>
          <a:p>
            <a:pPr algn="just"/>
            <a:r>
              <a:rPr lang="ru-RU" sz="2800" i="0" dirty="0" smtClean="0">
                <a:solidFill>
                  <a:schemeClr val="tx1"/>
                </a:solidFill>
              </a:rPr>
              <a:t>   </a:t>
            </a:r>
            <a:r>
              <a:rPr lang="ru-RU" sz="2700" i="0" dirty="0" smtClean="0">
                <a:solidFill>
                  <a:schemeClr val="tx1"/>
                </a:solidFill>
              </a:rPr>
              <a:t>Институт </a:t>
            </a:r>
            <a:r>
              <a:rPr lang="ru-RU" sz="2700" i="0" dirty="0">
                <a:solidFill>
                  <a:schemeClr val="tx1"/>
                </a:solidFill>
              </a:rPr>
              <a:t>является одним из </a:t>
            </a:r>
            <a:r>
              <a:rPr lang="ru-RU" sz="2700" i="0" dirty="0" smtClean="0">
                <a:solidFill>
                  <a:schemeClr val="tx1"/>
                </a:solidFill>
              </a:rPr>
              <a:t>ведущих </a:t>
            </a:r>
          </a:p>
          <a:p>
            <a:pPr algn="just"/>
            <a:r>
              <a:rPr lang="ru-RU" sz="2700" i="0" dirty="0" smtClean="0">
                <a:solidFill>
                  <a:schemeClr val="tx1"/>
                </a:solidFill>
              </a:rPr>
              <a:t>центров </a:t>
            </a:r>
            <a:r>
              <a:rPr lang="ru-RU" sz="2700" i="0" dirty="0">
                <a:solidFill>
                  <a:schemeClr val="tx1"/>
                </a:solidFill>
              </a:rPr>
              <a:t>в </a:t>
            </a:r>
            <a:r>
              <a:rPr lang="ru-RU" sz="2700" i="0" dirty="0" smtClean="0">
                <a:solidFill>
                  <a:schemeClr val="tx1"/>
                </a:solidFill>
              </a:rPr>
              <a:t>области </a:t>
            </a:r>
            <a:r>
              <a:rPr lang="ru-RU" sz="2700" i="0" dirty="0">
                <a:solidFill>
                  <a:schemeClr val="tx1"/>
                </a:solidFill>
              </a:rPr>
              <a:t>физической </a:t>
            </a:r>
            <a:endParaRPr lang="ru-RU" sz="2700" i="0" dirty="0" smtClean="0">
              <a:solidFill>
                <a:schemeClr val="tx1"/>
              </a:solidFill>
            </a:endParaRPr>
          </a:p>
          <a:p>
            <a:pPr algn="just"/>
            <a:r>
              <a:rPr lang="ru-RU" sz="2700" i="0" dirty="0" smtClean="0">
                <a:solidFill>
                  <a:schemeClr val="tx1"/>
                </a:solidFill>
              </a:rPr>
              <a:t>электроники</a:t>
            </a:r>
            <a:r>
              <a:rPr lang="ru-RU" sz="2700" i="0" dirty="0">
                <a:solidFill>
                  <a:schemeClr val="tx1"/>
                </a:solidFill>
              </a:rPr>
              <a:t>, </a:t>
            </a:r>
            <a:r>
              <a:rPr lang="ru-RU" sz="2700" i="0" dirty="0" smtClean="0">
                <a:solidFill>
                  <a:schemeClr val="tx1"/>
                </a:solidFill>
              </a:rPr>
              <a:t>ионно-плазменных </a:t>
            </a:r>
          </a:p>
          <a:p>
            <a:pPr algn="just"/>
            <a:r>
              <a:rPr lang="ru-RU" sz="2700" i="0" dirty="0" smtClean="0">
                <a:solidFill>
                  <a:schemeClr val="tx1"/>
                </a:solidFill>
              </a:rPr>
              <a:t>технологий</a:t>
            </a:r>
            <a:r>
              <a:rPr lang="ru-RU" sz="2700" i="0" dirty="0">
                <a:solidFill>
                  <a:schemeClr val="tx1"/>
                </a:solidFill>
              </a:rPr>
              <a:t>, лазерной </a:t>
            </a:r>
            <a:r>
              <a:rPr lang="ru-RU" sz="2700" i="0" dirty="0" smtClean="0">
                <a:solidFill>
                  <a:schemeClr val="tx1"/>
                </a:solidFill>
              </a:rPr>
              <a:t>физики, </a:t>
            </a:r>
          </a:p>
          <a:p>
            <a:pPr algn="just"/>
            <a:r>
              <a:rPr lang="ru-RU" sz="2700" i="0" dirty="0" smtClean="0">
                <a:solidFill>
                  <a:schemeClr val="tx1"/>
                </a:solidFill>
              </a:rPr>
              <a:t>оптики</a:t>
            </a:r>
            <a:r>
              <a:rPr lang="ru-RU" sz="2700" i="0" dirty="0">
                <a:solidFill>
                  <a:schemeClr val="tx1"/>
                </a:solidFill>
              </a:rPr>
              <a:t>, в том числе </a:t>
            </a:r>
            <a:r>
              <a:rPr lang="ru-RU" sz="2700" i="0" dirty="0" smtClean="0">
                <a:solidFill>
                  <a:schemeClr val="tx1"/>
                </a:solidFill>
              </a:rPr>
              <a:t>нелинейной</a:t>
            </a:r>
            <a:r>
              <a:rPr lang="ru-RU" sz="2700" i="0" dirty="0">
                <a:solidFill>
                  <a:schemeClr val="tx1"/>
                </a:solidFill>
              </a:rPr>
              <a:t>, </a:t>
            </a:r>
            <a:endParaRPr lang="ru-RU" sz="2700" i="0" dirty="0" smtClean="0">
              <a:solidFill>
                <a:schemeClr val="tx1"/>
              </a:solidFill>
            </a:endParaRPr>
          </a:p>
          <a:p>
            <a:pPr algn="just"/>
            <a:r>
              <a:rPr lang="ru-RU" sz="2700" i="0" dirty="0" smtClean="0">
                <a:solidFill>
                  <a:schemeClr val="tx1"/>
                </a:solidFill>
              </a:rPr>
              <a:t>спектроскопии</a:t>
            </a:r>
            <a:r>
              <a:rPr lang="ru-RU" sz="2700" i="0" dirty="0">
                <a:solidFill>
                  <a:schemeClr val="tx1"/>
                </a:solidFill>
              </a:rPr>
              <a:t>, </a:t>
            </a:r>
            <a:r>
              <a:rPr lang="ru-RU" sz="2700" i="0" dirty="0" smtClean="0">
                <a:solidFill>
                  <a:schemeClr val="tx1"/>
                </a:solidFill>
              </a:rPr>
              <a:t>молекулярной </a:t>
            </a:r>
          </a:p>
          <a:p>
            <a:pPr algn="just"/>
            <a:r>
              <a:rPr lang="ru-RU" sz="2700" i="0" dirty="0" smtClean="0">
                <a:solidFill>
                  <a:schemeClr val="tx1"/>
                </a:solidFill>
              </a:rPr>
              <a:t>физики</a:t>
            </a:r>
            <a:r>
              <a:rPr lang="ru-RU" sz="2700" i="0" dirty="0">
                <a:solidFill>
                  <a:schemeClr val="tx1"/>
                </a:solidFill>
              </a:rPr>
              <a:t>, известный </a:t>
            </a:r>
            <a:r>
              <a:rPr lang="ru-RU" sz="2700" i="0" dirty="0" smtClean="0">
                <a:solidFill>
                  <a:schemeClr val="tx1"/>
                </a:solidFill>
              </a:rPr>
              <a:t>мировой </a:t>
            </a:r>
          </a:p>
          <a:p>
            <a:pPr algn="just"/>
            <a:r>
              <a:rPr lang="ru-RU" sz="2700" i="0" dirty="0" smtClean="0">
                <a:solidFill>
                  <a:schemeClr val="tx1"/>
                </a:solidFill>
              </a:rPr>
              <a:t>общественности </a:t>
            </a:r>
            <a:r>
              <a:rPr lang="ru-RU" sz="2700" i="0" dirty="0">
                <a:solidFill>
                  <a:schemeClr val="tx1"/>
                </a:solidFill>
              </a:rPr>
              <a:t>своей </a:t>
            </a:r>
            <a:r>
              <a:rPr lang="ru-RU" sz="2700" i="0" dirty="0" smtClean="0">
                <a:solidFill>
                  <a:schemeClr val="tx1"/>
                </a:solidFill>
              </a:rPr>
              <a:t>научной </a:t>
            </a:r>
          </a:p>
          <a:p>
            <a:pPr algn="just"/>
            <a:r>
              <a:rPr lang="ru-RU" sz="2700" i="0" dirty="0" smtClean="0">
                <a:solidFill>
                  <a:schemeClr val="tx1"/>
                </a:solidFill>
              </a:rPr>
              <a:t>школой </a:t>
            </a:r>
            <a:r>
              <a:rPr lang="ru-RU" sz="2700" i="0" dirty="0">
                <a:solidFill>
                  <a:schemeClr val="tx1"/>
                </a:solidFill>
              </a:rPr>
              <a:t>в </a:t>
            </a:r>
            <a:r>
              <a:rPr lang="ru-RU" sz="2700" i="0" dirty="0" smtClean="0">
                <a:solidFill>
                  <a:schemeClr val="tx1"/>
                </a:solidFill>
              </a:rPr>
              <a:t>области </a:t>
            </a:r>
            <a:r>
              <a:rPr lang="ru-RU" sz="2700" i="0" dirty="0">
                <a:solidFill>
                  <a:schemeClr val="tx1"/>
                </a:solidFill>
              </a:rPr>
              <a:t>исследования взаимодействия </a:t>
            </a:r>
            <a:r>
              <a:rPr lang="ru-RU" sz="2700" i="0" dirty="0" smtClean="0">
                <a:solidFill>
                  <a:schemeClr val="tx1"/>
                </a:solidFill>
              </a:rPr>
              <a:t>корпускулярных </a:t>
            </a:r>
            <a:r>
              <a:rPr lang="ru-RU" sz="2700" i="0" dirty="0">
                <a:solidFill>
                  <a:schemeClr val="tx1"/>
                </a:solidFill>
              </a:rPr>
              <a:t>потоков, плазмы и лазерного </a:t>
            </a:r>
            <a:r>
              <a:rPr lang="ru-RU" sz="2700" i="0" dirty="0" smtClean="0">
                <a:solidFill>
                  <a:schemeClr val="tx1"/>
                </a:solidFill>
              </a:rPr>
              <a:t>излучения </a:t>
            </a:r>
            <a:r>
              <a:rPr lang="ru-RU" sz="2700" i="0" dirty="0">
                <a:solidFill>
                  <a:schemeClr val="tx1"/>
                </a:solidFill>
              </a:rPr>
              <a:t>с поверхностью твердого тела и </a:t>
            </a:r>
            <a:r>
              <a:rPr lang="ru-RU" sz="2700" i="0" dirty="0" smtClean="0">
                <a:solidFill>
                  <a:schemeClr val="tx1"/>
                </a:solidFill>
              </a:rPr>
              <a:t>нелинейно-оптических </a:t>
            </a:r>
            <a:r>
              <a:rPr lang="ru-RU" sz="2700" i="0" dirty="0">
                <a:solidFill>
                  <a:schemeClr val="tx1"/>
                </a:solidFill>
              </a:rPr>
              <a:t>явлений, а также применения заряженных частиц и мощного лазерного излучения для направленного изменения и контроля свойств </a:t>
            </a:r>
            <a:r>
              <a:rPr lang="ru-RU" sz="2700" i="0" dirty="0" smtClean="0">
                <a:solidFill>
                  <a:schemeClr val="tx1"/>
                </a:solidFill>
              </a:rPr>
              <a:t>материалов.</a:t>
            </a:r>
            <a:endParaRPr lang="ru-RU" sz="2700" dirty="0">
              <a:solidFill>
                <a:schemeClr val="tx1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4968" y="1805296"/>
            <a:ext cx="4876800" cy="267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2783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256" y="355303"/>
            <a:ext cx="11863561" cy="615553"/>
          </a:xfrm>
        </p:spPr>
        <p:txBody>
          <a:bodyPr/>
          <a:lstStyle/>
          <a:p>
            <a:pPr algn="ctr"/>
            <a:r>
              <a:rPr lang="ru-RU" sz="4000" dirty="0"/>
              <a:t>Институт ион-плазмы и лазерной технологии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280" y="3419127"/>
            <a:ext cx="5724636" cy="3283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Текст 2"/>
          <p:cNvSpPr txBox="1">
            <a:spLocks/>
          </p:cNvSpPr>
          <p:nvPr/>
        </p:nvSpPr>
        <p:spPr>
          <a:xfrm>
            <a:off x="342280" y="1330895"/>
            <a:ext cx="11449272" cy="17235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eaLnBrk="1" hangingPunct="1">
              <a:defRPr sz="4300" b="1" i="1">
                <a:solidFill>
                  <a:srgbClr val="2365C7"/>
                </a:solidFill>
                <a:latin typeface="Arial"/>
                <a:ea typeface="+mn-ea"/>
                <a:cs typeface="Arial"/>
              </a:defRPr>
            </a:lvl1pPr>
            <a:lvl2pPr marL="811439" eaLnBrk="1" hangingPunct="1">
              <a:defRPr>
                <a:latin typeface="+mn-lt"/>
                <a:ea typeface="+mn-ea"/>
                <a:cs typeface="+mn-cs"/>
              </a:defRPr>
            </a:lvl2pPr>
            <a:lvl3pPr marL="1622876" eaLnBrk="1" hangingPunct="1">
              <a:defRPr>
                <a:latin typeface="+mn-lt"/>
                <a:ea typeface="+mn-ea"/>
                <a:cs typeface="+mn-cs"/>
              </a:defRPr>
            </a:lvl3pPr>
            <a:lvl4pPr marL="2434314" eaLnBrk="1" hangingPunct="1">
              <a:defRPr>
                <a:latin typeface="+mn-lt"/>
                <a:ea typeface="+mn-ea"/>
                <a:cs typeface="+mn-cs"/>
              </a:defRPr>
            </a:lvl4pPr>
            <a:lvl5pPr marL="3245753" eaLnBrk="1" hangingPunct="1">
              <a:defRPr>
                <a:latin typeface="+mn-lt"/>
                <a:ea typeface="+mn-ea"/>
                <a:cs typeface="+mn-cs"/>
              </a:defRPr>
            </a:lvl5pPr>
            <a:lvl6pPr marL="4057191" eaLnBrk="1" hangingPunct="1">
              <a:defRPr>
                <a:latin typeface="+mn-lt"/>
                <a:ea typeface="+mn-ea"/>
                <a:cs typeface="+mn-cs"/>
              </a:defRPr>
            </a:lvl6pPr>
            <a:lvl7pPr marL="4868630" eaLnBrk="1" hangingPunct="1">
              <a:defRPr>
                <a:latin typeface="+mn-lt"/>
                <a:ea typeface="+mn-ea"/>
                <a:cs typeface="+mn-cs"/>
              </a:defRPr>
            </a:lvl7pPr>
            <a:lvl8pPr marL="5680068" eaLnBrk="1" hangingPunct="1">
              <a:defRPr>
                <a:latin typeface="+mn-lt"/>
                <a:ea typeface="+mn-ea"/>
                <a:cs typeface="+mn-cs"/>
              </a:defRPr>
            </a:lvl8pPr>
            <a:lvl9pPr marL="6491508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2800" i="0" dirty="0" smtClean="0">
                <a:solidFill>
                  <a:schemeClr val="tx1"/>
                </a:solidFill>
              </a:rPr>
              <a:t>    Так же институт выполняет фундаментальные и прикладные исследования, и инновационные разработки по приоритетным направлениям науки и техники республики, в соответствии с профилем научной деятельности.</a:t>
            </a:r>
            <a:endParaRPr lang="ru-RU" sz="2800" i="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6916" y="3419127"/>
            <a:ext cx="5724636" cy="3283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69660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312" y="250776"/>
            <a:ext cx="10803500" cy="738664"/>
          </a:xfrm>
        </p:spPr>
        <p:txBody>
          <a:bodyPr/>
          <a:lstStyle/>
          <a:p>
            <a:r>
              <a:rPr lang="ru-RU" sz="4800" dirty="0"/>
              <a:t>Институт сейсмологии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312" y="4715272"/>
            <a:ext cx="10873208" cy="1723549"/>
          </a:xfrm>
        </p:spPr>
        <p:txBody>
          <a:bodyPr/>
          <a:lstStyle/>
          <a:p>
            <a:pPr algn="just"/>
            <a:r>
              <a:rPr lang="ru-RU" sz="2800" i="0" dirty="0" smtClean="0">
                <a:solidFill>
                  <a:schemeClr val="tx1"/>
                </a:solidFill>
              </a:rPr>
              <a:t>      Институт </a:t>
            </a:r>
            <a:r>
              <a:rPr lang="ru-RU" sz="2800" i="0" dirty="0">
                <a:solidFill>
                  <a:schemeClr val="tx1"/>
                </a:solidFill>
              </a:rPr>
              <a:t>сейсмологии Академии наук Республики Узбекистан организован после известного разрушительного Ташкентского землетрясения 1966 </a:t>
            </a:r>
            <a:r>
              <a:rPr lang="ru-RU" sz="2800" i="0" dirty="0" smtClean="0">
                <a:solidFill>
                  <a:schemeClr val="tx1"/>
                </a:solidFill>
              </a:rPr>
              <a:t>года.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7170" name="Picture 2" descr="C:\Users\zxccc\Desktop\8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272" y="1379240"/>
            <a:ext cx="11593288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4938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165" y="224945"/>
            <a:ext cx="10803500" cy="738664"/>
          </a:xfrm>
        </p:spPr>
        <p:txBody>
          <a:bodyPr/>
          <a:lstStyle/>
          <a:p>
            <a:r>
              <a:rPr lang="ru-RU" sz="4800" dirty="0"/>
              <a:t>Институт сейсмологии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47672" y="1330896"/>
            <a:ext cx="1137726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latin typeface="Arial" pitchFamily="34" charset="0"/>
                <a:cs typeface="Arial" pitchFamily="34" charset="0"/>
              </a:rPr>
              <a:t>Сейсмологические исследования в Республике приобрели комплексный и целевой характер, направленный на изучение природы сейсмичности и процессов подготовки землетрясений, а также решения практических задач оценки и районирования сейсмической опасности. Приоритетными направлениями научной деятельности Института были определены развитие методов комплексной оценки и районирования сейсмической опасности, создание методологии прогноза землетрясений.</a:t>
            </a:r>
          </a:p>
        </p:txBody>
      </p:sp>
      <p:pic>
        <p:nvPicPr>
          <p:cNvPr id="3074" name="Picture 2" descr="Внимание! Землетрясение! Attention! Earthquake!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752" y="5301214"/>
            <a:ext cx="9937104" cy="1525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24175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256" y="394792"/>
            <a:ext cx="11935570" cy="523220"/>
          </a:xfrm>
        </p:spPr>
        <p:txBody>
          <a:bodyPr/>
          <a:lstStyle/>
          <a:p>
            <a:pPr algn="ctr"/>
            <a:r>
              <a:rPr lang="ru-RU" sz="3400" dirty="0"/>
              <a:t>Каракалпакский </a:t>
            </a:r>
            <a:r>
              <a:rPr lang="ru-RU" sz="3400" dirty="0" smtClean="0"/>
              <a:t>научно-исследовательский </a:t>
            </a:r>
            <a:r>
              <a:rPr lang="ru-RU" sz="3400" dirty="0"/>
              <a:t>институт 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0273" y="1402904"/>
            <a:ext cx="5040559" cy="5601533"/>
          </a:xfrm>
        </p:spPr>
        <p:txBody>
          <a:bodyPr/>
          <a:lstStyle/>
          <a:p>
            <a:pPr algn="ctr"/>
            <a:r>
              <a:rPr lang="ru-RU" sz="2800" i="0" dirty="0" smtClean="0">
                <a:solidFill>
                  <a:schemeClr val="tx1"/>
                </a:solidFill>
              </a:rPr>
              <a:t>    Каракалпакский </a:t>
            </a:r>
            <a:r>
              <a:rPr lang="ru-RU" sz="2800" i="0" dirty="0">
                <a:solidFill>
                  <a:schemeClr val="tx1"/>
                </a:solidFill>
              </a:rPr>
              <a:t>научно-исследовательский </a:t>
            </a:r>
            <a:r>
              <a:rPr lang="ru-RU" sz="2800" i="0" dirty="0" smtClean="0">
                <a:solidFill>
                  <a:schemeClr val="tx1"/>
                </a:solidFill>
              </a:rPr>
              <a:t>институт естественных </a:t>
            </a:r>
            <a:r>
              <a:rPr lang="ru-RU" sz="2800" i="0" dirty="0">
                <a:solidFill>
                  <a:schemeClr val="tx1"/>
                </a:solidFill>
              </a:rPr>
              <a:t>наук был создан в 2012 г. на </a:t>
            </a:r>
            <a:r>
              <a:rPr lang="ru-RU" sz="2800" i="0" dirty="0" smtClean="0">
                <a:solidFill>
                  <a:schemeClr val="tx1"/>
                </a:solidFill>
              </a:rPr>
              <a:t>базе объединения Комплексного института естественных </a:t>
            </a:r>
            <a:r>
              <a:rPr lang="ru-RU" sz="2800" i="0" dirty="0">
                <a:solidFill>
                  <a:schemeClr val="tx1"/>
                </a:solidFill>
              </a:rPr>
              <a:t>наук,  </a:t>
            </a:r>
            <a:r>
              <a:rPr lang="ru-RU" sz="2800" i="0" dirty="0" smtClean="0">
                <a:solidFill>
                  <a:schemeClr val="tx1"/>
                </a:solidFill>
              </a:rPr>
              <a:t>Института </a:t>
            </a:r>
            <a:r>
              <a:rPr lang="ru-RU" sz="2800" i="0" dirty="0" err="1">
                <a:solidFill>
                  <a:schemeClr val="tx1"/>
                </a:solidFill>
              </a:rPr>
              <a:t>Биоэкологии</a:t>
            </a:r>
            <a:r>
              <a:rPr lang="ru-RU" sz="2800" i="0" dirty="0">
                <a:solidFill>
                  <a:schemeClr val="tx1"/>
                </a:solidFill>
              </a:rPr>
              <a:t> </a:t>
            </a:r>
            <a:r>
              <a:rPr lang="ru-RU" sz="2800" i="0" dirty="0" smtClean="0">
                <a:solidFill>
                  <a:schemeClr val="tx1"/>
                </a:solidFill>
              </a:rPr>
              <a:t>и Института социально- экономических проблем Приаралья Каракалпакского </a:t>
            </a:r>
          </a:p>
          <a:p>
            <a:pPr algn="ctr"/>
            <a:r>
              <a:rPr lang="ru-RU" sz="2800" i="0" dirty="0" smtClean="0">
                <a:solidFill>
                  <a:schemeClr val="tx1"/>
                </a:solidFill>
              </a:rPr>
              <a:t>отделения </a:t>
            </a:r>
            <a:r>
              <a:rPr lang="ru-RU" sz="2800" i="0" dirty="0">
                <a:solidFill>
                  <a:schemeClr val="tx1"/>
                </a:solidFill>
              </a:rPr>
              <a:t>АН </a:t>
            </a:r>
            <a:r>
              <a:rPr lang="ru-RU" sz="2800" i="0" dirty="0" err="1">
                <a:solidFill>
                  <a:schemeClr val="tx1"/>
                </a:solidFill>
              </a:rPr>
              <a:t>РУз</a:t>
            </a:r>
            <a:r>
              <a:rPr lang="ru-RU" sz="2800" i="0" dirty="0">
                <a:solidFill>
                  <a:schemeClr val="tx1"/>
                </a:solidFill>
              </a:rPr>
              <a:t>. </a:t>
            </a:r>
            <a:endParaRPr lang="ru-RU" sz="2800" i="0" dirty="0" smtClean="0">
              <a:solidFill>
                <a:schemeClr val="tx1"/>
              </a:solidFill>
            </a:endParaRPr>
          </a:p>
          <a:p>
            <a:pPr algn="just"/>
            <a:endParaRPr lang="ru-RU" sz="2800" i="0" dirty="0" smtClean="0">
              <a:solidFill>
                <a:schemeClr val="tx1"/>
              </a:solidFill>
            </a:endParaRPr>
          </a:p>
        </p:txBody>
      </p:sp>
      <p:pic>
        <p:nvPicPr>
          <p:cNvPr id="8194" name="Picture 2" descr="C:\Users\zxccc\Desktop\3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4998" y="1804904"/>
            <a:ext cx="6240955" cy="4566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2258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0272" y="375628"/>
            <a:ext cx="11719545" cy="523220"/>
          </a:xfrm>
        </p:spPr>
        <p:txBody>
          <a:bodyPr/>
          <a:lstStyle/>
          <a:p>
            <a:r>
              <a:rPr lang="ru-RU" sz="3400" dirty="0"/>
              <a:t>Каракалпакский научно-исследовательский </a:t>
            </a:r>
            <a:r>
              <a:rPr lang="ru-RU" sz="3400" dirty="0" smtClean="0"/>
              <a:t>институт</a:t>
            </a:r>
            <a:endParaRPr lang="ru-RU" sz="3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0272" y="1186880"/>
            <a:ext cx="11521280" cy="4739759"/>
          </a:xfrm>
        </p:spPr>
        <p:txBody>
          <a:bodyPr/>
          <a:lstStyle/>
          <a:p>
            <a:pPr algn="just"/>
            <a:r>
              <a:rPr lang="ru-RU" sz="2800" i="0" dirty="0" smtClean="0">
                <a:solidFill>
                  <a:schemeClr val="tx1"/>
                </a:solidFill>
              </a:rPr>
              <a:t>    Основными </a:t>
            </a:r>
            <a:r>
              <a:rPr lang="ru-RU" sz="2800" i="0" dirty="0">
                <a:solidFill>
                  <a:schemeClr val="tx1"/>
                </a:solidFill>
              </a:rPr>
              <a:t>направлениями научных </a:t>
            </a:r>
            <a:r>
              <a:rPr lang="ru-RU" sz="2800" i="0" dirty="0" smtClean="0">
                <a:solidFill>
                  <a:schemeClr val="tx1"/>
                </a:solidFill>
              </a:rPr>
              <a:t>исследований </a:t>
            </a:r>
            <a:r>
              <a:rPr lang="ru-RU" sz="2800" i="0" dirty="0">
                <a:solidFill>
                  <a:schemeClr val="tx1"/>
                </a:solidFill>
              </a:rPr>
              <a:t>института являются поиск </a:t>
            </a:r>
            <a:r>
              <a:rPr lang="ru-RU" sz="2800" i="0" dirty="0" smtClean="0">
                <a:solidFill>
                  <a:schemeClr val="tx1"/>
                </a:solidFill>
              </a:rPr>
              <a:t>и использование </a:t>
            </a:r>
            <a:r>
              <a:rPr lang="ru-RU" sz="2800" i="0" dirty="0">
                <a:solidFill>
                  <a:schemeClr val="tx1"/>
                </a:solidFill>
              </a:rPr>
              <a:t>естественно-природных, энергетических, минерально-сырьевых, растительных ресурсов Республики Каракалпакстан, разработка проблемы сохранения биологического разнообразия, целостности экосистем региона и критериев оценки их состояния, проблем стабилизации состояния и охраны окружающей среды, оздоровления условий жизни населения региона, моделирование экологических процессов, исследование социально-экономических процессов.</a:t>
            </a:r>
          </a:p>
          <a:p>
            <a:pPr algn="just"/>
            <a:endParaRPr lang="ru-RU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328" y="5541441"/>
            <a:ext cx="5400600" cy="1320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2960" y="5541441"/>
            <a:ext cx="4824536" cy="1296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46463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264" y="322784"/>
            <a:ext cx="11737304" cy="792088"/>
          </a:xfrm>
        </p:spPr>
        <p:txBody>
          <a:bodyPr/>
          <a:lstStyle/>
          <a:p>
            <a:r>
              <a:rPr lang="ru-RU" sz="3400" dirty="0"/>
              <a:t>Каракалпакский научно-исследовательский </a:t>
            </a:r>
            <a:r>
              <a:rPr lang="ru-RU" sz="3400" dirty="0" smtClean="0"/>
              <a:t>институт</a:t>
            </a:r>
            <a:endParaRPr lang="ru-RU" sz="3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280" y="1258888"/>
            <a:ext cx="7992888" cy="6032421"/>
          </a:xfrm>
        </p:spPr>
        <p:txBody>
          <a:bodyPr/>
          <a:lstStyle/>
          <a:p>
            <a:r>
              <a:rPr lang="ru-RU" sz="2800" i="0" dirty="0" smtClean="0">
                <a:solidFill>
                  <a:schemeClr val="tx1"/>
                </a:solidFill>
              </a:rPr>
              <a:t>В </a:t>
            </a:r>
            <a:r>
              <a:rPr lang="ru-RU" sz="2800" i="0" dirty="0">
                <a:solidFill>
                  <a:schemeClr val="tx1"/>
                </a:solidFill>
              </a:rPr>
              <a:t>результате реструктуризации и оптимизации в институте </a:t>
            </a:r>
            <a:r>
              <a:rPr lang="ru-RU" sz="2800" i="0" dirty="0" smtClean="0">
                <a:solidFill>
                  <a:schemeClr val="tx1"/>
                </a:solidFill>
              </a:rPr>
              <a:t>созданы </a:t>
            </a:r>
            <a:r>
              <a:rPr lang="ru-RU" sz="2800" i="0" dirty="0">
                <a:solidFill>
                  <a:schemeClr val="tx1"/>
                </a:solidFill>
              </a:rPr>
              <a:t>следующие научные подразделения:</a:t>
            </a:r>
            <a:r>
              <a:rPr lang="ru-RU" sz="2800" dirty="0">
                <a:solidFill>
                  <a:schemeClr val="tx1"/>
                </a:solidFill>
              </a:rPr>
              <a:t/>
            </a:r>
            <a:br>
              <a:rPr lang="ru-RU" sz="2800" dirty="0">
                <a:solidFill>
                  <a:schemeClr val="tx1"/>
                </a:solidFill>
              </a:rPr>
            </a:br>
            <a:r>
              <a:rPr lang="ru-RU" sz="2800" i="0" dirty="0">
                <a:solidFill>
                  <a:schemeClr val="tx1"/>
                </a:solidFill>
              </a:rPr>
              <a:t>Лаборатория экологии животного мира;</a:t>
            </a:r>
            <a:r>
              <a:rPr lang="ru-RU" sz="2800" dirty="0">
                <a:solidFill>
                  <a:schemeClr val="tx1"/>
                </a:solidFill>
              </a:rPr>
              <a:t/>
            </a:r>
            <a:br>
              <a:rPr lang="ru-RU" sz="2800" dirty="0">
                <a:solidFill>
                  <a:schemeClr val="tx1"/>
                </a:solidFill>
              </a:rPr>
            </a:br>
            <a:r>
              <a:rPr lang="ru-RU" sz="2800" i="0" dirty="0">
                <a:solidFill>
                  <a:schemeClr val="tx1"/>
                </a:solidFill>
              </a:rPr>
              <a:t>Лаборатория экологии растительного мира;</a:t>
            </a:r>
            <a:r>
              <a:rPr lang="ru-RU" sz="2800" dirty="0">
                <a:solidFill>
                  <a:schemeClr val="tx1"/>
                </a:solidFill>
              </a:rPr>
              <a:t/>
            </a:r>
            <a:br>
              <a:rPr lang="ru-RU" sz="2800" dirty="0">
                <a:solidFill>
                  <a:schemeClr val="tx1"/>
                </a:solidFill>
              </a:rPr>
            </a:br>
            <a:r>
              <a:rPr lang="ru-RU" sz="2800" i="0" dirty="0">
                <a:solidFill>
                  <a:schemeClr val="tx1"/>
                </a:solidFill>
              </a:rPr>
              <a:t>Лаборатория физики твердого тела;</a:t>
            </a:r>
            <a:r>
              <a:rPr lang="ru-RU" sz="2800" dirty="0">
                <a:solidFill>
                  <a:schemeClr val="tx1"/>
                </a:solidFill>
              </a:rPr>
              <a:t/>
            </a:r>
            <a:br>
              <a:rPr lang="ru-RU" sz="2800" dirty="0">
                <a:solidFill>
                  <a:schemeClr val="tx1"/>
                </a:solidFill>
              </a:rPr>
            </a:br>
            <a:r>
              <a:rPr lang="ru-RU" sz="2800" i="0" dirty="0">
                <a:solidFill>
                  <a:schemeClr val="tx1"/>
                </a:solidFill>
              </a:rPr>
              <a:t>Лаборатория химии;</a:t>
            </a:r>
            <a:r>
              <a:rPr lang="ru-RU" sz="2800" dirty="0">
                <a:solidFill>
                  <a:schemeClr val="tx1"/>
                </a:solidFill>
              </a:rPr>
              <a:t/>
            </a:r>
            <a:br>
              <a:rPr lang="ru-RU" sz="2800" dirty="0">
                <a:solidFill>
                  <a:schemeClr val="tx1"/>
                </a:solidFill>
              </a:rPr>
            </a:br>
            <a:r>
              <a:rPr lang="ru-RU" sz="2800" i="0" dirty="0">
                <a:solidFill>
                  <a:schemeClr val="tx1"/>
                </a:solidFill>
              </a:rPr>
              <a:t>Лаборатория геологии;</a:t>
            </a:r>
            <a:r>
              <a:rPr lang="ru-RU" sz="2800" dirty="0">
                <a:solidFill>
                  <a:schemeClr val="tx1"/>
                </a:solidFill>
              </a:rPr>
              <a:t/>
            </a:r>
            <a:br>
              <a:rPr lang="ru-RU" sz="2800" dirty="0">
                <a:solidFill>
                  <a:schemeClr val="tx1"/>
                </a:solidFill>
              </a:rPr>
            </a:br>
            <a:r>
              <a:rPr lang="ru-RU" sz="2800" i="0" dirty="0">
                <a:solidFill>
                  <a:schemeClr val="tx1"/>
                </a:solidFill>
              </a:rPr>
              <a:t>Лаборатория моделирования социально-экономических процессов;</a:t>
            </a:r>
            <a:r>
              <a:rPr lang="ru-RU" sz="2800" dirty="0">
                <a:solidFill>
                  <a:schemeClr val="tx1"/>
                </a:solidFill>
              </a:rPr>
              <a:t/>
            </a:r>
            <a:br>
              <a:rPr lang="ru-RU" sz="2800" dirty="0">
                <a:solidFill>
                  <a:schemeClr val="tx1"/>
                </a:solidFill>
              </a:rPr>
            </a:br>
            <a:r>
              <a:rPr lang="ru-RU" sz="2800" i="0" dirty="0">
                <a:solidFill>
                  <a:schemeClr val="tx1"/>
                </a:solidFill>
              </a:rPr>
              <a:t>Лаборатория моделирования экологических процессов;</a:t>
            </a:r>
            <a:r>
              <a:rPr lang="ru-RU" sz="2800" dirty="0">
                <a:solidFill>
                  <a:schemeClr val="tx1"/>
                </a:solidFill>
              </a:rPr>
              <a:t/>
            </a:r>
            <a:br>
              <a:rPr lang="ru-RU" sz="2800" dirty="0">
                <a:solidFill>
                  <a:schemeClr val="tx1"/>
                </a:solidFill>
              </a:rPr>
            </a:br>
            <a:r>
              <a:rPr lang="ru-RU" sz="2800" i="0" dirty="0">
                <a:solidFill>
                  <a:schemeClr val="tx1"/>
                </a:solidFill>
              </a:rPr>
              <a:t>Ботанический сад</a:t>
            </a:r>
            <a:r>
              <a:rPr lang="ru-RU" sz="2800" i="0" dirty="0" smtClean="0">
                <a:solidFill>
                  <a:schemeClr val="tx1"/>
                </a:solidFill>
              </a:rPr>
              <a:t>.</a:t>
            </a:r>
            <a:endParaRPr lang="ru-RU" sz="4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7176" y="1906960"/>
            <a:ext cx="3312368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4930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248" y="356464"/>
            <a:ext cx="11935569" cy="686400"/>
          </a:xfrm>
        </p:spPr>
        <p:txBody>
          <a:bodyPr/>
          <a:lstStyle/>
          <a:p>
            <a:pPr algn="ctr"/>
            <a:r>
              <a:rPr lang="ru-RU" dirty="0" smtClean="0"/>
              <a:t>Институт </a:t>
            </a:r>
            <a:r>
              <a:rPr lang="ru-RU" dirty="0"/>
              <a:t>механики и сейсмостойкости </a:t>
            </a:r>
            <a:r>
              <a:rPr lang="ru-RU" dirty="0" smtClean="0"/>
              <a:t>сооружений</a:t>
            </a:r>
            <a:endParaRPr lang="ru-RU" sz="4000" dirty="0"/>
          </a:p>
        </p:txBody>
      </p:sp>
      <p:pic>
        <p:nvPicPr>
          <p:cNvPr id="1026" name="Picture 2" descr="C:\Users\zxccc\Desktop\IMG_294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64" y="1258888"/>
            <a:ext cx="5904864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Текст 2"/>
          <p:cNvSpPr txBox="1">
            <a:spLocks/>
          </p:cNvSpPr>
          <p:nvPr/>
        </p:nvSpPr>
        <p:spPr>
          <a:xfrm>
            <a:off x="6174928" y="1258888"/>
            <a:ext cx="5688632" cy="560153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eaLnBrk="1" hangingPunct="1">
              <a:defRPr sz="4300" b="1" i="1">
                <a:solidFill>
                  <a:srgbClr val="2365C7"/>
                </a:solidFill>
                <a:latin typeface="Arial"/>
                <a:ea typeface="+mn-ea"/>
                <a:cs typeface="Arial"/>
              </a:defRPr>
            </a:lvl1pPr>
            <a:lvl2pPr marL="811439" eaLnBrk="1" hangingPunct="1">
              <a:defRPr>
                <a:latin typeface="+mn-lt"/>
                <a:ea typeface="+mn-ea"/>
                <a:cs typeface="+mn-cs"/>
              </a:defRPr>
            </a:lvl2pPr>
            <a:lvl3pPr marL="1622876" eaLnBrk="1" hangingPunct="1">
              <a:defRPr>
                <a:latin typeface="+mn-lt"/>
                <a:ea typeface="+mn-ea"/>
                <a:cs typeface="+mn-cs"/>
              </a:defRPr>
            </a:lvl3pPr>
            <a:lvl4pPr marL="2434314" eaLnBrk="1" hangingPunct="1">
              <a:defRPr>
                <a:latin typeface="+mn-lt"/>
                <a:ea typeface="+mn-ea"/>
                <a:cs typeface="+mn-cs"/>
              </a:defRPr>
            </a:lvl4pPr>
            <a:lvl5pPr marL="3245753" eaLnBrk="1" hangingPunct="1">
              <a:defRPr>
                <a:latin typeface="+mn-lt"/>
                <a:ea typeface="+mn-ea"/>
                <a:cs typeface="+mn-cs"/>
              </a:defRPr>
            </a:lvl5pPr>
            <a:lvl6pPr marL="4057191" eaLnBrk="1" hangingPunct="1">
              <a:defRPr>
                <a:latin typeface="+mn-lt"/>
                <a:ea typeface="+mn-ea"/>
                <a:cs typeface="+mn-cs"/>
              </a:defRPr>
            </a:lvl6pPr>
            <a:lvl7pPr marL="4868630" eaLnBrk="1" hangingPunct="1">
              <a:defRPr>
                <a:latin typeface="+mn-lt"/>
                <a:ea typeface="+mn-ea"/>
                <a:cs typeface="+mn-cs"/>
              </a:defRPr>
            </a:lvl7pPr>
            <a:lvl8pPr marL="5680068" eaLnBrk="1" hangingPunct="1">
              <a:defRPr>
                <a:latin typeface="+mn-lt"/>
                <a:ea typeface="+mn-ea"/>
                <a:cs typeface="+mn-cs"/>
              </a:defRPr>
            </a:lvl8pPr>
            <a:lvl9pPr marL="6491508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i="0" dirty="0">
                <a:solidFill>
                  <a:prstClr val="black"/>
                </a:solidFill>
              </a:rPr>
              <a:t>Институт механики и сейсмостойкости сооружений имени М.Т. </a:t>
            </a:r>
            <a:r>
              <a:rPr lang="ru-RU" sz="2800" i="0" dirty="0" err="1">
                <a:solidFill>
                  <a:prstClr val="black"/>
                </a:solidFill>
              </a:rPr>
              <a:t>Уразбаева</a:t>
            </a:r>
            <a:r>
              <a:rPr lang="ru-RU" sz="2800" i="0" dirty="0">
                <a:solidFill>
                  <a:prstClr val="black"/>
                </a:solidFill>
              </a:rPr>
              <a:t> АН </a:t>
            </a:r>
            <a:r>
              <a:rPr lang="ru-RU" sz="2800" i="0" dirty="0" err="1">
                <a:solidFill>
                  <a:prstClr val="black"/>
                </a:solidFill>
              </a:rPr>
              <a:t>РУз</a:t>
            </a:r>
            <a:r>
              <a:rPr lang="ru-RU" sz="2800" i="0" dirty="0">
                <a:solidFill>
                  <a:prstClr val="black"/>
                </a:solidFill>
              </a:rPr>
              <a:t> был основан в 1943 году</a:t>
            </a:r>
            <a:r>
              <a:rPr lang="ru-RU" sz="2800" i="0" dirty="0" smtClean="0">
                <a:solidFill>
                  <a:prstClr val="black"/>
                </a:solidFill>
              </a:rPr>
              <a:t>.</a:t>
            </a:r>
            <a:endParaRPr lang="en-US" sz="2800" i="0" dirty="0" smtClean="0">
              <a:solidFill>
                <a:prstClr val="black"/>
              </a:solidFill>
            </a:endParaRPr>
          </a:p>
          <a:p>
            <a:pPr algn="ctr"/>
            <a:r>
              <a:rPr lang="ru-RU" sz="2800" i="0" dirty="0" smtClean="0">
                <a:solidFill>
                  <a:prstClr val="black"/>
                </a:solidFill>
              </a:rPr>
              <a:t>Институт воссоздан согласно Постановлению Президента Республики Узбекистан № ПП-2789 от 17.02.2017 г. на базе Института сейсмостойкости сооружений Академии наук и Научно- исследовательского центра по проблемам отраслевого машиноведения.</a:t>
            </a:r>
            <a:endParaRPr lang="ru-RU" sz="2800" i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920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312" y="356464"/>
            <a:ext cx="10803500" cy="1107996"/>
          </a:xfrm>
        </p:spPr>
        <p:txBody>
          <a:bodyPr/>
          <a:lstStyle/>
          <a:p>
            <a:r>
              <a:rPr lang="ru-RU" b="0" dirty="0"/>
              <a:t/>
            </a:r>
            <a:br>
              <a:rPr lang="ru-RU" b="0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0272" y="1330896"/>
            <a:ext cx="11521280" cy="5170646"/>
          </a:xfrm>
        </p:spPr>
        <p:txBody>
          <a:bodyPr/>
          <a:lstStyle/>
          <a:p>
            <a:r>
              <a:rPr lang="ru-RU" sz="2800" i="0" dirty="0">
                <a:solidFill>
                  <a:schemeClr val="tx1"/>
                </a:solidFill>
              </a:rPr>
              <a:t>Научные направления Института механики и сейсмостойкости сооружений им. М.Т. </a:t>
            </a:r>
            <a:r>
              <a:rPr lang="ru-RU" sz="2800" i="0" dirty="0" err="1">
                <a:solidFill>
                  <a:schemeClr val="tx1"/>
                </a:solidFill>
              </a:rPr>
              <a:t>Уразбаева</a:t>
            </a:r>
            <a:r>
              <a:rPr lang="ru-RU" sz="2800" i="0" dirty="0">
                <a:solidFill>
                  <a:schemeClr val="tx1"/>
                </a:solidFill>
              </a:rPr>
              <a:t> АН </a:t>
            </a:r>
            <a:r>
              <a:rPr lang="ru-RU" sz="2800" i="0" dirty="0" err="1">
                <a:solidFill>
                  <a:schemeClr val="tx1"/>
                </a:solidFill>
              </a:rPr>
              <a:t>РУз</a:t>
            </a:r>
            <a:r>
              <a:rPr lang="ru-RU" sz="2800" i="0" dirty="0" smtClean="0">
                <a:solidFill>
                  <a:schemeClr val="tx1"/>
                </a:solidFill>
              </a:rPr>
              <a:t>:</a:t>
            </a:r>
          </a:p>
          <a:p>
            <a:endParaRPr lang="ru-RU" sz="2800" i="0" dirty="0" smtClean="0">
              <a:solidFill>
                <a:schemeClr val="tx1"/>
              </a:solidFill>
            </a:endParaRPr>
          </a:p>
          <a:p>
            <a:pPr marL="457200" indent="-457200">
              <a:buFontTx/>
              <a:buChar char="-"/>
            </a:pPr>
            <a:r>
              <a:rPr lang="ru-RU" sz="2800" i="0" dirty="0" smtClean="0">
                <a:solidFill>
                  <a:schemeClr val="tx1"/>
                </a:solidFill>
              </a:rPr>
              <a:t>механика </a:t>
            </a:r>
            <a:r>
              <a:rPr lang="ru-RU" sz="2800" i="0" dirty="0">
                <a:solidFill>
                  <a:schemeClr val="tx1"/>
                </a:solidFill>
              </a:rPr>
              <a:t>деформируемого твердого тела, механика грунтов, экспериментальная механика</a:t>
            </a:r>
            <a:r>
              <a:rPr lang="ru-RU" sz="2800" i="0" dirty="0" smtClean="0">
                <a:solidFill>
                  <a:schemeClr val="tx1"/>
                </a:solidFill>
              </a:rPr>
              <a:t>;</a:t>
            </a:r>
          </a:p>
          <a:p>
            <a:endParaRPr lang="ru-RU" sz="2800" i="0" dirty="0">
              <a:solidFill>
                <a:schemeClr val="tx1"/>
              </a:solidFill>
            </a:endParaRPr>
          </a:p>
          <a:p>
            <a:pPr marL="457200" indent="-457200">
              <a:buFontTx/>
              <a:buChar char="-"/>
            </a:pPr>
            <a:r>
              <a:rPr lang="ru-RU" sz="2800" i="0" dirty="0" smtClean="0">
                <a:solidFill>
                  <a:schemeClr val="tx1"/>
                </a:solidFill>
              </a:rPr>
              <a:t>сейсмостойкость </a:t>
            </a:r>
            <a:r>
              <a:rPr lang="ru-RU" sz="2800" i="0" dirty="0">
                <a:solidFill>
                  <a:schemeClr val="tx1"/>
                </a:solidFill>
              </a:rPr>
              <a:t>зданий и сооружений</a:t>
            </a:r>
            <a:r>
              <a:rPr lang="ru-RU" sz="2800" i="0" dirty="0" smtClean="0">
                <a:solidFill>
                  <a:schemeClr val="tx1"/>
                </a:solidFill>
              </a:rPr>
              <a:t>;</a:t>
            </a:r>
          </a:p>
          <a:p>
            <a:endParaRPr lang="ru-RU" sz="2800" i="0" dirty="0">
              <a:solidFill>
                <a:schemeClr val="tx1"/>
              </a:solidFill>
            </a:endParaRPr>
          </a:p>
          <a:p>
            <a:pPr marL="457200" indent="-457200">
              <a:buFontTx/>
              <a:buChar char="-"/>
            </a:pPr>
            <a:r>
              <a:rPr lang="ru-RU" sz="2800" i="0" dirty="0" smtClean="0">
                <a:solidFill>
                  <a:schemeClr val="tx1"/>
                </a:solidFill>
              </a:rPr>
              <a:t>механика </a:t>
            </a:r>
            <a:r>
              <a:rPr lang="ru-RU" sz="2800" i="0" dirty="0">
                <a:solidFill>
                  <a:schemeClr val="tx1"/>
                </a:solidFill>
              </a:rPr>
              <a:t>жидкости и газа</a:t>
            </a:r>
            <a:r>
              <a:rPr lang="ru-RU" sz="2800" i="0" dirty="0" smtClean="0">
                <a:solidFill>
                  <a:schemeClr val="tx1"/>
                </a:solidFill>
              </a:rPr>
              <a:t>;</a:t>
            </a:r>
          </a:p>
          <a:p>
            <a:endParaRPr lang="ru-RU" sz="2800" i="0" dirty="0">
              <a:solidFill>
                <a:schemeClr val="tx1"/>
              </a:solidFill>
            </a:endParaRPr>
          </a:p>
          <a:p>
            <a:r>
              <a:rPr lang="ru-RU" sz="2800" i="0" dirty="0">
                <a:solidFill>
                  <a:schemeClr val="tx1"/>
                </a:solidFill>
              </a:rPr>
              <a:t>- теория механизмов и машин, динамика и прочность конструкций.</a:t>
            </a:r>
          </a:p>
        </p:txBody>
      </p:sp>
      <p:pic>
        <p:nvPicPr>
          <p:cNvPr id="2050" name="Picture 2" descr="C:\Users\zxccc\Desktop\mism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9184" y="2627040"/>
            <a:ext cx="3029308" cy="2983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54248" y="356464"/>
            <a:ext cx="11935569" cy="686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eaLnBrk="1" hangingPunct="1">
              <a:defRPr sz="36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ru-RU" smtClean="0">
                <a:solidFill>
                  <a:prstClr val="white"/>
                </a:solidFill>
              </a:rPr>
              <a:t>Институт механики и сейсмостойкости сооружений</a:t>
            </a:r>
            <a:endParaRPr lang="ru-RU" sz="40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396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8304" y="283295"/>
            <a:ext cx="10803500" cy="615553"/>
          </a:xfrm>
        </p:spPr>
        <p:txBody>
          <a:bodyPr/>
          <a:lstStyle/>
          <a:p>
            <a:pPr algn="ctr"/>
            <a:r>
              <a:rPr lang="ru-RU" sz="4000" dirty="0" smtClean="0"/>
              <a:t>Академия наук Республики Узбекистан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264" y="1258888"/>
            <a:ext cx="11809312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00160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165" y="224945"/>
            <a:ext cx="10803500" cy="738664"/>
          </a:xfrm>
        </p:spPr>
        <p:txBody>
          <a:bodyPr/>
          <a:lstStyle/>
          <a:p>
            <a:r>
              <a:rPr lang="ru-RU" sz="4800" dirty="0" smtClean="0"/>
              <a:t>Задание:</a:t>
            </a:r>
            <a:endParaRPr lang="ru-RU" sz="4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312" y="2050976"/>
            <a:ext cx="10945216" cy="3970318"/>
          </a:xfrm>
        </p:spPr>
        <p:txBody>
          <a:bodyPr/>
          <a:lstStyle/>
          <a:p>
            <a:r>
              <a:rPr lang="ru-RU" dirty="0" smtClean="0"/>
              <a:t>1. Прочитать </a:t>
            </a:r>
            <a:r>
              <a:rPr lang="ru-RU" dirty="0"/>
              <a:t>тему 3.</a:t>
            </a:r>
          </a:p>
          <a:p>
            <a:r>
              <a:rPr lang="ru-RU" dirty="0" smtClean="0"/>
              <a:t>2</a:t>
            </a:r>
            <a:r>
              <a:rPr lang="ru-RU" dirty="0"/>
              <a:t>. Привести примеры применения достижений из области физики в сельском хозяйстве, медицине и </a:t>
            </a:r>
            <a:r>
              <a:rPr lang="ru-RU" dirty="0" smtClean="0"/>
              <a:t>технике.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86964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8304" y="250776"/>
            <a:ext cx="10803500" cy="738664"/>
          </a:xfrm>
        </p:spPr>
        <p:txBody>
          <a:bodyPr/>
          <a:lstStyle/>
          <a:p>
            <a:r>
              <a:rPr lang="ru-RU" sz="4800" dirty="0" smtClean="0"/>
              <a:t>Институт ядерной физики</a:t>
            </a:r>
            <a:endParaRPr lang="ru-RU" sz="4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933256" y="1533560"/>
            <a:ext cx="496855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Arial" pitchFamily="34" charset="0"/>
                <a:cs typeface="Arial" pitchFamily="34" charset="0"/>
              </a:rPr>
              <a:t>     </a:t>
            </a:r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   </a:t>
            </a:r>
            <a:endParaRPr lang="ru-RU" sz="28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Институт 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ядерной физики 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Академии 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наук 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Республики Узбекистан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организован 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в 1956 году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800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C:\Users\zxccc\Desktop\proxo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272" y="1330897"/>
            <a:ext cx="6552728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70272" y="4211216"/>
            <a:ext cx="1152128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    </a:t>
            </a:r>
            <a:endParaRPr lang="en-US" b="1" dirty="0" smtClean="0"/>
          </a:p>
        </p:txBody>
      </p:sp>
      <p:sp>
        <p:nvSpPr>
          <p:cNvPr id="9" name="Прямоугольник 8"/>
          <p:cNvSpPr/>
          <p:nvPr/>
        </p:nvSpPr>
        <p:spPr>
          <a:xfrm>
            <a:off x="238502" y="4715272"/>
            <a:ext cx="1152128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В 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институте проводятся научные исследования по следующим основным направлениям: ядерная физика, радиационная физика твердого тела и материаловедение, активационный анализ и радиохимия, научное приборостроение, информационные 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технологии.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2049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165" y="224945"/>
            <a:ext cx="10803500" cy="738664"/>
          </a:xfrm>
        </p:spPr>
        <p:txBody>
          <a:bodyPr/>
          <a:lstStyle/>
          <a:p>
            <a:r>
              <a:rPr lang="ru-RU" sz="4800" dirty="0"/>
              <a:t>Институт ядерной физики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98264" y="1402903"/>
            <a:ext cx="5976664" cy="5544617"/>
          </a:xfrm>
        </p:spPr>
        <p:txBody>
          <a:bodyPr/>
          <a:lstStyle/>
          <a:p>
            <a:pPr algn="ctr"/>
            <a:r>
              <a:rPr lang="ru-RU" sz="2700" i="0" dirty="0" smtClean="0">
                <a:solidFill>
                  <a:schemeClr val="tx1"/>
                </a:solidFill>
              </a:rPr>
              <a:t>  </a:t>
            </a:r>
            <a:r>
              <a:rPr lang="ru-RU" sz="2800" i="0" dirty="0">
                <a:solidFill>
                  <a:schemeClr val="tx1"/>
                </a:solidFill>
              </a:rPr>
              <a:t>Важнейшими задачами ИЯФ АН РУ являются:</a:t>
            </a:r>
          </a:p>
          <a:p>
            <a:pPr algn="ctr"/>
            <a:r>
              <a:rPr lang="ru-RU" sz="2800" i="0" dirty="0">
                <a:solidFill>
                  <a:schemeClr val="tx1"/>
                </a:solidFill>
              </a:rPr>
              <a:t>выполнение фундаментальных исследований и практических разработок по приоритетным направлениям современной ядерной физики,  радиационной физики и материаловедения, радиохимии, приборостроения и производства </a:t>
            </a:r>
            <a:r>
              <a:rPr lang="ru-RU" sz="2800" i="0" dirty="0" err="1">
                <a:solidFill>
                  <a:schemeClr val="tx1"/>
                </a:solidFill>
              </a:rPr>
              <a:t>радиануклидной</a:t>
            </a:r>
            <a:r>
              <a:rPr lang="ru-RU" sz="2800" i="0" dirty="0">
                <a:solidFill>
                  <a:schemeClr val="tx1"/>
                </a:solidFill>
              </a:rPr>
              <a:t> продукции которую используют в ядерной медицине.</a:t>
            </a:r>
          </a:p>
          <a:p>
            <a:pPr algn="ctr"/>
            <a:endParaRPr lang="ru-RU" sz="2700" i="0" dirty="0">
              <a:solidFill>
                <a:schemeClr val="tx1"/>
              </a:solidFill>
            </a:endParaRPr>
          </a:p>
        </p:txBody>
      </p:sp>
      <p:pic>
        <p:nvPicPr>
          <p:cNvPr id="2050" name="Picture 2" descr="C:\Users\zxccc\Desktop\73_full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944" y="1330896"/>
            <a:ext cx="5508106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6967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312" y="322784"/>
            <a:ext cx="10803500" cy="738664"/>
          </a:xfrm>
        </p:spPr>
        <p:txBody>
          <a:bodyPr/>
          <a:lstStyle/>
          <a:p>
            <a:r>
              <a:rPr lang="ru-RU" sz="4800" dirty="0"/>
              <a:t>Астрономический Институт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734768" y="1263407"/>
            <a:ext cx="7056784" cy="4924425"/>
          </a:xfrm>
        </p:spPr>
        <p:txBody>
          <a:bodyPr/>
          <a:lstStyle/>
          <a:p>
            <a:pPr algn="just"/>
            <a:endParaRPr lang="ru-RU" sz="3200" i="0" dirty="0" smtClean="0">
              <a:solidFill>
                <a:schemeClr val="tx1"/>
              </a:solidFill>
            </a:endParaRPr>
          </a:p>
          <a:p>
            <a:pPr algn="just"/>
            <a:r>
              <a:rPr lang="ru-RU" sz="3200" i="0" dirty="0" smtClean="0">
                <a:solidFill>
                  <a:schemeClr val="tx1"/>
                </a:solidFill>
              </a:rPr>
              <a:t>Астрономический </a:t>
            </a:r>
            <a:r>
              <a:rPr lang="ru-RU" sz="3200" i="0" dirty="0">
                <a:solidFill>
                  <a:schemeClr val="tx1"/>
                </a:solidFill>
              </a:rPr>
              <a:t>Институт (АИ) Академии наук Узбекистана - старейшее научное </a:t>
            </a:r>
            <a:r>
              <a:rPr lang="ru-RU" sz="3200" i="0" dirty="0" smtClean="0">
                <a:solidFill>
                  <a:schemeClr val="tx1"/>
                </a:solidFill>
              </a:rPr>
              <a:t>учреждение </a:t>
            </a:r>
          </a:p>
          <a:p>
            <a:pPr algn="just"/>
            <a:r>
              <a:rPr lang="ru-RU" sz="3200" i="0" dirty="0" smtClean="0">
                <a:solidFill>
                  <a:schemeClr val="tx1"/>
                </a:solidFill>
              </a:rPr>
              <a:t>не </a:t>
            </a:r>
            <a:r>
              <a:rPr lang="ru-RU" sz="3200" i="0" dirty="0">
                <a:solidFill>
                  <a:schemeClr val="tx1"/>
                </a:solidFill>
              </a:rPr>
              <a:t>только в Узбекистане, но и в Средней Азии </a:t>
            </a:r>
            <a:r>
              <a:rPr lang="ru-RU" sz="3200" i="0" dirty="0" smtClean="0">
                <a:solidFill>
                  <a:schemeClr val="tx1"/>
                </a:solidFill>
              </a:rPr>
              <a:t>в целом</a:t>
            </a:r>
            <a:r>
              <a:rPr lang="ru-RU" sz="3200" i="0" dirty="0">
                <a:solidFill>
                  <a:schemeClr val="tx1"/>
                </a:solidFill>
              </a:rPr>
              <a:t>. </a:t>
            </a:r>
            <a:endParaRPr lang="ru-RU" sz="3200" i="0" dirty="0" smtClean="0">
              <a:solidFill>
                <a:schemeClr val="tx1"/>
              </a:solidFill>
            </a:endParaRPr>
          </a:p>
          <a:p>
            <a:pPr algn="just"/>
            <a:r>
              <a:rPr lang="ru-RU" sz="3200" i="0" dirty="0" smtClean="0">
                <a:solidFill>
                  <a:schemeClr val="tx1"/>
                </a:solidFill>
              </a:rPr>
              <a:t>Он </a:t>
            </a:r>
            <a:r>
              <a:rPr lang="ru-RU" sz="3200" i="0" dirty="0">
                <a:solidFill>
                  <a:schemeClr val="tx1"/>
                </a:solidFill>
              </a:rPr>
              <a:t>был основан как Ташкентская Астрономическая обсерватория в </a:t>
            </a:r>
            <a:r>
              <a:rPr lang="ru-RU" sz="3200" i="0" dirty="0" smtClean="0">
                <a:solidFill>
                  <a:schemeClr val="tx1"/>
                </a:solidFill>
              </a:rPr>
              <a:t>1873г. </a:t>
            </a:r>
            <a:r>
              <a:rPr lang="ru-RU" sz="3200" i="0" dirty="0">
                <a:solidFill>
                  <a:schemeClr val="tx1"/>
                </a:solidFill>
              </a:rPr>
              <a:t>и реорганизован в АИ в </a:t>
            </a:r>
            <a:r>
              <a:rPr lang="ru-RU" sz="3200" i="0" dirty="0" smtClean="0">
                <a:solidFill>
                  <a:schemeClr val="tx1"/>
                </a:solidFill>
              </a:rPr>
              <a:t>1966г.</a:t>
            </a:r>
            <a:endParaRPr lang="ru-RU" sz="3200" i="0" dirty="0">
              <a:solidFill>
                <a:schemeClr val="tx1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168" y="1330896"/>
            <a:ext cx="4361584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9815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165" y="224945"/>
            <a:ext cx="10803500" cy="738664"/>
          </a:xfrm>
        </p:spPr>
        <p:txBody>
          <a:bodyPr/>
          <a:lstStyle/>
          <a:p>
            <a:r>
              <a:rPr lang="ru-RU" sz="4800" dirty="0"/>
              <a:t>Астрономический Институт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98264" y="1317373"/>
            <a:ext cx="4968552" cy="5601533"/>
          </a:xfrm>
        </p:spPr>
        <p:txBody>
          <a:bodyPr/>
          <a:lstStyle/>
          <a:p>
            <a:pPr algn="ctr"/>
            <a:r>
              <a:rPr lang="ru-RU" sz="2800" i="0" dirty="0" smtClean="0">
                <a:solidFill>
                  <a:schemeClr val="tx1"/>
                </a:solidFill>
              </a:rPr>
              <a:t>В </a:t>
            </a:r>
            <a:r>
              <a:rPr lang="ru-RU" sz="2800" i="0" dirty="0">
                <a:solidFill>
                  <a:schemeClr val="tx1"/>
                </a:solidFill>
              </a:rPr>
              <a:t>настоящее время исследования, выполняющиеся в АИ главным образом основаны на наблюдательных данных, полученных в астрономической обсерватории </a:t>
            </a:r>
            <a:r>
              <a:rPr lang="ru-RU" sz="2800" i="0" dirty="0" err="1" smtClean="0">
                <a:solidFill>
                  <a:schemeClr val="tx1"/>
                </a:solidFill>
              </a:rPr>
              <a:t>Майданак</a:t>
            </a:r>
            <a:r>
              <a:rPr lang="ru-RU" sz="2800" i="0" dirty="0" smtClean="0">
                <a:solidFill>
                  <a:schemeClr val="tx1"/>
                </a:solidFill>
              </a:rPr>
              <a:t>, расположенной </a:t>
            </a:r>
            <a:r>
              <a:rPr lang="ru-RU" sz="2800" i="0" dirty="0">
                <a:solidFill>
                  <a:schemeClr val="tx1"/>
                </a:solidFill>
              </a:rPr>
              <a:t>на расстоянии 120 км к югу от известного исторического города Самарканд. </a:t>
            </a:r>
          </a:p>
        </p:txBody>
      </p:sp>
      <p:pic>
        <p:nvPicPr>
          <p:cNvPr id="3074" name="Picture 2" descr="C:\Users\zxccc\Desktop\12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4591" y="1334494"/>
            <a:ext cx="6132522" cy="3246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Текст 2"/>
          <p:cNvSpPr txBox="1">
            <a:spLocks/>
          </p:cNvSpPr>
          <p:nvPr/>
        </p:nvSpPr>
        <p:spPr>
          <a:xfrm>
            <a:off x="5367538" y="4715272"/>
            <a:ext cx="6496022" cy="2154436"/>
          </a:xfrm>
          <a:prstGeom prst="rect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txBody>
          <a:bodyPr wrap="square" lIns="0" tIns="0" rIns="0" bIns="0">
            <a:spAutoFit/>
          </a:bodyPr>
          <a:lstStyle>
            <a:lvl1pPr marL="0" eaLnBrk="1" hangingPunct="1">
              <a:defRPr sz="4300" b="1" i="1">
                <a:solidFill>
                  <a:srgbClr val="2365C7"/>
                </a:solidFill>
                <a:latin typeface="Arial"/>
                <a:ea typeface="+mn-ea"/>
                <a:cs typeface="Arial"/>
              </a:defRPr>
            </a:lvl1pPr>
            <a:lvl2pPr marL="811439" eaLnBrk="1" hangingPunct="1">
              <a:defRPr>
                <a:latin typeface="+mn-lt"/>
                <a:ea typeface="+mn-ea"/>
                <a:cs typeface="+mn-cs"/>
              </a:defRPr>
            </a:lvl2pPr>
            <a:lvl3pPr marL="1622876" eaLnBrk="1" hangingPunct="1">
              <a:defRPr>
                <a:latin typeface="+mn-lt"/>
                <a:ea typeface="+mn-ea"/>
                <a:cs typeface="+mn-cs"/>
              </a:defRPr>
            </a:lvl3pPr>
            <a:lvl4pPr marL="2434314" eaLnBrk="1" hangingPunct="1">
              <a:defRPr>
                <a:latin typeface="+mn-lt"/>
                <a:ea typeface="+mn-ea"/>
                <a:cs typeface="+mn-cs"/>
              </a:defRPr>
            </a:lvl4pPr>
            <a:lvl5pPr marL="3245753" eaLnBrk="1" hangingPunct="1">
              <a:defRPr>
                <a:latin typeface="+mn-lt"/>
                <a:ea typeface="+mn-ea"/>
                <a:cs typeface="+mn-cs"/>
              </a:defRPr>
            </a:lvl5pPr>
            <a:lvl6pPr marL="4057191" eaLnBrk="1" hangingPunct="1">
              <a:defRPr>
                <a:latin typeface="+mn-lt"/>
                <a:ea typeface="+mn-ea"/>
                <a:cs typeface="+mn-cs"/>
              </a:defRPr>
            </a:lvl6pPr>
            <a:lvl7pPr marL="4868630" eaLnBrk="1" hangingPunct="1">
              <a:defRPr>
                <a:latin typeface="+mn-lt"/>
                <a:ea typeface="+mn-ea"/>
                <a:cs typeface="+mn-cs"/>
              </a:defRPr>
            </a:lvl7pPr>
            <a:lvl8pPr marL="5680068" eaLnBrk="1" hangingPunct="1">
              <a:defRPr>
                <a:latin typeface="+mn-lt"/>
                <a:ea typeface="+mn-ea"/>
                <a:cs typeface="+mn-cs"/>
              </a:defRPr>
            </a:lvl8pPr>
            <a:lvl9pPr marL="6491508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i="0" dirty="0" smtClean="0">
                <a:solidFill>
                  <a:schemeClr val="tx1"/>
                </a:solidFill>
              </a:rPr>
              <a:t>Обсерватория находится на западных отрогах Памира - </a:t>
            </a:r>
            <a:r>
              <a:rPr lang="ru-RU" sz="2800" i="0" dirty="0" err="1" smtClean="0">
                <a:solidFill>
                  <a:schemeClr val="tx1"/>
                </a:solidFill>
              </a:rPr>
              <a:t>Алайской</a:t>
            </a:r>
            <a:r>
              <a:rPr lang="ru-RU" sz="2800" i="0" dirty="0" smtClean="0">
                <a:solidFill>
                  <a:schemeClr val="tx1"/>
                </a:solidFill>
              </a:rPr>
              <a:t> горной системы на высоте 2700 метров над уровнем моря. </a:t>
            </a:r>
            <a:endParaRPr lang="ru-RU" sz="2800" i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996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165" y="224945"/>
            <a:ext cx="10803500" cy="738664"/>
          </a:xfrm>
        </p:spPr>
        <p:txBody>
          <a:bodyPr/>
          <a:lstStyle/>
          <a:p>
            <a:r>
              <a:rPr lang="ru-RU" sz="4800" dirty="0"/>
              <a:t>Обсерватория </a:t>
            </a:r>
            <a:r>
              <a:rPr lang="ru-RU" sz="4800" dirty="0" err="1"/>
              <a:t>Майданак</a:t>
            </a:r>
            <a:r>
              <a:rPr lang="ru-RU" sz="4800" dirty="0"/>
              <a:t> 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46936" y="1275139"/>
            <a:ext cx="5648449" cy="5851149"/>
          </a:xfrm>
        </p:spPr>
        <p:txBody>
          <a:bodyPr/>
          <a:lstStyle/>
          <a:p>
            <a:pPr algn="ctr"/>
            <a:r>
              <a:rPr lang="ru-RU" sz="2800" i="0" dirty="0">
                <a:solidFill>
                  <a:schemeClr val="tx1"/>
                </a:solidFill>
              </a:rPr>
              <a:t>Обсерватория </a:t>
            </a:r>
            <a:r>
              <a:rPr lang="ru-RU" sz="2800" i="0" dirty="0" err="1">
                <a:solidFill>
                  <a:schemeClr val="tx1"/>
                </a:solidFill>
              </a:rPr>
              <a:t>Майданак</a:t>
            </a:r>
            <a:r>
              <a:rPr lang="ru-RU" sz="2800" i="0" dirty="0">
                <a:solidFill>
                  <a:schemeClr val="tx1"/>
                </a:solidFill>
              </a:rPr>
              <a:t> уникальна по своим высококачественным атмосферным условиям и географическому местоположению - в середине между главными астрономическими обсерваториями на Канарах и Гавайях. Это делает </a:t>
            </a:r>
            <a:r>
              <a:rPr lang="ru-RU" sz="2800" i="0" dirty="0" err="1">
                <a:solidFill>
                  <a:schemeClr val="tx1"/>
                </a:solidFill>
              </a:rPr>
              <a:t>Майданак</a:t>
            </a:r>
            <a:r>
              <a:rPr lang="ru-RU" sz="2800" i="0" dirty="0">
                <a:solidFill>
                  <a:schemeClr val="tx1"/>
                </a:solidFill>
              </a:rPr>
              <a:t> очень важным пунктом для непрерывного контроля астрофизических объектов.</a:t>
            </a:r>
          </a:p>
        </p:txBody>
      </p:sp>
      <p:pic>
        <p:nvPicPr>
          <p:cNvPr id="4" name="Picture 2" descr="C:\Users\zxccc\Desktop\1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280" y="2122984"/>
            <a:ext cx="5825713" cy="3859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1315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8304" y="232192"/>
            <a:ext cx="10803500" cy="738664"/>
          </a:xfrm>
        </p:spPr>
        <p:txBody>
          <a:bodyPr/>
          <a:lstStyle/>
          <a:p>
            <a:r>
              <a:rPr lang="ru-RU" sz="4800" dirty="0"/>
              <a:t>Физико-технический институт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46936" y="1918568"/>
            <a:ext cx="5688632" cy="4308872"/>
          </a:xfrm>
        </p:spPr>
        <p:txBody>
          <a:bodyPr/>
          <a:lstStyle/>
          <a:p>
            <a:pPr algn="ctr"/>
            <a:r>
              <a:rPr lang="ru-RU" sz="2800" i="0" dirty="0">
                <a:solidFill>
                  <a:schemeClr val="tx1"/>
                </a:solidFill>
              </a:rPr>
              <a:t>Физико-технический институт (ФТИ) в Ташкенте был организован 4 ноября 1943 года на базе Физико-Технической </a:t>
            </a:r>
            <a:r>
              <a:rPr lang="ru-RU" sz="2800" i="0" dirty="0" smtClean="0">
                <a:solidFill>
                  <a:schemeClr val="tx1"/>
                </a:solidFill>
              </a:rPr>
              <a:t>Лаборатории, </a:t>
            </a:r>
            <a:r>
              <a:rPr lang="ru-RU" sz="2800" i="0" dirty="0">
                <a:solidFill>
                  <a:schemeClr val="tx1"/>
                </a:solidFill>
              </a:rPr>
              <a:t>существовавшей в Ташкенте с 1940 года. </a:t>
            </a:r>
            <a:r>
              <a:rPr lang="ru-RU" sz="2800" i="0" dirty="0" smtClean="0">
                <a:solidFill>
                  <a:schemeClr val="tx1"/>
                </a:solidFill>
              </a:rPr>
              <a:t>Он</a:t>
            </a:r>
            <a:r>
              <a:rPr lang="ru-RU" sz="2800" i="0" dirty="0" smtClean="0">
                <a:solidFill>
                  <a:schemeClr val="tx1"/>
                </a:solidFill>
              </a:rPr>
              <a:t> </a:t>
            </a:r>
            <a:r>
              <a:rPr lang="ru-RU" sz="2800" i="0" dirty="0">
                <a:solidFill>
                  <a:schemeClr val="tx1"/>
                </a:solidFill>
              </a:rPr>
              <a:t>был </a:t>
            </a:r>
            <a:r>
              <a:rPr lang="ru-RU" sz="2800" i="0" dirty="0" smtClean="0">
                <a:solidFill>
                  <a:schemeClr val="tx1"/>
                </a:solidFill>
              </a:rPr>
              <a:t>первым научно-исследовательским </a:t>
            </a:r>
            <a:r>
              <a:rPr lang="ru-RU" sz="2800" i="0" dirty="0">
                <a:solidFill>
                  <a:schemeClr val="tx1"/>
                </a:solidFill>
              </a:rPr>
              <a:t>институтом физического профиля в Средней Азии.</a:t>
            </a:r>
          </a:p>
        </p:txBody>
      </p:sp>
      <p:pic>
        <p:nvPicPr>
          <p:cNvPr id="5122" name="Picture 2" descr="C:\Users\zxccc\Desktop\3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96" y="1834952"/>
            <a:ext cx="5683450" cy="4423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7029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165" y="224945"/>
            <a:ext cx="10803500" cy="738664"/>
          </a:xfrm>
        </p:spPr>
        <p:txBody>
          <a:bodyPr/>
          <a:lstStyle/>
          <a:p>
            <a:r>
              <a:rPr lang="ru-RU" sz="4800" dirty="0"/>
              <a:t>Физико-технический институт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0272" y="1690936"/>
            <a:ext cx="5976664" cy="2585323"/>
          </a:xfrm>
        </p:spPr>
        <p:txBody>
          <a:bodyPr/>
          <a:lstStyle/>
          <a:p>
            <a:pPr algn="ctr"/>
            <a:r>
              <a:rPr lang="ru-RU" sz="2800" i="0" dirty="0">
                <a:solidFill>
                  <a:schemeClr val="tx1"/>
                </a:solidFill>
              </a:rPr>
              <a:t>В 1948 году С. А. Азимовым в институте была основана лаборатория космических лучей, положившая начало работ в области физики высоких энергий в </a:t>
            </a:r>
            <a:r>
              <a:rPr lang="ru-RU" sz="2800" i="0" dirty="0" smtClean="0">
                <a:solidFill>
                  <a:schemeClr val="tx1"/>
                </a:solidFill>
              </a:rPr>
              <a:t>Узбекистане. </a:t>
            </a:r>
          </a:p>
        </p:txBody>
      </p:sp>
      <p:pic>
        <p:nvPicPr>
          <p:cNvPr id="6146" name="Picture 2" descr="C:\Users\zxccc\Desktop\56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2960" y="1258888"/>
            <a:ext cx="5040560" cy="3360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Текст 2"/>
          <p:cNvSpPr txBox="1">
            <a:spLocks/>
          </p:cNvSpPr>
          <p:nvPr/>
        </p:nvSpPr>
        <p:spPr>
          <a:xfrm>
            <a:off x="342280" y="4715272"/>
            <a:ext cx="11593288" cy="215443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eaLnBrk="1" hangingPunct="1">
              <a:defRPr sz="4300" b="1" i="1">
                <a:solidFill>
                  <a:srgbClr val="2365C7"/>
                </a:solidFill>
                <a:latin typeface="Arial"/>
                <a:ea typeface="+mn-ea"/>
                <a:cs typeface="Arial"/>
              </a:defRPr>
            </a:lvl1pPr>
            <a:lvl2pPr marL="811439" eaLnBrk="1" hangingPunct="1">
              <a:defRPr>
                <a:latin typeface="+mn-lt"/>
                <a:ea typeface="+mn-ea"/>
                <a:cs typeface="+mn-cs"/>
              </a:defRPr>
            </a:lvl2pPr>
            <a:lvl3pPr marL="1622876" eaLnBrk="1" hangingPunct="1">
              <a:defRPr>
                <a:latin typeface="+mn-lt"/>
                <a:ea typeface="+mn-ea"/>
                <a:cs typeface="+mn-cs"/>
              </a:defRPr>
            </a:lvl3pPr>
            <a:lvl4pPr marL="2434314" eaLnBrk="1" hangingPunct="1">
              <a:defRPr>
                <a:latin typeface="+mn-lt"/>
                <a:ea typeface="+mn-ea"/>
                <a:cs typeface="+mn-cs"/>
              </a:defRPr>
            </a:lvl4pPr>
            <a:lvl5pPr marL="3245753" eaLnBrk="1" hangingPunct="1">
              <a:defRPr>
                <a:latin typeface="+mn-lt"/>
                <a:ea typeface="+mn-ea"/>
                <a:cs typeface="+mn-cs"/>
              </a:defRPr>
            </a:lvl5pPr>
            <a:lvl6pPr marL="4057191" eaLnBrk="1" hangingPunct="1">
              <a:defRPr>
                <a:latin typeface="+mn-lt"/>
                <a:ea typeface="+mn-ea"/>
                <a:cs typeface="+mn-cs"/>
              </a:defRPr>
            </a:lvl6pPr>
            <a:lvl7pPr marL="4868630" eaLnBrk="1" hangingPunct="1">
              <a:defRPr>
                <a:latin typeface="+mn-lt"/>
                <a:ea typeface="+mn-ea"/>
                <a:cs typeface="+mn-cs"/>
              </a:defRPr>
            </a:lvl7pPr>
            <a:lvl8pPr marL="5680068" eaLnBrk="1" hangingPunct="1">
              <a:defRPr>
                <a:latin typeface="+mn-lt"/>
                <a:ea typeface="+mn-ea"/>
                <a:cs typeface="+mn-cs"/>
              </a:defRPr>
            </a:lvl8pPr>
            <a:lvl9pPr marL="6491508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i="0" dirty="0" smtClean="0">
                <a:solidFill>
                  <a:schemeClr val="tx1"/>
                </a:solidFill>
              </a:rPr>
              <a:t>    В институте работали выдающиеся учёные и организаторы науки: С. В. Стародубцев, Г. Н. </a:t>
            </a:r>
            <a:r>
              <a:rPr lang="ru-RU" sz="2800" i="0" dirty="0" err="1" smtClean="0">
                <a:solidFill>
                  <a:schemeClr val="tx1"/>
                </a:solidFill>
              </a:rPr>
              <a:t>Шуппе</a:t>
            </a:r>
            <a:r>
              <a:rPr lang="ru-RU" sz="2800" i="0" dirty="0" smtClean="0">
                <a:solidFill>
                  <a:schemeClr val="tx1"/>
                </a:solidFill>
              </a:rPr>
              <a:t>, У. А. </a:t>
            </a:r>
            <a:r>
              <a:rPr lang="ru-RU" sz="2800" i="0" dirty="0" err="1" smtClean="0">
                <a:solidFill>
                  <a:schemeClr val="tx1"/>
                </a:solidFill>
              </a:rPr>
              <a:t>Арифов</a:t>
            </a:r>
            <a:r>
              <a:rPr lang="ru-RU" sz="2800" i="0" dirty="0">
                <a:solidFill>
                  <a:schemeClr val="tx1"/>
                </a:solidFill>
              </a:rPr>
              <a:t>, </a:t>
            </a:r>
            <a:endParaRPr lang="ru-RU" sz="2800" i="0" dirty="0" smtClean="0">
              <a:solidFill>
                <a:schemeClr val="tx1"/>
              </a:solidFill>
            </a:endParaRPr>
          </a:p>
          <a:p>
            <a:pPr algn="ctr"/>
            <a:r>
              <a:rPr lang="ru-RU" sz="2800" i="0" dirty="0" smtClean="0">
                <a:solidFill>
                  <a:schemeClr val="tx1"/>
                </a:solidFill>
              </a:rPr>
              <a:t>Э</a:t>
            </a:r>
            <a:r>
              <a:rPr lang="ru-RU" sz="2800" i="0" dirty="0">
                <a:solidFill>
                  <a:schemeClr val="tx1"/>
                </a:solidFill>
              </a:rPr>
              <a:t>. И. </a:t>
            </a:r>
            <a:r>
              <a:rPr lang="ru-RU" sz="2800" i="0" dirty="0" err="1">
                <a:solidFill>
                  <a:schemeClr val="tx1"/>
                </a:solidFill>
              </a:rPr>
              <a:t>Адирович</a:t>
            </a:r>
            <a:r>
              <a:rPr lang="ru-RU" sz="2800" i="0" dirty="0" smtClean="0">
                <a:solidFill>
                  <a:schemeClr val="tx1"/>
                </a:solidFill>
              </a:rPr>
              <a:t>, С. У. </a:t>
            </a:r>
            <a:r>
              <a:rPr lang="ru-RU" sz="2800" i="0" dirty="0" err="1" smtClean="0">
                <a:solidFill>
                  <a:schemeClr val="tx1"/>
                </a:solidFill>
              </a:rPr>
              <a:t>Умаров</a:t>
            </a:r>
            <a:r>
              <a:rPr lang="ru-RU" sz="2800" i="0" dirty="0" smtClean="0">
                <a:solidFill>
                  <a:schemeClr val="tx1"/>
                </a:solidFill>
              </a:rPr>
              <a:t>, С. А. Азимов, Г. Я. </a:t>
            </a:r>
            <a:r>
              <a:rPr lang="ru-RU" sz="2800" i="0" dirty="0" err="1" smtClean="0">
                <a:solidFill>
                  <a:schemeClr val="tx1"/>
                </a:solidFill>
              </a:rPr>
              <a:t>Умаров</a:t>
            </a:r>
            <a:r>
              <a:rPr lang="ru-RU" sz="2800" i="0" dirty="0" smtClean="0">
                <a:solidFill>
                  <a:schemeClr val="tx1"/>
                </a:solidFill>
              </a:rPr>
              <a:t>, </a:t>
            </a:r>
          </a:p>
          <a:p>
            <a:pPr algn="ctr"/>
            <a:r>
              <a:rPr lang="ru-RU" sz="2800" i="0" dirty="0" smtClean="0">
                <a:solidFill>
                  <a:schemeClr val="tx1"/>
                </a:solidFill>
              </a:rPr>
              <a:t>К. Г. </a:t>
            </a:r>
            <a:r>
              <a:rPr lang="ru-RU" sz="2800" i="0" dirty="0" err="1" smtClean="0">
                <a:solidFill>
                  <a:schemeClr val="tx1"/>
                </a:solidFill>
              </a:rPr>
              <a:t>Гуламов</a:t>
            </a:r>
            <a:r>
              <a:rPr lang="ru-RU" sz="2800" i="0" dirty="0" smtClean="0">
                <a:solidFill>
                  <a:schemeClr val="tx1"/>
                </a:solidFill>
              </a:rPr>
              <a:t>,  П. М. </a:t>
            </a:r>
            <a:r>
              <a:rPr lang="ru-RU" sz="2800" i="0" dirty="0" err="1" smtClean="0">
                <a:solidFill>
                  <a:schemeClr val="tx1"/>
                </a:solidFill>
              </a:rPr>
              <a:t>Карагеоргий-Алкалаев</a:t>
            </a:r>
            <a:r>
              <a:rPr lang="ru-RU" sz="2800" i="0" dirty="0" smtClean="0">
                <a:solidFill>
                  <a:schemeClr val="tx1"/>
                </a:solidFill>
              </a:rPr>
              <a:t>, Т. С. </a:t>
            </a:r>
            <a:r>
              <a:rPr lang="ru-RU" sz="2800" i="0" dirty="0" err="1" smtClean="0">
                <a:solidFill>
                  <a:schemeClr val="tx1"/>
                </a:solidFill>
              </a:rPr>
              <a:t>Юлдашбаев</a:t>
            </a:r>
            <a:r>
              <a:rPr lang="ru-RU" sz="2800" i="0" dirty="0" smtClean="0">
                <a:solidFill>
                  <a:schemeClr val="tx1"/>
                </a:solidFill>
              </a:rPr>
              <a:t>,</a:t>
            </a:r>
          </a:p>
          <a:p>
            <a:pPr algn="ctr"/>
            <a:r>
              <a:rPr lang="ru-RU" sz="2800" i="0" dirty="0" smtClean="0">
                <a:solidFill>
                  <a:schemeClr val="tx1"/>
                </a:solidFill>
              </a:rPr>
              <a:t>А. М. Абдуллаев.</a:t>
            </a:r>
            <a:endParaRPr lang="ru-RU" sz="2800" i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099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</TotalTime>
  <Words>850</Words>
  <Application>Microsoft Office PowerPoint</Application>
  <PresentationFormat>Произвольный</PresentationFormat>
  <Paragraphs>81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20</vt:i4>
      </vt:variant>
    </vt:vector>
  </HeadingPairs>
  <TitlesOfParts>
    <vt:vector size="23" baseType="lpstr">
      <vt:lpstr>Тема Office</vt:lpstr>
      <vt:lpstr>1_Тема Office</vt:lpstr>
      <vt:lpstr>3_Тема Office</vt:lpstr>
      <vt:lpstr>Презентация PowerPoint</vt:lpstr>
      <vt:lpstr>Академия наук Республики Узбекистан</vt:lpstr>
      <vt:lpstr>Институт ядерной физики</vt:lpstr>
      <vt:lpstr>Институт ядерной физики</vt:lpstr>
      <vt:lpstr>Астрономический Институт</vt:lpstr>
      <vt:lpstr>Астрономический Институт</vt:lpstr>
      <vt:lpstr>Обсерватория Майданак </vt:lpstr>
      <vt:lpstr>Физико-технический институт</vt:lpstr>
      <vt:lpstr>Физико-технический институт</vt:lpstr>
      <vt:lpstr>«Физика-Солнце»</vt:lpstr>
      <vt:lpstr>Институт ион-плазмы и лазерной технологии</vt:lpstr>
      <vt:lpstr>Институт ион-плазмы и лазерной технологии</vt:lpstr>
      <vt:lpstr>Институт сейсмологии</vt:lpstr>
      <vt:lpstr>Институт сейсмологии</vt:lpstr>
      <vt:lpstr>Каракалпакский научно-исследовательский институт </vt:lpstr>
      <vt:lpstr>Каракалпакский научно-исследовательский институт</vt:lpstr>
      <vt:lpstr>Каракалпакский научно-исследовательский институт</vt:lpstr>
      <vt:lpstr>Институт механики и сейсмостойкости сооружений</vt:lpstr>
      <vt:lpstr> </vt:lpstr>
      <vt:lpstr>Задание: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Liza</dc:creator>
  <cp:lastModifiedBy>Liza</cp:lastModifiedBy>
  <cp:revision>25</cp:revision>
  <dcterms:created xsi:type="dcterms:W3CDTF">2020-07-21T06:33:31Z</dcterms:created>
  <dcterms:modified xsi:type="dcterms:W3CDTF">2020-08-20T18:42:54Z</dcterms:modified>
</cp:coreProperties>
</file>