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4"/>
  </p:notesMasterIdLst>
  <p:sldIdLst>
    <p:sldId id="256" r:id="rId4"/>
    <p:sldId id="278" r:id="rId5"/>
    <p:sldId id="257" r:id="rId6"/>
    <p:sldId id="258" r:id="rId7"/>
    <p:sldId id="260" r:id="rId8"/>
    <p:sldId id="261" r:id="rId9"/>
    <p:sldId id="262" r:id="rId10"/>
    <p:sldId id="264" r:id="rId11"/>
    <p:sldId id="265" r:id="rId12"/>
    <p:sldId id="263" r:id="rId13"/>
    <p:sldId id="266" r:id="rId14"/>
    <p:sldId id="272" r:id="rId15"/>
    <p:sldId id="268" r:id="rId16"/>
    <p:sldId id="273" r:id="rId17"/>
    <p:sldId id="270" r:id="rId18"/>
    <p:sldId id="274" r:id="rId19"/>
    <p:sldId id="271" r:id="rId20"/>
    <p:sldId id="276" r:id="rId21"/>
    <p:sldId id="277" r:id="rId22"/>
    <p:sldId id="275" r:id="rId23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026" y="-20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F652E-1236-4A4F-AE58-B27165786DE2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A9A7F-CFD4-4881-AC9E-FEDA5511B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24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A9A7F-CFD4-4881-AC9E-FEDA5511B63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1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74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2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80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53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9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1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2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3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4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5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6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7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36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6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6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70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13" indent="0">
              <a:buNone/>
              <a:defRPr sz="2400" b="1"/>
            </a:lvl2pPr>
            <a:lvl3pPr marL="1096223" indent="0">
              <a:buNone/>
              <a:defRPr sz="2200" b="1"/>
            </a:lvl3pPr>
            <a:lvl4pPr marL="1644338" indent="0">
              <a:buNone/>
              <a:defRPr sz="1900" b="1"/>
            </a:lvl4pPr>
            <a:lvl5pPr marL="2192450" indent="0">
              <a:buNone/>
              <a:defRPr sz="1900" b="1"/>
            </a:lvl5pPr>
            <a:lvl6pPr marL="2740562" indent="0">
              <a:buNone/>
              <a:defRPr sz="1900" b="1"/>
            </a:lvl6pPr>
            <a:lvl7pPr marL="3288674" indent="0">
              <a:buNone/>
              <a:defRPr sz="1900" b="1"/>
            </a:lvl7pPr>
            <a:lvl8pPr marL="3836789" indent="0">
              <a:buNone/>
              <a:defRPr sz="1900" b="1"/>
            </a:lvl8pPr>
            <a:lvl9pPr marL="438490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2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13" indent="0">
              <a:buNone/>
              <a:defRPr sz="2400" b="1"/>
            </a:lvl2pPr>
            <a:lvl3pPr marL="1096223" indent="0">
              <a:buNone/>
              <a:defRPr sz="2200" b="1"/>
            </a:lvl3pPr>
            <a:lvl4pPr marL="1644338" indent="0">
              <a:buNone/>
              <a:defRPr sz="1900" b="1"/>
            </a:lvl4pPr>
            <a:lvl5pPr marL="2192450" indent="0">
              <a:buNone/>
              <a:defRPr sz="1900" b="1"/>
            </a:lvl5pPr>
            <a:lvl6pPr marL="2740562" indent="0">
              <a:buNone/>
              <a:defRPr sz="1900" b="1"/>
            </a:lvl6pPr>
            <a:lvl7pPr marL="3288674" indent="0">
              <a:buNone/>
              <a:defRPr sz="1900" b="1"/>
            </a:lvl7pPr>
            <a:lvl8pPr marL="3836789" indent="0">
              <a:buNone/>
              <a:defRPr sz="1900" b="1"/>
            </a:lvl8pPr>
            <a:lvl9pPr marL="438490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5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19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7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0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1" y="283736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0" y="1491247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13" indent="0">
              <a:buNone/>
              <a:defRPr sz="1400"/>
            </a:lvl2pPr>
            <a:lvl3pPr marL="1096223" indent="0">
              <a:buNone/>
              <a:defRPr sz="1200"/>
            </a:lvl3pPr>
            <a:lvl4pPr marL="1644338" indent="0">
              <a:buNone/>
              <a:defRPr sz="1100"/>
            </a:lvl4pPr>
            <a:lvl5pPr marL="2192450" indent="0">
              <a:buNone/>
              <a:defRPr sz="1100"/>
            </a:lvl5pPr>
            <a:lvl6pPr marL="2740562" indent="0">
              <a:buNone/>
              <a:defRPr sz="1100"/>
            </a:lvl6pPr>
            <a:lvl7pPr marL="3288674" indent="0">
              <a:buNone/>
              <a:defRPr sz="1100"/>
            </a:lvl7pPr>
            <a:lvl8pPr marL="3836789" indent="0">
              <a:buNone/>
              <a:defRPr sz="1100"/>
            </a:lvl8pPr>
            <a:lvl9pPr marL="438490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5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6" y="4988407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6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13" indent="0">
              <a:buNone/>
              <a:defRPr sz="3400"/>
            </a:lvl2pPr>
            <a:lvl3pPr marL="1096223" indent="0">
              <a:buNone/>
              <a:defRPr sz="2900"/>
            </a:lvl3pPr>
            <a:lvl4pPr marL="1644338" indent="0">
              <a:buNone/>
              <a:defRPr sz="2400"/>
            </a:lvl4pPr>
            <a:lvl5pPr marL="2192450" indent="0">
              <a:buNone/>
              <a:defRPr sz="2400"/>
            </a:lvl5pPr>
            <a:lvl6pPr marL="2740562" indent="0">
              <a:buNone/>
              <a:defRPr sz="2400"/>
            </a:lvl6pPr>
            <a:lvl7pPr marL="3288674" indent="0">
              <a:buNone/>
              <a:defRPr sz="2400"/>
            </a:lvl7pPr>
            <a:lvl8pPr marL="3836789" indent="0">
              <a:buNone/>
              <a:defRPr sz="2400"/>
            </a:lvl8pPr>
            <a:lvl9pPr marL="438490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6" y="5577312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13" indent="0">
              <a:buNone/>
              <a:defRPr sz="1400"/>
            </a:lvl2pPr>
            <a:lvl3pPr marL="1096223" indent="0">
              <a:buNone/>
              <a:defRPr sz="1200"/>
            </a:lvl3pPr>
            <a:lvl4pPr marL="1644338" indent="0">
              <a:buNone/>
              <a:defRPr sz="1100"/>
            </a:lvl4pPr>
            <a:lvl5pPr marL="2192450" indent="0">
              <a:buNone/>
              <a:defRPr sz="1100"/>
            </a:lvl5pPr>
            <a:lvl6pPr marL="2740562" indent="0">
              <a:buNone/>
              <a:defRPr sz="1100"/>
            </a:lvl6pPr>
            <a:lvl7pPr marL="3288674" indent="0">
              <a:buNone/>
              <a:defRPr sz="1100"/>
            </a:lvl7pPr>
            <a:lvl8pPr marL="3836789" indent="0">
              <a:buNone/>
              <a:defRPr sz="1100"/>
            </a:lvl8pPr>
            <a:lvl9pPr marL="438490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736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04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85388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5" y="285388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88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78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1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1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1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78" y="969973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9658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6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39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9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015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72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59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06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98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7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4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4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5"/>
            <a:ext cx="10855643" cy="1187715"/>
          </a:xfrm>
          <a:prstGeom prst="rect">
            <a:avLst/>
          </a:prstGeom>
        </p:spPr>
        <p:txBody>
          <a:bodyPr vert="horz" lIns="109623" tIns="54812" rIns="109623" bIns="5481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06"/>
            <a:ext cx="10855643" cy="4703021"/>
          </a:xfrm>
          <a:prstGeom prst="rect">
            <a:avLst/>
          </a:prstGeom>
        </p:spPr>
        <p:txBody>
          <a:bodyPr vert="horz" lIns="109623" tIns="54812" rIns="109623" bIns="548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9"/>
            <a:ext cx="2814426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223"/>
              <a:t>20.08.2020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9"/>
            <a:ext cx="3819578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9"/>
            <a:ext cx="2814426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2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3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6223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81" indent="-411081" algn="l" defTabSz="109622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682" indent="-342571" algn="l" defTabSz="1096223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280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393" indent="-274057" algn="l" defTabSz="109622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507" indent="-274057" algn="l" defTabSz="109622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619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732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845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957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13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223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338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45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562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674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789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90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6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9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20.08.2020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3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385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94408" y="2504813"/>
            <a:ext cx="9794067" cy="3856710"/>
          </a:xfrm>
          <a:prstGeom prst="rect">
            <a:avLst/>
          </a:prstGeom>
        </p:spPr>
        <p:txBody>
          <a:bodyPr vert="horz" wrap="square" lIns="0" tIns="24651" rIns="0" bIns="0" rtlCol="0">
            <a:spAutoFit/>
          </a:bodyPr>
          <a:lstStyle/>
          <a:p>
            <a:pPr marL="32494" defTabSz="101781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149" algn="ctr" defTabSz="1017814">
              <a:spcBef>
                <a:spcPts val="2175"/>
              </a:spcBef>
            </a:pPr>
            <a:r>
              <a:rPr lang="ru-RU" sz="4000" b="1" dirty="0"/>
              <a:t>Значение физики в развитии общества. Развитие физики в </a:t>
            </a:r>
            <a:r>
              <a:rPr lang="ru-RU" sz="4000" b="1" dirty="0" smtClean="0"/>
              <a:t>Узбекистане.</a:t>
            </a:r>
          </a:p>
          <a:p>
            <a:pPr marL="57149" defTabSz="1017814">
              <a:lnSpc>
                <a:spcPts val="3591"/>
              </a:lnSpc>
              <a:spcBef>
                <a:spcPts val="2175"/>
              </a:spcBef>
            </a:pPr>
            <a:endParaRPr lang="en-US" sz="30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149" defTabSz="1017814">
              <a:lnSpc>
                <a:spcPts val="3591"/>
              </a:lnSpc>
              <a:spcBef>
                <a:spcPts val="2175"/>
              </a:spcBef>
            </a:pPr>
            <a:r>
              <a:rPr lang="ru-RU" sz="3000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4" y="2995589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57854" y="5210806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3" y="466899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28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409" y="473237"/>
            <a:ext cx="761677" cy="1043951"/>
          </a:xfrm>
          <a:prstGeom prst="rect">
            <a:avLst/>
          </a:prstGeom>
        </p:spPr>
        <p:txBody>
          <a:bodyPr vert="horz" wrap="square" lIns="0" tIns="28015" rIns="0" bIns="0" rtlCol="0">
            <a:spAutoFit/>
          </a:bodyPr>
          <a:lstStyle/>
          <a:p>
            <a:pPr defTabSz="101781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68" y="1386180"/>
            <a:ext cx="1519768" cy="375445"/>
          </a:xfrm>
          <a:prstGeom prst="rect">
            <a:avLst/>
          </a:prstGeom>
        </p:spPr>
        <p:txBody>
          <a:bodyPr vert="horz" wrap="square" lIns="0" tIns="21294" rIns="0" bIns="0" rtlCol="0">
            <a:spAutoFit/>
          </a:bodyPr>
          <a:lstStyle/>
          <a:p>
            <a:pPr defTabSz="101781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40" y="495429"/>
            <a:ext cx="3707957" cy="949393"/>
          </a:xfrm>
          <a:prstGeom prst="rect">
            <a:avLst/>
          </a:prstGeom>
        </p:spPr>
        <p:txBody>
          <a:bodyPr vert="horz" wrap="square" lIns="0" tIns="258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50" defTabSz="161607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5" y="54459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92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«Физика-Солнце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4139208"/>
            <a:ext cx="11449272" cy="3170099"/>
          </a:xfrm>
        </p:spPr>
        <p:txBody>
          <a:bodyPr/>
          <a:lstStyle/>
          <a:p>
            <a:pPr algn="just"/>
            <a:r>
              <a:rPr lang="ru-RU" sz="2200" i="0" dirty="0" smtClean="0">
                <a:solidFill>
                  <a:schemeClr val="tx1"/>
                </a:solidFill>
              </a:rPr>
              <a:t>        В </a:t>
            </a:r>
            <a:r>
              <a:rPr lang="ru-RU" sz="2400" i="0" dirty="0">
                <a:solidFill>
                  <a:schemeClr val="tx1"/>
                </a:solidFill>
              </a:rPr>
              <a:t>1986 году </a:t>
            </a:r>
            <a:r>
              <a:rPr lang="ru-RU" sz="2200" i="0" dirty="0">
                <a:solidFill>
                  <a:schemeClr val="tx1"/>
                </a:solidFill>
              </a:rPr>
              <a:t>на базе института было организовано Научно-производственное объединение </a:t>
            </a:r>
            <a:r>
              <a:rPr lang="ru-RU" sz="2400" i="0" dirty="0">
                <a:solidFill>
                  <a:schemeClr val="tx1"/>
                </a:solidFill>
              </a:rPr>
              <a:t>«Физика-Солнце».</a:t>
            </a:r>
          </a:p>
          <a:p>
            <a:pPr algn="just"/>
            <a:r>
              <a:rPr lang="ru-RU" sz="2200" i="0" dirty="0" smtClean="0">
                <a:solidFill>
                  <a:schemeClr val="tx1"/>
                </a:solidFill>
              </a:rPr>
              <a:t>        В </a:t>
            </a:r>
            <a:r>
              <a:rPr lang="ru-RU" sz="2400" i="0" dirty="0">
                <a:solidFill>
                  <a:schemeClr val="tx1"/>
                </a:solidFill>
              </a:rPr>
              <a:t>1987 году </a:t>
            </a:r>
            <a:r>
              <a:rPr lang="ru-RU" sz="2200" i="0" dirty="0">
                <a:solidFill>
                  <a:schemeClr val="tx1"/>
                </a:solidFill>
              </a:rPr>
              <a:t>на основе научно-технических разработок института под руководством академика С. А. Азимова введен в эксплуатацию уникальный оптико-зеркальный комплекс с Большой солнечной печью тепловой мощностью 1000 кВт.</a:t>
            </a:r>
          </a:p>
          <a:p>
            <a:pPr algn="just"/>
            <a:r>
              <a:rPr lang="ru-RU" sz="2200" i="0" dirty="0" smtClean="0">
                <a:solidFill>
                  <a:schemeClr val="tx1"/>
                </a:solidFill>
              </a:rPr>
              <a:t>        В </a:t>
            </a:r>
            <a:r>
              <a:rPr lang="ru-RU" sz="2400" i="0" dirty="0">
                <a:solidFill>
                  <a:schemeClr val="tx1"/>
                </a:solidFill>
              </a:rPr>
              <a:t>1993 году </a:t>
            </a:r>
            <a:r>
              <a:rPr lang="ru-RU" sz="2200" i="0" dirty="0">
                <a:solidFill>
                  <a:schemeClr val="tx1"/>
                </a:solidFill>
              </a:rPr>
              <a:t>на базе оптико-зеркальный комплекса был создан Институт материаловедения, входящий в состав НПО «Физика-Солнце» АН </a:t>
            </a:r>
            <a:r>
              <a:rPr lang="ru-RU" sz="2200" i="0" dirty="0" err="1">
                <a:solidFill>
                  <a:schemeClr val="tx1"/>
                </a:solidFill>
              </a:rPr>
              <a:t>РУз</a:t>
            </a:r>
            <a:r>
              <a:rPr lang="ru-RU" sz="2200" i="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258888"/>
            <a:ext cx="1152128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02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56" y="283295"/>
            <a:ext cx="11863561" cy="615553"/>
          </a:xfrm>
        </p:spPr>
        <p:txBody>
          <a:bodyPr/>
          <a:lstStyle/>
          <a:p>
            <a:pPr algn="ctr"/>
            <a:r>
              <a:rPr lang="ru-RU" sz="4000" dirty="0" smtClean="0"/>
              <a:t>Институт ион-плазмы и лазерной технологии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86880"/>
            <a:ext cx="11521280" cy="5832366"/>
          </a:xfrm>
        </p:spPr>
        <p:txBody>
          <a:bodyPr/>
          <a:lstStyle/>
          <a:p>
            <a:pPr algn="just"/>
            <a:r>
              <a:rPr lang="ru-RU" sz="2800" i="0" dirty="0" smtClean="0">
                <a:solidFill>
                  <a:schemeClr val="tx1"/>
                </a:solidFill>
              </a:rPr>
              <a:t>   </a:t>
            </a:r>
            <a:r>
              <a:rPr lang="ru-RU" sz="2700" i="0" dirty="0" smtClean="0">
                <a:solidFill>
                  <a:schemeClr val="tx1"/>
                </a:solidFill>
              </a:rPr>
              <a:t>Институт </a:t>
            </a:r>
            <a:r>
              <a:rPr lang="ru-RU" sz="2700" i="0" dirty="0">
                <a:solidFill>
                  <a:schemeClr val="tx1"/>
                </a:solidFill>
              </a:rPr>
              <a:t>является одним из </a:t>
            </a:r>
            <a:r>
              <a:rPr lang="ru-RU" sz="2700" i="0" dirty="0" smtClean="0">
                <a:solidFill>
                  <a:schemeClr val="tx1"/>
                </a:solidFill>
              </a:rPr>
              <a:t>ведущих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центров </a:t>
            </a:r>
            <a:r>
              <a:rPr lang="ru-RU" sz="2700" i="0" dirty="0">
                <a:solidFill>
                  <a:schemeClr val="tx1"/>
                </a:solidFill>
              </a:rPr>
              <a:t>в </a:t>
            </a:r>
            <a:r>
              <a:rPr lang="ru-RU" sz="2700" i="0" dirty="0" smtClean="0">
                <a:solidFill>
                  <a:schemeClr val="tx1"/>
                </a:solidFill>
              </a:rPr>
              <a:t>области </a:t>
            </a:r>
            <a:r>
              <a:rPr lang="ru-RU" sz="2700" i="0" dirty="0">
                <a:solidFill>
                  <a:schemeClr val="tx1"/>
                </a:solidFill>
              </a:rPr>
              <a:t>физической </a:t>
            </a:r>
            <a:endParaRPr lang="ru-RU" sz="2700" i="0" dirty="0" smtClean="0">
              <a:solidFill>
                <a:schemeClr val="tx1"/>
              </a:solidFill>
            </a:endParaRP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электроники</a:t>
            </a:r>
            <a:r>
              <a:rPr lang="ru-RU" sz="2700" i="0" dirty="0">
                <a:solidFill>
                  <a:schemeClr val="tx1"/>
                </a:solidFill>
              </a:rPr>
              <a:t>, </a:t>
            </a:r>
            <a:r>
              <a:rPr lang="ru-RU" sz="2700" i="0" dirty="0" smtClean="0">
                <a:solidFill>
                  <a:schemeClr val="tx1"/>
                </a:solidFill>
              </a:rPr>
              <a:t>ионно-плазменных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технологий</a:t>
            </a:r>
            <a:r>
              <a:rPr lang="ru-RU" sz="2700" i="0" dirty="0">
                <a:solidFill>
                  <a:schemeClr val="tx1"/>
                </a:solidFill>
              </a:rPr>
              <a:t>, лазерной </a:t>
            </a:r>
            <a:r>
              <a:rPr lang="ru-RU" sz="2700" i="0" dirty="0" smtClean="0">
                <a:solidFill>
                  <a:schemeClr val="tx1"/>
                </a:solidFill>
              </a:rPr>
              <a:t>физики,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оптики</a:t>
            </a:r>
            <a:r>
              <a:rPr lang="ru-RU" sz="2700" i="0" dirty="0">
                <a:solidFill>
                  <a:schemeClr val="tx1"/>
                </a:solidFill>
              </a:rPr>
              <a:t>, в том числе </a:t>
            </a:r>
            <a:r>
              <a:rPr lang="ru-RU" sz="2700" i="0" dirty="0" smtClean="0">
                <a:solidFill>
                  <a:schemeClr val="tx1"/>
                </a:solidFill>
              </a:rPr>
              <a:t>нелинейной</a:t>
            </a:r>
            <a:r>
              <a:rPr lang="ru-RU" sz="2700" i="0" dirty="0">
                <a:solidFill>
                  <a:schemeClr val="tx1"/>
                </a:solidFill>
              </a:rPr>
              <a:t>, </a:t>
            </a:r>
            <a:endParaRPr lang="ru-RU" sz="2700" i="0" dirty="0" smtClean="0">
              <a:solidFill>
                <a:schemeClr val="tx1"/>
              </a:solidFill>
            </a:endParaRP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спектроскопии</a:t>
            </a:r>
            <a:r>
              <a:rPr lang="ru-RU" sz="2700" i="0" dirty="0">
                <a:solidFill>
                  <a:schemeClr val="tx1"/>
                </a:solidFill>
              </a:rPr>
              <a:t>, </a:t>
            </a:r>
            <a:r>
              <a:rPr lang="ru-RU" sz="2700" i="0" dirty="0" smtClean="0">
                <a:solidFill>
                  <a:schemeClr val="tx1"/>
                </a:solidFill>
              </a:rPr>
              <a:t>молекулярной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физики</a:t>
            </a:r>
            <a:r>
              <a:rPr lang="ru-RU" sz="2700" i="0" dirty="0">
                <a:solidFill>
                  <a:schemeClr val="tx1"/>
                </a:solidFill>
              </a:rPr>
              <a:t>, известный </a:t>
            </a:r>
            <a:r>
              <a:rPr lang="ru-RU" sz="2700" i="0" dirty="0" smtClean="0">
                <a:solidFill>
                  <a:schemeClr val="tx1"/>
                </a:solidFill>
              </a:rPr>
              <a:t>мировой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общественности </a:t>
            </a:r>
            <a:r>
              <a:rPr lang="ru-RU" sz="2700" i="0" dirty="0">
                <a:solidFill>
                  <a:schemeClr val="tx1"/>
                </a:solidFill>
              </a:rPr>
              <a:t>своей </a:t>
            </a:r>
            <a:r>
              <a:rPr lang="ru-RU" sz="2700" i="0" dirty="0" smtClean="0">
                <a:solidFill>
                  <a:schemeClr val="tx1"/>
                </a:solidFill>
              </a:rPr>
              <a:t>научной </a:t>
            </a:r>
          </a:p>
          <a:p>
            <a:pPr algn="just"/>
            <a:r>
              <a:rPr lang="ru-RU" sz="2700" i="0" dirty="0" smtClean="0">
                <a:solidFill>
                  <a:schemeClr val="tx1"/>
                </a:solidFill>
              </a:rPr>
              <a:t>школой </a:t>
            </a:r>
            <a:r>
              <a:rPr lang="ru-RU" sz="2700" i="0" dirty="0">
                <a:solidFill>
                  <a:schemeClr val="tx1"/>
                </a:solidFill>
              </a:rPr>
              <a:t>в </a:t>
            </a:r>
            <a:r>
              <a:rPr lang="ru-RU" sz="2700" i="0" dirty="0" smtClean="0">
                <a:solidFill>
                  <a:schemeClr val="tx1"/>
                </a:solidFill>
              </a:rPr>
              <a:t>области </a:t>
            </a:r>
            <a:r>
              <a:rPr lang="ru-RU" sz="2700" i="0" dirty="0">
                <a:solidFill>
                  <a:schemeClr val="tx1"/>
                </a:solidFill>
              </a:rPr>
              <a:t>исследования взаимодействия </a:t>
            </a:r>
            <a:r>
              <a:rPr lang="ru-RU" sz="2700" i="0" dirty="0" smtClean="0">
                <a:solidFill>
                  <a:schemeClr val="tx1"/>
                </a:solidFill>
              </a:rPr>
              <a:t>корпускулярных </a:t>
            </a:r>
            <a:r>
              <a:rPr lang="ru-RU" sz="2700" i="0" dirty="0">
                <a:solidFill>
                  <a:schemeClr val="tx1"/>
                </a:solidFill>
              </a:rPr>
              <a:t>потоков, плазмы и лазерного </a:t>
            </a:r>
            <a:r>
              <a:rPr lang="ru-RU" sz="2700" i="0" dirty="0" smtClean="0">
                <a:solidFill>
                  <a:schemeClr val="tx1"/>
                </a:solidFill>
              </a:rPr>
              <a:t>излучения </a:t>
            </a:r>
            <a:r>
              <a:rPr lang="ru-RU" sz="2700" i="0" dirty="0">
                <a:solidFill>
                  <a:schemeClr val="tx1"/>
                </a:solidFill>
              </a:rPr>
              <a:t>с поверхностью твердого тела и </a:t>
            </a:r>
            <a:r>
              <a:rPr lang="ru-RU" sz="2700" i="0" dirty="0" smtClean="0">
                <a:solidFill>
                  <a:schemeClr val="tx1"/>
                </a:solidFill>
              </a:rPr>
              <a:t>нелинейно-оптических </a:t>
            </a:r>
            <a:r>
              <a:rPr lang="ru-RU" sz="2700" i="0" dirty="0">
                <a:solidFill>
                  <a:schemeClr val="tx1"/>
                </a:solidFill>
              </a:rPr>
              <a:t>явлений, а также применения заряженных частиц и мощного лазерного излучения для направленного изменения и контроля свойств </a:t>
            </a:r>
            <a:r>
              <a:rPr lang="ru-RU" sz="2700" i="0" dirty="0" smtClean="0">
                <a:solidFill>
                  <a:schemeClr val="tx1"/>
                </a:solidFill>
              </a:rPr>
              <a:t>материалов.</a:t>
            </a:r>
            <a:endParaRPr lang="ru-RU" sz="27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68" y="1805296"/>
            <a:ext cx="48768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78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56" y="355303"/>
            <a:ext cx="11863561" cy="615553"/>
          </a:xfrm>
        </p:spPr>
        <p:txBody>
          <a:bodyPr/>
          <a:lstStyle/>
          <a:p>
            <a:pPr algn="ctr"/>
            <a:r>
              <a:rPr lang="ru-RU" sz="4000" dirty="0"/>
              <a:t>Институт ион-плазмы и лазерной технологии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3419127"/>
            <a:ext cx="5724636" cy="3283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342280" y="1330895"/>
            <a:ext cx="11449272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1439" eaLnBrk="1" hangingPunct="1">
              <a:defRPr>
                <a:latin typeface="+mn-lt"/>
                <a:ea typeface="+mn-ea"/>
                <a:cs typeface="+mn-cs"/>
              </a:defRPr>
            </a:lvl2pPr>
            <a:lvl3pPr marL="1622876" eaLnBrk="1" hangingPunct="1">
              <a:defRPr>
                <a:latin typeface="+mn-lt"/>
                <a:ea typeface="+mn-ea"/>
                <a:cs typeface="+mn-cs"/>
              </a:defRPr>
            </a:lvl3pPr>
            <a:lvl4pPr marL="2434314" eaLnBrk="1" hangingPunct="1">
              <a:defRPr>
                <a:latin typeface="+mn-lt"/>
                <a:ea typeface="+mn-ea"/>
                <a:cs typeface="+mn-cs"/>
              </a:defRPr>
            </a:lvl4pPr>
            <a:lvl5pPr marL="3245753" eaLnBrk="1" hangingPunct="1">
              <a:defRPr>
                <a:latin typeface="+mn-lt"/>
                <a:ea typeface="+mn-ea"/>
                <a:cs typeface="+mn-cs"/>
              </a:defRPr>
            </a:lvl5pPr>
            <a:lvl6pPr marL="4057191" eaLnBrk="1" hangingPunct="1">
              <a:defRPr>
                <a:latin typeface="+mn-lt"/>
                <a:ea typeface="+mn-ea"/>
                <a:cs typeface="+mn-cs"/>
              </a:defRPr>
            </a:lvl6pPr>
            <a:lvl7pPr marL="4868630" eaLnBrk="1" hangingPunct="1">
              <a:defRPr>
                <a:latin typeface="+mn-lt"/>
                <a:ea typeface="+mn-ea"/>
                <a:cs typeface="+mn-cs"/>
              </a:defRPr>
            </a:lvl7pPr>
            <a:lvl8pPr marL="5680068" eaLnBrk="1" hangingPunct="1">
              <a:defRPr>
                <a:latin typeface="+mn-lt"/>
                <a:ea typeface="+mn-ea"/>
                <a:cs typeface="+mn-cs"/>
              </a:defRPr>
            </a:lvl8pPr>
            <a:lvl9pPr marL="64915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i="0" dirty="0" smtClean="0">
                <a:solidFill>
                  <a:schemeClr val="tx1"/>
                </a:solidFill>
              </a:rPr>
              <a:t>    Так же институт выполняет фундаментальные и прикладные исследования, и инновационные разработки по приоритетным направлениям науки и техники республики, в соответствии с профилем научной деятельности.</a:t>
            </a:r>
            <a:endParaRPr lang="ru-RU" sz="2800" i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16" y="3419127"/>
            <a:ext cx="5724636" cy="3283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96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12" y="250776"/>
            <a:ext cx="10803500" cy="738664"/>
          </a:xfrm>
        </p:spPr>
        <p:txBody>
          <a:bodyPr/>
          <a:lstStyle/>
          <a:p>
            <a:r>
              <a:rPr lang="ru-RU" sz="4800" dirty="0"/>
              <a:t>Институт сейсмологии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4715272"/>
            <a:ext cx="10873208" cy="1723549"/>
          </a:xfrm>
        </p:spPr>
        <p:txBody>
          <a:bodyPr/>
          <a:lstStyle/>
          <a:p>
            <a:pPr algn="just"/>
            <a:r>
              <a:rPr lang="ru-RU" sz="2800" i="0" dirty="0" smtClean="0">
                <a:solidFill>
                  <a:schemeClr val="tx1"/>
                </a:solidFill>
              </a:rPr>
              <a:t>      Институт </a:t>
            </a:r>
            <a:r>
              <a:rPr lang="ru-RU" sz="2800" i="0" dirty="0">
                <a:solidFill>
                  <a:schemeClr val="tx1"/>
                </a:solidFill>
              </a:rPr>
              <a:t>сейсмологии Академии наук Республики Узбекистан организован после известного разрушительного Ташкентского землетрясения 1966 </a:t>
            </a:r>
            <a:r>
              <a:rPr lang="ru-RU" sz="2800" i="0" dirty="0" smtClean="0">
                <a:solidFill>
                  <a:schemeClr val="tx1"/>
                </a:solidFill>
              </a:rPr>
              <a:t>года.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zxccc\Desktop\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379240"/>
            <a:ext cx="11593288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9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Институт сейсмологии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7672" y="1330896"/>
            <a:ext cx="113772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Сейсмологические исследования в Республике приобрели комплексный и целевой характер, направленный на изучение природы сейсмичности и процессов подготовки землетрясений, а также решения практических задач оценки и районирования сейсмической опасности. Приоритетными направлениями научной деятельности Института были определены развитие методов комплексной оценки и районирования сейсмической опасности, создание методологии прогноза землетрясений.</a:t>
            </a:r>
          </a:p>
        </p:txBody>
      </p:sp>
      <p:pic>
        <p:nvPicPr>
          <p:cNvPr id="3074" name="Picture 2" descr="Внимание! Землетрясение! Attention! Earthquake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52" y="5301214"/>
            <a:ext cx="9937104" cy="152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417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56" y="394792"/>
            <a:ext cx="11935570" cy="523220"/>
          </a:xfrm>
        </p:spPr>
        <p:txBody>
          <a:bodyPr/>
          <a:lstStyle/>
          <a:p>
            <a:pPr algn="ctr"/>
            <a:r>
              <a:rPr lang="ru-RU" sz="3400" dirty="0"/>
              <a:t>Каракалпакский </a:t>
            </a:r>
            <a:r>
              <a:rPr lang="ru-RU" sz="3400" dirty="0" smtClean="0"/>
              <a:t>научно-исследовательский </a:t>
            </a:r>
            <a:r>
              <a:rPr lang="ru-RU" sz="3400" dirty="0"/>
              <a:t>институт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3" y="1402904"/>
            <a:ext cx="5040559" cy="5601533"/>
          </a:xfrm>
        </p:spPr>
        <p:txBody>
          <a:bodyPr/>
          <a:lstStyle/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    Каракалпакский </a:t>
            </a:r>
            <a:r>
              <a:rPr lang="ru-RU" sz="2800" i="0" dirty="0">
                <a:solidFill>
                  <a:schemeClr val="tx1"/>
                </a:solidFill>
              </a:rPr>
              <a:t>научно-исследовательский </a:t>
            </a:r>
            <a:r>
              <a:rPr lang="ru-RU" sz="2800" i="0" dirty="0" smtClean="0">
                <a:solidFill>
                  <a:schemeClr val="tx1"/>
                </a:solidFill>
              </a:rPr>
              <a:t>институт естественных </a:t>
            </a:r>
            <a:r>
              <a:rPr lang="ru-RU" sz="2800" i="0" dirty="0">
                <a:solidFill>
                  <a:schemeClr val="tx1"/>
                </a:solidFill>
              </a:rPr>
              <a:t>наук был создан в 2012 г. на </a:t>
            </a:r>
            <a:r>
              <a:rPr lang="ru-RU" sz="2800" i="0" dirty="0" smtClean="0">
                <a:solidFill>
                  <a:schemeClr val="tx1"/>
                </a:solidFill>
              </a:rPr>
              <a:t>базе объединения Комплексного института естественных </a:t>
            </a:r>
            <a:r>
              <a:rPr lang="ru-RU" sz="2800" i="0" dirty="0">
                <a:solidFill>
                  <a:schemeClr val="tx1"/>
                </a:solidFill>
              </a:rPr>
              <a:t>наук,  </a:t>
            </a:r>
            <a:r>
              <a:rPr lang="ru-RU" sz="2800" i="0" dirty="0" smtClean="0">
                <a:solidFill>
                  <a:schemeClr val="tx1"/>
                </a:solidFill>
              </a:rPr>
              <a:t>Института </a:t>
            </a:r>
            <a:r>
              <a:rPr lang="ru-RU" sz="2800" i="0" dirty="0" err="1">
                <a:solidFill>
                  <a:schemeClr val="tx1"/>
                </a:solidFill>
              </a:rPr>
              <a:t>Биоэкологии</a:t>
            </a:r>
            <a:r>
              <a:rPr lang="ru-RU" sz="2800" i="0" dirty="0">
                <a:solidFill>
                  <a:schemeClr val="tx1"/>
                </a:solidFill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</a:rPr>
              <a:t>и Института социально- экономических проблем Приаралья Каракалпакского </a:t>
            </a:r>
          </a:p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отделения </a:t>
            </a:r>
            <a:r>
              <a:rPr lang="ru-RU" sz="2800" i="0" dirty="0">
                <a:solidFill>
                  <a:schemeClr val="tx1"/>
                </a:solidFill>
              </a:rPr>
              <a:t>АН </a:t>
            </a:r>
            <a:r>
              <a:rPr lang="ru-RU" sz="2800" i="0" dirty="0" err="1">
                <a:solidFill>
                  <a:schemeClr val="tx1"/>
                </a:solidFill>
              </a:rPr>
              <a:t>РУз</a:t>
            </a:r>
            <a:r>
              <a:rPr lang="ru-RU" sz="2800" i="0" dirty="0">
                <a:solidFill>
                  <a:schemeClr val="tx1"/>
                </a:solidFill>
              </a:rPr>
              <a:t>. </a:t>
            </a:r>
            <a:endParaRPr lang="ru-RU" sz="2800" i="0" dirty="0" smtClean="0">
              <a:solidFill>
                <a:schemeClr val="tx1"/>
              </a:solidFill>
            </a:endParaRPr>
          </a:p>
          <a:p>
            <a:pPr algn="just"/>
            <a:endParaRPr lang="ru-RU" sz="2800" i="0" dirty="0" smtClean="0">
              <a:solidFill>
                <a:schemeClr val="tx1"/>
              </a:solidFill>
            </a:endParaRPr>
          </a:p>
        </p:txBody>
      </p:sp>
      <p:pic>
        <p:nvPicPr>
          <p:cNvPr id="8194" name="Picture 2" descr="C:\Users\zxccc\Desktop\3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998" y="1804904"/>
            <a:ext cx="6240955" cy="456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2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2" y="375628"/>
            <a:ext cx="11719545" cy="523220"/>
          </a:xfrm>
        </p:spPr>
        <p:txBody>
          <a:bodyPr/>
          <a:lstStyle/>
          <a:p>
            <a:r>
              <a:rPr lang="ru-RU" sz="3400" dirty="0"/>
              <a:t>Каракалпакский научно-исследовательский </a:t>
            </a:r>
            <a:r>
              <a:rPr lang="ru-RU" sz="3400" dirty="0" smtClean="0"/>
              <a:t>институт</a:t>
            </a:r>
            <a:endParaRPr lang="ru-RU" sz="3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86880"/>
            <a:ext cx="11521280" cy="4739759"/>
          </a:xfrm>
        </p:spPr>
        <p:txBody>
          <a:bodyPr/>
          <a:lstStyle/>
          <a:p>
            <a:pPr algn="just"/>
            <a:r>
              <a:rPr lang="ru-RU" sz="2800" i="0" dirty="0" smtClean="0">
                <a:solidFill>
                  <a:schemeClr val="tx1"/>
                </a:solidFill>
              </a:rPr>
              <a:t>    Основными </a:t>
            </a:r>
            <a:r>
              <a:rPr lang="ru-RU" sz="2800" i="0" dirty="0">
                <a:solidFill>
                  <a:schemeClr val="tx1"/>
                </a:solidFill>
              </a:rPr>
              <a:t>направлениями научных </a:t>
            </a:r>
            <a:r>
              <a:rPr lang="ru-RU" sz="2800" i="0" dirty="0" smtClean="0">
                <a:solidFill>
                  <a:schemeClr val="tx1"/>
                </a:solidFill>
              </a:rPr>
              <a:t>исследований </a:t>
            </a:r>
            <a:r>
              <a:rPr lang="ru-RU" sz="2800" i="0" dirty="0">
                <a:solidFill>
                  <a:schemeClr val="tx1"/>
                </a:solidFill>
              </a:rPr>
              <a:t>института являются поиск </a:t>
            </a:r>
            <a:r>
              <a:rPr lang="ru-RU" sz="2800" i="0" dirty="0" smtClean="0">
                <a:solidFill>
                  <a:schemeClr val="tx1"/>
                </a:solidFill>
              </a:rPr>
              <a:t>и использование </a:t>
            </a:r>
            <a:r>
              <a:rPr lang="ru-RU" sz="2800" i="0" dirty="0">
                <a:solidFill>
                  <a:schemeClr val="tx1"/>
                </a:solidFill>
              </a:rPr>
              <a:t>естественно-природных, энергетических, минерально-сырьевых, растительных ресурсов Республики Каракалпакстан, разработка проблемы сохранения биологического разнообразия, целостности экосистем региона и критериев оценки их состояния, проблем стабилизации состояния и охраны окружающей среды, оздоровления условий жизни населения региона, моделирование экологических процессов, исследование социально-экономических процессов.</a:t>
            </a:r>
          </a:p>
          <a:p>
            <a:pPr algn="just"/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28" y="5541441"/>
            <a:ext cx="5400600" cy="132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60" y="5541441"/>
            <a:ext cx="4824536" cy="129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646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64" y="322784"/>
            <a:ext cx="11737304" cy="792088"/>
          </a:xfrm>
        </p:spPr>
        <p:txBody>
          <a:bodyPr/>
          <a:lstStyle/>
          <a:p>
            <a:r>
              <a:rPr lang="ru-RU" sz="3400" dirty="0"/>
              <a:t>Каракалпакский научно-исследовательский </a:t>
            </a:r>
            <a:r>
              <a:rPr lang="ru-RU" sz="3400" dirty="0" smtClean="0"/>
              <a:t>институт</a:t>
            </a:r>
            <a:endParaRPr lang="ru-RU" sz="3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258888"/>
            <a:ext cx="7992888" cy="6032421"/>
          </a:xfrm>
        </p:spPr>
        <p:txBody>
          <a:bodyPr/>
          <a:lstStyle/>
          <a:p>
            <a:r>
              <a:rPr lang="ru-RU" sz="2800" i="0" dirty="0" smtClean="0">
                <a:solidFill>
                  <a:schemeClr val="tx1"/>
                </a:solidFill>
              </a:rPr>
              <a:t>В </a:t>
            </a:r>
            <a:r>
              <a:rPr lang="ru-RU" sz="2800" i="0" dirty="0">
                <a:solidFill>
                  <a:schemeClr val="tx1"/>
                </a:solidFill>
              </a:rPr>
              <a:t>результате реструктуризации и оптимизации в институте </a:t>
            </a:r>
            <a:r>
              <a:rPr lang="ru-RU" sz="2800" i="0" dirty="0" smtClean="0">
                <a:solidFill>
                  <a:schemeClr val="tx1"/>
                </a:solidFill>
              </a:rPr>
              <a:t>созданы </a:t>
            </a:r>
            <a:r>
              <a:rPr lang="ru-RU" sz="2800" i="0" dirty="0">
                <a:solidFill>
                  <a:schemeClr val="tx1"/>
                </a:solidFill>
              </a:rPr>
              <a:t>следующие научные подразделения: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экологии животного мира;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экологии растительного мира;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физики твердого тела;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химии;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геологии;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моделирования социально-экономических процессов;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Лаборатория моделирования экологических процессов;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i="0" dirty="0">
                <a:solidFill>
                  <a:schemeClr val="tx1"/>
                </a:solidFill>
              </a:rPr>
              <a:t>Ботанический сад</a:t>
            </a:r>
            <a:r>
              <a:rPr lang="ru-RU" sz="2800" i="0" dirty="0" smtClean="0">
                <a:solidFill>
                  <a:schemeClr val="tx1"/>
                </a:solidFill>
              </a:rPr>
              <a:t>.</a:t>
            </a:r>
            <a:endParaRPr lang="ru-RU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176" y="1906960"/>
            <a:ext cx="331236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93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48" y="356464"/>
            <a:ext cx="11935569" cy="686400"/>
          </a:xfrm>
        </p:spPr>
        <p:txBody>
          <a:bodyPr/>
          <a:lstStyle/>
          <a:p>
            <a:pPr algn="ctr"/>
            <a:r>
              <a:rPr lang="ru-RU" dirty="0" smtClean="0"/>
              <a:t>Институт </a:t>
            </a:r>
            <a:r>
              <a:rPr lang="ru-RU" dirty="0"/>
              <a:t>механики и сейсмостойкости </a:t>
            </a:r>
            <a:r>
              <a:rPr lang="ru-RU" dirty="0" smtClean="0"/>
              <a:t>сооружений</a:t>
            </a:r>
            <a:endParaRPr lang="ru-RU" sz="4000" dirty="0"/>
          </a:p>
        </p:txBody>
      </p:sp>
      <p:pic>
        <p:nvPicPr>
          <p:cNvPr id="1026" name="Picture 2" descr="C:\Users\zxccc\Desktop\IMG_29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64" y="1258888"/>
            <a:ext cx="590486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2"/>
          <p:cNvSpPr txBox="1">
            <a:spLocks/>
          </p:cNvSpPr>
          <p:nvPr/>
        </p:nvSpPr>
        <p:spPr>
          <a:xfrm>
            <a:off x="6174928" y="1258888"/>
            <a:ext cx="5688632" cy="5601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1439" eaLnBrk="1" hangingPunct="1">
              <a:defRPr>
                <a:latin typeface="+mn-lt"/>
                <a:ea typeface="+mn-ea"/>
                <a:cs typeface="+mn-cs"/>
              </a:defRPr>
            </a:lvl2pPr>
            <a:lvl3pPr marL="1622876" eaLnBrk="1" hangingPunct="1">
              <a:defRPr>
                <a:latin typeface="+mn-lt"/>
                <a:ea typeface="+mn-ea"/>
                <a:cs typeface="+mn-cs"/>
              </a:defRPr>
            </a:lvl3pPr>
            <a:lvl4pPr marL="2434314" eaLnBrk="1" hangingPunct="1">
              <a:defRPr>
                <a:latin typeface="+mn-lt"/>
                <a:ea typeface="+mn-ea"/>
                <a:cs typeface="+mn-cs"/>
              </a:defRPr>
            </a:lvl4pPr>
            <a:lvl5pPr marL="3245753" eaLnBrk="1" hangingPunct="1">
              <a:defRPr>
                <a:latin typeface="+mn-lt"/>
                <a:ea typeface="+mn-ea"/>
                <a:cs typeface="+mn-cs"/>
              </a:defRPr>
            </a:lvl5pPr>
            <a:lvl6pPr marL="4057191" eaLnBrk="1" hangingPunct="1">
              <a:defRPr>
                <a:latin typeface="+mn-lt"/>
                <a:ea typeface="+mn-ea"/>
                <a:cs typeface="+mn-cs"/>
              </a:defRPr>
            </a:lvl6pPr>
            <a:lvl7pPr marL="4868630" eaLnBrk="1" hangingPunct="1">
              <a:defRPr>
                <a:latin typeface="+mn-lt"/>
                <a:ea typeface="+mn-ea"/>
                <a:cs typeface="+mn-cs"/>
              </a:defRPr>
            </a:lvl7pPr>
            <a:lvl8pPr marL="5680068" eaLnBrk="1" hangingPunct="1">
              <a:defRPr>
                <a:latin typeface="+mn-lt"/>
                <a:ea typeface="+mn-ea"/>
                <a:cs typeface="+mn-cs"/>
              </a:defRPr>
            </a:lvl8pPr>
            <a:lvl9pPr marL="64915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i="0" dirty="0">
                <a:solidFill>
                  <a:prstClr val="black"/>
                </a:solidFill>
              </a:rPr>
              <a:t>Институт механики и сейсмостойкости сооружений имени М.Т. </a:t>
            </a:r>
            <a:r>
              <a:rPr lang="ru-RU" sz="2800" i="0" dirty="0" err="1">
                <a:solidFill>
                  <a:prstClr val="black"/>
                </a:solidFill>
              </a:rPr>
              <a:t>Уразбаева</a:t>
            </a:r>
            <a:r>
              <a:rPr lang="ru-RU" sz="2800" i="0" dirty="0">
                <a:solidFill>
                  <a:prstClr val="black"/>
                </a:solidFill>
              </a:rPr>
              <a:t> АН </a:t>
            </a:r>
            <a:r>
              <a:rPr lang="ru-RU" sz="2800" i="0" dirty="0" err="1">
                <a:solidFill>
                  <a:prstClr val="black"/>
                </a:solidFill>
              </a:rPr>
              <a:t>РУз</a:t>
            </a:r>
            <a:r>
              <a:rPr lang="ru-RU" sz="2800" i="0" dirty="0">
                <a:solidFill>
                  <a:prstClr val="black"/>
                </a:solidFill>
              </a:rPr>
              <a:t> был основан в 1943 году</a:t>
            </a:r>
            <a:r>
              <a:rPr lang="ru-RU" sz="2800" i="0" dirty="0" smtClean="0">
                <a:solidFill>
                  <a:prstClr val="black"/>
                </a:solidFill>
              </a:rPr>
              <a:t>.</a:t>
            </a:r>
            <a:endParaRPr lang="en-US" sz="2800" i="0" dirty="0" smtClean="0">
              <a:solidFill>
                <a:prstClr val="black"/>
              </a:solidFill>
            </a:endParaRPr>
          </a:p>
          <a:p>
            <a:pPr algn="ctr"/>
            <a:r>
              <a:rPr lang="ru-RU" sz="2800" i="0" dirty="0" smtClean="0">
                <a:solidFill>
                  <a:prstClr val="black"/>
                </a:solidFill>
              </a:rPr>
              <a:t>Институт воссоздан согласно Постановлению Президента Республики Узбекистан № ПП-2789 от 17.02.2017 г. на базе Института сейсмостойкости сооружений Академии наук и Научно- исследовательского центра по проблемам отраслевого машиноведения.</a:t>
            </a:r>
            <a:endParaRPr lang="ru-RU" sz="2800" i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92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12" y="356464"/>
            <a:ext cx="10803500" cy="1107996"/>
          </a:xfrm>
        </p:spPr>
        <p:txBody>
          <a:bodyPr/>
          <a:lstStyle/>
          <a:p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330896"/>
            <a:ext cx="11521280" cy="5170646"/>
          </a:xfrm>
        </p:spPr>
        <p:txBody>
          <a:bodyPr/>
          <a:lstStyle/>
          <a:p>
            <a:r>
              <a:rPr lang="ru-RU" sz="2800" i="0" dirty="0">
                <a:solidFill>
                  <a:schemeClr val="tx1"/>
                </a:solidFill>
              </a:rPr>
              <a:t>Научные направления Института механики и сейсмостойкости сооружений им. М.Т. </a:t>
            </a:r>
            <a:r>
              <a:rPr lang="ru-RU" sz="2800" i="0" dirty="0" err="1">
                <a:solidFill>
                  <a:schemeClr val="tx1"/>
                </a:solidFill>
              </a:rPr>
              <a:t>Уразбаева</a:t>
            </a:r>
            <a:r>
              <a:rPr lang="ru-RU" sz="2800" i="0" dirty="0">
                <a:solidFill>
                  <a:schemeClr val="tx1"/>
                </a:solidFill>
              </a:rPr>
              <a:t> АН </a:t>
            </a:r>
            <a:r>
              <a:rPr lang="ru-RU" sz="2800" i="0" dirty="0" err="1">
                <a:solidFill>
                  <a:schemeClr val="tx1"/>
                </a:solidFill>
              </a:rPr>
              <a:t>РУз</a:t>
            </a:r>
            <a:r>
              <a:rPr lang="ru-RU" sz="2800" i="0" dirty="0" smtClean="0">
                <a:solidFill>
                  <a:schemeClr val="tx1"/>
                </a:solidFill>
              </a:rPr>
              <a:t>:</a:t>
            </a:r>
          </a:p>
          <a:p>
            <a:endParaRPr lang="ru-RU" sz="2800" i="0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ru-RU" sz="2800" i="0" dirty="0" smtClean="0">
                <a:solidFill>
                  <a:schemeClr val="tx1"/>
                </a:solidFill>
              </a:rPr>
              <a:t>механика </a:t>
            </a:r>
            <a:r>
              <a:rPr lang="ru-RU" sz="2800" i="0" dirty="0">
                <a:solidFill>
                  <a:schemeClr val="tx1"/>
                </a:solidFill>
              </a:rPr>
              <a:t>деформируемого твердого тела, механика грунтов, экспериментальная механика</a:t>
            </a:r>
            <a:r>
              <a:rPr lang="ru-RU" sz="2800" i="0" dirty="0" smtClean="0">
                <a:solidFill>
                  <a:schemeClr val="tx1"/>
                </a:solidFill>
              </a:rPr>
              <a:t>;</a:t>
            </a:r>
          </a:p>
          <a:p>
            <a:endParaRPr lang="ru-RU" sz="2800" i="0" dirty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ru-RU" sz="2800" i="0" dirty="0" smtClean="0">
                <a:solidFill>
                  <a:schemeClr val="tx1"/>
                </a:solidFill>
              </a:rPr>
              <a:t>сейсмостойкость </a:t>
            </a:r>
            <a:r>
              <a:rPr lang="ru-RU" sz="2800" i="0" dirty="0">
                <a:solidFill>
                  <a:schemeClr val="tx1"/>
                </a:solidFill>
              </a:rPr>
              <a:t>зданий и сооружений</a:t>
            </a:r>
            <a:r>
              <a:rPr lang="ru-RU" sz="2800" i="0" dirty="0" smtClean="0">
                <a:solidFill>
                  <a:schemeClr val="tx1"/>
                </a:solidFill>
              </a:rPr>
              <a:t>;</a:t>
            </a:r>
          </a:p>
          <a:p>
            <a:endParaRPr lang="ru-RU" sz="2800" i="0" dirty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ru-RU" sz="2800" i="0" dirty="0" smtClean="0">
                <a:solidFill>
                  <a:schemeClr val="tx1"/>
                </a:solidFill>
              </a:rPr>
              <a:t>механика </a:t>
            </a:r>
            <a:r>
              <a:rPr lang="ru-RU" sz="2800" i="0" dirty="0">
                <a:solidFill>
                  <a:schemeClr val="tx1"/>
                </a:solidFill>
              </a:rPr>
              <a:t>жидкости и газа</a:t>
            </a:r>
            <a:r>
              <a:rPr lang="ru-RU" sz="2800" i="0" dirty="0" smtClean="0">
                <a:solidFill>
                  <a:schemeClr val="tx1"/>
                </a:solidFill>
              </a:rPr>
              <a:t>;</a:t>
            </a:r>
          </a:p>
          <a:p>
            <a:endParaRPr lang="ru-RU" sz="2800" i="0" dirty="0">
              <a:solidFill>
                <a:schemeClr val="tx1"/>
              </a:solidFill>
            </a:endParaRPr>
          </a:p>
          <a:p>
            <a:r>
              <a:rPr lang="ru-RU" sz="2800" i="0" dirty="0">
                <a:solidFill>
                  <a:schemeClr val="tx1"/>
                </a:solidFill>
              </a:rPr>
              <a:t>- теория механизмов и машин, динамика и прочность конструкций.</a:t>
            </a:r>
          </a:p>
        </p:txBody>
      </p:sp>
      <p:pic>
        <p:nvPicPr>
          <p:cNvPr id="2050" name="Picture 2" descr="C:\Users\zxccc\Desktop\mism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184" y="2627040"/>
            <a:ext cx="3029308" cy="298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4248" y="356464"/>
            <a:ext cx="11935569" cy="68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mtClean="0">
                <a:solidFill>
                  <a:prstClr val="white"/>
                </a:solidFill>
              </a:rPr>
              <a:t>Институт механики и сейсмостойкости сооружений</a:t>
            </a:r>
            <a:endParaRPr lang="ru-RU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39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304" y="283295"/>
            <a:ext cx="10803500" cy="615553"/>
          </a:xfrm>
        </p:spPr>
        <p:txBody>
          <a:bodyPr/>
          <a:lstStyle/>
          <a:p>
            <a:pPr algn="ctr"/>
            <a:r>
              <a:rPr lang="ru-RU" sz="4000" dirty="0" smtClean="0"/>
              <a:t>Академия наук Республики Узбекистан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4" y="1258888"/>
            <a:ext cx="1180931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016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2050976"/>
            <a:ext cx="10945216" cy="3970318"/>
          </a:xfrm>
        </p:spPr>
        <p:txBody>
          <a:bodyPr/>
          <a:lstStyle/>
          <a:p>
            <a:r>
              <a:rPr lang="ru-RU" dirty="0" smtClean="0"/>
              <a:t>1. Прочитать </a:t>
            </a:r>
            <a:r>
              <a:rPr lang="ru-RU" dirty="0"/>
              <a:t>тему 3.</a:t>
            </a:r>
          </a:p>
          <a:p>
            <a:r>
              <a:rPr lang="ru-RU" dirty="0" smtClean="0"/>
              <a:t>2</a:t>
            </a:r>
            <a:r>
              <a:rPr lang="ru-RU" dirty="0"/>
              <a:t>. Привести примеры применения достижений из области физики в сельском хозяйстве, медицине и </a:t>
            </a:r>
            <a:r>
              <a:rPr lang="ru-RU" dirty="0" smtClean="0"/>
              <a:t>технике.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69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304" y="250776"/>
            <a:ext cx="10803500" cy="738664"/>
          </a:xfrm>
        </p:spPr>
        <p:txBody>
          <a:bodyPr/>
          <a:lstStyle/>
          <a:p>
            <a:r>
              <a:rPr lang="ru-RU" sz="4800" dirty="0" smtClean="0"/>
              <a:t>Институт ядерной физики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33256" y="1533560"/>
            <a:ext cx="49685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Институт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ядерной физики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Академии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наук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Республики Узбекистан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организован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 1956 году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zxccc\Desktop\prox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330897"/>
            <a:ext cx="655272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0272" y="4211216"/>
            <a:ext cx="115212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</a:t>
            </a:r>
            <a:endParaRPr lang="en-US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238502" y="4715272"/>
            <a:ext cx="11521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институте проводятся научные исследования по следующим основным направлениям: ядерная физика, радиационная физика твердого тела и материаловедение, активационный анализ и радиохимия, научное приборостроение, информационные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технологии.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Институт ядерной физики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264" y="1402903"/>
            <a:ext cx="5976664" cy="5544617"/>
          </a:xfrm>
        </p:spPr>
        <p:txBody>
          <a:bodyPr/>
          <a:lstStyle/>
          <a:p>
            <a:pPr algn="ctr"/>
            <a:r>
              <a:rPr lang="ru-RU" sz="2700" i="0" dirty="0" smtClean="0">
                <a:solidFill>
                  <a:schemeClr val="tx1"/>
                </a:solidFill>
              </a:rPr>
              <a:t>  </a:t>
            </a:r>
            <a:r>
              <a:rPr lang="ru-RU" sz="2800" i="0" dirty="0">
                <a:solidFill>
                  <a:schemeClr val="tx1"/>
                </a:solidFill>
              </a:rPr>
              <a:t>Важнейшими задачами ИЯФ АН РУ являются:</a:t>
            </a:r>
          </a:p>
          <a:p>
            <a:pPr algn="ctr"/>
            <a:r>
              <a:rPr lang="ru-RU" sz="2800" i="0" dirty="0">
                <a:solidFill>
                  <a:schemeClr val="tx1"/>
                </a:solidFill>
              </a:rPr>
              <a:t>выполнение фундаментальных исследований и практических разработок по приоритетным направлениям современной ядерной физики,  радиационной физики и материаловедения, радиохимии, приборостроения и производства </a:t>
            </a:r>
            <a:r>
              <a:rPr lang="ru-RU" sz="2800" i="0" dirty="0" err="1">
                <a:solidFill>
                  <a:schemeClr val="tx1"/>
                </a:solidFill>
              </a:rPr>
              <a:t>радиануклидной</a:t>
            </a:r>
            <a:r>
              <a:rPr lang="ru-RU" sz="2800" i="0" dirty="0">
                <a:solidFill>
                  <a:schemeClr val="tx1"/>
                </a:solidFill>
              </a:rPr>
              <a:t> продукции которую используют в ядерной медицине.</a:t>
            </a:r>
          </a:p>
          <a:p>
            <a:pPr algn="ctr"/>
            <a:endParaRPr lang="ru-RU" sz="2700" i="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zxccc\Desktop\73_ful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944" y="1330896"/>
            <a:ext cx="550810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12" y="322784"/>
            <a:ext cx="10803500" cy="738664"/>
          </a:xfrm>
        </p:spPr>
        <p:txBody>
          <a:bodyPr/>
          <a:lstStyle/>
          <a:p>
            <a:r>
              <a:rPr lang="ru-RU" sz="4800" dirty="0"/>
              <a:t>Астрономический Институт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34768" y="1263407"/>
            <a:ext cx="7056784" cy="4924425"/>
          </a:xfrm>
        </p:spPr>
        <p:txBody>
          <a:bodyPr/>
          <a:lstStyle/>
          <a:p>
            <a:pPr algn="just"/>
            <a:endParaRPr lang="ru-RU" sz="3200" i="0" dirty="0" smtClean="0">
              <a:solidFill>
                <a:schemeClr val="tx1"/>
              </a:solidFill>
            </a:endParaRPr>
          </a:p>
          <a:p>
            <a:pPr algn="just"/>
            <a:r>
              <a:rPr lang="ru-RU" sz="3200" i="0" dirty="0" smtClean="0">
                <a:solidFill>
                  <a:schemeClr val="tx1"/>
                </a:solidFill>
              </a:rPr>
              <a:t>Астрономический </a:t>
            </a:r>
            <a:r>
              <a:rPr lang="ru-RU" sz="3200" i="0" dirty="0">
                <a:solidFill>
                  <a:schemeClr val="tx1"/>
                </a:solidFill>
              </a:rPr>
              <a:t>Институт (АИ) Академии наук Узбекистана - старейшее научное </a:t>
            </a:r>
            <a:r>
              <a:rPr lang="ru-RU" sz="3200" i="0" dirty="0" smtClean="0">
                <a:solidFill>
                  <a:schemeClr val="tx1"/>
                </a:solidFill>
              </a:rPr>
              <a:t>учреждение </a:t>
            </a:r>
          </a:p>
          <a:p>
            <a:pPr algn="just"/>
            <a:r>
              <a:rPr lang="ru-RU" sz="3200" i="0" dirty="0" smtClean="0">
                <a:solidFill>
                  <a:schemeClr val="tx1"/>
                </a:solidFill>
              </a:rPr>
              <a:t>не </a:t>
            </a:r>
            <a:r>
              <a:rPr lang="ru-RU" sz="3200" i="0" dirty="0">
                <a:solidFill>
                  <a:schemeClr val="tx1"/>
                </a:solidFill>
              </a:rPr>
              <a:t>только в Узбекистане, но и в Средней Азии </a:t>
            </a:r>
            <a:r>
              <a:rPr lang="ru-RU" sz="3200" i="0" dirty="0" smtClean="0">
                <a:solidFill>
                  <a:schemeClr val="tx1"/>
                </a:solidFill>
              </a:rPr>
              <a:t>в целом</a:t>
            </a:r>
            <a:r>
              <a:rPr lang="ru-RU" sz="3200" i="0" dirty="0">
                <a:solidFill>
                  <a:schemeClr val="tx1"/>
                </a:solidFill>
              </a:rPr>
              <a:t>. </a:t>
            </a:r>
            <a:endParaRPr lang="ru-RU" sz="3200" i="0" dirty="0" smtClean="0">
              <a:solidFill>
                <a:schemeClr val="tx1"/>
              </a:solidFill>
            </a:endParaRPr>
          </a:p>
          <a:p>
            <a:pPr algn="just"/>
            <a:r>
              <a:rPr lang="ru-RU" sz="3200" i="0" dirty="0" smtClean="0">
                <a:solidFill>
                  <a:schemeClr val="tx1"/>
                </a:solidFill>
              </a:rPr>
              <a:t>Он </a:t>
            </a:r>
            <a:r>
              <a:rPr lang="ru-RU" sz="3200" i="0" dirty="0">
                <a:solidFill>
                  <a:schemeClr val="tx1"/>
                </a:solidFill>
              </a:rPr>
              <a:t>был основан как Ташкентская Астрономическая обсерватория в </a:t>
            </a:r>
            <a:r>
              <a:rPr lang="ru-RU" sz="3200" i="0" dirty="0" smtClean="0">
                <a:solidFill>
                  <a:schemeClr val="tx1"/>
                </a:solidFill>
              </a:rPr>
              <a:t>1873г. </a:t>
            </a:r>
            <a:r>
              <a:rPr lang="ru-RU" sz="3200" i="0" dirty="0">
                <a:solidFill>
                  <a:schemeClr val="tx1"/>
                </a:solidFill>
              </a:rPr>
              <a:t>и реорганизован в АИ в </a:t>
            </a:r>
            <a:r>
              <a:rPr lang="ru-RU" sz="3200" i="0" dirty="0" smtClean="0">
                <a:solidFill>
                  <a:schemeClr val="tx1"/>
                </a:solidFill>
              </a:rPr>
              <a:t>1966г.</a:t>
            </a:r>
            <a:endParaRPr lang="ru-RU" sz="3200" i="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8" y="1330896"/>
            <a:ext cx="436158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81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Астрономический Институт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264" y="1317373"/>
            <a:ext cx="4968552" cy="5601533"/>
          </a:xfrm>
        </p:spPr>
        <p:txBody>
          <a:bodyPr/>
          <a:lstStyle/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В </a:t>
            </a:r>
            <a:r>
              <a:rPr lang="ru-RU" sz="2800" i="0" dirty="0">
                <a:solidFill>
                  <a:schemeClr val="tx1"/>
                </a:solidFill>
              </a:rPr>
              <a:t>настоящее время исследования, выполняющиеся в АИ главным образом основаны на наблюдательных данных, полученных в астрономической обсерватории </a:t>
            </a:r>
            <a:r>
              <a:rPr lang="ru-RU" sz="2800" i="0" dirty="0" err="1" smtClean="0">
                <a:solidFill>
                  <a:schemeClr val="tx1"/>
                </a:solidFill>
              </a:rPr>
              <a:t>Майданак</a:t>
            </a:r>
            <a:r>
              <a:rPr lang="ru-RU" sz="2800" i="0" dirty="0" smtClean="0">
                <a:solidFill>
                  <a:schemeClr val="tx1"/>
                </a:solidFill>
              </a:rPr>
              <a:t>, расположенной </a:t>
            </a:r>
            <a:r>
              <a:rPr lang="ru-RU" sz="2800" i="0" dirty="0">
                <a:solidFill>
                  <a:schemeClr val="tx1"/>
                </a:solidFill>
              </a:rPr>
              <a:t>на расстоянии 120 км к югу от известного исторического города Самарканд. </a:t>
            </a:r>
          </a:p>
        </p:txBody>
      </p:sp>
      <p:pic>
        <p:nvPicPr>
          <p:cNvPr id="3074" name="Picture 2" descr="C:\Users\zxccc\Desktop\1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91" y="1334494"/>
            <a:ext cx="6132522" cy="324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367538" y="4715272"/>
            <a:ext cx="6496022" cy="2154436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1439" eaLnBrk="1" hangingPunct="1">
              <a:defRPr>
                <a:latin typeface="+mn-lt"/>
                <a:ea typeface="+mn-ea"/>
                <a:cs typeface="+mn-cs"/>
              </a:defRPr>
            </a:lvl2pPr>
            <a:lvl3pPr marL="1622876" eaLnBrk="1" hangingPunct="1">
              <a:defRPr>
                <a:latin typeface="+mn-lt"/>
                <a:ea typeface="+mn-ea"/>
                <a:cs typeface="+mn-cs"/>
              </a:defRPr>
            </a:lvl3pPr>
            <a:lvl4pPr marL="2434314" eaLnBrk="1" hangingPunct="1">
              <a:defRPr>
                <a:latin typeface="+mn-lt"/>
                <a:ea typeface="+mn-ea"/>
                <a:cs typeface="+mn-cs"/>
              </a:defRPr>
            </a:lvl4pPr>
            <a:lvl5pPr marL="3245753" eaLnBrk="1" hangingPunct="1">
              <a:defRPr>
                <a:latin typeface="+mn-lt"/>
                <a:ea typeface="+mn-ea"/>
                <a:cs typeface="+mn-cs"/>
              </a:defRPr>
            </a:lvl5pPr>
            <a:lvl6pPr marL="4057191" eaLnBrk="1" hangingPunct="1">
              <a:defRPr>
                <a:latin typeface="+mn-lt"/>
                <a:ea typeface="+mn-ea"/>
                <a:cs typeface="+mn-cs"/>
              </a:defRPr>
            </a:lvl6pPr>
            <a:lvl7pPr marL="4868630" eaLnBrk="1" hangingPunct="1">
              <a:defRPr>
                <a:latin typeface="+mn-lt"/>
                <a:ea typeface="+mn-ea"/>
                <a:cs typeface="+mn-cs"/>
              </a:defRPr>
            </a:lvl7pPr>
            <a:lvl8pPr marL="5680068" eaLnBrk="1" hangingPunct="1">
              <a:defRPr>
                <a:latin typeface="+mn-lt"/>
                <a:ea typeface="+mn-ea"/>
                <a:cs typeface="+mn-cs"/>
              </a:defRPr>
            </a:lvl8pPr>
            <a:lvl9pPr marL="64915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Обсерватория находится на западных отрогах Памира - </a:t>
            </a:r>
            <a:r>
              <a:rPr lang="ru-RU" sz="2800" i="0" dirty="0" err="1" smtClean="0">
                <a:solidFill>
                  <a:schemeClr val="tx1"/>
                </a:solidFill>
              </a:rPr>
              <a:t>Алайской</a:t>
            </a:r>
            <a:r>
              <a:rPr lang="ru-RU" sz="2800" i="0" dirty="0" smtClean="0">
                <a:solidFill>
                  <a:schemeClr val="tx1"/>
                </a:solidFill>
              </a:rPr>
              <a:t> горной системы на высоте 2700 метров над уровнем моря. </a:t>
            </a:r>
            <a:endParaRPr lang="ru-RU" sz="28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99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Обсерватория </a:t>
            </a:r>
            <a:r>
              <a:rPr lang="ru-RU" sz="4800" dirty="0" err="1"/>
              <a:t>Майданак</a:t>
            </a:r>
            <a:r>
              <a:rPr lang="ru-RU" sz="4800" dirty="0"/>
              <a:t>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6936" y="1275139"/>
            <a:ext cx="5648449" cy="5851149"/>
          </a:xfrm>
        </p:spPr>
        <p:txBody>
          <a:bodyPr/>
          <a:lstStyle/>
          <a:p>
            <a:pPr algn="ctr"/>
            <a:r>
              <a:rPr lang="ru-RU" sz="2800" i="0" dirty="0">
                <a:solidFill>
                  <a:schemeClr val="tx1"/>
                </a:solidFill>
              </a:rPr>
              <a:t>Обсерватория </a:t>
            </a:r>
            <a:r>
              <a:rPr lang="ru-RU" sz="2800" i="0" dirty="0" err="1">
                <a:solidFill>
                  <a:schemeClr val="tx1"/>
                </a:solidFill>
              </a:rPr>
              <a:t>Майданак</a:t>
            </a:r>
            <a:r>
              <a:rPr lang="ru-RU" sz="2800" i="0" dirty="0">
                <a:solidFill>
                  <a:schemeClr val="tx1"/>
                </a:solidFill>
              </a:rPr>
              <a:t> уникальна по своим высококачественным атмосферным условиям и географическому местоположению - в середине между главными астрономическими обсерваториями на Канарах и Гавайях. Это делает </a:t>
            </a:r>
            <a:r>
              <a:rPr lang="ru-RU" sz="2800" i="0" dirty="0" err="1">
                <a:solidFill>
                  <a:schemeClr val="tx1"/>
                </a:solidFill>
              </a:rPr>
              <a:t>Майданак</a:t>
            </a:r>
            <a:r>
              <a:rPr lang="ru-RU" sz="2800" i="0" dirty="0">
                <a:solidFill>
                  <a:schemeClr val="tx1"/>
                </a:solidFill>
              </a:rPr>
              <a:t> очень важным пунктом для непрерывного контроля астрофизических объектов.</a:t>
            </a:r>
          </a:p>
        </p:txBody>
      </p:sp>
      <p:pic>
        <p:nvPicPr>
          <p:cNvPr id="4" name="Picture 2" descr="C:\Users\zxccc\Desktop\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2122984"/>
            <a:ext cx="5825713" cy="385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31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304" y="232192"/>
            <a:ext cx="10803500" cy="738664"/>
          </a:xfrm>
        </p:spPr>
        <p:txBody>
          <a:bodyPr/>
          <a:lstStyle/>
          <a:p>
            <a:r>
              <a:rPr lang="ru-RU" sz="4800" dirty="0"/>
              <a:t>Физико-технический институт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6936" y="1918568"/>
            <a:ext cx="5688632" cy="4308872"/>
          </a:xfrm>
        </p:spPr>
        <p:txBody>
          <a:bodyPr/>
          <a:lstStyle/>
          <a:p>
            <a:pPr algn="ctr"/>
            <a:r>
              <a:rPr lang="ru-RU" sz="2800" i="0" dirty="0">
                <a:solidFill>
                  <a:schemeClr val="tx1"/>
                </a:solidFill>
              </a:rPr>
              <a:t>Физико-технический институт (ФТИ) в Ташкенте был организован 4 ноября 1943 года на базе Физико-Технической </a:t>
            </a:r>
            <a:r>
              <a:rPr lang="ru-RU" sz="2800" i="0" dirty="0" smtClean="0">
                <a:solidFill>
                  <a:schemeClr val="tx1"/>
                </a:solidFill>
              </a:rPr>
              <a:t>Лаборатории, </a:t>
            </a:r>
            <a:r>
              <a:rPr lang="ru-RU" sz="2800" i="0" dirty="0">
                <a:solidFill>
                  <a:schemeClr val="tx1"/>
                </a:solidFill>
              </a:rPr>
              <a:t>существовавшей в Ташкенте с 1940 года. </a:t>
            </a:r>
            <a:r>
              <a:rPr lang="ru-RU" sz="2800" i="0" dirty="0" smtClean="0">
                <a:solidFill>
                  <a:schemeClr val="tx1"/>
                </a:solidFill>
              </a:rPr>
              <a:t>Он</a:t>
            </a:r>
            <a:r>
              <a:rPr lang="ru-RU" sz="2800" i="0" dirty="0" smtClean="0">
                <a:solidFill>
                  <a:schemeClr val="tx1"/>
                </a:solidFill>
              </a:rPr>
              <a:t> </a:t>
            </a:r>
            <a:r>
              <a:rPr lang="ru-RU" sz="2800" i="0" dirty="0">
                <a:solidFill>
                  <a:schemeClr val="tx1"/>
                </a:solidFill>
              </a:rPr>
              <a:t>был </a:t>
            </a:r>
            <a:r>
              <a:rPr lang="ru-RU" sz="2800" i="0" dirty="0" smtClean="0">
                <a:solidFill>
                  <a:schemeClr val="tx1"/>
                </a:solidFill>
              </a:rPr>
              <a:t>первым научно-исследовательским </a:t>
            </a:r>
            <a:r>
              <a:rPr lang="ru-RU" sz="2800" i="0" dirty="0">
                <a:solidFill>
                  <a:schemeClr val="tx1"/>
                </a:solidFill>
              </a:rPr>
              <a:t>институтом физического профиля в Средней Азии.</a:t>
            </a:r>
          </a:p>
        </p:txBody>
      </p:sp>
      <p:pic>
        <p:nvPicPr>
          <p:cNvPr id="5122" name="Picture 2" descr="C:\Users\zxccc\Desktop\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6" y="1834952"/>
            <a:ext cx="5683450" cy="44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0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Физико-технический институт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690936"/>
            <a:ext cx="5976664" cy="2585323"/>
          </a:xfrm>
        </p:spPr>
        <p:txBody>
          <a:bodyPr/>
          <a:lstStyle/>
          <a:p>
            <a:pPr algn="ctr"/>
            <a:r>
              <a:rPr lang="ru-RU" sz="2800" i="0" dirty="0">
                <a:solidFill>
                  <a:schemeClr val="tx1"/>
                </a:solidFill>
              </a:rPr>
              <a:t>В 1948 году С. А. Азимовым в институте была основана лаборатория космических лучей, положившая начало работ в области физики высоких энергий в </a:t>
            </a:r>
            <a:r>
              <a:rPr lang="ru-RU" sz="2800" i="0" dirty="0" smtClean="0">
                <a:solidFill>
                  <a:schemeClr val="tx1"/>
                </a:solidFill>
              </a:rPr>
              <a:t>Узбекистане. </a:t>
            </a:r>
          </a:p>
        </p:txBody>
      </p:sp>
      <p:pic>
        <p:nvPicPr>
          <p:cNvPr id="6146" name="Picture 2" descr="C:\Users\zxccc\Desktop\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60" y="1258888"/>
            <a:ext cx="5040560" cy="336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342280" y="4715272"/>
            <a:ext cx="11593288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1439" eaLnBrk="1" hangingPunct="1">
              <a:defRPr>
                <a:latin typeface="+mn-lt"/>
                <a:ea typeface="+mn-ea"/>
                <a:cs typeface="+mn-cs"/>
              </a:defRPr>
            </a:lvl2pPr>
            <a:lvl3pPr marL="1622876" eaLnBrk="1" hangingPunct="1">
              <a:defRPr>
                <a:latin typeface="+mn-lt"/>
                <a:ea typeface="+mn-ea"/>
                <a:cs typeface="+mn-cs"/>
              </a:defRPr>
            </a:lvl3pPr>
            <a:lvl4pPr marL="2434314" eaLnBrk="1" hangingPunct="1">
              <a:defRPr>
                <a:latin typeface="+mn-lt"/>
                <a:ea typeface="+mn-ea"/>
                <a:cs typeface="+mn-cs"/>
              </a:defRPr>
            </a:lvl4pPr>
            <a:lvl5pPr marL="3245753" eaLnBrk="1" hangingPunct="1">
              <a:defRPr>
                <a:latin typeface="+mn-lt"/>
                <a:ea typeface="+mn-ea"/>
                <a:cs typeface="+mn-cs"/>
              </a:defRPr>
            </a:lvl5pPr>
            <a:lvl6pPr marL="4057191" eaLnBrk="1" hangingPunct="1">
              <a:defRPr>
                <a:latin typeface="+mn-lt"/>
                <a:ea typeface="+mn-ea"/>
                <a:cs typeface="+mn-cs"/>
              </a:defRPr>
            </a:lvl6pPr>
            <a:lvl7pPr marL="4868630" eaLnBrk="1" hangingPunct="1">
              <a:defRPr>
                <a:latin typeface="+mn-lt"/>
                <a:ea typeface="+mn-ea"/>
                <a:cs typeface="+mn-cs"/>
              </a:defRPr>
            </a:lvl7pPr>
            <a:lvl8pPr marL="5680068" eaLnBrk="1" hangingPunct="1">
              <a:defRPr>
                <a:latin typeface="+mn-lt"/>
                <a:ea typeface="+mn-ea"/>
                <a:cs typeface="+mn-cs"/>
              </a:defRPr>
            </a:lvl8pPr>
            <a:lvl9pPr marL="64915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    В институте работали выдающиеся учёные и организаторы науки: С. В. Стародубцев, Г. Н. </a:t>
            </a:r>
            <a:r>
              <a:rPr lang="ru-RU" sz="2800" i="0" dirty="0" err="1" smtClean="0">
                <a:solidFill>
                  <a:schemeClr val="tx1"/>
                </a:solidFill>
              </a:rPr>
              <a:t>Шуппе</a:t>
            </a:r>
            <a:r>
              <a:rPr lang="ru-RU" sz="2800" i="0" dirty="0" smtClean="0">
                <a:solidFill>
                  <a:schemeClr val="tx1"/>
                </a:solidFill>
              </a:rPr>
              <a:t>, У. А. </a:t>
            </a:r>
            <a:r>
              <a:rPr lang="ru-RU" sz="2800" i="0" dirty="0" err="1" smtClean="0">
                <a:solidFill>
                  <a:schemeClr val="tx1"/>
                </a:solidFill>
              </a:rPr>
              <a:t>Арифов</a:t>
            </a:r>
            <a:r>
              <a:rPr lang="ru-RU" sz="2800" i="0" dirty="0">
                <a:solidFill>
                  <a:schemeClr val="tx1"/>
                </a:solidFill>
              </a:rPr>
              <a:t>, </a:t>
            </a:r>
            <a:endParaRPr lang="ru-RU" sz="2800" i="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Э</a:t>
            </a:r>
            <a:r>
              <a:rPr lang="ru-RU" sz="2800" i="0" dirty="0">
                <a:solidFill>
                  <a:schemeClr val="tx1"/>
                </a:solidFill>
              </a:rPr>
              <a:t>. И. </a:t>
            </a:r>
            <a:r>
              <a:rPr lang="ru-RU" sz="2800" i="0" dirty="0" err="1">
                <a:solidFill>
                  <a:schemeClr val="tx1"/>
                </a:solidFill>
              </a:rPr>
              <a:t>Адирович</a:t>
            </a:r>
            <a:r>
              <a:rPr lang="ru-RU" sz="2800" i="0" dirty="0" smtClean="0">
                <a:solidFill>
                  <a:schemeClr val="tx1"/>
                </a:solidFill>
              </a:rPr>
              <a:t>, С. У. </a:t>
            </a:r>
            <a:r>
              <a:rPr lang="ru-RU" sz="2800" i="0" dirty="0" err="1" smtClean="0">
                <a:solidFill>
                  <a:schemeClr val="tx1"/>
                </a:solidFill>
              </a:rPr>
              <a:t>Умаров</a:t>
            </a:r>
            <a:r>
              <a:rPr lang="ru-RU" sz="2800" i="0" dirty="0" smtClean="0">
                <a:solidFill>
                  <a:schemeClr val="tx1"/>
                </a:solidFill>
              </a:rPr>
              <a:t>, С. А. Азимов, Г. Я. </a:t>
            </a:r>
            <a:r>
              <a:rPr lang="ru-RU" sz="2800" i="0" dirty="0" err="1" smtClean="0">
                <a:solidFill>
                  <a:schemeClr val="tx1"/>
                </a:solidFill>
              </a:rPr>
              <a:t>Умаров</a:t>
            </a:r>
            <a:r>
              <a:rPr lang="ru-RU" sz="2800" i="0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К. Г. </a:t>
            </a:r>
            <a:r>
              <a:rPr lang="ru-RU" sz="2800" i="0" dirty="0" err="1" smtClean="0">
                <a:solidFill>
                  <a:schemeClr val="tx1"/>
                </a:solidFill>
              </a:rPr>
              <a:t>Гуламов</a:t>
            </a:r>
            <a:r>
              <a:rPr lang="ru-RU" sz="2800" i="0" dirty="0" smtClean="0">
                <a:solidFill>
                  <a:schemeClr val="tx1"/>
                </a:solidFill>
              </a:rPr>
              <a:t>,  П. М. </a:t>
            </a:r>
            <a:r>
              <a:rPr lang="ru-RU" sz="2800" i="0" dirty="0" err="1" smtClean="0">
                <a:solidFill>
                  <a:schemeClr val="tx1"/>
                </a:solidFill>
              </a:rPr>
              <a:t>Карагеоргий-Алкалаев</a:t>
            </a:r>
            <a:r>
              <a:rPr lang="ru-RU" sz="2800" i="0" dirty="0" smtClean="0">
                <a:solidFill>
                  <a:schemeClr val="tx1"/>
                </a:solidFill>
              </a:rPr>
              <a:t>, Т. С. </a:t>
            </a:r>
            <a:r>
              <a:rPr lang="ru-RU" sz="2800" i="0" dirty="0" err="1" smtClean="0">
                <a:solidFill>
                  <a:schemeClr val="tx1"/>
                </a:solidFill>
              </a:rPr>
              <a:t>Юлдашбаев</a:t>
            </a:r>
            <a:r>
              <a:rPr lang="ru-RU" sz="2800" i="0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2800" i="0" dirty="0" smtClean="0">
                <a:solidFill>
                  <a:schemeClr val="tx1"/>
                </a:solidFill>
              </a:rPr>
              <a:t>А. М. Абдуллаев.</a:t>
            </a:r>
            <a:endParaRPr lang="ru-RU" sz="28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9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850</Words>
  <Application>Microsoft Office PowerPoint</Application>
  <PresentationFormat>Произвольный</PresentationFormat>
  <Paragraphs>81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1_Тема Office</vt:lpstr>
      <vt:lpstr>3_Тема Office</vt:lpstr>
      <vt:lpstr>Презентация PowerPoint</vt:lpstr>
      <vt:lpstr>Академия наук Республики Узбекистан</vt:lpstr>
      <vt:lpstr>Институт ядерной физики</vt:lpstr>
      <vt:lpstr>Институт ядерной физики</vt:lpstr>
      <vt:lpstr>Астрономический Институт</vt:lpstr>
      <vt:lpstr>Астрономический Институт</vt:lpstr>
      <vt:lpstr>Обсерватория Майданак </vt:lpstr>
      <vt:lpstr>Физико-технический институт</vt:lpstr>
      <vt:lpstr>Физико-технический институт</vt:lpstr>
      <vt:lpstr>«Физика-Солнце»</vt:lpstr>
      <vt:lpstr>Институт ион-плазмы и лазерной технологии</vt:lpstr>
      <vt:lpstr>Институт ион-плазмы и лазерной технологии</vt:lpstr>
      <vt:lpstr>Институт сейсмологии</vt:lpstr>
      <vt:lpstr>Институт сейсмологии</vt:lpstr>
      <vt:lpstr>Каракалпакский научно-исследовательский институт </vt:lpstr>
      <vt:lpstr>Каракалпакский научно-исследовательский институт</vt:lpstr>
      <vt:lpstr>Каракалпакский научно-исследовательский институт</vt:lpstr>
      <vt:lpstr>Институт механики и сейсмостойкости сооружений</vt:lpstr>
      <vt:lpstr> 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25</cp:revision>
  <dcterms:created xsi:type="dcterms:W3CDTF">2020-07-21T06:33:31Z</dcterms:created>
  <dcterms:modified xsi:type="dcterms:W3CDTF">2020-08-20T18:42:54Z</dcterms:modified>
</cp:coreProperties>
</file>