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67" r:id="rId3"/>
  </p:sldMasterIdLst>
  <p:notesMasterIdLst>
    <p:notesMasterId r:id="rId25"/>
  </p:notesMasterIdLst>
  <p:sldIdLst>
    <p:sldId id="256" r:id="rId4"/>
    <p:sldId id="259" r:id="rId5"/>
    <p:sldId id="264" r:id="rId6"/>
    <p:sldId id="265" r:id="rId7"/>
    <p:sldId id="266" r:id="rId8"/>
    <p:sldId id="267" r:id="rId9"/>
    <p:sldId id="268" r:id="rId10"/>
    <p:sldId id="278" r:id="rId11"/>
    <p:sldId id="260" r:id="rId12"/>
    <p:sldId id="261" r:id="rId13"/>
    <p:sldId id="262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81" r:id="rId23"/>
    <p:sldId id="277" r:id="rId24"/>
  </p:sldIdLst>
  <p:sldSz cx="12061825" cy="7126288"/>
  <p:notesSz cx="6858000" cy="9144000"/>
  <p:defaultTextStyle>
    <a:defPPr>
      <a:defRPr lang="ru-RU"/>
    </a:defPPr>
    <a:lvl1pPr marL="0" algn="l" defTabSz="1095989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7996" algn="l" defTabSz="1095989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5989" algn="l" defTabSz="1095989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3990" algn="l" defTabSz="1095989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1986" algn="l" defTabSz="1095989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39983" algn="l" defTabSz="1095989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7978" algn="l" defTabSz="1095989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5976" algn="l" defTabSz="1095989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3972" algn="l" defTabSz="1095989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828" y="-90"/>
      </p:cViewPr>
      <p:guideLst>
        <p:guide orient="horz" pos="2245"/>
        <p:guide pos="379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A4E340-9463-406B-B72D-2C13812F69B4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528638" y="685800"/>
            <a:ext cx="58007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2558C3-33C4-490E-9117-6E5A643B6E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19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9598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7996" algn="l" defTabSz="109598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95989" algn="l" defTabSz="109598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43990" algn="l" defTabSz="109598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91986" algn="l" defTabSz="109598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39983" algn="l" defTabSz="109598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87978" algn="l" defTabSz="109598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35976" algn="l" defTabSz="109598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83972" algn="l" defTabSz="109598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28638" y="685800"/>
            <a:ext cx="58007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2558C3-33C4-490E-9117-6E5A643B6EF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9873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28638" y="685800"/>
            <a:ext cx="58007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2558C3-33C4-490E-9117-6E5A643B6EF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931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38" y="2213777"/>
            <a:ext cx="10252551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4" y="4038232"/>
            <a:ext cx="8443278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7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5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3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19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39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79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5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27" y="285391"/>
            <a:ext cx="2713911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5" y="285391"/>
            <a:ext cx="7940701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682" y="290944"/>
            <a:ext cx="10252553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4638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84474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64309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4638" y="5175424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314" indent="-127314">
              <a:buFont typeface="Arial" panose="020B0604020202020204" pitchFamily="34" charset="0"/>
              <a:buChar char="•"/>
              <a:defRPr sz="1200"/>
            </a:lvl2pPr>
            <a:lvl3pPr marL="254628" indent="-127314">
              <a:defRPr sz="1200"/>
            </a:lvl3pPr>
            <a:lvl4pPr marL="445601" indent="-190970">
              <a:defRPr sz="1200"/>
            </a:lvl4pPr>
            <a:lvl5pPr marL="636569" indent="-190970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84474" y="5175424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314" indent="-127314">
              <a:buFont typeface="Arial" panose="020B0604020202020204" pitchFamily="34" charset="0"/>
              <a:buChar char="•"/>
              <a:defRPr sz="1200"/>
            </a:lvl2pPr>
            <a:lvl3pPr marL="254628" indent="-127314">
              <a:defRPr sz="1200"/>
            </a:lvl3pPr>
            <a:lvl4pPr marL="445601" indent="-190970">
              <a:defRPr sz="1200"/>
            </a:lvl4pPr>
            <a:lvl5pPr marL="636569" indent="-190970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64309" y="5175424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314" indent="-127314">
              <a:buFont typeface="Arial" panose="020B0604020202020204" pitchFamily="34" charset="0"/>
              <a:buChar char="•"/>
              <a:defRPr sz="1200"/>
            </a:lvl2pPr>
            <a:lvl3pPr marL="254628" indent="-127314">
              <a:defRPr sz="1200"/>
            </a:lvl3pPr>
            <a:lvl4pPr marL="445601" indent="-190970">
              <a:defRPr sz="1200"/>
            </a:lvl4pPr>
            <a:lvl5pPr marL="636569" indent="-190970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4682" y="969973"/>
            <a:ext cx="10252553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993295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209173"/>
            <a:ext cx="10252551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4" y="3990721"/>
            <a:ext cx="8443278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5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5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5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079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496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5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5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5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500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3" y="1639047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1" y="1639047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01021" y="6627455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3091" y="6627455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684514" y="6627455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411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01021" y="6627455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3091" y="6627455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684514" y="6627455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0771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420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804" y="350011"/>
            <a:ext cx="528699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420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01021" y="6627455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3091" y="6627455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684514" y="6627455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797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37" y="2213769"/>
            <a:ext cx="10252551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4" y="4038230"/>
            <a:ext cx="8443278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2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9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58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1D8A8-65F7-4C15-998D-FC4B9AD2CF8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E9BE-DDCD-409E-B343-54C962CB52C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7211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1D8A8-65F7-4C15-998D-FC4B9AD2CF8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E9BE-DDCD-409E-B343-54C962CB52C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656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1" y="4579300"/>
            <a:ext cx="10252551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1" y="3020425"/>
            <a:ext cx="10252551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22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45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68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91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14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37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6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58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1D8A8-65F7-4C15-998D-FC4B9AD2CF8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E9BE-DDCD-409E-B343-54C962CB52C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2693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3091" y="1662801"/>
            <a:ext cx="532730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31428" y="1662801"/>
            <a:ext cx="532730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1D8A8-65F7-4C15-998D-FC4B9AD2CF8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E9BE-DDCD-409E-B343-54C962CB52C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0034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1" y="1595167"/>
            <a:ext cx="5329401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29" indent="0">
              <a:buNone/>
              <a:defRPr sz="2400" b="1"/>
            </a:lvl2pPr>
            <a:lvl3pPr marL="1096457" indent="0">
              <a:buNone/>
              <a:defRPr sz="2200" b="1"/>
            </a:lvl3pPr>
            <a:lvl4pPr marL="1644686" indent="0">
              <a:buNone/>
              <a:defRPr sz="1900" b="1"/>
            </a:lvl4pPr>
            <a:lvl5pPr marL="2192914" indent="0">
              <a:buNone/>
              <a:defRPr sz="1900" b="1"/>
            </a:lvl5pPr>
            <a:lvl6pPr marL="2741143" indent="0">
              <a:buNone/>
              <a:defRPr sz="1900" b="1"/>
            </a:lvl6pPr>
            <a:lvl7pPr marL="3289371" indent="0">
              <a:buNone/>
              <a:defRPr sz="1900" b="1"/>
            </a:lvl7pPr>
            <a:lvl8pPr marL="3837600" indent="0">
              <a:buNone/>
              <a:defRPr sz="1900" b="1"/>
            </a:lvl8pPr>
            <a:lvl9pPr marL="4385828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3091" y="2259957"/>
            <a:ext cx="5329401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95167"/>
            <a:ext cx="5331494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29" indent="0">
              <a:buNone/>
              <a:defRPr sz="2400" b="1"/>
            </a:lvl2pPr>
            <a:lvl3pPr marL="1096457" indent="0">
              <a:buNone/>
              <a:defRPr sz="2200" b="1"/>
            </a:lvl3pPr>
            <a:lvl4pPr marL="1644686" indent="0">
              <a:buNone/>
              <a:defRPr sz="1900" b="1"/>
            </a:lvl4pPr>
            <a:lvl5pPr marL="2192914" indent="0">
              <a:buNone/>
              <a:defRPr sz="1900" b="1"/>
            </a:lvl5pPr>
            <a:lvl6pPr marL="2741143" indent="0">
              <a:buNone/>
              <a:defRPr sz="1900" b="1"/>
            </a:lvl6pPr>
            <a:lvl7pPr marL="3289371" indent="0">
              <a:buNone/>
              <a:defRPr sz="1900" b="1"/>
            </a:lvl7pPr>
            <a:lvl8pPr marL="3837600" indent="0">
              <a:buNone/>
              <a:defRPr sz="1900" b="1"/>
            </a:lvl8pPr>
            <a:lvl9pPr marL="4385828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27240" y="2259957"/>
            <a:ext cx="5331494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1D8A8-65F7-4C15-998D-FC4B9AD2CF8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E9BE-DDCD-409E-B343-54C962CB52C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683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1D8A8-65F7-4C15-998D-FC4B9AD2CF8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E9BE-DDCD-409E-B343-54C962CB52C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8349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1D8A8-65F7-4C15-998D-FC4B9AD2CF8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E9BE-DDCD-409E-B343-54C962CB52C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7468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2" y="283732"/>
            <a:ext cx="3968257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5839" y="283733"/>
            <a:ext cx="6742895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092" y="1491242"/>
            <a:ext cx="3968257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229" indent="0">
              <a:buNone/>
              <a:defRPr sz="1400"/>
            </a:lvl2pPr>
            <a:lvl3pPr marL="1096457" indent="0">
              <a:buNone/>
              <a:defRPr sz="1200"/>
            </a:lvl3pPr>
            <a:lvl4pPr marL="1644686" indent="0">
              <a:buNone/>
              <a:defRPr sz="1100"/>
            </a:lvl4pPr>
            <a:lvl5pPr marL="2192914" indent="0">
              <a:buNone/>
              <a:defRPr sz="1100"/>
            </a:lvl5pPr>
            <a:lvl6pPr marL="2741143" indent="0">
              <a:buNone/>
              <a:defRPr sz="1100"/>
            </a:lvl6pPr>
            <a:lvl7pPr marL="3289371" indent="0">
              <a:buNone/>
              <a:defRPr sz="1100"/>
            </a:lvl7pPr>
            <a:lvl8pPr marL="3837600" indent="0">
              <a:buNone/>
              <a:defRPr sz="1100"/>
            </a:lvl8pPr>
            <a:lvl9pPr marL="4385828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1D8A8-65F7-4C15-998D-FC4B9AD2CF8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E9BE-DDCD-409E-B343-54C962CB52C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6830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02" y="4988402"/>
            <a:ext cx="7237095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02" y="636747"/>
            <a:ext cx="7237095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229" indent="0">
              <a:buNone/>
              <a:defRPr sz="3400"/>
            </a:lvl2pPr>
            <a:lvl3pPr marL="1096457" indent="0">
              <a:buNone/>
              <a:defRPr sz="2900"/>
            </a:lvl3pPr>
            <a:lvl4pPr marL="1644686" indent="0">
              <a:buNone/>
              <a:defRPr sz="2400"/>
            </a:lvl4pPr>
            <a:lvl5pPr marL="2192914" indent="0">
              <a:buNone/>
              <a:defRPr sz="2400"/>
            </a:lvl5pPr>
            <a:lvl6pPr marL="2741143" indent="0">
              <a:buNone/>
              <a:defRPr sz="2400"/>
            </a:lvl6pPr>
            <a:lvl7pPr marL="3289371" indent="0">
              <a:buNone/>
              <a:defRPr sz="2400"/>
            </a:lvl7pPr>
            <a:lvl8pPr marL="3837600" indent="0">
              <a:buNone/>
              <a:defRPr sz="2400"/>
            </a:lvl8pPr>
            <a:lvl9pPr marL="4385828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02" y="5577310"/>
            <a:ext cx="7237095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229" indent="0">
              <a:buNone/>
              <a:defRPr sz="1400"/>
            </a:lvl2pPr>
            <a:lvl3pPr marL="1096457" indent="0">
              <a:buNone/>
              <a:defRPr sz="1200"/>
            </a:lvl3pPr>
            <a:lvl4pPr marL="1644686" indent="0">
              <a:buNone/>
              <a:defRPr sz="1100"/>
            </a:lvl4pPr>
            <a:lvl5pPr marL="2192914" indent="0">
              <a:buNone/>
              <a:defRPr sz="1100"/>
            </a:lvl5pPr>
            <a:lvl6pPr marL="2741143" indent="0">
              <a:buNone/>
              <a:defRPr sz="1100"/>
            </a:lvl6pPr>
            <a:lvl7pPr marL="3289371" indent="0">
              <a:buNone/>
              <a:defRPr sz="1100"/>
            </a:lvl7pPr>
            <a:lvl8pPr marL="3837600" indent="0">
              <a:buNone/>
              <a:defRPr sz="1100"/>
            </a:lvl8pPr>
            <a:lvl9pPr marL="4385828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1D8A8-65F7-4C15-998D-FC4B9AD2CF8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E9BE-DDCD-409E-B343-54C962CB52C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2266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1D8A8-65F7-4C15-998D-FC4B9AD2CF8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E9BE-DDCD-409E-B343-54C962CB52C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7047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23" y="285383"/>
            <a:ext cx="2713911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1" y="285383"/>
            <a:ext cx="7940701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1D8A8-65F7-4C15-998D-FC4B9AD2CF8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E9BE-DDCD-409E-B343-54C962CB52C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224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1" y="4579300"/>
            <a:ext cx="10252551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1" y="3020432"/>
            <a:ext cx="10252551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799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598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399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198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3998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797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597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397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3091" y="1662809"/>
            <a:ext cx="532730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31428" y="1662809"/>
            <a:ext cx="532730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2" y="1595167"/>
            <a:ext cx="5329401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7996" indent="0">
              <a:buNone/>
              <a:defRPr sz="2400" b="1"/>
            </a:lvl2pPr>
            <a:lvl3pPr marL="1095989" indent="0">
              <a:buNone/>
              <a:defRPr sz="2200" b="1"/>
            </a:lvl3pPr>
            <a:lvl4pPr marL="1643990" indent="0">
              <a:buNone/>
              <a:defRPr sz="1900" b="1"/>
            </a:lvl4pPr>
            <a:lvl5pPr marL="2191986" indent="0">
              <a:buNone/>
              <a:defRPr sz="1900" b="1"/>
            </a:lvl5pPr>
            <a:lvl6pPr marL="2739983" indent="0">
              <a:buNone/>
              <a:defRPr sz="1900" b="1"/>
            </a:lvl6pPr>
            <a:lvl7pPr marL="3287978" indent="0">
              <a:buNone/>
              <a:defRPr sz="1900" b="1"/>
            </a:lvl7pPr>
            <a:lvl8pPr marL="3835976" indent="0">
              <a:buNone/>
              <a:defRPr sz="1900" b="1"/>
            </a:lvl8pPr>
            <a:lvl9pPr marL="4383972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3092" y="2259959"/>
            <a:ext cx="5329401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95167"/>
            <a:ext cx="5331494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7996" indent="0">
              <a:buNone/>
              <a:defRPr sz="2400" b="1"/>
            </a:lvl2pPr>
            <a:lvl3pPr marL="1095989" indent="0">
              <a:buNone/>
              <a:defRPr sz="2200" b="1"/>
            </a:lvl3pPr>
            <a:lvl4pPr marL="1643990" indent="0">
              <a:buNone/>
              <a:defRPr sz="1900" b="1"/>
            </a:lvl4pPr>
            <a:lvl5pPr marL="2191986" indent="0">
              <a:buNone/>
              <a:defRPr sz="1900" b="1"/>
            </a:lvl5pPr>
            <a:lvl6pPr marL="2739983" indent="0">
              <a:buNone/>
              <a:defRPr sz="1900" b="1"/>
            </a:lvl6pPr>
            <a:lvl7pPr marL="3287978" indent="0">
              <a:buNone/>
              <a:defRPr sz="1900" b="1"/>
            </a:lvl7pPr>
            <a:lvl8pPr marL="3835976" indent="0">
              <a:buNone/>
              <a:defRPr sz="1900" b="1"/>
            </a:lvl8pPr>
            <a:lvl9pPr marL="4383972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27240" y="2259959"/>
            <a:ext cx="5331494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04" y="283732"/>
            <a:ext cx="3968257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5841" y="283739"/>
            <a:ext cx="6742895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104" y="1491250"/>
            <a:ext cx="3968257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7996" indent="0">
              <a:buNone/>
              <a:defRPr sz="1400"/>
            </a:lvl2pPr>
            <a:lvl3pPr marL="1095989" indent="0">
              <a:buNone/>
              <a:defRPr sz="1200"/>
            </a:lvl3pPr>
            <a:lvl4pPr marL="1643990" indent="0">
              <a:buNone/>
              <a:defRPr sz="1100"/>
            </a:lvl4pPr>
            <a:lvl5pPr marL="2191986" indent="0">
              <a:buNone/>
              <a:defRPr sz="1100"/>
            </a:lvl5pPr>
            <a:lvl6pPr marL="2739983" indent="0">
              <a:buNone/>
              <a:defRPr sz="1100"/>
            </a:lvl6pPr>
            <a:lvl7pPr marL="3287978" indent="0">
              <a:buNone/>
              <a:defRPr sz="1100"/>
            </a:lvl7pPr>
            <a:lvl8pPr marL="3835976" indent="0">
              <a:buNone/>
              <a:defRPr sz="1100"/>
            </a:lvl8pPr>
            <a:lvl9pPr marL="438397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06" y="4988410"/>
            <a:ext cx="7237095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06" y="636749"/>
            <a:ext cx="7237095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7996" indent="0">
              <a:buNone/>
              <a:defRPr sz="3400"/>
            </a:lvl2pPr>
            <a:lvl3pPr marL="1095989" indent="0">
              <a:buNone/>
              <a:defRPr sz="2900"/>
            </a:lvl3pPr>
            <a:lvl4pPr marL="1643990" indent="0">
              <a:buNone/>
              <a:defRPr sz="2400"/>
            </a:lvl4pPr>
            <a:lvl5pPr marL="2191986" indent="0">
              <a:buNone/>
              <a:defRPr sz="2400"/>
            </a:lvl5pPr>
            <a:lvl6pPr marL="2739983" indent="0">
              <a:buNone/>
              <a:defRPr sz="2400"/>
            </a:lvl6pPr>
            <a:lvl7pPr marL="3287978" indent="0">
              <a:buNone/>
              <a:defRPr sz="2400"/>
            </a:lvl7pPr>
            <a:lvl8pPr marL="3835976" indent="0">
              <a:buNone/>
              <a:defRPr sz="2400"/>
            </a:lvl8pPr>
            <a:lvl9pPr marL="4383972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06" y="5577312"/>
            <a:ext cx="7237095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7996" indent="0">
              <a:buNone/>
              <a:defRPr sz="1400"/>
            </a:lvl2pPr>
            <a:lvl3pPr marL="1095989" indent="0">
              <a:buNone/>
              <a:defRPr sz="1200"/>
            </a:lvl3pPr>
            <a:lvl4pPr marL="1643990" indent="0">
              <a:buNone/>
              <a:defRPr sz="1100"/>
            </a:lvl4pPr>
            <a:lvl5pPr marL="2191986" indent="0">
              <a:buNone/>
              <a:defRPr sz="1100"/>
            </a:lvl5pPr>
            <a:lvl6pPr marL="2739983" indent="0">
              <a:buNone/>
              <a:defRPr sz="1100"/>
            </a:lvl6pPr>
            <a:lvl7pPr marL="3287978" indent="0">
              <a:buNone/>
              <a:defRPr sz="1100"/>
            </a:lvl7pPr>
            <a:lvl8pPr marL="3835976" indent="0">
              <a:buNone/>
              <a:defRPr sz="1100"/>
            </a:lvl8pPr>
            <a:lvl9pPr marL="438397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2" y="285387"/>
            <a:ext cx="10855643" cy="1187715"/>
          </a:xfrm>
          <a:prstGeom prst="rect">
            <a:avLst/>
          </a:prstGeom>
        </p:spPr>
        <p:txBody>
          <a:bodyPr vert="horz" lIns="109601" tIns="54800" rIns="109601" bIns="5480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2" y="1662809"/>
            <a:ext cx="10855643" cy="4703021"/>
          </a:xfrm>
          <a:prstGeom prst="rect">
            <a:avLst/>
          </a:prstGeom>
        </p:spPr>
        <p:txBody>
          <a:bodyPr vert="horz" lIns="109601" tIns="54800" rIns="109601" bIns="5480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1" y="6605022"/>
            <a:ext cx="2814426" cy="379409"/>
          </a:xfrm>
          <a:prstGeom prst="rect">
            <a:avLst/>
          </a:prstGeom>
        </p:spPr>
        <p:txBody>
          <a:bodyPr vert="horz" lIns="109601" tIns="54800" rIns="109601" bIns="5480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4" y="6605022"/>
            <a:ext cx="3819578" cy="379409"/>
          </a:xfrm>
          <a:prstGeom prst="rect">
            <a:avLst/>
          </a:prstGeom>
        </p:spPr>
        <p:txBody>
          <a:bodyPr vert="horz" lIns="109601" tIns="54800" rIns="109601" bIns="5480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08" y="6605022"/>
            <a:ext cx="2814426" cy="379409"/>
          </a:xfrm>
          <a:prstGeom prst="rect">
            <a:avLst/>
          </a:prstGeom>
        </p:spPr>
        <p:txBody>
          <a:bodyPr vert="horz" lIns="109601" tIns="54800" rIns="109601" bIns="5480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1095989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0993" indent="-410993" algn="l" defTabSz="1095989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494" indent="-342499" algn="l" defTabSz="1095989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69991" indent="-273999" algn="l" defTabSz="1095989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7987" indent="-273999" algn="l" defTabSz="1095989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5985" indent="-273999" algn="l" defTabSz="1095989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3981" indent="-273999" algn="l" defTabSz="109598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1979" indent="-273999" algn="l" defTabSz="109598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09978" indent="-273999" algn="l" defTabSz="109598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7971" indent="-273999" algn="l" defTabSz="109598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598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7996" algn="l" defTabSz="109598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5989" algn="l" defTabSz="109598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990" algn="l" defTabSz="109598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1986" algn="l" defTabSz="109598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9983" algn="l" defTabSz="109598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7978" algn="l" defTabSz="109598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5976" algn="l" defTabSz="109598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3972" algn="l" defTabSz="109598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39" y="1177529"/>
            <a:ext cx="11821385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420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420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63"/>
            <a:ext cx="10803500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502"/>
            <a:ext cx="9479033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60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420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60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420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420"/>
              <a:t>18.08.2020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60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420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420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621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210" eaLnBrk="1" hangingPunct="1">
        <a:defRPr>
          <a:latin typeface="+mn-lt"/>
          <a:ea typeface="+mn-ea"/>
          <a:cs typeface="+mn-cs"/>
        </a:defRPr>
      </a:lvl2pPr>
      <a:lvl3pPr marL="1622417" eaLnBrk="1" hangingPunct="1">
        <a:defRPr>
          <a:latin typeface="+mn-lt"/>
          <a:ea typeface="+mn-ea"/>
          <a:cs typeface="+mn-cs"/>
        </a:defRPr>
      </a:lvl3pPr>
      <a:lvl4pPr marL="2433627" eaLnBrk="1" hangingPunct="1">
        <a:defRPr>
          <a:latin typeface="+mn-lt"/>
          <a:ea typeface="+mn-ea"/>
          <a:cs typeface="+mn-cs"/>
        </a:defRPr>
      </a:lvl4pPr>
      <a:lvl5pPr marL="3244838" eaLnBrk="1" hangingPunct="1">
        <a:defRPr>
          <a:latin typeface="+mn-lt"/>
          <a:ea typeface="+mn-ea"/>
          <a:cs typeface="+mn-cs"/>
        </a:defRPr>
      </a:lvl5pPr>
      <a:lvl6pPr marL="4056047" eaLnBrk="1" hangingPunct="1">
        <a:defRPr>
          <a:latin typeface="+mn-lt"/>
          <a:ea typeface="+mn-ea"/>
          <a:cs typeface="+mn-cs"/>
        </a:defRPr>
      </a:lvl6pPr>
      <a:lvl7pPr marL="4867257" eaLnBrk="1" hangingPunct="1">
        <a:defRPr>
          <a:latin typeface="+mn-lt"/>
          <a:ea typeface="+mn-ea"/>
          <a:cs typeface="+mn-cs"/>
        </a:defRPr>
      </a:lvl7pPr>
      <a:lvl8pPr marL="5678466" eaLnBrk="1" hangingPunct="1">
        <a:defRPr>
          <a:latin typeface="+mn-lt"/>
          <a:ea typeface="+mn-ea"/>
          <a:cs typeface="+mn-cs"/>
        </a:defRPr>
      </a:lvl8pPr>
      <a:lvl9pPr marL="6489678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210" eaLnBrk="1" hangingPunct="1">
        <a:defRPr>
          <a:latin typeface="+mn-lt"/>
          <a:ea typeface="+mn-ea"/>
          <a:cs typeface="+mn-cs"/>
        </a:defRPr>
      </a:lvl2pPr>
      <a:lvl3pPr marL="1622417" eaLnBrk="1" hangingPunct="1">
        <a:defRPr>
          <a:latin typeface="+mn-lt"/>
          <a:ea typeface="+mn-ea"/>
          <a:cs typeface="+mn-cs"/>
        </a:defRPr>
      </a:lvl3pPr>
      <a:lvl4pPr marL="2433627" eaLnBrk="1" hangingPunct="1">
        <a:defRPr>
          <a:latin typeface="+mn-lt"/>
          <a:ea typeface="+mn-ea"/>
          <a:cs typeface="+mn-cs"/>
        </a:defRPr>
      </a:lvl4pPr>
      <a:lvl5pPr marL="3244838" eaLnBrk="1" hangingPunct="1">
        <a:defRPr>
          <a:latin typeface="+mn-lt"/>
          <a:ea typeface="+mn-ea"/>
          <a:cs typeface="+mn-cs"/>
        </a:defRPr>
      </a:lvl5pPr>
      <a:lvl6pPr marL="4056047" eaLnBrk="1" hangingPunct="1">
        <a:defRPr>
          <a:latin typeface="+mn-lt"/>
          <a:ea typeface="+mn-ea"/>
          <a:cs typeface="+mn-cs"/>
        </a:defRPr>
      </a:lvl6pPr>
      <a:lvl7pPr marL="4867257" eaLnBrk="1" hangingPunct="1">
        <a:defRPr>
          <a:latin typeface="+mn-lt"/>
          <a:ea typeface="+mn-ea"/>
          <a:cs typeface="+mn-cs"/>
        </a:defRPr>
      </a:lvl7pPr>
      <a:lvl8pPr marL="5678466" eaLnBrk="1" hangingPunct="1">
        <a:defRPr>
          <a:latin typeface="+mn-lt"/>
          <a:ea typeface="+mn-ea"/>
          <a:cs typeface="+mn-cs"/>
        </a:defRPr>
      </a:lvl8pPr>
      <a:lvl9pPr marL="6489678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1" y="285382"/>
            <a:ext cx="10855643" cy="1187715"/>
          </a:xfrm>
          <a:prstGeom prst="rect">
            <a:avLst/>
          </a:prstGeom>
        </p:spPr>
        <p:txBody>
          <a:bodyPr vert="horz" lIns="109646" tIns="54823" rIns="109646" bIns="5482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1" y="1662801"/>
            <a:ext cx="10855643" cy="4703021"/>
          </a:xfrm>
          <a:prstGeom prst="rect">
            <a:avLst/>
          </a:prstGeom>
        </p:spPr>
        <p:txBody>
          <a:bodyPr vert="horz" lIns="109646" tIns="54823" rIns="109646" bIns="5482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1" y="6605014"/>
            <a:ext cx="2814426" cy="379409"/>
          </a:xfrm>
          <a:prstGeom prst="rect">
            <a:avLst/>
          </a:prstGeom>
        </p:spPr>
        <p:txBody>
          <a:bodyPr vert="horz" lIns="109646" tIns="54823" rIns="109646" bIns="5482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6457"/>
            <a:fld id="{9261D8A8-65F7-4C15-998D-FC4B9AD2CF8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6457"/>
              <a:t>18.08.2020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4" y="6605014"/>
            <a:ext cx="3819578" cy="379409"/>
          </a:xfrm>
          <a:prstGeom prst="rect">
            <a:avLst/>
          </a:prstGeom>
        </p:spPr>
        <p:txBody>
          <a:bodyPr vert="horz" lIns="109646" tIns="54823" rIns="109646" bIns="5482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6457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08" y="6605014"/>
            <a:ext cx="2814426" cy="379409"/>
          </a:xfrm>
          <a:prstGeom prst="rect">
            <a:avLst/>
          </a:prstGeom>
        </p:spPr>
        <p:txBody>
          <a:bodyPr vert="horz" lIns="109646" tIns="54823" rIns="109646" bIns="5482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6457"/>
            <a:fld id="{C3BCE9BE-DDCD-409E-B343-54C962CB52C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6457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42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ctr" defTabSz="1096457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171" indent="-411171" algn="l" defTabSz="1096457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871" indent="-342643" algn="l" defTabSz="1096457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571" indent="-274114" algn="l" defTabSz="1096457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800" indent="-274114" algn="l" defTabSz="1096457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028" indent="-274114" algn="l" defTabSz="1096457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257" indent="-274114" algn="l" defTabSz="109645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3485" indent="-274114" algn="l" defTabSz="109645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1714" indent="-274114" algn="l" defTabSz="109645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9942" indent="-274114" algn="l" defTabSz="109645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4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229" algn="l" defTabSz="10964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457" algn="l" defTabSz="10964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686" algn="l" defTabSz="10964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914" algn="l" defTabSz="10964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143" algn="l" defTabSz="10964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371" algn="l" defTabSz="10964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600" algn="l" defTabSz="10964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5828" algn="l" defTabSz="10964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gif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15" y="3387"/>
            <a:ext cx="12045450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7670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94408" y="2504814"/>
            <a:ext cx="9794067" cy="3656652"/>
          </a:xfrm>
          <a:prstGeom prst="rect">
            <a:avLst/>
          </a:prstGeom>
        </p:spPr>
        <p:txBody>
          <a:bodyPr vert="horz" wrap="square" lIns="0" tIns="24648" rIns="0" bIns="0" rtlCol="0">
            <a:spAutoFit/>
          </a:bodyPr>
          <a:lstStyle/>
          <a:p>
            <a:pPr marL="32490" defTabSz="1017670">
              <a:spcBef>
                <a:spcPts val="195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5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54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2490" algn="ctr" defTabSz="1017670">
              <a:spcBef>
                <a:spcPts val="195"/>
              </a:spcBef>
            </a:pPr>
            <a:r>
              <a:rPr lang="ru-RU" sz="4400" b="1" dirty="0"/>
              <a:t>Что изучает физика? Физические явления. Сведения из истории развития физики</a:t>
            </a:r>
            <a:endParaRPr lang="ru-RU" sz="4400" b="1" dirty="0">
              <a:solidFill>
                <a:srgbClr val="373435"/>
              </a:solidFill>
              <a:latin typeface="Arial"/>
              <a:cs typeface="Arial"/>
            </a:endParaRPr>
          </a:p>
          <a:p>
            <a:pPr marL="57142" defTabSz="1017670">
              <a:lnSpc>
                <a:spcPts val="3591"/>
              </a:lnSpc>
              <a:spcBef>
                <a:spcPts val="2175"/>
              </a:spcBef>
            </a:pPr>
            <a:r>
              <a:rPr lang="ru-RU" sz="3000" dirty="0">
                <a:solidFill>
                  <a:srgbClr val="373435"/>
                </a:solidFill>
                <a:latin typeface="Arial"/>
                <a:cs typeface="Arial"/>
              </a:rPr>
              <a:t>Учитель</a:t>
            </a:r>
            <a:r>
              <a:rPr lang="en-US" sz="3000" dirty="0">
                <a:solidFill>
                  <a:srgbClr val="373435"/>
                </a:solidFill>
                <a:latin typeface="Arial"/>
                <a:cs typeface="Arial"/>
              </a:rPr>
              <a:t>:</a:t>
            </a:r>
            <a:r>
              <a:rPr lang="ru-RU" sz="3000" dirty="0">
                <a:solidFill>
                  <a:srgbClr val="57565A"/>
                </a:solidFill>
                <a:latin typeface="Arial"/>
                <a:cs typeface="Arial"/>
              </a:rPr>
              <a:t> </a:t>
            </a:r>
            <a:r>
              <a:rPr lang="ru-RU" sz="3000" spc="8" dirty="0">
                <a:solidFill>
                  <a:srgbClr val="373435"/>
                </a:solidFill>
                <a:latin typeface="Arial"/>
                <a:cs typeface="Arial"/>
              </a:rPr>
              <a:t>Андреева Елизавета Александровна</a:t>
            </a:r>
            <a:endParaRPr sz="3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57854" y="2995591"/>
            <a:ext cx="719726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7670"/>
            <a:endParaRPr sz="20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557854" y="5210806"/>
            <a:ext cx="719726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1017670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87713" y="466901"/>
            <a:ext cx="1262840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7670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898015" y="495430"/>
            <a:ext cx="1262840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7670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79411" y="473237"/>
            <a:ext cx="761677" cy="1043947"/>
          </a:xfrm>
          <a:prstGeom prst="rect">
            <a:avLst/>
          </a:prstGeom>
        </p:spPr>
        <p:txBody>
          <a:bodyPr vert="horz" wrap="square" lIns="0" tIns="28011" rIns="0" bIns="0" rtlCol="0">
            <a:spAutoFit/>
          </a:bodyPr>
          <a:lstStyle/>
          <a:p>
            <a:pPr defTabSz="1017670">
              <a:spcBef>
                <a:spcPts val="221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35368" y="1386180"/>
            <a:ext cx="1519768" cy="375441"/>
          </a:xfrm>
          <a:prstGeom prst="rect">
            <a:avLst/>
          </a:prstGeom>
        </p:spPr>
        <p:txBody>
          <a:bodyPr vert="horz" wrap="square" lIns="0" tIns="21290" rIns="0" bIns="0" rtlCol="0">
            <a:spAutoFit/>
          </a:bodyPr>
          <a:lstStyle/>
          <a:p>
            <a:pPr defTabSz="1017670">
              <a:spcBef>
                <a:spcPts val="168"/>
              </a:spcBef>
            </a:pPr>
            <a:r>
              <a:rPr lang="ru-RU" sz="23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38043" y="495431"/>
            <a:ext cx="3707957" cy="949389"/>
          </a:xfrm>
          <a:prstGeom prst="rect">
            <a:avLst/>
          </a:prstGeom>
        </p:spPr>
        <p:txBody>
          <a:bodyPr vert="horz" wrap="square" lIns="0" tIns="2580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46" defTabSz="1615850">
              <a:spcBef>
                <a:spcPts val="203"/>
              </a:spcBef>
              <a:defRPr/>
            </a:pPr>
            <a:r>
              <a:rPr lang="ru-RU" sz="6000" kern="0" spc="8" dirty="0">
                <a:solidFill>
                  <a:sysClr val="window" lastClr="FFFFFF"/>
                </a:solidFill>
              </a:rPr>
              <a:t>Физика</a:t>
            </a:r>
            <a:endParaRPr lang="en-US" sz="60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45" y="544598"/>
            <a:ext cx="90170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467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61825" cy="712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72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Users\Liza\Desktop\Безымянный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64" y="4327735"/>
            <a:ext cx="7908959" cy="2262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273" y="224948"/>
            <a:ext cx="11610872" cy="677108"/>
          </a:xfrm>
        </p:spPr>
        <p:txBody>
          <a:bodyPr/>
          <a:lstStyle/>
          <a:p>
            <a:pPr algn="ctr"/>
            <a:r>
              <a:rPr lang="ru-RU" sz="4400" dirty="0"/>
              <a:t>Сведения из истории развития физики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4288" y="1690942"/>
            <a:ext cx="7632848" cy="2769989"/>
          </a:xfrm>
        </p:spPr>
        <p:txBody>
          <a:bodyPr/>
          <a:lstStyle/>
          <a:p>
            <a:pPr algn="ctr"/>
            <a:r>
              <a:rPr lang="ru-RU" sz="3600" b="0" i="0" dirty="0">
                <a:solidFill>
                  <a:schemeClr val="tx1"/>
                </a:solidFill>
              </a:rPr>
              <a:t>Начальные представления о строения вещества были выдвинуты жившим в 460–370 годы до нашей эры мыслителем </a:t>
            </a:r>
            <a:r>
              <a:rPr lang="ru-RU" sz="3600" i="0" dirty="0" err="1">
                <a:solidFill>
                  <a:schemeClr val="tx1"/>
                </a:solidFill>
              </a:rPr>
              <a:t>Демокритом</a:t>
            </a:r>
            <a:r>
              <a:rPr lang="ru-RU" sz="3600" i="0" dirty="0">
                <a:solidFill>
                  <a:schemeClr val="tx1"/>
                </a:solidFill>
              </a:rPr>
              <a:t>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796" y="1707533"/>
            <a:ext cx="3562350" cy="474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542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952" y="4951121"/>
            <a:ext cx="3800475" cy="1959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880" y="1959149"/>
            <a:ext cx="3562350" cy="2631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4"/>
            <a:ext cx="10803500" cy="1231106"/>
          </a:xfrm>
        </p:spPr>
        <p:txBody>
          <a:bodyPr/>
          <a:lstStyle/>
          <a:p>
            <a:pPr algn="ctr"/>
            <a:r>
              <a:rPr lang="ru-RU" sz="4400" dirty="0"/>
              <a:t>Эпикур Самосский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0277" y="1186880"/>
            <a:ext cx="6120678" cy="5847755"/>
          </a:xfrm>
        </p:spPr>
        <p:txBody>
          <a:bodyPr/>
          <a:lstStyle/>
          <a:p>
            <a:pPr algn="ctr"/>
            <a:r>
              <a:rPr lang="ru-RU" sz="3800" b="0" i="0" dirty="0">
                <a:solidFill>
                  <a:schemeClr val="tx1"/>
                </a:solidFill>
              </a:rPr>
              <a:t>Теорию об устройстве мира разработал живший в 341–270 годах до н.э. </a:t>
            </a:r>
            <a:r>
              <a:rPr lang="ru-RU" sz="3800" dirty="0">
                <a:solidFill>
                  <a:schemeClr val="tx1"/>
                </a:solidFill>
              </a:rPr>
              <a:t>Эпикур</a:t>
            </a:r>
            <a:r>
              <a:rPr lang="ru-RU" sz="3800" b="0" i="0" dirty="0">
                <a:solidFill>
                  <a:schemeClr val="tx1"/>
                </a:solidFill>
              </a:rPr>
              <a:t>. Согласно его учению, все вещества состоят из невидимых, неделимых частиц – атомов, которые находятся в непрерывном движении.</a:t>
            </a:r>
            <a:endParaRPr lang="ru-RU" sz="3800" dirty="0">
              <a:solidFill>
                <a:schemeClr val="tx1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3241" y="1402904"/>
            <a:ext cx="2808312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031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64" y="1546920"/>
            <a:ext cx="2895600" cy="508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8"/>
            <a:ext cx="10803500" cy="677108"/>
          </a:xfrm>
        </p:spPr>
        <p:txBody>
          <a:bodyPr/>
          <a:lstStyle/>
          <a:p>
            <a:pPr algn="ctr"/>
            <a:r>
              <a:rPr lang="ru-RU" sz="4400" dirty="0"/>
              <a:t>Архимед ( 287-212 гг. до н.э.)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62560" y="1402904"/>
            <a:ext cx="8959697" cy="5472608"/>
          </a:xfrm>
        </p:spPr>
        <p:txBody>
          <a:bodyPr/>
          <a:lstStyle/>
          <a:p>
            <a:pPr algn="ctr"/>
            <a:r>
              <a:rPr lang="ru-RU" sz="3800" b="0" i="0" dirty="0" smtClean="0">
                <a:solidFill>
                  <a:schemeClr val="tx1"/>
                </a:solidFill>
              </a:rPr>
              <a:t>Архимед был одним из величайших ученых Древней Греции. Он </a:t>
            </a:r>
            <a:r>
              <a:rPr lang="ru-RU" sz="3800" b="0" i="0" dirty="0">
                <a:solidFill>
                  <a:schemeClr val="tx1"/>
                </a:solidFill>
              </a:rPr>
              <a:t>з</a:t>
            </a:r>
            <a:r>
              <a:rPr lang="ru-RU" sz="3800" b="0" i="0" dirty="0" smtClean="0">
                <a:solidFill>
                  <a:schemeClr val="tx1"/>
                </a:solidFill>
              </a:rPr>
              <a:t>анимался изучением законов действия рычагов. « Дайте мне точку опоры, и я поверну Землю…». И ученый не хвастался. Он это точно высчитал. Архимед первым понял как меняется давление в жидкостях в зависимости от глубины, рассмотрел условие плавания тел.</a:t>
            </a:r>
            <a:endParaRPr lang="ru-RU" sz="3800" b="0" i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72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738664"/>
          </a:xfrm>
        </p:spPr>
        <p:txBody>
          <a:bodyPr/>
          <a:lstStyle/>
          <a:p>
            <a:pPr algn="ctr"/>
            <a:r>
              <a:rPr lang="ru-RU" sz="4800" dirty="0" smtClean="0"/>
              <a:t>Ученые Средней Азии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288" y="1330897"/>
            <a:ext cx="11521279" cy="1323439"/>
          </a:xfrm>
        </p:spPr>
        <p:txBody>
          <a:bodyPr/>
          <a:lstStyle/>
          <a:p>
            <a:pPr algn="ctr"/>
            <a:r>
              <a:rPr lang="ru-RU" i="0" dirty="0">
                <a:solidFill>
                  <a:schemeClr val="tx1"/>
                </a:solidFill>
              </a:rPr>
              <a:t>В средние века развитие науки </a:t>
            </a:r>
            <a:r>
              <a:rPr lang="ru-RU" i="0" dirty="0" smtClean="0">
                <a:solidFill>
                  <a:schemeClr val="tx1"/>
                </a:solidFill>
              </a:rPr>
              <a:t>и культуры </a:t>
            </a:r>
            <a:r>
              <a:rPr lang="ru-RU" i="0" dirty="0">
                <a:solidFill>
                  <a:schemeClr val="tx1"/>
                </a:solidFill>
              </a:rPr>
              <a:t>переместилось </a:t>
            </a:r>
            <a:r>
              <a:rPr lang="ru-RU" i="0" dirty="0" smtClean="0">
                <a:solidFill>
                  <a:schemeClr val="tx1"/>
                </a:solidFill>
              </a:rPr>
              <a:t>на Восток</a:t>
            </a:r>
            <a:r>
              <a:rPr lang="ru-RU" i="0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15" y="2713829"/>
            <a:ext cx="2880320" cy="4233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731" y="2627046"/>
            <a:ext cx="2952328" cy="4268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178" y="2636432"/>
            <a:ext cx="2653609" cy="4259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207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255" y="322784"/>
            <a:ext cx="11935569" cy="864096"/>
          </a:xfrm>
        </p:spPr>
        <p:txBody>
          <a:bodyPr/>
          <a:lstStyle/>
          <a:p>
            <a:r>
              <a:rPr lang="ru-RU" sz="4000" b="0" dirty="0"/>
              <a:t>Дальнейшее развитие физика получила в Европе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0274" y="1546926"/>
            <a:ext cx="5392783" cy="5293757"/>
          </a:xfrm>
        </p:spPr>
        <p:txBody>
          <a:bodyPr/>
          <a:lstStyle/>
          <a:p>
            <a:pPr algn="ctr"/>
            <a:r>
              <a:rPr lang="ru-RU" b="0" i="0" dirty="0">
                <a:solidFill>
                  <a:schemeClr val="tx1"/>
                </a:solidFill>
              </a:rPr>
              <a:t>Польский </a:t>
            </a:r>
            <a:r>
              <a:rPr lang="ru-RU" b="0" i="0" dirty="0" smtClean="0">
                <a:solidFill>
                  <a:schemeClr val="tx1"/>
                </a:solidFill>
              </a:rPr>
              <a:t>ученый </a:t>
            </a:r>
            <a:r>
              <a:rPr lang="ru-RU" dirty="0" smtClean="0">
                <a:solidFill>
                  <a:schemeClr val="tx1"/>
                </a:solidFill>
              </a:rPr>
              <a:t>Николай</a:t>
            </a:r>
            <a:r>
              <a:rPr lang="ru-RU" b="0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Коперник</a:t>
            </a:r>
            <a:r>
              <a:rPr lang="ru-RU" b="0" dirty="0" smtClean="0">
                <a:solidFill>
                  <a:schemeClr val="tx1"/>
                </a:solidFill>
              </a:rPr>
              <a:t> </a:t>
            </a:r>
            <a:r>
              <a:rPr lang="ru-RU" b="0" i="0" dirty="0" smtClean="0">
                <a:solidFill>
                  <a:schemeClr val="tx1"/>
                </a:solidFill>
              </a:rPr>
              <a:t>впервые </a:t>
            </a:r>
            <a:r>
              <a:rPr lang="ru-RU" b="0" i="0" dirty="0">
                <a:solidFill>
                  <a:schemeClr val="tx1"/>
                </a:solidFill>
              </a:rPr>
              <a:t>правильно </a:t>
            </a:r>
            <a:r>
              <a:rPr lang="ru-RU" b="0" i="0" dirty="0" smtClean="0">
                <a:solidFill>
                  <a:schemeClr val="tx1"/>
                </a:solidFill>
              </a:rPr>
              <a:t>описал строение Солнечной системы</a:t>
            </a:r>
            <a:r>
              <a:rPr lang="ru-RU" b="0" i="0" dirty="0">
                <a:solidFill>
                  <a:schemeClr val="tx1"/>
                </a:solidFill>
              </a:rPr>
              <a:t>. </a:t>
            </a:r>
            <a:r>
              <a:rPr lang="ru-RU" b="0" i="0" dirty="0" smtClean="0">
                <a:solidFill>
                  <a:schemeClr val="tx1"/>
                </a:solidFill>
              </a:rPr>
              <a:t>Но принять </a:t>
            </a:r>
            <a:r>
              <a:rPr lang="ru-RU" b="0" i="0" dirty="0">
                <a:solidFill>
                  <a:schemeClr val="tx1"/>
                </a:solidFill>
              </a:rPr>
              <a:t>это учение было нелегко.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057" y="1978968"/>
            <a:ext cx="6148637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782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4268" y="1546920"/>
            <a:ext cx="11449272" cy="1846659"/>
          </a:xfrm>
        </p:spPr>
        <p:txBody>
          <a:bodyPr/>
          <a:lstStyle/>
          <a:p>
            <a:pPr algn="ctr"/>
            <a:r>
              <a:rPr lang="ru-RU" sz="4000" b="0" i="0" dirty="0" smtClean="0">
                <a:solidFill>
                  <a:schemeClr val="tx1"/>
                </a:solidFill>
              </a:rPr>
              <a:t>экспериментами </a:t>
            </a:r>
            <a:r>
              <a:rPr lang="ru-RU" sz="4000" b="0" i="0" dirty="0" smtClean="0">
                <a:solidFill>
                  <a:schemeClr val="tx1"/>
                </a:solidFill>
              </a:rPr>
              <a:t>и расчетами подтвердили </a:t>
            </a:r>
            <a:r>
              <a:rPr lang="ru-RU" sz="4000" b="0" i="0" dirty="0">
                <a:solidFill>
                  <a:schemeClr val="tx1"/>
                </a:solidFill>
              </a:rPr>
              <a:t>это учение. </a:t>
            </a:r>
            <a:r>
              <a:rPr lang="ru-RU" sz="4000" b="0" i="0" dirty="0" smtClean="0">
                <a:solidFill>
                  <a:schemeClr val="tx1"/>
                </a:solidFill>
              </a:rPr>
              <a:t>Первым ученым</a:t>
            </a:r>
            <a:r>
              <a:rPr lang="ru-RU" sz="4000" b="0" i="0" dirty="0">
                <a:solidFill>
                  <a:schemeClr val="tx1"/>
                </a:solidFill>
              </a:rPr>
              <a:t>, </a:t>
            </a:r>
            <a:r>
              <a:rPr lang="ru-RU" sz="4000" b="0" i="0" dirty="0" smtClean="0">
                <a:solidFill>
                  <a:schemeClr val="tx1"/>
                </a:solidFill>
              </a:rPr>
              <a:t>наблюдавшим небесные тела </a:t>
            </a:r>
            <a:r>
              <a:rPr lang="ru-RU" sz="4000" b="0" i="0" dirty="0">
                <a:solidFill>
                  <a:schemeClr val="tx1"/>
                </a:solidFill>
              </a:rPr>
              <a:t>в телескоп, тоже был </a:t>
            </a:r>
            <a:r>
              <a:rPr lang="ru-RU" sz="4000" dirty="0">
                <a:solidFill>
                  <a:schemeClr val="tx1"/>
                </a:solidFill>
              </a:rPr>
              <a:t>Галилей</a:t>
            </a:r>
            <a:r>
              <a:rPr lang="ru-RU" sz="4000" b="0" i="0" dirty="0">
                <a:solidFill>
                  <a:schemeClr val="tx1"/>
                </a:solidFill>
              </a:rPr>
              <a:t>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328" y="3779168"/>
            <a:ext cx="4536505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968" y="3779168"/>
            <a:ext cx="4619625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248" y="34752"/>
            <a:ext cx="118093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Итальянский ученый </a:t>
            </a:r>
            <a:r>
              <a:rPr lang="ru-RU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Галилео </a:t>
            </a:r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Галилей и </a:t>
            </a:r>
            <a:endParaRPr lang="ru-RU" sz="3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немецкий </a:t>
            </a:r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ученый </a:t>
            </a:r>
            <a:r>
              <a:rPr lang="ru-RU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Иоган</a:t>
            </a:r>
            <a:r>
              <a:rPr lang="ru-RU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Кеплер </a:t>
            </a:r>
          </a:p>
        </p:txBody>
      </p:sp>
    </p:spTree>
    <p:extLst>
      <p:ext uri="{BB962C8B-B14F-4D97-AF65-F5344CB8AC3E}">
        <p14:creationId xmlns:p14="http://schemas.microsoft.com/office/powerpoint/2010/main" val="305098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8264" y="1330896"/>
            <a:ext cx="11665296" cy="2462213"/>
          </a:xfrm>
        </p:spPr>
        <p:txBody>
          <a:bodyPr/>
          <a:lstStyle/>
          <a:p>
            <a:pPr algn="ctr"/>
            <a:r>
              <a:rPr lang="ru-RU" sz="4000" b="0" i="0" dirty="0" smtClean="0">
                <a:solidFill>
                  <a:schemeClr val="tx1"/>
                </a:solidFill>
              </a:rPr>
              <a:t>Сформулировал </a:t>
            </a:r>
            <a:r>
              <a:rPr lang="ru-RU" sz="4000" b="0" i="0" dirty="0">
                <a:solidFill>
                  <a:schemeClr val="tx1"/>
                </a:solidFill>
              </a:rPr>
              <a:t>основные законы классической механики. Открыл закон всемирного тяготения, дал теорию движения небесных тел, создав основы небесной механики.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576" y="3879739"/>
            <a:ext cx="5715001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0272" y="178768"/>
            <a:ext cx="11593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Неоценимый вклад в развитие физики внес английский ученый </a:t>
            </a:r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Исаак Ньютон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93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4"/>
            <a:ext cx="10803500" cy="738664"/>
          </a:xfrm>
        </p:spPr>
        <p:txBody>
          <a:bodyPr/>
          <a:lstStyle/>
          <a:p>
            <a:pPr algn="ctr"/>
            <a:r>
              <a:rPr lang="en-US" sz="4800" dirty="0"/>
              <a:t>XVIII–XIX </a:t>
            </a:r>
            <a:r>
              <a:rPr lang="ru-RU" sz="4800" dirty="0"/>
              <a:t>век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0273" y="1258894"/>
            <a:ext cx="11521280" cy="1661993"/>
          </a:xfrm>
        </p:spPr>
        <p:txBody>
          <a:bodyPr/>
          <a:lstStyle/>
          <a:p>
            <a:pPr algn="ctr"/>
            <a:r>
              <a:rPr lang="ru-RU" sz="3600" b="0" i="0" dirty="0">
                <a:solidFill>
                  <a:schemeClr val="tx1"/>
                </a:solidFill>
              </a:rPr>
              <a:t>запуск первых паровых машин, развитие военной техники, использование электричества и многое другое.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00" y="2927143"/>
            <a:ext cx="1664279" cy="2496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4212" y="2918929"/>
            <a:ext cx="1584176" cy="2504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768" y="3129023"/>
            <a:ext cx="1944216" cy="2499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 descr="C:\Users\Liza\Desktop\Безымянный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158" y="2863637"/>
            <a:ext cx="4840340" cy="255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2785" y="5723384"/>
            <a:ext cx="2339735" cy="461626"/>
          </a:xfrm>
          <a:prstGeom prst="rect">
            <a:avLst/>
          </a:prstGeom>
          <a:noFill/>
        </p:spPr>
        <p:txBody>
          <a:bodyPr wrap="none" lIns="91404" tIns="45701" rIns="91404" bIns="45701" rtlCol="0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М. Ломоносов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90552" y="5723384"/>
            <a:ext cx="1530283" cy="461626"/>
          </a:xfrm>
          <a:prstGeom prst="rect">
            <a:avLst/>
          </a:prstGeom>
          <a:noFill/>
        </p:spPr>
        <p:txBody>
          <a:bodyPr wrap="none" lIns="91404" tIns="45701" rIns="91404" bIns="45701" rtlCol="0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Л.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Эйлер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45297" y="5765814"/>
            <a:ext cx="1173647" cy="461626"/>
          </a:xfrm>
          <a:prstGeom prst="rect">
            <a:avLst/>
          </a:prstGeom>
          <a:noFill/>
        </p:spPr>
        <p:txBody>
          <a:bodyPr wrap="none" lIns="91404" tIns="45701" rIns="91404" bIns="45701" rtlCol="0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К.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Юнг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49001" y="5765814"/>
            <a:ext cx="4403697" cy="461626"/>
          </a:xfrm>
          <a:prstGeom prst="rect">
            <a:avLst/>
          </a:prstGeom>
          <a:noFill/>
        </p:spPr>
        <p:txBody>
          <a:bodyPr wrap="none" lIns="91404" tIns="45701" rIns="91404" bIns="45701" rtlCol="0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Х. Эрстед         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А. Ампер,</a:t>
            </a:r>
          </a:p>
        </p:txBody>
      </p:sp>
    </p:spTree>
    <p:extLst>
      <p:ext uri="{BB962C8B-B14F-4D97-AF65-F5344CB8AC3E}">
        <p14:creationId xmlns:p14="http://schemas.microsoft.com/office/powerpoint/2010/main" val="124032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50"/>
            <a:ext cx="10803500" cy="830997"/>
          </a:xfrm>
        </p:spPr>
        <p:txBody>
          <a:bodyPr/>
          <a:lstStyle/>
          <a:p>
            <a:pPr algn="ctr"/>
            <a:r>
              <a:rPr lang="en-US" sz="5400" dirty="0"/>
              <a:t>XX </a:t>
            </a:r>
            <a:r>
              <a:rPr lang="ru-RU" sz="5400" dirty="0"/>
              <a:t>век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284" y="1386636"/>
            <a:ext cx="6840760" cy="5416868"/>
          </a:xfrm>
        </p:spPr>
        <p:txBody>
          <a:bodyPr/>
          <a:lstStyle/>
          <a:p>
            <a:pPr algn="ctr"/>
            <a:r>
              <a:rPr lang="ru-RU" sz="3200" b="0" i="0" dirty="0">
                <a:solidFill>
                  <a:schemeClr val="tx1"/>
                </a:solidFill>
              </a:rPr>
              <a:t>Были сделаны великие открытия. </a:t>
            </a:r>
          </a:p>
          <a:p>
            <a:pPr algn="ctr"/>
            <a:r>
              <a:rPr lang="ru-RU" sz="3200" b="0" i="0" dirty="0">
                <a:solidFill>
                  <a:schemeClr val="tx1"/>
                </a:solidFill>
              </a:rPr>
              <a:t>В результате этих открытий появилась возможность использовать атомную энергию. Человек вышел в космос. Широко известны имена физиков </a:t>
            </a:r>
          </a:p>
          <a:p>
            <a:pPr algn="ctr"/>
            <a:r>
              <a:rPr lang="ru-RU" sz="3200" b="0" dirty="0">
                <a:solidFill>
                  <a:schemeClr val="tx1"/>
                </a:solidFill>
              </a:rPr>
              <a:t>Д. Лоренса, А. Эйнштейна, </a:t>
            </a:r>
          </a:p>
          <a:p>
            <a:pPr algn="ctr"/>
            <a:r>
              <a:rPr lang="ru-RU" sz="3200" b="0" dirty="0">
                <a:solidFill>
                  <a:schemeClr val="tx1"/>
                </a:solidFill>
              </a:rPr>
              <a:t>В. Рентгена, Дж. Томсона, </a:t>
            </a:r>
          </a:p>
          <a:p>
            <a:pPr algn="ctr"/>
            <a:r>
              <a:rPr lang="ru-RU" sz="3200" b="0" dirty="0">
                <a:solidFill>
                  <a:schemeClr val="tx1"/>
                </a:solidFill>
              </a:rPr>
              <a:t>М. Планка, Э. Резерфорда, </a:t>
            </a:r>
          </a:p>
          <a:p>
            <a:pPr algn="ctr"/>
            <a:r>
              <a:rPr lang="ru-RU" sz="3200" b="0" dirty="0">
                <a:solidFill>
                  <a:schemeClr val="tx1"/>
                </a:solidFill>
              </a:rPr>
              <a:t>Н. Бора, А. Иоффе, С. Вавилова,</a:t>
            </a:r>
          </a:p>
          <a:p>
            <a:pPr algn="ctr"/>
            <a:r>
              <a:rPr lang="ru-RU" sz="3200" b="0" dirty="0">
                <a:solidFill>
                  <a:schemeClr val="tx1"/>
                </a:solidFill>
              </a:rPr>
              <a:t>М. Ландау, Луи де Бройля.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025" y="1302099"/>
            <a:ext cx="4680520" cy="2621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3048" y="4067200"/>
            <a:ext cx="4490865" cy="2788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75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50"/>
            <a:ext cx="10803500" cy="830997"/>
          </a:xfrm>
        </p:spPr>
        <p:txBody>
          <a:bodyPr/>
          <a:lstStyle/>
          <a:p>
            <a:pPr algn="ctr"/>
            <a:r>
              <a:rPr lang="ru-RU" sz="5400" dirty="0"/>
              <a:t>Что изучает физика?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26657" y="1474912"/>
            <a:ext cx="7992896" cy="5109091"/>
          </a:xfrm>
        </p:spPr>
        <p:txBody>
          <a:bodyPr/>
          <a:lstStyle/>
          <a:p>
            <a:pPr algn="ctr"/>
            <a:r>
              <a:rPr lang="ru-RU" sz="3600" i="0" dirty="0">
                <a:solidFill>
                  <a:schemeClr val="tx1"/>
                </a:solidFill>
              </a:rPr>
              <a:t>   </a:t>
            </a:r>
            <a:r>
              <a:rPr lang="ru-RU" sz="4000" i="0" dirty="0">
                <a:solidFill>
                  <a:schemeClr val="tx1"/>
                </a:solidFill>
              </a:rPr>
              <a:t>Слово </a:t>
            </a:r>
            <a:r>
              <a:rPr lang="ru-RU" sz="4400" i="0" dirty="0">
                <a:solidFill>
                  <a:schemeClr val="tx1"/>
                </a:solidFill>
              </a:rPr>
              <a:t>«</a:t>
            </a:r>
            <a:r>
              <a:rPr lang="ru-RU" sz="4400" dirty="0">
                <a:solidFill>
                  <a:schemeClr val="tx1"/>
                </a:solidFill>
              </a:rPr>
              <a:t>физика</a:t>
            </a:r>
            <a:r>
              <a:rPr lang="ru-RU" sz="4400" i="0" dirty="0">
                <a:solidFill>
                  <a:schemeClr val="tx1"/>
                </a:solidFill>
              </a:rPr>
              <a:t>» </a:t>
            </a:r>
            <a:r>
              <a:rPr lang="ru-RU" sz="4000" i="0" dirty="0">
                <a:solidFill>
                  <a:schemeClr val="tx1"/>
                </a:solidFill>
              </a:rPr>
              <a:t>происходит от греческого слова </a:t>
            </a:r>
            <a:r>
              <a:rPr lang="ru-RU" sz="4400" i="0" dirty="0">
                <a:solidFill>
                  <a:schemeClr val="tx1"/>
                </a:solidFill>
              </a:rPr>
              <a:t>«</a:t>
            </a:r>
            <a:r>
              <a:rPr lang="ru-RU" sz="4400" dirty="0" err="1">
                <a:solidFill>
                  <a:schemeClr val="tx1"/>
                </a:solidFill>
              </a:rPr>
              <a:t>фюзис</a:t>
            </a:r>
            <a:r>
              <a:rPr lang="ru-RU" sz="4400" dirty="0">
                <a:solidFill>
                  <a:schemeClr val="tx1"/>
                </a:solidFill>
              </a:rPr>
              <a:t>»</a:t>
            </a:r>
            <a:r>
              <a:rPr lang="ru-RU" sz="4000" i="0" dirty="0">
                <a:solidFill>
                  <a:schemeClr val="tx1"/>
                </a:solidFill>
              </a:rPr>
              <a:t>, что означает </a:t>
            </a:r>
            <a:r>
              <a:rPr lang="ru-RU" sz="4000" dirty="0">
                <a:solidFill>
                  <a:schemeClr val="tx1"/>
                </a:solidFill>
              </a:rPr>
              <a:t>природа</a:t>
            </a:r>
            <a:r>
              <a:rPr lang="ru-RU" sz="4000" i="0" dirty="0">
                <a:solidFill>
                  <a:schemeClr val="tx1"/>
                </a:solidFill>
              </a:rPr>
              <a:t>. Оно впервые появилось в сочинениях одного из величайших мыслителей древности – </a:t>
            </a:r>
            <a:r>
              <a:rPr lang="ru-RU" sz="4400" dirty="0">
                <a:solidFill>
                  <a:schemeClr val="tx1"/>
                </a:solidFill>
              </a:rPr>
              <a:t>Аристотеля</a:t>
            </a:r>
            <a:r>
              <a:rPr lang="ru-RU" sz="4000" i="0" dirty="0">
                <a:solidFill>
                  <a:schemeClr val="tx1"/>
                </a:solidFill>
              </a:rPr>
              <a:t>, жившего в </a:t>
            </a:r>
            <a:r>
              <a:rPr lang="en-US" sz="4000" i="0" dirty="0">
                <a:solidFill>
                  <a:schemeClr val="tx1"/>
                </a:solidFill>
              </a:rPr>
              <a:t>IV</a:t>
            </a:r>
            <a:r>
              <a:rPr lang="ru-RU" sz="4000" i="0" dirty="0">
                <a:solidFill>
                  <a:schemeClr val="tx1"/>
                </a:solidFill>
              </a:rPr>
              <a:t> веке до н.э.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92" y="1978968"/>
            <a:ext cx="3469655" cy="4036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634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8264" y="379149"/>
            <a:ext cx="2376264" cy="864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04" tIns="45701" rIns="91404" bIns="45701" spcCol="0" rtlCol="0" anchor="ctr"/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Механические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74530" y="379149"/>
            <a:ext cx="2304256" cy="864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04" tIns="45701" rIns="91404" bIns="45701" spcCol="0" rtlCol="0" anchor="ctr"/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Тепловые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878787" y="379149"/>
            <a:ext cx="2304256" cy="864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04" tIns="45701" rIns="91404" bIns="45701" spcCol="0" rtlCol="0" anchor="ctr"/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Звуковые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190184" y="386436"/>
            <a:ext cx="2153096" cy="864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04" tIns="45701" rIns="91404" bIns="45701" spcCol="0" rtlCol="0" anchor="ctr"/>
          <a:lstStyle/>
          <a:p>
            <a:pPr algn="ctr"/>
            <a:r>
              <a:rPr lang="ru-RU" sz="2400" b="1" dirty="0" err="1">
                <a:latin typeface="Arial" pitchFamily="34" charset="0"/>
                <a:cs typeface="Arial" pitchFamily="34" charset="0"/>
              </a:rPr>
              <a:t>Электричес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</a:t>
            </a:r>
          </a:p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кие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343280" y="379149"/>
            <a:ext cx="2592287" cy="864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04" tIns="45701" rIns="91404" bIns="45701" spcCol="0" rtlCol="0" anchor="ctr"/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Световые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198266" y="1275510"/>
            <a:ext cx="117373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98264" y="1275510"/>
            <a:ext cx="0" cy="342411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98266" y="4699622"/>
            <a:ext cx="1173730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98264" y="1297391"/>
            <a:ext cx="2376264" cy="3754836"/>
          </a:xfrm>
          <a:prstGeom prst="rect">
            <a:avLst/>
          </a:prstGeom>
          <a:noFill/>
        </p:spPr>
        <p:txBody>
          <a:bodyPr wrap="square" lIns="91404" tIns="45701" rIns="91404" bIns="45701" rtlCol="0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Шар катится, 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Плывет бревно,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Маятник часов колеблется,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Облака движутся,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Гроза,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Летит голубь</a:t>
            </a:r>
          </a:p>
          <a:p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574528" y="1275510"/>
            <a:ext cx="0" cy="342411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878784" y="1250532"/>
            <a:ext cx="0" cy="34490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183040" y="1243239"/>
            <a:ext cx="0" cy="345638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9343288" y="1275510"/>
            <a:ext cx="1" cy="3424112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574530" y="1297391"/>
            <a:ext cx="2304256" cy="2646840"/>
          </a:xfrm>
          <a:prstGeom prst="rect">
            <a:avLst/>
          </a:prstGeom>
          <a:noFill/>
        </p:spPr>
        <p:txBody>
          <a:bodyPr wrap="square" lIns="91404" tIns="45701" rIns="91404" bIns="45701" rtlCol="0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Свинец плавится,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Холодает,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Снег тает, 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Вода кипит,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Гроза</a:t>
            </a:r>
          </a:p>
          <a:p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4878787" y="1297393"/>
            <a:ext cx="2304256" cy="3016172"/>
          </a:xfrm>
          <a:prstGeom prst="rect">
            <a:avLst/>
          </a:prstGeom>
          <a:noFill/>
        </p:spPr>
        <p:txBody>
          <a:bodyPr wrap="square" lIns="91404" tIns="45701" rIns="91404" bIns="45701" rtlCol="0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Слышны раскаты грома,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Эхо,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Гроза,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Шелестит листва</a:t>
            </a:r>
          </a:p>
          <a:p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7160120" y="1297389"/>
            <a:ext cx="2274690" cy="2646840"/>
          </a:xfrm>
          <a:prstGeom prst="rect">
            <a:avLst/>
          </a:prstGeom>
          <a:noFill/>
        </p:spPr>
        <p:txBody>
          <a:bodyPr wrap="square" lIns="91404" tIns="45701" rIns="91404" bIns="45701" rtlCol="0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Гроза,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Сверкает молния,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Горит электрическая лампочка</a:t>
            </a:r>
          </a:p>
          <a:p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9343282" y="1297393"/>
            <a:ext cx="2808310" cy="3385504"/>
          </a:xfrm>
          <a:prstGeom prst="rect">
            <a:avLst/>
          </a:prstGeom>
          <a:noFill/>
        </p:spPr>
        <p:txBody>
          <a:bodyPr wrap="square" lIns="91404" tIns="45701" rIns="91404" bIns="45701" rtlCol="0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Звезды мерцают,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Наступает рассвет,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Сверкает молния, 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Гроза,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Горит электрическая лампочка</a:t>
            </a:r>
          </a:p>
          <a:p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342281" y="4915653"/>
            <a:ext cx="184658" cy="430849"/>
          </a:xfrm>
          <a:prstGeom prst="rect">
            <a:avLst/>
          </a:prstGeom>
          <a:noFill/>
        </p:spPr>
        <p:txBody>
          <a:bodyPr wrap="none" lIns="91404" tIns="45701" rIns="91404" bIns="45701" rtlCol="0">
            <a:spAutoFit/>
          </a:bodyPr>
          <a:lstStyle/>
          <a:p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361105" y="4914873"/>
            <a:ext cx="11161240" cy="2246731"/>
          </a:xfrm>
          <a:prstGeom prst="rect">
            <a:avLst/>
          </a:prstGeom>
          <a:noFill/>
        </p:spPr>
        <p:txBody>
          <a:bodyPr wrap="square" lIns="91404" tIns="45701" rIns="91404" bIns="45701" rtlCol="0">
            <a:spAutoFit/>
          </a:bodyPr>
          <a:lstStyle/>
          <a:p>
            <a:pPr algn="just"/>
            <a:r>
              <a:rPr lang="ru-RU" sz="2800" dirty="0"/>
              <a:t>Шар катится, свинец плавится, холодает, слышны раскаты грома, </a:t>
            </a:r>
            <a:endParaRPr lang="en-US" sz="2800" dirty="0" smtClean="0"/>
          </a:p>
          <a:p>
            <a:pPr algn="just"/>
            <a:r>
              <a:rPr lang="ru-RU" sz="2800" dirty="0" smtClean="0"/>
              <a:t>снег </a:t>
            </a:r>
            <a:r>
              <a:rPr lang="ru-RU" sz="2800" dirty="0"/>
              <a:t>тает, звезды мерцают, вода кипит, наступает рассвет, эхо, </a:t>
            </a:r>
            <a:endParaRPr lang="en-US" sz="2800" dirty="0" smtClean="0"/>
          </a:p>
          <a:p>
            <a:pPr algn="just"/>
            <a:r>
              <a:rPr lang="ru-RU" sz="2800" dirty="0" smtClean="0"/>
              <a:t>плывет </a:t>
            </a:r>
            <a:r>
              <a:rPr lang="ru-RU" sz="2800" dirty="0"/>
              <a:t>бревно, маятник часов колеблется, облака движутся, гроза, летит голубь, сверкает молния, шелестит листва, </a:t>
            </a:r>
            <a:endParaRPr lang="en-US" sz="2800" dirty="0" smtClean="0"/>
          </a:p>
          <a:p>
            <a:pPr algn="just"/>
            <a:r>
              <a:rPr lang="ru-RU" sz="2800" dirty="0" smtClean="0"/>
              <a:t>горит электрическая</a:t>
            </a:r>
            <a:r>
              <a:rPr lang="en-US" sz="2800" dirty="0" smtClean="0"/>
              <a:t> </a:t>
            </a:r>
            <a:r>
              <a:rPr lang="ru-RU" sz="2800" dirty="0" smtClean="0"/>
              <a:t>лампочка</a:t>
            </a:r>
            <a:r>
              <a:rPr lang="ru-RU" sz="2800" dirty="0"/>
              <a:t>.</a:t>
            </a: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11935567" y="1243239"/>
            <a:ext cx="1" cy="345638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434610" y="5219328"/>
            <a:ext cx="1923894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2502520" y="5202486"/>
            <a:ext cx="2520280" cy="16842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5094808" y="5219328"/>
            <a:ext cx="1440160" cy="962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6606976" y="5224140"/>
            <a:ext cx="374441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434610" y="5651376"/>
            <a:ext cx="1419838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1934840" y="5651376"/>
            <a:ext cx="2583904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4587803" y="5667291"/>
            <a:ext cx="179600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6455816" y="5651376"/>
            <a:ext cx="2743448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9271273" y="5667291"/>
            <a:ext cx="648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362604" y="6083424"/>
            <a:ext cx="2427948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3052548" y="6083424"/>
            <a:ext cx="4274508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>
            <a:off x="7493912" y="6083424"/>
            <a:ext cx="2785472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>
            <a:off x="10423400" y="6083424"/>
            <a:ext cx="109894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H="1">
            <a:off x="362605" y="6515472"/>
            <a:ext cx="1995899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flipH="1">
            <a:off x="2502521" y="6515472"/>
            <a:ext cx="2592287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H="1">
            <a:off x="5218675" y="6515472"/>
            <a:ext cx="2592287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H="1">
            <a:off x="414288" y="6919809"/>
            <a:ext cx="4755192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636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4"/>
            <a:ext cx="10803500" cy="738664"/>
          </a:xfrm>
        </p:spPr>
        <p:txBody>
          <a:bodyPr/>
          <a:lstStyle/>
          <a:p>
            <a:r>
              <a:rPr lang="ru-RU" sz="4800" dirty="0"/>
              <a:t>Задание: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6336" y="1618928"/>
            <a:ext cx="10153128" cy="4632037"/>
          </a:xfrm>
          <a:ln>
            <a:noFill/>
          </a:ln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ru-RU" dirty="0" smtClean="0"/>
              <a:t>Прочитать темы 1,2 ( стр. 3-6 )</a:t>
            </a:r>
          </a:p>
          <a:p>
            <a:pPr marL="742950" indent="-742950">
              <a:buFont typeface="+mj-lt"/>
              <a:buAutoNum type="arabicPeriod"/>
            </a:pPr>
            <a:r>
              <a:rPr lang="ru-RU" dirty="0" smtClean="0"/>
              <a:t>Ответить </a:t>
            </a:r>
            <a:r>
              <a:rPr lang="ru-RU" dirty="0"/>
              <a:t>на вопросы: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dirty="0"/>
              <a:t>Физика </a:t>
            </a:r>
            <a:r>
              <a:rPr lang="ru-RU" dirty="0" smtClean="0"/>
              <a:t>– … </a:t>
            </a:r>
            <a:endParaRPr lang="ru-RU" dirty="0"/>
          </a:p>
          <a:p>
            <a:pPr marL="571500" indent="-571500">
              <a:buFont typeface="Arial" pitchFamily="34" charset="0"/>
              <a:buChar char="•"/>
            </a:pPr>
            <a:r>
              <a:rPr lang="ru-RU" dirty="0"/>
              <a:t>Физические явления – </a:t>
            </a:r>
            <a:r>
              <a:rPr lang="ru-RU" dirty="0" smtClean="0"/>
              <a:t>…</a:t>
            </a:r>
            <a:endParaRPr lang="ru-RU" dirty="0"/>
          </a:p>
          <a:p>
            <a:pPr marL="571500" indent="-571500">
              <a:buFont typeface="Arial" pitchFamily="34" charset="0"/>
              <a:buChar char="•"/>
            </a:pPr>
            <a:r>
              <a:rPr lang="ru-RU" dirty="0"/>
              <a:t>Перечислить физические явления и привести </a:t>
            </a:r>
            <a:r>
              <a:rPr lang="ru-RU" dirty="0" smtClean="0"/>
              <a:t>примеры.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729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271" y="309136"/>
            <a:ext cx="11863561" cy="646331"/>
          </a:xfrm>
        </p:spPr>
        <p:txBody>
          <a:bodyPr/>
          <a:lstStyle/>
          <a:p>
            <a:r>
              <a:rPr lang="ru-RU" sz="4200" dirty="0"/>
              <a:t>Физика – одна из основных наук о природе.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0273" y="1330902"/>
            <a:ext cx="11377262" cy="2062103"/>
          </a:xfrm>
        </p:spPr>
        <p:txBody>
          <a:bodyPr/>
          <a:lstStyle/>
          <a:p>
            <a:pPr algn="ctr"/>
            <a:r>
              <a:rPr lang="ru-RU" i="0" dirty="0" smtClean="0">
                <a:solidFill>
                  <a:schemeClr val="tx1"/>
                </a:solidFill>
              </a:rPr>
              <a:t>Изменения, происходящие с телами и веществами в окружающем мире, называют </a:t>
            </a:r>
            <a:r>
              <a:rPr lang="ru-RU" sz="4800" dirty="0">
                <a:solidFill>
                  <a:schemeClr val="tx1"/>
                </a:solidFill>
              </a:rPr>
              <a:t>явлениями.</a:t>
            </a:r>
            <a:r>
              <a:rPr lang="ru-RU" i="0" dirty="0" smtClean="0">
                <a:solidFill>
                  <a:schemeClr val="tx1"/>
                </a:solidFill>
              </a:rPr>
              <a:t> </a:t>
            </a:r>
            <a:endParaRPr lang="ru-RU" i="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03" y="3441061"/>
            <a:ext cx="2160239" cy="3175553"/>
          </a:xfrm>
          <a:prstGeom prst="rect">
            <a:avLst/>
          </a:prstGeom>
        </p:spPr>
      </p:pic>
      <p:pic>
        <p:nvPicPr>
          <p:cNvPr id="4100" name="Picture 4" descr="D:\тв\1я четверть\orig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600" y="3647990"/>
            <a:ext cx="5272087" cy="296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тв\1я четверть\unnamed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6258" y="2789009"/>
            <a:ext cx="2448601" cy="3856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D:\тв\1я четверть\1507336231_1057-uragan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418" y="3441055"/>
            <a:ext cx="5343524" cy="338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D:\тв\1я четверть\thunder-235447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127" y="3647989"/>
            <a:ext cx="2520280" cy="3149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039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3" y="14686"/>
            <a:ext cx="12037914" cy="7111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38633" y="1474915"/>
            <a:ext cx="5400599" cy="2677618"/>
          </a:xfrm>
          <a:prstGeom prst="rect">
            <a:avLst/>
          </a:prstGeom>
          <a:noFill/>
        </p:spPr>
        <p:txBody>
          <a:bodyPr wrap="square" lIns="91404" tIns="45701" rIns="91404" bIns="45701" rtlCol="0">
            <a:spAutoFit/>
          </a:bodyPr>
          <a:lstStyle/>
          <a:p>
            <a:pPr algn="ctr"/>
            <a:r>
              <a:rPr lang="ru-RU" sz="2800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Любые превращения вещества или проявление его свойств, без изменения состава вещества называется 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физическими явлениями.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050" y="35152"/>
            <a:ext cx="12037914" cy="7151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34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271" y="386087"/>
            <a:ext cx="11665296" cy="584775"/>
          </a:xfrm>
        </p:spPr>
        <p:txBody>
          <a:bodyPr/>
          <a:lstStyle/>
          <a:p>
            <a:r>
              <a:rPr lang="ru-RU" sz="3800" dirty="0"/>
              <a:t>Механические явления      Тепловые явления</a:t>
            </a:r>
          </a:p>
        </p:txBody>
      </p:sp>
      <p:pic>
        <p:nvPicPr>
          <p:cNvPr id="6146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46" y="1276306"/>
            <a:ext cx="3857301" cy="25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3280" y="1294747"/>
            <a:ext cx="2486025" cy="308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Liza\Desktop\Безымянны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640" y="1313797"/>
            <a:ext cx="245745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089" y="4437288"/>
            <a:ext cx="2678735" cy="2366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D:\тв\1я четверть\1урок\orig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8586" y="4716116"/>
            <a:ext cx="3621558" cy="2039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Liza\Desktop\Безымянный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664" y="1546919"/>
            <a:ext cx="2851495" cy="187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12" y="4008412"/>
            <a:ext cx="4394990" cy="2746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389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271" y="322791"/>
            <a:ext cx="11737305" cy="584775"/>
          </a:xfrm>
        </p:spPr>
        <p:txBody>
          <a:bodyPr/>
          <a:lstStyle/>
          <a:p>
            <a:r>
              <a:rPr lang="ru-RU" sz="3800" dirty="0"/>
              <a:t>Электрические явления       Световые явления</a:t>
            </a:r>
          </a:p>
        </p:txBody>
      </p:sp>
      <p:pic>
        <p:nvPicPr>
          <p:cNvPr id="7170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79" y="1330902"/>
            <a:ext cx="2880320" cy="226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Liza\Desktop\Безымянный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38" y="3923184"/>
            <a:ext cx="3379261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Liza\Desktop\Безымянны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672" y="1330901"/>
            <a:ext cx="3528392" cy="237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Liza\Desktop\Безымянный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5175" y="1330895"/>
            <a:ext cx="3256813" cy="2849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Liza\Desktop\Безымянный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784" y="4043090"/>
            <a:ext cx="3076757" cy="2496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Liza\Desktop\Безымянный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719" y="4427246"/>
            <a:ext cx="3314263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6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273" y="344850"/>
            <a:ext cx="11593288" cy="584775"/>
          </a:xfrm>
        </p:spPr>
        <p:txBody>
          <a:bodyPr/>
          <a:lstStyle/>
          <a:p>
            <a:r>
              <a:rPr lang="ru-RU" sz="3800" dirty="0"/>
              <a:t>  Звуковые явления            Магнитные явления</a:t>
            </a:r>
          </a:p>
        </p:txBody>
      </p:sp>
      <p:pic>
        <p:nvPicPr>
          <p:cNvPr id="8195" name="Picture 3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072" y="4067206"/>
            <a:ext cx="3336404" cy="2661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Liza\Desktop\Безымянный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307" y="1526944"/>
            <a:ext cx="2828469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Liza\Desktop\Безымянны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12" y="1445832"/>
            <a:ext cx="5030084" cy="265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386" y="4283230"/>
            <a:ext cx="5216995" cy="2635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7640" y="1445832"/>
            <a:ext cx="2597895" cy="2597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478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7" y="-12750"/>
            <a:ext cx="12039650" cy="713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534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1" y="26022"/>
            <a:ext cx="12011025" cy="710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5607" y="40572"/>
            <a:ext cx="6197521" cy="1015624"/>
          </a:xfrm>
          <a:prstGeom prst="rect">
            <a:avLst/>
          </a:prstGeom>
          <a:noFill/>
        </p:spPr>
        <p:txBody>
          <a:bodyPr wrap="none" lIns="91404" tIns="45701" rIns="91404" bIns="45701" rtlCol="0">
            <a:spAutoFit/>
          </a:bodyPr>
          <a:lstStyle/>
          <a:p>
            <a:r>
              <a:rPr lang="ru-RU" sz="6000" b="1" dirty="0">
                <a:latin typeface="Arial" pitchFamily="34" charset="0"/>
                <a:cs typeface="Arial" pitchFamily="34" charset="0"/>
              </a:rPr>
              <a:t>Задача физики:</a:t>
            </a:r>
          </a:p>
        </p:txBody>
      </p:sp>
    </p:spTree>
    <p:extLst>
      <p:ext uri="{BB962C8B-B14F-4D97-AF65-F5344CB8AC3E}">
        <p14:creationId xmlns:p14="http://schemas.microsoft.com/office/powerpoint/2010/main" val="275438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651</TotalTime>
  <Words>591</Words>
  <Application>Microsoft Office PowerPoint</Application>
  <PresentationFormat>Произвольный</PresentationFormat>
  <Paragraphs>85</Paragraphs>
  <Slides>21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Тема Office</vt:lpstr>
      <vt:lpstr>3_Тема Office</vt:lpstr>
      <vt:lpstr>1_Тема Office</vt:lpstr>
      <vt:lpstr>Презентация PowerPoint</vt:lpstr>
      <vt:lpstr>Что изучает физика?</vt:lpstr>
      <vt:lpstr>Физика – одна из основных наук о природе.</vt:lpstr>
      <vt:lpstr>Презентация PowerPoint</vt:lpstr>
      <vt:lpstr>Механические явления      Тепловые явления</vt:lpstr>
      <vt:lpstr>Электрические явления       Световые явления</vt:lpstr>
      <vt:lpstr>  Звуковые явления            Магнитные явления</vt:lpstr>
      <vt:lpstr>Презентация PowerPoint</vt:lpstr>
      <vt:lpstr>Презентация PowerPoint</vt:lpstr>
      <vt:lpstr>Презентация PowerPoint</vt:lpstr>
      <vt:lpstr>Сведения из истории развития физики</vt:lpstr>
      <vt:lpstr>Эпикур Самосский </vt:lpstr>
      <vt:lpstr>Архимед ( 287-212 гг. до н.э.)</vt:lpstr>
      <vt:lpstr>Ученые Средней Азии</vt:lpstr>
      <vt:lpstr>Дальнейшее развитие физика получила в Европе</vt:lpstr>
      <vt:lpstr>Презентация PowerPoint</vt:lpstr>
      <vt:lpstr>Презентация PowerPoint</vt:lpstr>
      <vt:lpstr>XVIII–XIX век</vt:lpstr>
      <vt:lpstr>XX век</vt:lpstr>
      <vt:lpstr>Презентация PowerPoint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43</cp:revision>
  <dcterms:created xsi:type="dcterms:W3CDTF">2020-07-17T15:22:51Z</dcterms:created>
  <dcterms:modified xsi:type="dcterms:W3CDTF">2020-08-18T18:11:18Z</dcterms:modified>
</cp:coreProperties>
</file>