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67" r:id="rId3"/>
  </p:sldMasterIdLst>
  <p:notesMasterIdLst>
    <p:notesMasterId r:id="rId25"/>
  </p:notesMasterIdLst>
  <p:sldIdLst>
    <p:sldId id="256" r:id="rId4"/>
    <p:sldId id="259" r:id="rId5"/>
    <p:sldId id="264" r:id="rId6"/>
    <p:sldId id="265" r:id="rId7"/>
    <p:sldId id="266" r:id="rId8"/>
    <p:sldId id="267" r:id="rId9"/>
    <p:sldId id="268" r:id="rId10"/>
    <p:sldId id="278" r:id="rId11"/>
    <p:sldId id="260" r:id="rId12"/>
    <p:sldId id="261" r:id="rId13"/>
    <p:sldId id="262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81" r:id="rId23"/>
    <p:sldId id="277" r:id="rId24"/>
  </p:sldIdLst>
  <p:sldSz cx="12061825" cy="7126288"/>
  <p:notesSz cx="6858000" cy="9144000"/>
  <p:defaultTextStyle>
    <a:defPPr>
      <a:defRPr lang="ru-RU"/>
    </a:defPPr>
    <a:lvl1pPr marL="0" algn="l" defTabSz="1095989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1pPr>
    <a:lvl2pPr marL="547996" algn="l" defTabSz="1095989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2pPr>
    <a:lvl3pPr marL="1095989" algn="l" defTabSz="1095989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3pPr>
    <a:lvl4pPr marL="1643990" algn="l" defTabSz="1095989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4pPr>
    <a:lvl5pPr marL="2191986" algn="l" defTabSz="1095989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5pPr>
    <a:lvl6pPr marL="2739983" algn="l" defTabSz="1095989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6pPr>
    <a:lvl7pPr marL="3287978" algn="l" defTabSz="1095989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7pPr>
    <a:lvl8pPr marL="3835976" algn="l" defTabSz="1095989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8pPr>
    <a:lvl9pPr marL="4383972" algn="l" defTabSz="1095989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8" d="100"/>
          <a:sy n="68" d="100"/>
        </p:scale>
        <p:origin x="-828" y="-90"/>
      </p:cViewPr>
      <p:guideLst>
        <p:guide orient="horz" pos="2245"/>
        <p:guide pos="379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A4E340-9463-406B-B72D-2C13812F69B4}" type="datetimeFigureOut">
              <a:rPr lang="ru-RU" smtClean="0"/>
              <a:t>18.08.2020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528638" y="685800"/>
            <a:ext cx="58007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2558C3-33C4-490E-9117-6E5A643B6E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119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95989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47996" algn="l" defTabSz="1095989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95989" algn="l" defTabSz="1095989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643990" algn="l" defTabSz="1095989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191986" algn="l" defTabSz="1095989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739983" algn="l" defTabSz="1095989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87978" algn="l" defTabSz="1095989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35976" algn="l" defTabSz="1095989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383972" algn="l" defTabSz="1095989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528638" y="685800"/>
            <a:ext cx="58007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558C3-33C4-490E-9117-6E5A643B6EFF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19873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528638" y="685800"/>
            <a:ext cx="58007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558C3-33C4-490E-9117-6E5A643B6EFF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2931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04638" y="2213777"/>
            <a:ext cx="10252551" cy="15275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09274" y="4038232"/>
            <a:ext cx="8443278" cy="182116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7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59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3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19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39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879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359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3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44827" y="285391"/>
            <a:ext cx="2713911" cy="608043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3095" y="285391"/>
            <a:ext cx="7940701" cy="608043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4682" y="290944"/>
            <a:ext cx="10252553" cy="84954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04638" y="1451653"/>
            <a:ext cx="3292878" cy="35407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384474" y="1451653"/>
            <a:ext cx="3292878" cy="35407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864309" y="1451653"/>
            <a:ext cx="3292878" cy="35407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04638" y="5175424"/>
            <a:ext cx="3292878" cy="996362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7314" indent="-127314">
              <a:buFont typeface="Arial" panose="020B0604020202020204" pitchFamily="34" charset="0"/>
              <a:buChar char="•"/>
              <a:defRPr sz="1200"/>
            </a:lvl2pPr>
            <a:lvl3pPr marL="254628" indent="-127314">
              <a:defRPr sz="1200"/>
            </a:lvl3pPr>
            <a:lvl4pPr marL="445601" indent="-190970">
              <a:defRPr sz="1200"/>
            </a:lvl4pPr>
            <a:lvl5pPr marL="636569" indent="-190970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384474" y="5175424"/>
            <a:ext cx="3292878" cy="996362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7314" indent="-127314">
              <a:buFont typeface="Arial" panose="020B0604020202020204" pitchFamily="34" charset="0"/>
              <a:buChar char="•"/>
              <a:defRPr sz="1200"/>
            </a:lvl2pPr>
            <a:lvl3pPr marL="254628" indent="-127314">
              <a:defRPr sz="1200"/>
            </a:lvl3pPr>
            <a:lvl4pPr marL="445601" indent="-190970">
              <a:defRPr sz="1200"/>
            </a:lvl4pPr>
            <a:lvl5pPr marL="636569" indent="-190970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864309" y="5175424"/>
            <a:ext cx="3292878" cy="996362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7314" indent="-127314">
              <a:buFont typeface="Arial" panose="020B0604020202020204" pitchFamily="34" charset="0"/>
              <a:buChar char="•"/>
              <a:defRPr sz="1200"/>
            </a:lvl2pPr>
            <a:lvl3pPr marL="254628" indent="-127314">
              <a:defRPr sz="1200"/>
            </a:lvl3pPr>
            <a:lvl4pPr marL="445601" indent="-190970">
              <a:defRPr sz="1200"/>
            </a:lvl4pPr>
            <a:lvl5pPr marL="636569" indent="-190970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04682" y="969973"/>
            <a:ext cx="10252553" cy="42229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4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993295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04638" y="2209173"/>
            <a:ext cx="10252551" cy="3278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09274" y="3990721"/>
            <a:ext cx="8443278" cy="3837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r>
              <a:rPr lang="ru-RU" smtClean="0"/>
              <a:t>Образец подзаголовка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01021" y="6627455"/>
            <a:ext cx="3859784" cy="338554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3091" y="6627455"/>
            <a:ext cx="2774220" cy="338554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D482E-E893-4824-BFFD-DB4EBF2D36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684514" y="6627455"/>
            <a:ext cx="2774220" cy="338554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6917E-EB90-4619-B290-CF2D0F8DE7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0796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29165" y="224945"/>
            <a:ext cx="10803500" cy="553998"/>
          </a:xfrm>
        </p:spPr>
        <p:txBody>
          <a:bodyPr lIns="0" tIns="0" rIns="0" bIns="0"/>
          <a:lstStyle>
            <a:lvl1pPr>
              <a:defRPr sz="3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291397" y="1715496"/>
            <a:ext cx="9479033" cy="661720"/>
          </a:xfrm>
        </p:spPr>
        <p:txBody>
          <a:bodyPr lIns="0" tIns="0" rIns="0" bIns="0"/>
          <a:lstStyle>
            <a:lvl1pPr>
              <a:defRPr sz="4300" b="1" i="1">
                <a:solidFill>
                  <a:srgbClr val="2365C7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01021" y="6627455"/>
            <a:ext cx="3859784" cy="338554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3091" y="6627455"/>
            <a:ext cx="2774220" cy="338554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D482E-E893-4824-BFFD-DB4EBF2D36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684514" y="6627455"/>
            <a:ext cx="2774220" cy="338554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6917E-EB90-4619-B290-CF2D0F8DE7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5000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29165" y="224945"/>
            <a:ext cx="10803500" cy="553998"/>
          </a:xfrm>
        </p:spPr>
        <p:txBody>
          <a:bodyPr lIns="0" tIns="0" rIns="0" bIns="0"/>
          <a:lstStyle>
            <a:lvl1pPr>
              <a:defRPr sz="3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3093" y="1639047"/>
            <a:ext cx="5246894" cy="3837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11841" y="1639047"/>
            <a:ext cx="5246894" cy="3837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>
          <a:xfrm>
            <a:off x="4101021" y="6627455"/>
            <a:ext cx="3859784" cy="338554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>
          <a:xfrm>
            <a:off x="603091" y="6627455"/>
            <a:ext cx="2774220" cy="338554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D482E-E893-4824-BFFD-DB4EBF2D36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8684514" y="6627455"/>
            <a:ext cx="2774220" cy="338554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6917E-EB90-4619-B290-CF2D0F8DE7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4111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29165" y="224945"/>
            <a:ext cx="10803500" cy="553998"/>
          </a:xfrm>
        </p:spPr>
        <p:txBody>
          <a:bodyPr lIns="0" tIns="0" rIns="0" bIns="0"/>
          <a:lstStyle>
            <a:lvl1pPr>
              <a:defRPr sz="3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4101021" y="6627455"/>
            <a:ext cx="3859784" cy="338554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603091" y="6627455"/>
            <a:ext cx="2774220" cy="338554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D482E-E893-4824-BFFD-DB4EBF2D36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8684514" y="6627455"/>
            <a:ext cx="2774220" cy="338554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6917E-EB90-4619-B290-CF2D0F8DE7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0771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Пусто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39847" y="156288"/>
            <a:ext cx="11821385" cy="942732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defTabSz="913420"/>
            <a:endParaRPr sz="1800"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10997804" y="350011"/>
            <a:ext cx="528699" cy="555039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13420"/>
            <a:endParaRPr sz="180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4101021" y="6627455"/>
            <a:ext cx="3859784" cy="338554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603091" y="6627455"/>
            <a:ext cx="2774220" cy="338554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D482E-E893-4824-BFFD-DB4EBF2D36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8684514" y="6627455"/>
            <a:ext cx="2774220" cy="338554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6917E-EB90-4619-B290-CF2D0F8DE7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7976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04637" y="2213769"/>
            <a:ext cx="10252551" cy="15275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09274" y="4038230"/>
            <a:ext cx="8443278" cy="182116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82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6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4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29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11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89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3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58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1D8A8-65F7-4C15-998D-FC4B9AD2CF8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CE9BE-DDCD-409E-B343-54C962CB52C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7211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1D8A8-65F7-4C15-998D-FC4B9AD2CF8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CE9BE-DDCD-409E-B343-54C962CB52C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656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2801" y="4579300"/>
            <a:ext cx="10252551" cy="1415360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52801" y="3020425"/>
            <a:ext cx="10252551" cy="1558875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822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9645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4468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9291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4114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8937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3760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8582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1D8A8-65F7-4C15-998D-FC4B9AD2CF8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CE9BE-DDCD-409E-B343-54C962CB52C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2693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3091" y="1662801"/>
            <a:ext cx="5327306" cy="4703021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31428" y="1662801"/>
            <a:ext cx="5327306" cy="4703021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1D8A8-65F7-4C15-998D-FC4B9AD2CF8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CE9BE-DDCD-409E-B343-54C962CB52C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0034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3091" y="1595167"/>
            <a:ext cx="5329401" cy="66479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8229" indent="0">
              <a:buNone/>
              <a:defRPr sz="2400" b="1"/>
            </a:lvl2pPr>
            <a:lvl3pPr marL="1096457" indent="0">
              <a:buNone/>
              <a:defRPr sz="2200" b="1"/>
            </a:lvl3pPr>
            <a:lvl4pPr marL="1644686" indent="0">
              <a:buNone/>
              <a:defRPr sz="1900" b="1"/>
            </a:lvl4pPr>
            <a:lvl5pPr marL="2192914" indent="0">
              <a:buNone/>
              <a:defRPr sz="1900" b="1"/>
            </a:lvl5pPr>
            <a:lvl6pPr marL="2741143" indent="0">
              <a:buNone/>
              <a:defRPr sz="1900" b="1"/>
            </a:lvl6pPr>
            <a:lvl7pPr marL="3289371" indent="0">
              <a:buNone/>
              <a:defRPr sz="1900" b="1"/>
            </a:lvl7pPr>
            <a:lvl8pPr marL="3837600" indent="0">
              <a:buNone/>
              <a:defRPr sz="1900" b="1"/>
            </a:lvl8pPr>
            <a:lvl9pPr marL="4385828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3091" y="2259957"/>
            <a:ext cx="5329401" cy="4105864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27240" y="1595167"/>
            <a:ext cx="5331494" cy="66479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8229" indent="0">
              <a:buNone/>
              <a:defRPr sz="2400" b="1"/>
            </a:lvl2pPr>
            <a:lvl3pPr marL="1096457" indent="0">
              <a:buNone/>
              <a:defRPr sz="2200" b="1"/>
            </a:lvl3pPr>
            <a:lvl4pPr marL="1644686" indent="0">
              <a:buNone/>
              <a:defRPr sz="1900" b="1"/>
            </a:lvl4pPr>
            <a:lvl5pPr marL="2192914" indent="0">
              <a:buNone/>
              <a:defRPr sz="1900" b="1"/>
            </a:lvl5pPr>
            <a:lvl6pPr marL="2741143" indent="0">
              <a:buNone/>
              <a:defRPr sz="1900" b="1"/>
            </a:lvl6pPr>
            <a:lvl7pPr marL="3289371" indent="0">
              <a:buNone/>
              <a:defRPr sz="1900" b="1"/>
            </a:lvl7pPr>
            <a:lvl8pPr marL="3837600" indent="0">
              <a:buNone/>
              <a:defRPr sz="1900" b="1"/>
            </a:lvl8pPr>
            <a:lvl9pPr marL="4385828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27240" y="2259957"/>
            <a:ext cx="5331494" cy="4105864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1D8A8-65F7-4C15-998D-FC4B9AD2CF8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CE9BE-DDCD-409E-B343-54C962CB52C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683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1D8A8-65F7-4C15-998D-FC4B9AD2CF8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CE9BE-DDCD-409E-B343-54C962CB52C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8349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1D8A8-65F7-4C15-998D-FC4B9AD2CF8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CE9BE-DDCD-409E-B343-54C962CB52C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7468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3092" y="283732"/>
            <a:ext cx="3968257" cy="120751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15839" y="283733"/>
            <a:ext cx="6742895" cy="6082089"/>
          </a:xfrm>
        </p:spPr>
        <p:txBody>
          <a:bodyPr/>
          <a:lstStyle>
            <a:lvl1pPr>
              <a:defRPr sz="3800"/>
            </a:lvl1pPr>
            <a:lvl2pPr>
              <a:defRPr sz="34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3092" y="1491242"/>
            <a:ext cx="3968257" cy="4874579"/>
          </a:xfrm>
        </p:spPr>
        <p:txBody>
          <a:bodyPr/>
          <a:lstStyle>
            <a:lvl1pPr marL="0" indent="0">
              <a:buNone/>
              <a:defRPr sz="1700"/>
            </a:lvl1pPr>
            <a:lvl2pPr marL="548229" indent="0">
              <a:buNone/>
              <a:defRPr sz="1400"/>
            </a:lvl2pPr>
            <a:lvl3pPr marL="1096457" indent="0">
              <a:buNone/>
              <a:defRPr sz="1200"/>
            </a:lvl3pPr>
            <a:lvl4pPr marL="1644686" indent="0">
              <a:buNone/>
              <a:defRPr sz="1100"/>
            </a:lvl4pPr>
            <a:lvl5pPr marL="2192914" indent="0">
              <a:buNone/>
              <a:defRPr sz="1100"/>
            </a:lvl5pPr>
            <a:lvl6pPr marL="2741143" indent="0">
              <a:buNone/>
              <a:defRPr sz="1100"/>
            </a:lvl6pPr>
            <a:lvl7pPr marL="3289371" indent="0">
              <a:buNone/>
              <a:defRPr sz="1100"/>
            </a:lvl7pPr>
            <a:lvl8pPr marL="3837600" indent="0">
              <a:buNone/>
              <a:defRPr sz="1100"/>
            </a:lvl8pPr>
            <a:lvl9pPr marL="4385828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1D8A8-65F7-4C15-998D-FC4B9AD2CF8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CE9BE-DDCD-409E-B343-54C962CB52C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6830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4202" y="4988402"/>
            <a:ext cx="7237095" cy="58890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64202" y="636747"/>
            <a:ext cx="7237095" cy="4275773"/>
          </a:xfrm>
        </p:spPr>
        <p:txBody>
          <a:bodyPr/>
          <a:lstStyle>
            <a:lvl1pPr marL="0" indent="0">
              <a:buNone/>
              <a:defRPr sz="3800"/>
            </a:lvl1pPr>
            <a:lvl2pPr marL="548229" indent="0">
              <a:buNone/>
              <a:defRPr sz="3400"/>
            </a:lvl2pPr>
            <a:lvl3pPr marL="1096457" indent="0">
              <a:buNone/>
              <a:defRPr sz="2900"/>
            </a:lvl3pPr>
            <a:lvl4pPr marL="1644686" indent="0">
              <a:buNone/>
              <a:defRPr sz="2400"/>
            </a:lvl4pPr>
            <a:lvl5pPr marL="2192914" indent="0">
              <a:buNone/>
              <a:defRPr sz="2400"/>
            </a:lvl5pPr>
            <a:lvl6pPr marL="2741143" indent="0">
              <a:buNone/>
              <a:defRPr sz="2400"/>
            </a:lvl6pPr>
            <a:lvl7pPr marL="3289371" indent="0">
              <a:buNone/>
              <a:defRPr sz="2400"/>
            </a:lvl7pPr>
            <a:lvl8pPr marL="3837600" indent="0">
              <a:buNone/>
              <a:defRPr sz="2400"/>
            </a:lvl8pPr>
            <a:lvl9pPr marL="4385828" indent="0">
              <a:buNone/>
              <a:defRPr sz="24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64202" y="5577310"/>
            <a:ext cx="7237095" cy="836349"/>
          </a:xfrm>
        </p:spPr>
        <p:txBody>
          <a:bodyPr/>
          <a:lstStyle>
            <a:lvl1pPr marL="0" indent="0">
              <a:buNone/>
              <a:defRPr sz="1700"/>
            </a:lvl1pPr>
            <a:lvl2pPr marL="548229" indent="0">
              <a:buNone/>
              <a:defRPr sz="1400"/>
            </a:lvl2pPr>
            <a:lvl3pPr marL="1096457" indent="0">
              <a:buNone/>
              <a:defRPr sz="1200"/>
            </a:lvl3pPr>
            <a:lvl4pPr marL="1644686" indent="0">
              <a:buNone/>
              <a:defRPr sz="1100"/>
            </a:lvl4pPr>
            <a:lvl5pPr marL="2192914" indent="0">
              <a:buNone/>
              <a:defRPr sz="1100"/>
            </a:lvl5pPr>
            <a:lvl6pPr marL="2741143" indent="0">
              <a:buNone/>
              <a:defRPr sz="1100"/>
            </a:lvl6pPr>
            <a:lvl7pPr marL="3289371" indent="0">
              <a:buNone/>
              <a:defRPr sz="1100"/>
            </a:lvl7pPr>
            <a:lvl8pPr marL="3837600" indent="0">
              <a:buNone/>
              <a:defRPr sz="1100"/>
            </a:lvl8pPr>
            <a:lvl9pPr marL="4385828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1D8A8-65F7-4C15-998D-FC4B9AD2CF8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CE9BE-DDCD-409E-B343-54C962CB52C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2266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1D8A8-65F7-4C15-998D-FC4B9AD2CF8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CE9BE-DDCD-409E-B343-54C962CB52C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7047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44823" y="285383"/>
            <a:ext cx="2713911" cy="608043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3091" y="285383"/>
            <a:ext cx="7940701" cy="608043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1D8A8-65F7-4C15-998D-FC4B9AD2CF8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CE9BE-DDCD-409E-B343-54C962CB52C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224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2801" y="4579300"/>
            <a:ext cx="10252551" cy="1415360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52801" y="3020432"/>
            <a:ext cx="10252551" cy="1558875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799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9598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4399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9198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3998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8797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3597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8397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3091" y="1662809"/>
            <a:ext cx="5327306" cy="4703021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31428" y="1662809"/>
            <a:ext cx="5327306" cy="4703021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3092" y="1595167"/>
            <a:ext cx="5329401" cy="66479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7996" indent="0">
              <a:buNone/>
              <a:defRPr sz="2400" b="1"/>
            </a:lvl2pPr>
            <a:lvl3pPr marL="1095989" indent="0">
              <a:buNone/>
              <a:defRPr sz="2200" b="1"/>
            </a:lvl3pPr>
            <a:lvl4pPr marL="1643990" indent="0">
              <a:buNone/>
              <a:defRPr sz="1900" b="1"/>
            </a:lvl4pPr>
            <a:lvl5pPr marL="2191986" indent="0">
              <a:buNone/>
              <a:defRPr sz="1900" b="1"/>
            </a:lvl5pPr>
            <a:lvl6pPr marL="2739983" indent="0">
              <a:buNone/>
              <a:defRPr sz="1900" b="1"/>
            </a:lvl6pPr>
            <a:lvl7pPr marL="3287978" indent="0">
              <a:buNone/>
              <a:defRPr sz="1900" b="1"/>
            </a:lvl7pPr>
            <a:lvl8pPr marL="3835976" indent="0">
              <a:buNone/>
              <a:defRPr sz="1900" b="1"/>
            </a:lvl8pPr>
            <a:lvl9pPr marL="4383972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3092" y="2259959"/>
            <a:ext cx="5329401" cy="4105864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27240" y="1595167"/>
            <a:ext cx="5331494" cy="66479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7996" indent="0">
              <a:buNone/>
              <a:defRPr sz="2400" b="1"/>
            </a:lvl2pPr>
            <a:lvl3pPr marL="1095989" indent="0">
              <a:buNone/>
              <a:defRPr sz="2200" b="1"/>
            </a:lvl3pPr>
            <a:lvl4pPr marL="1643990" indent="0">
              <a:buNone/>
              <a:defRPr sz="1900" b="1"/>
            </a:lvl4pPr>
            <a:lvl5pPr marL="2191986" indent="0">
              <a:buNone/>
              <a:defRPr sz="1900" b="1"/>
            </a:lvl5pPr>
            <a:lvl6pPr marL="2739983" indent="0">
              <a:buNone/>
              <a:defRPr sz="1900" b="1"/>
            </a:lvl6pPr>
            <a:lvl7pPr marL="3287978" indent="0">
              <a:buNone/>
              <a:defRPr sz="1900" b="1"/>
            </a:lvl7pPr>
            <a:lvl8pPr marL="3835976" indent="0">
              <a:buNone/>
              <a:defRPr sz="1900" b="1"/>
            </a:lvl8pPr>
            <a:lvl9pPr marL="4383972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27240" y="2259959"/>
            <a:ext cx="5331494" cy="4105864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18.08.2020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18.08.2020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18.08.2020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3104" y="283732"/>
            <a:ext cx="3968257" cy="120751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15841" y="283739"/>
            <a:ext cx="6742895" cy="6082089"/>
          </a:xfrm>
        </p:spPr>
        <p:txBody>
          <a:bodyPr/>
          <a:lstStyle>
            <a:lvl1pPr>
              <a:defRPr sz="3800"/>
            </a:lvl1pPr>
            <a:lvl2pPr>
              <a:defRPr sz="34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3104" y="1491250"/>
            <a:ext cx="3968257" cy="4874579"/>
          </a:xfrm>
        </p:spPr>
        <p:txBody>
          <a:bodyPr/>
          <a:lstStyle>
            <a:lvl1pPr marL="0" indent="0">
              <a:buNone/>
              <a:defRPr sz="1700"/>
            </a:lvl1pPr>
            <a:lvl2pPr marL="547996" indent="0">
              <a:buNone/>
              <a:defRPr sz="1400"/>
            </a:lvl2pPr>
            <a:lvl3pPr marL="1095989" indent="0">
              <a:buNone/>
              <a:defRPr sz="1200"/>
            </a:lvl3pPr>
            <a:lvl4pPr marL="1643990" indent="0">
              <a:buNone/>
              <a:defRPr sz="1100"/>
            </a:lvl4pPr>
            <a:lvl5pPr marL="2191986" indent="0">
              <a:buNone/>
              <a:defRPr sz="1100"/>
            </a:lvl5pPr>
            <a:lvl6pPr marL="2739983" indent="0">
              <a:buNone/>
              <a:defRPr sz="1100"/>
            </a:lvl6pPr>
            <a:lvl7pPr marL="3287978" indent="0">
              <a:buNone/>
              <a:defRPr sz="1100"/>
            </a:lvl7pPr>
            <a:lvl8pPr marL="3835976" indent="0">
              <a:buNone/>
              <a:defRPr sz="1100"/>
            </a:lvl8pPr>
            <a:lvl9pPr marL="4383972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4206" y="4988410"/>
            <a:ext cx="7237095" cy="58890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64206" y="636749"/>
            <a:ext cx="7237095" cy="4275773"/>
          </a:xfrm>
        </p:spPr>
        <p:txBody>
          <a:bodyPr/>
          <a:lstStyle>
            <a:lvl1pPr marL="0" indent="0">
              <a:buNone/>
              <a:defRPr sz="3800"/>
            </a:lvl1pPr>
            <a:lvl2pPr marL="547996" indent="0">
              <a:buNone/>
              <a:defRPr sz="3400"/>
            </a:lvl2pPr>
            <a:lvl3pPr marL="1095989" indent="0">
              <a:buNone/>
              <a:defRPr sz="2900"/>
            </a:lvl3pPr>
            <a:lvl4pPr marL="1643990" indent="0">
              <a:buNone/>
              <a:defRPr sz="2400"/>
            </a:lvl4pPr>
            <a:lvl5pPr marL="2191986" indent="0">
              <a:buNone/>
              <a:defRPr sz="2400"/>
            </a:lvl5pPr>
            <a:lvl6pPr marL="2739983" indent="0">
              <a:buNone/>
              <a:defRPr sz="2400"/>
            </a:lvl6pPr>
            <a:lvl7pPr marL="3287978" indent="0">
              <a:buNone/>
              <a:defRPr sz="2400"/>
            </a:lvl7pPr>
            <a:lvl8pPr marL="3835976" indent="0">
              <a:buNone/>
              <a:defRPr sz="2400"/>
            </a:lvl8pPr>
            <a:lvl9pPr marL="4383972" indent="0">
              <a:buNone/>
              <a:defRPr sz="24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64206" y="5577312"/>
            <a:ext cx="7237095" cy="836349"/>
          </a:xfrm>
        </p:spPr>
        <p:txBody>
          <a:bodyPr/>
          <a:lstStyle>
            <a:lvl1pPr marL="0" indent="0">
              <a:buNone/>
              <a:defRPr sz="1700"/>
            </a:lvl1pPr>
            <a:lvl2pPr marL="547996" indent="0">
              <a:buNone/>
              <a:defRPr sz="1400"/>
            </a:lvl2pPr>
            <a:lvl3pPr marL="1095989" indent="0">
              <a:buNone/>
              <a:defRPr sz="1200"/>
            </a:lvl3pPr>
            <a:lvl4pPr marL="1643990" indent="0">
              <a:buNone/>
              <a:defRPr sz="1100"/>
            </a:lvl4pPr>
            <a:lvl5pPr marL="2191986" indent="0">
              <a:buNone/>
              <a:defRPr sz="1100"/>
            </a:lvl5pPr>
            <a:lvl6pPr marL="2739983" indent="0">
              <a:buNone/>
              <a:defRPr sz="1100"/>
            </a:lvl6pPr>
            <a:lvl7pPr marL="3287978" indent="0">
              <a:buNone/>
              <a:defRPr sz="1100"/>
            </a:lvl7pPr>
            <a:lvl8pPr marL="3835976" indent="0">
              <a:buNone/>
              <a:defRPr sz="1100"/>
            </a:lvl8pPr>
            <a:lvl9pPr marL="4383972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3092" y="285387"/>
            <a:ext cx="10855643" cy="1187715"/>
          </a:xfrm>
          <a:prstGeom prst="rect">
            <a:avLst/>
          </a:prstGeom>
        </p:spPr>
        <p:txBody>
          <a:bodyPr vert="horz" lIns="109601" tIns="54800" rIns="109601" bIns="5480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3092" y="1662809"/>
            <a:ext cx="10855643" cy="4703021"/>
          </a:xfrm>
          <a:prstGeom prst="rect">
            <a:avLst/>
          </a:prstGeom>
        </p:spPr>
        <p:txBody>
          <a:bodyPr vert="horz" lIns="109601" tIns="54800" rIns="109601" bIns="5480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3091" y="6605022"/>
            <a:ext cx="2814426" cy="379409"/>
          </a:xfrm>
          <a:prstGeom prst="rect">
            <a:avLst/>
          </a:prstGeom>
        </p:spPr>
        <p:txBody>
          <a:bodyPr vert="horz" lIns="109601" tIns="54800" rIns="109601" bIns="5480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21124" y="6605022"/>
            <a:ext cx="3819578" cy="379409"/>
          </a:xfrm>
          <a:prstGeom prst="rect">
            <a:avLst/>
          </a:prstGeom>
        </p:spPr>
        <p:txBody>
          <a:bodyPr vert="horz" lIns="109601" tIns="54800" rIns="109601" bIns="5480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44308" y="6605022"/>
            <a:ext cx="2814426" cy="379409"/>
          </a:xfrm>
          <a:prstGeom prst="rect">
            <a:avLst/>
          </a:prstGeom>
        </p:spPr>
        <p:txBody>
          <a:bodyPr vert="horz" lIns="109601" tIns="54800" rIns="109601" bIns="5480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1095989" rtl="0" eaLnBrk="1" latinLnBrk="0" hangingPunct="1">
        <a:spcBef>
          <a:spcPct val="0"/>
        </a:spcBef>
        <a:buNone/>
        <a:defRPr sz="5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10993" indent="-410993" algn="l" defTabSz="1095989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90494" indent="-342499" algn="l" defTabSz="1095989" rtl="0" eaLnBrk="1" latinLnBrk="0" hangingPunct="1">
        <a:spcBef>
          <a:spcPct val="20000"/>
        </a:spcBef>
        <a:buFont typeface="Arial" pitchFamily="34" charset="0"/>
        <a:buChar char="–"/>
        <a:defRPr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369991" indent="-273999" algn="l" defTabSz="1095989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917987" indent="-273999" algn="l" defTabSz="1095989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65985" indent="-273999" algn="l" defTabSz="1095989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3981" indent="-273999" algn="l" defTabSz="109598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1979" indent="-273999" algn="l" defTabSz="109598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09978" indent="-273999" algn="l" defTabSz="109598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57971" indent="-273999" algn="l" defTabSz="109598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9598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7996" algn="l" defTabSz="109598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95989" algn="l" defTabSz="109598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43990" algn="l" defTabSz="109598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91986" algn="l" defTabSz="109598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39983" algn="l" defTabSz="109598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87978" algn="l" defTabSz="109598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35976" algn="l" defTabSz="109598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83972" algn="l" defTabSz="109598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39839" y="1177529"/>
            <a:ext cx="11821385" cy="5818175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pPr defTabSz="913420"/>
            <a:endParaRPr sz="1800"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139847" y="156288"/>
            <a:ext cx="11821385" cy="942732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defTabSz="913420"/>
            <a:endParaRPr sz="180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29165" y="224963"/>
            <a:ext cx="10803500" cy="3278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291397" y="1715502"/>
            <a:ext cx="9479033" cy="3837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1">
                <a:solidFill>
                  <a:srgbClr val="2365C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01021" y="6627460"/>
            <a:ext cx="385978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420"/>
            <a:endParaRPr lang="ru-RU" sz="18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3091" y="6627460"/>
            <a:ext cx="27742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420"/>
            <a:fld id="{880D482E-E893-4824-BFFD-DB4EBF2D3699}" type="datetimeFigureOut">
              <a:rPr lang="ru-RU" sz="1800" smtClean="0">
                <a:solidFill>
                  <a:prstClr val="black">
                    <a:tint val="75000"/>
                  </a:prstClr>
                </a:solidFill>
              </a:rPr>
              <a:pPr defTabSz="913420"/>
              <a:t>18.08.2020</a:t>
            </a:fld>
            <a:endParaRPr lang="ru-RU" sz="18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684514" y="6627460"/>
            <a:ext cx="27742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420"/>
            <a:fld id="{5C96917E-EB90-4619-B290-CF2D0F8DE7B6}" type="slidenum">
              <a:rPr lang="ru-RU" sz="1800" smtClean="0">
                <a:solidFill>
                  <a:prstClr val="black">
                    <a:tint val="75000"/>
                  </a:prstClr>
                </a:solidFill>
              </a:rPr>
              <a:pPr defTabSz="913420"/>
              <a:t>‹#›</a:t>
            </a:fld>
            <a:endParaRPr lang="ru-RU" sz="18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621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</p:sldLayoutIdLst>
  <p:timing>
    <p:tnLst>
      <p:par>
        <p:cTn id="1" dur="indefinite" restart="never" nodeType="tmRoot"/>
      </p:par>
    </p:tnLst>
  </p:timing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811210" eaLnBrk="1" hangingPunct="1">
        <a:defRPr>
          <a:latin typeface="+mn-lt"/>
          <a:ea typeface="+mn-ea"/>
          <a:cs typeface="+mn-cs"/>
        </a:defRPr>
      </a:lvl2pPr>
      <a:lvl3pPr marL="1622417" eaLnBrk="1" hangingPunct="1">
        <a:defRPr>
          <a:latin typeface="+mn-lt"/>
          <a:ea typeface="+mn-ea"/>
          <a:cs typeface="+mn-cs"/>
        </a:defRPr>
      </a:lvl3pPr>
      <a:lvl4pPr marL="2433627" eaLnBrk="1" hangingPunct="1">
        <a:defRPr>
          <a:latin typeface="+mn-lt"/>
          <a:ea typeface="+mn-ea"/>
          <a:cs typeface="+mn-cs"/>
        </a:defRPr>
      </a:lvl4pPr>
      <a:lvl5pPr marL="3244838" eaLnBrk="1" hangingPunct="1">
        <a:defRPr>
          <a:latin typeface="+mn-lt"/>
          <a:ea typeface="+mn-ea"/>
          <a:cs typeface="+mn-cs"/>
        </a:defRPr>
      </a:lvl5pPr>
      <a:lvl6pPr marL="4056047" eaLnBrk="1" hangingPunct="1">
        <a:defRPr>
          <a:latin typeface="+mn-lt"/>
          <a:ea typeface="+mn-ea"/>
          <a:cs typeface="+mn-cs"/>
        </a:defRPr>
      </a:lvl6pPr>
      <a:lvl7pPr marL="4867257" eaLnBrk="1" hangingPunct="1">
        <a:defRPr>
          <a:latin typeface="+mn-lt"/>
          <a:ea typeface="+mn-ea"/>
          <a:cs typeface="+mn-cs"/>
        </a:defRPr>
      </a:lvl7pPr>
      <a:lvl8pPr marL="5678466" eaLnBrk="1" hangingPunct="1">
        <a:defRPr>
          <a:latin typeface="+mn-lt"/>
          <a:ea typeface="+mn-ea"/>
          <a:cs typeface="+mn-cs"/>
        </a:defRPr>
      </a:lvl8pPr>
      <a:lvl9pPr marL="6489678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811210" eaLnBrk="1" hangingPunct="1">
        <a:defRPr>
          <a:latin typeface="+mn-lt"/>
          <a:ea typeface="+mn-ea"/>
          <a:cs typeface="+mn-cs"/>
        </a:defRPr>
      </a:lvl2pPr>
      <a:lvl3pPr marL="1622417" eaLnBrk="1" hangingPunct="1">
        <a:defRPr>
          <a:latin typeface="+mn-lt"/>
          <a:ea typeface="+mn-ea"/>
          <a:cs typeface="+mn-cs"/>
        </a:defRPr>
      </a:lvl3pPr>
      <a:lvl4pPr marL="2433627" eaLnBrk="1" hangingPunct="1">
        <a:defRPr>
          <a:latin typeface="+mn-lt"/>
          <a:ea typeface="+mn-ea"/>
          <a:cs typeface="+mn-cs"/>
        </a:defRPr>
      </a:lvl4pPr>
      <a:lvl5pPr marL="3244838" eaLnBrk="1" hangingPunct="1">
        <a:defRPr>
          <a:latin typeface="+mn-lt"/>
          <a:ea typeface="+mn-ea"/>
          <a:cs typeface="+mn-cs"/>
        </a:defRPr>
      </a:lvl5pPr>
      <a:lvl6pPr marL="4056047" eaLnBrk="1" hangingPunct="1">
        <a:defRPr>
          <a:latin typeface="+mn-lt"/>
          <a:ea typeface="+mn-ea"/>
          <a:cs typeface="+mn-cs"/>
        </a:defRPr>
      </a:lvl6pPr>
      <a:lvl7pPr marL="4867257" eaLnBrk="1" hangingPunct="1">
        <a:defRPr>
          <a:latin typeface="+mn-lt"/>
          <a:ea typeface="+mn-ea"/>
          <a:cs typeface="+mn-cs"/>
        </a:defRPr>
      </a:lvl7pPr>
      <a:lvl8pPr marL="5678466" eaLnBrk="1" hangingPunct="1">
        <a:defRPr>
          <a:latin typeface="+mn-lt"/>
          <a:ea typeface="+mn-ea"/>
          <a:cs typeface="+mn-cs"/>
        </a:defRPr>
      </a:lvl8pPr>
      <a:lvl9pPr marL="6489678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3091" y="285382"/>
            <a:ext cx="10855643" cy="1187715"/>
          </a:xfrm>
          <a:prstGeom prst="rect">
            <a:avLst/>
          </a:prstGeom>
        </p:spPr>
        <p:txBody>
          <a:bodyPr vert="horz" lIns="109646" tIns="54823" rIns="109646" bIns="54823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3091" y="1662801"/>
            <a:ext cx="10855643" cy="4703021"/>
          </a:xfrm>
          <a:prstGeom prst="rect">
            <a:avLst/>
          </a:prstGeom>
        </p:spPr>
        <p:txBody>
          <a:bodyPr vert="horz" lIns="109646" tIns="54823" rIns="109646" bIns="54823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3091" y="6605014"/>
            <a:ext cx="2814426" cy="379409"/>
          </a:xfrm>
          <a:prstGeom prst="rect">
            <a:avLst/>
          </a:prstGeom>
        </p:spPr>
        <p:txBody>
          <a:bodyPr vert="horz" lIns="109646" tIns="54823" rIns="109646" bIns="54823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96457"/>
            <a:fld id="{9261D8A8-65F7-4C15-998D-FC4B9AD2CF8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96457"/>
              <a:t>18.08.2020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21124" y="6605014"/>
            <a:ext cx="3819578" cy="379409"/>
          </a:xfrm>
          <a:prstGeom prst="rect">
            <a:avLst/>
          </a:prstGeom>
        </p:spPr>
        <p:txBody>
          <a:bodyPr vert="horz" lIns="109646" tIns="54823" rIns="109646" bIns="54823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96457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44308" y="6605014"/>
            <a:ext cx="2814426" cy="379409"/>
          </a:xfrm>
          <a:prstGeom prst="rect">
            <a:avLst/>
          </a:prstGeom>
        </p:spPr>
        <p:txBody>
          <a:bodyPr vert="horz" lIns="109646" tIns="54823" rIns="109646" bIns="54823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96457"/>
            <a:fld id="{C3BCE9BE-DDCD-409E-B343-54C962CB52C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96457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428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ctr" defTabSz="1096457" rtl="0" eaLnBrk="1" latinLnBrk="0" hangingPunct="1">
        <a:spcBef>
          <a:spcPct val="0"/>
        </a:spcBef>
        <a:buNone/>
        <a:defRPr sz="5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11171" indent="-411171" algn="l" defTabSz="1096457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90871" indent="-342643" algn="l" defTabSz="1096457" rtl="0" eaLnBrk="1" latinLnBrk="0" hangingPunct="1">
        <a:spcBef>
          <a:spcPct val="20000"/>
        </a:spcBef>
        <a:buFont typeface="Arial" pitchFamily="34" charset="0"/>
        <a:buChar char="–"/>
        <a:defRPr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370571" indent="-274114" algn="l" defTabSz="1096457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918800" indent="-274114" algn="l" defTabSz="1096457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67028" indent="-274114" algn="l" defTabSz="1096457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5257" indent="-274114" algn="l" defTabSz="109645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3485" indent="-274114" algn="l" defTabSz="109645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1714" indent="-274114" algn="l" defTabSz="109645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59942" indent="-274114" algn="l" defTabSz="109645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9645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8229" algn="l" defTabSz="109645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96457" algn="l" defTabSz="109645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44686" algn="l" defTabSz="109645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92914" algn="l" defTabSz="109645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41143" algn="l" defTabSz="109645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89371" algn="l" defTabSz="109645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37600" algn="l" defTabSz="109645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85828" algn="l" defTabSz="109645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.gif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215" y="3387"/>
            <a:ext cx="12045450" cy="224247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defTabSz="1017670"/>
            <a:endParaRPr sz="2000">
              <a:solidFill>
                <a:srgbClr val="57565A"/>
              </a:solidFill>
            </a:endParaRPr>
          </a:p>
        </p:txBody>
      </p:sp>
      <p:sp>
        <p:nvSpPr>
          <p:cNvPr id="15" name="object 4">
            <a:extLst>
              <a:ext uri="{FF2B5EF4-FFF2-40B4-BE49-F238E27FC236}">
                <a16:creationId xmlns=""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1494408" y="2504814"/>
            <a:ext cx="9794067" cy="3656652"/>
          </a:xfrm>
          <a:prstGeom prst="rect">
            <a:avLst/>
          </a:prstGeom>
        </p:spPr>
        <p:txBody>
          <a:bodyPr vert="horz" wrap="square" lIns="0" tIns="24648" rIns="0" bIns="0" rtlCol="0">
            <a:spAutoFit/>
          </a:bodyPr>
          <a:lstStyle/>
          <a:p>
            <a:pPr marL="32490" defTabSz="1017670">
              <a:spcBef>
                <a:spcPts val="195"/>
              </a:spcBef>
            </a:pPr>
            <a:r>
              <a:rPr lang="ru-RU" sz="3600" b="1" dirty="0">
                <a:solidFill>
                  <a:srgbClr val="2365C7"/>
                </a:solidFill>
                <a:latin typeface="Arial"/>
                <a:cs typeface="Arial"/>
              </a:rPr>
              <a:t>  </a:t>
            </a:r>
            <a:r>
              <a:rPr lang="ru-RU" sz="5400" b="1" dirty="0">
                <a:solidFill>
                  <a:srgbClr val="2365C7"/>
                </a:solidFill>
                <a:latin typeface="Arial"/>
                <a:cs typeface="Arial"/>
              </a:rPr>
              <a:t>Тема</a:t>
            </a:r>
            <a:r>
              <a:rPr lang="en-US" sz="5400" dirty="0">
                <a:solidFill>
                  <a:srgbClr val="2365C7"/>
                </a:solidFill>
                <a:latin typeface="Arial"/>
                <a:cs typeface="Arial"/>
              </a:rPr>
              <a:t>:</a:t>
            </a:r>
            <a:endParaRPr lang="ru-RU" sz="5400" dirty="0">
              <a:solidFill>
                <a:srgbClr val="2365C7"/>
              </a:solidFill>
              <a:latin typeface="Arial"/>
              <a:cs typeface="Arial"/>
            </a:endParaRPr>
          </a:p>
          <a:p>
            <a:pPr marL="32490" algn="ctr" defTabSz="1017670">
              <a:spcBef>
                <a:spcPts val="195"/>
              </a:spcBef>
            </a:pPr>
            <a:r>
              <a:rPr lang="ru-RU" sz="4400" b="1" dirty="0"/>
              <a:t>Что изучает физика? Физические явления. Сведения из истории развития физики</a:t>
            </a:r>
            <a:endParaRPr lang="ru-RU" sz="4400" b="1" dirty="0">
              <a:solidFill>
                <a:srgbClr val="373435"/>
              </a:solidFill>
              <a:latin typeface="Arial"/>
              <a:cs typeface="Arial"/>
            </a:endParaRPr>
          </a:p>
          <a:p>
            <a:pPr marL="57142" defTabSz="1017670">
              <a:lnSpc>
                <a:spcPts val="3591"/>
              </a:lnSpc>
              <a:spcBef>
                <a:spcPts val="2175"/>
              </a:spcBef>
            </a:pPr>
            <a:r>
              <a:rPr lang="ru-RU" sz="3000" dirty="0">
                <a:solidFill>
                  <a:srgbClr val="373435"/>
                </a:solidFill>
                <a:latin typeface="Arial"/>
                <a:cs typeface="Arial"/>
              </a:rPr>
              <a:t>Учитель</a:t>
            </a:r>
            <a:r>
              <a:rPr lang="en-US" sz="3000" dirty="0">
                <a:solidFill>
                  <a:srgbClr val="373435"/>
                </a:solidFill>
                <a:latin typeface="Arial"/>
                <a:cs typeface="Arial"/>
              </a:rPr>
              <a:t>:</a:t>
            </a:r>
            <a:r>
              <a:rPr lang="ru-RU" sz="3000" dirty="0">
                <a:solidFill>
                  <a:srgbClr val="57565A"/>
                </a:solidFill>
                <a:latin typeface="Arial"/>
                <a:cs typeface="Arial"/>
              </a:rPr>
              <a:t> </a:t>
            </a:r>
            <a:r>
              <a:rPr lang="ru-RU" sz="3000" spc="8" dirty="0">
                <a:solidFill>
                  <a:srgbClr val="373435"/>
                </a:solidFill>
                <a:latin typeface="Arial"/>
                <a:cs typeface="Arial"/>
              </a:rPr>
              <a:t>Андреева Елизавета Александровна</a:t>
            </a:r>
            <a:endParaRPr sz="30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=""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557854" y="2995591"/>
            <a:ext cx="719726" cy="1494987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defTabSz="1017670"/>
            <a:endParaRPr sz="2000">
              <a:solidFill>
                <a:srgbClr val="57565A"/>
              </a:solidFill>
            </a:endParaRPr>
          </a:p>
        </p:txBody>
      </p:sp>
      <p:sp>
        <p:nvSpPr>
          <p:cNvPr id="17" name="object 6">
            <a:extLst>
              <a:ext uri="{FF2B5EF4-FFF2-40B4-BE49-F238E27FC236}">
                <a16:creationId xmlns=""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557854" y="5210806"/>
            <a:ext cx="719726" cy="1494987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pPr defTabSz="1017670"/>
            <a:endParaRPr sz="2000">
              <a:solidFill>
                <a:srgbClr val="57565A"/>
              </a:solidFill>
            </a:endParaRPr>
          </a:p>
        </p:txBody>
      </p:sp>
      <p:sp>
        <p:nvSpPr>
          <p:cNvPr id="20" name="object 9">
            <a:extLst>
              <a:ext uri="{FF2B5EF4-FFF2-40B4-BE49-F238E27FC236}">
                <a16:creationId xmlns=""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9887713" y="466901"/>
            <a:ext cx="1262840" cy="132624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defTabSz="1017670"/>
            <a:endParaRPr sz="2000">
              <a:solidFill>
                <a:srgbClr val="57565A"/>
              </a:solidFill>
            </a:endParaRPr>
          </a:p>
        </p:txBody>
      </p:sp>
      <p:sp>
        <p:nvSpPr>
          <p:cNvPr id="21" name="object 10">
            <a:extLst>
              <a:ext uri="{FF2B5EF4-FFF2-40B4-BE49-F238E27FC236}">
                <a16:creationId xmlns=""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9898015" y="495430"/>
            <a:ext cx="1262840" cy="132624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pPr defTabSz="1017670"/>
            <a:endParaRPr sz="2000">
              <a:solidFill>
                <a:srgbClr val="57565A"/>
              </a:solidFill>
            </a:endParaRPr>
          </a:p>
        </p:txBody>
      </p:sp>
      <p:sp>
        <p:nvSpPr>
          <p:cNvPr id="22" name="object 12">
            <a:extLst>
              <a:ext uri="{FF2B5EF4-FFF2-40B4-BE49-F238E27FC236}">
                <a16:creationId xmlns=""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10279411" y="473237"/>
            <a:ext cx="761677" cy="1043947"/>
          </a:xfrm>
          <a:prstGeom prst="rect">
            <a:avLst/>
          </a:prstGeom>
        </p:spPr>
        <p:txBody>
          <a:bodyPr vert="horz" wrap="square" lIns="0" tIns="28011" rIns="0" bIns="0" rtlCol="0">
            <a:spAutoFit/>
          </a:bodyPr>
          <a:lstStyle/>
          <a:p>
            <a:pPr defTabSz="1017670">
              <a:spcBef>
                <a:spcPts val="221"/>
              </a:spcBef>
            </a:pPr>
            <a:r>
              <a:rPr lang="ru-RU" sz="6600" b="1" spc="18" dirty="0">
                <a:solidFill>
                  <a:srgbClr val="FEFEFE"/>
                </a:solidFill>
                <a:latin typeface="Arial"/>
                <a:cs typeface="Arial"/>
              </a:rPr>
              <a:t>6</a:t>
            </a:r>
            <a:endParaRPr sz="66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="" xmlns:a16="http://schemas.microsoft.com/office/drawing/2014/main" id="{065B57C3-CBC0-467B-8CE6-9C853CD5BC49}"/>
              </a:ext>
            </a:extLst>
          </p:cNvPr>
          <p:cNvSpPr txBox="1"/>
          <p:nvPr/>
        </p:nvSpPr>
        <p:spPr>
          <a:xfrm>
            <a:off x="10135368" y="1386180"/>
            <a:ext cx="1519768" cy="375441"/>
          </a:xfrm>
          <a:prstGeom prst="rect">
            <a:avLst/>
          </a:prstGeom>
        </p:spPr>
        <p:txBody>
          <a:bodyPr vert="horz" wrap="square" lIns="0" tIns="21290" rIns="0" bIns="0" rtlCol="0">
            <a:spAutoFit/>
          </a:bodyPr>
          <a:lstStyle/>
          <a:p>
            <a:pPr defTabSz="1017670">
              <a:spcBef>
                <a:spcPts val="168"/>
              </a:spcBef>
            </a:pPr>
            <a:r>
              <a:rPr lang="ru-RU" sz="2300" spc="-8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23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6" name="object 2">
            <a:extLst>
              <a:ext uri="{FF2B5EF4-FFF2-40B4-BE49-F238E27FC236}">
                <a16:creationId xmlns="" xmlns:a16="http://schemas.microsoft.com/office/drawing/2014/main" id="{33B3743F-69E5-4A0A-9505-41E75798E9CF}"/>
              </a:ext>
            </a:extLst>
          </p:cNvPr>
          <p:cNvSpPr txBox="1">
            <a:spLocks/>
          </p:cNvSpPr>
          <p:nvPr/>
        </p:nvSpPr>
        <p:spPr>
          <a:xfrm>
            <a:off x="2038043" y="495431"/>
            <a:ext cx="3707957" cy="949389"/>
          </a:xfrm>
          <a:prstGeom prst="rect">
            <a:avLst/>
          </a:prstGeom>
        </p:spPr>
        <p:txBody>
          <a:bodyPr vert="horz" wrap="square" lIns="0" tIns="25807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2446" defTabSz="1615850">
              <a:spcBef>
                <a:spcPts val="203"/>
              </a:spcBef>
              <a:defRPr/>
            </a:pPr>
            <a:r>
              <a:rPr lang="ru-RU" sz="6000" kern="0" spc="8" dirty="0">
                <a:solidFill>
                  <a:sysClr val="window" lastClr="FFFFFF"/>
                </a:solidFill>
              </a:rPr>
              <a:t>Физика</a:t>
            </a:r>
            <a:endParaRPr lang="en-US" sz="6000" kern="0" spc="8" dirty="0">
              <a:solidFill>
                <a:sysClr val="window" lastClr="FFFFFF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45" y="544598"/>
            <a:ext cx="901701" cy="997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4679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Liza\Desktop\Безымянны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61825" cy="712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372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C:\Users\Liza\Desktop\Безымянный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64" y="4327735"/>
            <a:ext cx="7908959" cy="2262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0273" y="224948"/>
            <a:ext cx="11610872" cy="677108"/>
          </a:xfrm>
        </p:spPr>
        <p:txBody>
          <a:bodyPr/>
          <a:lstStyle/>
          <a:p>
            <a:pPr algn="ctr"/>
            <a:r>
              <a:rPr lang="ru-RU" sz="4400" dirty="0"/>
              <a:t>Сведения из истории развития физики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14288" y="1690942"/>
            <a:ext cx="7632848" cy="2769989"/>
          </a:xfrm>
        </p:spPr>
        <p:txBody>
          <a:bodyPr/>
          <a:lstStyle/>
          <a:p>
            <a:pPr algn="ctr"/>
            <a:r>
              <a:rPr lang="ru-RU" sz="3600" b="0" i="0" dirty="0">
                <a:solidFill>
                  <a:schemeClr val="tx1"/>
                </a:solidFill>
              </a:rPr>
              <a:t>Начальные представления о строения вещества были выдвинуты жившим в 460–370 годы до нашей эры мыслителем </a:t>
            </a:r>
            <a:r>
              <a:rPr lang="ru-RU" sz="3600" i="0" dirty="0" err="1">
                <a:solidFill>
                  <a:schemeClr val="tx1"/>
                </a:solidFill>
              </a:rPr>
              <a:t>Демокритом</a:t>
            </a:r>
            <a:r>
              <a:rPr lang="ru-RU" sz="3600" i="0" dirty="0">
                <a:solidFill>
                  <a:schemeClr val="tx1"/>
                </a:solidFill>
              </a:rPr>
              <a:t>.</a:t>
            </a:r>
            <a:endParaRPr lang="ru-RU" sz="3600" dirty="0">
              <a:solidFill>
                <a:schemeClr val="tx1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796" y="1707533"/>
            <a:ext cx="3562350" cy="474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5426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952" y="4951121"/>
            <a:ext cx="3800475" cy="1959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880" y="1959149"/>
            <a:ext cx="3562350" cy="2631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165" y="224944"/>
            <a:ext cx="10803500" cy="1231106"/>
          </a:xfrm>
        </p:spPr>
        <p:txBody>
          <a:bodyPr/>
          <a:lstStyle/>
          <a:p>
            <a:pPr algn="ctr"/>
            <a:r>
              <a:rPr lang="ru-RU" sz="4400" dirty="0"/>
              <a:t>Эпикур Самосский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0277" y="1186880"/>
            <a:ext cx="6120678" cy="5847755"/>
          </a:xfrm>
        </p:spPr>
        <p:txBody>
          <a:bodyPr/>
          <a:lstStyle/>
          <a:p>
            <a:pPr algn="ctr"/>
            <a:r>
              <a:rPr lang="ru-RU" sz="3800" b="0" i="0" dirty="0">
                <a:solidFill>
                  <a:schemeClr val="tx1"/>
                </a:solidFill>
              </a:rPr>
              <a:t>Теорию об устройстве мира разработал живший в 341–270 годах до н.э. </a:t>
            </a:r>
            <a:r>
              <a:rPr lang="ru-RU" sz="3800" dirty="0">
                <a:solidFill>
                  <a:schemeClr val="tx1"/>
                </a:solidFill>
              </a:rPr>
              <a:t>Эпикур</a:t>
            </a:r>
            <a:r>
              <a:rPr lang="ru-RU" sz="3800" b="0" i="0" dirty="0">
                <a:solidFill>
                  <a:schemeClr val="tx1"/>
                </a:solidFill>
              </a:rPr>
              <a:t>. Согласно его учению, все вещества состоят из невидимых, неделимых частиц – атомов, которые находятся в непрерывном движении.</a:t>
            </a:r>
            <a:endParaRPr lang="ru-RU" sz="3800" dirty="0">
              <a:solidFill>
                <a:schemeClr val="tx1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3241" y="1402904"/>
            <a:ext cx="2808312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031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Liza\Desktop\Безымянны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64" y="1546920"/>
            <a:ext cx="2895600" cy="508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165" y="224948"/>
            <a:ext cx="10803500" cy="677108"/>
          </a:xfrm>
        </p:spPr>
        <p:txBody>
          <a:bodyPr/>
          <a:lstStyle/>
          <a:p>
            <a:pPr algn="ctr"/>
            <a:r>
              <a:rPr lang="ru-RU" sz="4400" dirty="0"/>
              <a:t>Архимед ( 287-212 гг. до н.э.)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62560" y="1402904"/>
            <a:ext cx="8959697" cy="5472608"/>
          </a:xfrm>
        </p:spPr>
        <p:txBody>
          <a:bodyPr/>
          <a:lstStyle/>
          <a:p>
            <a:pPr algn="ctr"/>
            <a:r>
              <a:rPr lang="ru-RU" sz="3800" b="0" i="0" dirty="0" smtClean="0">
                <a:solidFill>
                  <a:schemeClr val="tx1"/>
                </a:solidFill>
              </a:rPr>
              <a:t>Архимед был одним из величайших ученых Древней Греции. Он </a:t>
            </a:r>
            <a:r>
              <a:rPr lang="ru-RU" sz="3800" b="0" i="0" dirty="0">
                <a:solidFill>
                  <a:schemeClr val="tx1"/>
                </a:solidFill>
              </a:rPr>
              <a:t>з</a:t>
            </a:r>
            <a:r>
              <a:rPr lang="ru-RU" sz="3800" b="0" i="0" dirty="0" smtClean="0">
                <a:solidFill>
                  <a:schemeClr val="tx1"/>
                </a:solidFill>
              </a:rPr>
              <a:t>анимался изучением законов действия рычагов. « Дайте мне точку опоры, и я поверну Землю…». И ученый не хвастался. Он это точно высчитал. Архимед первым понял как меняется давление в жидкостях в зависимости от глубины, рассмотрел условие плавания тел.</a:t>
            </a:r>
            <a:endParaRPr lang="ru-RU" sz="3800" b="0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725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165" y="224945"/>
            <a:ext cx="10803500" cy="738664"/>
          </a:xfrm>
        </p:spPr>
        <p:txBody>
          <a:bodyPr/>
          <a:lstStyle/>
          <a:p>
            <a:pPr algn="ctr"/>
            <a:r>
              <a:rPr lang="ru-RU" sz="4800" dirty="0" smtClean="0"/>
              <a:t>Ученые Средней Азии</a:t>
            </a:r>
            <a:endParaRPr lang="ru-RU" sz="4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288" y="1330897"/>
            <a:ext cx="11521279" cy="1323439"/>
          </a:xfrm>
        </p:spPr>
        <p:txBody>
          <a:bodyPr/>
          <a:lstStyle/>
          <a:p>
            <a:pPr algn="ctr"/>
            <a:r>
              <a:rPr lang="ru-RU" i="0" dirty="0">
                <a:solidFill>
                  <a:schemeClr val="tx1"/>
                </a:solidFill>
              </a:rPr>
              <a:t>В средние века развитие науки </a:t>
            </a:r>
            <a:r>
              <a:rPr lang="ru-RU" i="0" dirty="0" smtClean="0">
                <a:solidFill>
                  <a:schemeClr val="tx1"/>
                </a:solidFill>
              </a:rPr>
              <a:t>и культуры </a:t>
            </a:r>
            <a:r>
              <a:rPr lang="ru-RU" i="0" dirty="0">
                <a:solidFill>
                  <a:schemeClr val="tx1"/>
                </a:solidFill>
              </a:rPr>
              <a:t>переместилось </a:t>
            </a:r>
            <a:r>
              <a:rPr lang="ru-RU" i="0" dirty="0" smtClean="0">
                <a:solidFill>
                  <a:schemeClr val="tx1"/>
                </a:solidFill>
              </a:rPr>
              <a:t>на Восток</a:t>
            </a:r>
            <a:r>
              <a:rPr lang="ru-RU" i="0" dirty="0">
                <a:solidFill>
                  <a:schemeClr val="tx1"/>
                </a:solidFill>
              </a:rPr>
              <a:t>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15" y="2713829"/>
            <a:ext cx="2880320" cy="4233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731" y="2627046"/>
            <a:ext cx="2952328" cy="4268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7178" y="2636432"/>
            <a:ext cx="2653609" cy="4259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2071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255" y="322784"/>
            <a:ext cx="11935569" cy="864096"/>
          </a:xfrm>
        </p:spPr>
        <p:txBody>
          <a:bodyPr/>
          <a:lstStyle/>
          <a:p>
            <a:r>
              <a:rPr lang="ru-RU" sz="4000" b="0" dirty="0"/>
              <a:t>Дальнейшее развитие физика получила в Европе</a:t>
            </a:r>
            <a:endParaRPr lang="ru-RU" sz="40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0274" y="1546926"/>
            <a:ext cx="5392783" cy="5293757"/>
          </a:xfrm>
        </p:spPr>
        <p:txBody>
          <a:bodyPr/>
          <a:lstStyle/>
          <a:p>
            <a:pPr algn="ctr"/>
            <a:r>
              <a:rPr lang="ru-RU" b="0" i="0" dirty="0">
                <a:solidFill>
                  <a:schemeClr val="tx1"/>
                </a:solidFill>
              </a:rPr>
              <a:t>Польский </a:t>
            </a:r>
            <a:r>
              <a:rPr lang="ru-RU" b="0" i="0" dirty="0" smtClean="0">
                <a:solidFill>
                  <a:schemeClr val="tx1"/>
                </a:solidFill>
              </a:rPr>
              <a:t>ученый </a:t>
            </a:r>
            <a:r>
              <a:rPr lang="ru-RU" dirty="0" smtClean="0">
                <a:solidFill>
                  <a:schemeClr val="tx1"/>
                </a:solidFill>
              </a:rPr>
              <a:t>Николай</a:t>
            </a:r>
            <a:r>
              <a:rPr lang="ru-RU" b="0" dirty="0" smtClean="0">
                <a:solidFill>
                  <a:schemeClr val="tx1"/>
                </a:solidFill>
              </a:rPr>
              <a:t> </a:t>
            </a:r>
            <a:r>
              <a:rPr lang="ru-RU" dirty="0" smtClean="0">
                <a:solidFill>
                  <a:schemeClr val="tx1"/>
                </a:solidFill>
              </a:rPr>
              <a:t>Коперник</a:t>
            </a:r>
            <a:r>
              <a:rPr lang="ru-RU" b="0" dirty="0" smtClean="0">
                <a:solidFill>
                  <a:schemeClr val="tx1"/>
                </a:solidFill>
              </a:rPr>
              <a:t> </a:t>
            </a:r>
            <a:r>
              <a:rPr lang="ru-RU" b="0" i="0" dirty="0" smtClean="0">
                <a:solidFill>
                  <a:schemeClr val="tx1"/>
                </a:solidFill>
              </a:rPr>
              <a:t>впервые </a:t>
            </a:r>
            <a:r>
              <a:rPr lang="ru-RU" b="0" i="0" dirty="0">
                <a:solidFill>
                  <a:schemeClr val="tx1"/>
                </a:solidFill>
              </a:rPr>
              <a:t>правильно </a:t>
            </a:r>
            <a:r>
              <a:rPr lang="ru-RU" b="0" i="0" dirty="0" smtClean="0">
                <a:solidFill>
                  <a:schemeClr val="tx1"/>
                </a:solidFill>
              </a:rPr>
              <a:t>описал строение Солнечной системы</a:t>
            </a:r>
            <a:r>
              <a:rPr lang="ru-RU" b="0" i="0" dirty="0">
                <a:solidFill>
                  <a:schemeClr val="tx1"/>
                </a:solidFill>
              </a:rPr>
              <a:t>. </a:t>
            </a:r>
            <a:r>
              <a:rPr lang="ru-RU" b="0" i="0" dirty="0" smtClean="0">
                <a:solidFill>
                  <a:schemeClr val="tx1"/>
                </a:solidFill>
              </a:rPr>
              <a:t>Но принять </a:t>
            </a:r>
            <a:r>
              <a:rPr lang="ru-RU" b="0" i="0" dirty="0">
                <a:solidFill>
                  <a:schemeClr val="tx1"/>
                </a:solidFill>
              </a:rPr>
              <a:t>это учение было нелегко.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057" y="1978968"/>
            <a:ext cx="6148637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7820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34268" y="1546920"/>
            <a:ext cx="11449272" cy="1846659"/>
          </a:xfrm>
        </p:spPr>
        <p:txBody>
          <a:bodyPr/>
          <a:lstStyle/>
          <a:p>
            <a:pPr algn="ctr"/>
            <a:r>
              <a:rPr lang="ru-RU" sz="4000" b="0" i="0" dirty="0" smtClean="0">
                <a:solidFill>
                  <a:schemeClr val="tx1"/>
                </a:solidFill>
              </a:rPr>
              <a:t>экспериментами </a:t>
            </a:r>
            <a:r>
              <a:rPr lang="ru-RU" sz="4000" b="0" i="0" dirty="0" smtClean="0">
                <a:solidFill>
                  <a:schemeClr val="tx1"/>
                </a:solidFill>
              </a:rPr>
              <a:t>и расчетами подтвердили </a:t>
            </a:r>
            <a:r>
              <a:rPr lang="ru-RU" sz="4000" b="0" i="0" dirty="0">
                <a:solidFill>
                  <a:schemeClr val="tx1"/>
                </a:solidFill>
              </a:rPr>
              <a:t>это учение. </a:t>
            </a:r>
            <a:r>
              <a:rPr lang="ru-RU" sz="4000" b="0" i="0" dirty="0" smtClean="0">
                <a:solidFill>
                  <a:schemeClr val="tx1"/>
                </a:solidFill>
              </a:rPr>
              <a:t>Первым ученым</a:t>
            </a:r>
            <a:r>
              <a:rPr lang="ru-RU" sz="4000" b="0" i="0" dirty="0">
                <a:solidFill>
                  <a:schemeClr val="tx1"/>
                </a:solidFill>
              </a:rPr>
              <a:t>, </a:t>
            </a:r>
            <a:r>
              <a:rPr lang="ru-RU" sz="4000" b="0" i="0" dirty="0" smtClean="0">
                <a:solidFill>
                  <a:schemeClr val="tx1"/>
                </a:solidFill>
              </a:rPr>
              <a:t>наблюдавшим небесные тела </a:t>
            </a:r>
            <a:r>
              <a:rPr lang="ru-RU" sz="4000" b="0" i="0" dirty="0">
                <a:solidFill>
                  <a:schemeClr val="tx1"/>
                </a:solidFill>
              </a:rPr>
              <a:t>в телескоп, тоже был </a:t>
            </a:r>
            <a:r>
              <a:rPr lang="ru-RU" sz="4000" dirty="0">
                <a:solidFill>
                  <a:schemeClr val="tx1"/>
                </a:solidFill>
              </a:rPr>
              <a:t>Галилей</a:t>
            </a:r>
            <a:r>
              <a:rPr lang="ru-RU" sz="4000" b="0" i="0" dirty="0">
                <a:solidFill>
                  <a:schemeClr val="tx1"/>
                </a:solidFill>
              </a:rPr>
              <a:t>.</a:t>
            </a:r>
            <a:endParaRPr lang="ru-RU" sz="4000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28" y="3779168"/>
            <a:ext cx="4536505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968" y="3779168"/>
            <a:ext cx="4619625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248" y="34752"/>
            <a:ext cx="118093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Итальянский ученый </a:t>
            </a:r>
            <a:r>
              <a:rPr lang="ru-RU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Галилео </a:t>
            </a:r>
            <a:r>
              <a:rPr lang="ru-RU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Галилей и </a:t>
            </a:r>
            <a:endParaRPr lang="ru-RU" sz="3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немецкий </a:t>
            </a:r>
            <a:r>
              <a:rPr lang="ru-RU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ученый </a:t>
            </a:r>
            <a:r>
              <a:rPr lang="ru-RU" sz="32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Иоган</a:t>
            </a:r>
            <a:r>
              <a:rPr lang="ru-RU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Кеплер </a:t>
            </a:r>
          </a:p>
        </p:txBody>
      </p:sp>
    </p:spTree>
    <p:extLst>
      <p:ext uri="{BB962C8B-B14F-4D97-AF65-F5344CB8AC3E}">
        <p14:creationId xmlns:p14="http://schemas.microsoft.com/office/powerpoint/2010/main" val="3050983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98264" y="1330896"/>
            <a:ext cx="11665296" cy="2462213"/>
          </a:xfrm>
        </p:spPr>
        <p:txBody>
          <a:bodyPr/>
          <a:lstStyle/>
          <a:p>
            <a:pPr algn="ctr"/>
            <a:r>
              <a:rPr lang="ru-RU" sz="4000" b="0" i="0" dirty="0" smtClean="0">
                <a:solidFill>
                  <a:schemeClr val="tx1"/>
                </a:solidFill>
              </a:rPr>
              <a:t>Сформулировал </a:t>
            </a:r>
            <a:r>
              <a:rPr lang="ru-RU" sz="4000" b="0" i="0" dirty="0">
                <a:solidFill>
                  <a:schemeClr val="tx1"/>
                </a:solidFill>
              </a:rPr>
              <a:t>основные законы классической механики. Открыл закон всемирного тяготения, дал теорию движения небесных тел, создав основы небесной механики.</a:t>
            </a:r>
            <a:endParaRPr lang="ru-RU" sz="4000" dirty="0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576" y="3879739"/>
            <a:ext cx="5715001" cy="300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0272" y="178768"/>
            <a:ext cx="115932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Неоценимый вклад в развитие физики внес английский ученый </a:t>
            </a:r>
            <a:r>
              <a:rPr lang="ru-RU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Исаак Ньютон</a:t>
            </a:r>
            <a:r>
              <a:rPr lang="ru-RU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933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165" y="224944"/>
            <a:ext cx="10803500" cy="738664"/>
          </a:xfrm>
        </p:spPr>
        <p:txBody>
          <a:bodyPr/>
          <a:lstStyle/>
          <a:p>
            <a:pPr algn="ctr"/>
            <a:r>
              <a:rPr lang="en-US" sz="4800" dirty="0"/>
              <a:t>XVIII–XIX </a:t>
            </a:r>
            <a:r>
              <a:rPr lang="ru-RU" sz="4800" dirty="0"/>
              <a:t>век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0273" y="1258894"/>
            <a:ext cx="11521280" cy="1661993"/>
          </a:xfrm>
        </p:spPr>
        <p:txBody>
          <a:bodyPr/>
          <a:lstStyle/>
          <a:p>
            <a:pPr algn="ctr"/>
            <a:r>
              <a:rPr lang="ru-RU" sz="3600" b="0" i="0" dirty="0">
                <a:solidFill>
                  <a:schemeClr val="tx1"/>
                </a:solidFill>
              </a:rPr>
              <a:t>запуск первых паровых машин, развитие военной техники, использование электричества и многое другое.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00" y="2927143"/>
            <a:ext cx="1664279" cy="2496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4212" y="2918929"/>
            <a:ext cx="1584176" cy="2504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768" y="3129023"/>
            <a:ext cx="1944216" cy="2499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 descr="C:\Users\Liza\Desktop\Безымянный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158" y="2863637"/>
            <a:ext cx="4840340" cy="255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2785" y="5723384"/>
            <a:ext cx="2339735" cy="461626"/>
          </a:xfrm>
          <a:prstGeom prst="rect">
            <a:avLst/>
          </a:prstGeom>
          <a:noFill/>
        </p:spPr>
        <p:txBody>
          <a:bodyPr wrap="none" lIns="91404" tIns="45701" rIns="91404" bIns="45701" rtlCol="0">
            <a:spAutoFit/>
          </a:bodyPr>
          <a:lstStyle/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М. Ломоносов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90552" y="5723384"/>
            <a:ext cx="1530283" cy="461626"/>
          </a:xfrm>
          <a:prstGeom prst="rect">
            <a:avLst/>
          </a:prstGeom>
          <a:noFill/>
        </p:spPr>
        <p:txBody>
          <a:bodyPr wrap="none" lIns="91404" tIns="45701" rIns="91404" bIns="45701" rtlCol="0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Л.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Эйлер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45297" y="5765814"/>
            <a:ext cx="1173647" cy="461626"/>
          </a:xfrm>
          <a:prstGeom prst="rect">
            <a:avLst/>
          </a:prstGeom>
          <a:noFill/>
        </p:spPr>
        <p:txBody>
          <a:bodyPr wrap="none" lIns="91404" tIns="45701" rIns="91404" bIns="45701" rtlCol="0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К.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Юнг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349001" y="5765814"/>
            <a:ext cx="4403697" cy="461626"/>
          </a:xfrm>
          <a:prstGeom prst="rect">
            <a:avLst/>
          </a:prstGeom>
          <a:noFill/>
        </p:spPr>
        <p:txBody>
          <a:bodyPr wrap="none" lIns="91404" tIns="45701" rIns="91404" bIns="45701" rtlCol="0">
            <a:spAutoFit/>
          </a:bodyPr>
          <a:lstStyle/>
          <a:p>
            <a:r>
              <a:rPr lang="ru-RU" sz="2400" b="1" dirty="0">
                <a:latin typeface="Arial" pitchFamily="34" charset="0"/>
                <a:cs typeface="Arial" pitchFamily="34" charset="0"/>
              </a:rPr>
              <a:t>Х. Эрстед         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А. Ампер,</a:t>
            </a:r>
          </a:p>
        </p:txBody>
      </p:sp>
    </p:spTree>
    <p:extLst>
      <p:ext uri="{BB962C8B-B14F-4D97-AF65-F5344CB8AC3E}">
        <p14:creationId xmlns:p14="http://schemas.microsoft.com/office/powerpoint/2010/main" val="1240327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165" y="224950"/>
            <a:ext cx="10803500" cy="830997"/>
          </a:xfrm>
        </p:spPr>
        <p:txBody>
          <a:bodyPr/>
          <a:lstStyle/>
          <a:p>
            <a:pPr algn="ctr"/>
            <a:r>
              <a:rPr lang="en-US" sz="5400" dirty="0"/>
              <a:t>XX </a:t>
            </a:r>
            <a:r>
              <a:rPr lang="ru-RU" sz="5400" dirty="0"/>
              <a:t>век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284" y="1386636"/>
            <a:ext cx="6840760" cy="5416868"/>
          </a:xfrm>
        </p:spPr>
        <p:txBody>
          <a:bodyPr/>
          <a:lstStyle/>
          <a:p>
            <a:pPr algn="ctr"/>
            <a:r>
              <a:rPr lang="ru-RU" sz="3200" b="0" i="0" dirty="0">
                <a:solidFill>
                  <a:schemeClr val="tx1"/>
                </a:solidFill>
              </a:rPr>
              <a:t>Были сделаны великие открытия. </a:t>
            </a:r>
          </a:p>
          <a:p>
            <a:pPr algn="ctr"/>
            <a:r>
              <a:rPr lang="ru-RU" sz="3200" b="0" i="0" dirty="0">
                <a:solidFill>
                  <a:schemeClr val="tx1"/>
                </a:solidFill>
              </a:rPr>
              <a:t>В результате этих открытий появилась возможность использовать атомную энергию. Человек вышел в космос. Широко известны имена физиков </a:t>
            </a:r>
          </a:p>
          <a:p>
            <a:pPr algn="ctr"/>
            <a:r>
              <a:rPr lang="ru-RU" sz="3200" b="0" dirty="0">
                <a:solidFill>
                  <a:schemeClr val="tx1"/>
                </a:solidFill>
              </a:rPr>
              <a:t>Д. Лоренса, А. Эйнштейна, </a:t>
            </a:r>
          </a:p>
          <a:p>
            <a:pPr algn="ctr"/>
            <a:r>
              <a:rPr lang="ru-RU" sz="3200" b="0" dirty="0">
                <a:solidFill>
                  <a:schemeClr val="tx1"/>
                </a:solidFill>
              </a:rPr>
              <a:t>В. Рентгена, Дж. Томсона, </a:t>
            </a:r>
          </a:p>
          <a:p>
            <a:pPr algn="ctr"/>
            <a:r>
              <a:rPr lang="ru-RU" sz="3200" b="0" dirty="0">
                <a:solidFill>
                  <a:schemeClr val="tx1"/>
                </a:solidFill>
              </a:rPr>
              <a:t>М. Планка, Э. Резерфорда, </a:t>
            </a:r>
          </a:p>
          <a:p>
            <a:pPr algn="ctr"/>
            <a:r>
              <a:rPr lang="ru-RU" sz="3200" b="0" dirty="0">
                <a:solidFill>
                  <a:schemeClr val="tx1"/>
                </a:solidFill>
              </a:rPr>
              <a:t>Н. Бора, А. Иоффе, С. Вавилова,</a:t>
            </a:r>
          </a:p>
          <a:p>
            <a:pPr algn="ctr"/>
            <a:r>
              <a:rPr lang="ru-RU" sz="3200" b="0" dirty="0">
                <a:solidFill>
                  <a:schemeClr val="tx1"/>
                </a:solidFill>
              </a:rPr>
              <a:t>М. Ландау, Луи де Бройля.</a:t>
            </a: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9025" y="1302099"/>
            <a:ext cx="4680520" cy="2621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3048" y="4067200"/>
            <a:ext cx="4490865" cy="2788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758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165" y="224950"/>
            <a:ext cx="10803500" cy="830997"/>
          </a:xfrm>
        </p:spPr>
        <p:txBody>
          <a:bodyPr/>
          <a:lstStyle/>
          <a:p>
            <a:pPr algn="ctr"/>
            <a:r>
              <a:rPr lang="ru-RU" sz="5400" dirty="0"/>
              <a:t>Что изучает физика?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726657" y="1474912"/>
            <a:ext cx="7992896" cy="5109091"/>
          </a:xfrm>
        </p:spPr>
        <p:txBody>
          <a:bodyPr/>
          <a:lstStyle/>
          <a:p>
            <a:pPr algn="ctr"/>
            <a:r>
              <a:rPr lang="ru-RU" sz="3600" i="0" dirty="0">
                <a:solidFill>
                  <a:schemeClr val="tx1"/>
                </a:solidFill>
              </a:rPr>
              <a:t>   </a:t>
            </a:r>
            <a:r>
              <a:rPr lang="ru-RU" sz="4000" i="0" dirty="0">
                <a:solidFill>
                  <a:schemeClr val="tx1"/>
                </a:solidFill>
              </a:rPr>
              <a:t>Слово </a:t>
            </a:r>
            <a:r>
              <a:rPr lang="ru-RU" sz="4400" i="0" dirty="0">
                <a:solidFill>
                  <a:schemeClr val="tx1"/>
                </a:solidFill>
              </a:rPr>
              <a:t>«</a:t>
            </a:r>
            <a:r>
              <a:rPr lang="ru-RU" sz="4400" dirty="0">
                <a:solidFill>
                  <a:schemeClr val="tx1"/>
                </a:solidFill>
              </a:rPr>
              <a:t>физика</a:t>
            </a:r>
            <a:r>
              <a:rPr lang="ru-RU" sz="4400" i="0" dirty="0">
                <a:solidFill>
                  <a:schemeClr val="tx1"/>
                </a:solidFill>
              </a:rPr>
              <a:t>» </a:t>
            </a:r>
            <a:r>
              <a:rPr lang="ru-RU" sz="4000" i="0" dirty="0">
                <a:solidFill>
                  <a:schemeClr val="tx1"/>
                </a:solidFill>
              </a:rPr>
              <a:t>происходит от греческого слова </a:t>
            </a:r>
            <a:r>
              <a:rPr lang="ru-RU" sz="4400" i="0" dirty="0">
                <a:solidFill>
                  <a:schemeClr val="tx1"/>
                </a:solidFill>
              </a:rPr>
              <a:t>«</a:t>
            </a:r>
            <a:r>
              <a:rPr lang="ru-RU" sz="4400" dirty="0" err="1">
                <a:solidFill>
                  <a:schemeClr val="tx1"/>
                </a:solidFill>
              </a:rPr>
              <a:t>фюзис</a:t>
            </a:r>
            <a:r>
              <a:rPr lang="ru-RU" sz="4400" dirty="0">
                <a:solidFill>
                  <a:schemeClr val="tx1"/>
                </a:solidFill>
              </a:rPr>
              <a:t>»</a:t>
            </a:r>
            <a:r>
              <a:rPr lang="ru-RU" sz="4000" i="0" dirty="0">
                <a:solidFill>
                  <a:schemeClr val="tx1"/>
                </a:solidFill>
              </a:rPr>
              <a:t>, что означает </a:t>
            </a:r>
            <a:r>
              <a:rPr lang="ru-RU" sz="4000" dirty="0">
                <a:solidFill>
                  <a:schemeClr val="tx1"/>
                </a:solidFill>
              </a:rPr>
              <a:t>природа</a:t>
            </a:r>
            <a:r>
              <a:rPr lang="ru-RU" sz="4000" i="0" dirty="0">
                <a:solidFill>
                  <a:schemeClr val="tx1"/>
                </a:solidFill>
              </a:rPr>
              <a:t>. Оно впервые появилось в сочинениях одного из величайших мыслителей древности – </a:t>
            </a:r>
            <a:r>
              <a:rPr lang="ru-RU" sz="4400" dirty="0">
                <a:solidFill>
                  <a:schemeClr val="tx1"/>
                </a:solidFill>
              </a:rPr>
              <a:t>Аристотеля</a:t>
            </a:r>
            <a:r>
              <a:rPr lang="ru-RU" sz="4000" i="0" dirty="0">
                <a:solidFill>
                  <a:schemeClr val="tx1"/>
                </a:solidFill>
              </a:rPr>
              <a:t>, жившего в </a:t>
            </a:r>
            <a:r>
              <a:rPr lang="en-US" sz="4000" i="0" dirty="0">
                <a:solidFill>
                  <a:schemeClr val="tx1"/>
                </a:solidFill>
              </a:rPr>
              <a:t>IV</a:t>
            </a:r>
            <a:r>
              <a:rPr lang="ru-RU" sz="4000" i="0" dirty="0">
                <a:solidFill>
                  <a:schemeClr val="tx1"/>
                </a:solidFill>
              </a:rPr>
              <a:t> веке до н.э.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92" y="1978968"/>
            <a:ext cx="3469655" cy="4036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6341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98264" y="379149"/>
            <a:ext cx="2376264" cy="8640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04" tIns="45701" rIns="91404" bIns="45701" spcCol="0" rtlCol="0" anchor="ctr"/>
          <a:lstStyle/>
          <a:p>
            <a:pPr algn="ctr"/>
            <a:r>
              <a:rPr lang="ru-RU" sz="2400" b="1" dirty="0">
                <a:latin typeface="Arial" pitchFamily="34" charset="0"/>
                <a:cs typeface="Arial" pitchFamily="34" charset="0"/>
              </a:rPr>
              <a:t>Механические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574530" y="379149"/>
            <a:ext cx="2304256" cy="8640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04" tIns="45701" rIns="91404" bIns="45701" spcCol="0" rtlCol="0" anchor="ctr"/>
          <a:lstStyle/>
          <a:p>
            <a:pPr algn="ctr"/>
            <a:r>
              <a:rPr lang="ru-RU" sz="2400" b="1" dirty="0">
                <a:latin typeface="Arial" pitchFamily="34" charset="0"/>
                <a:cs typeface="Arial" pitchFamily="34" charset="0"/>
              </a:rPr>
              <a:t>Тепловые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878787" y="379149"/>
            <a:ext cx="2304256" cy="8640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04" tIns="45701" rIns="91404" bIns="45701" spcCol="0" rtlCol="0" anchor="ctr"/>
          <a:lstStyle/>
          <a:p>
            <a:pPr algn="ctr"/>
            <a:r>
              <a:rPr lang="ru-RU" sz="2400" b="1" dirty="0">
                <a:latin typeface="Arial" pitchFamily="34" charset="0"/>
                <a:cs typeface="Arial" pitchFamily="34" charset="0"/>
              </a:rPr>
              <a:t>Звуковые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190184" y="386436"/>
            <a:ext cx="2153096" cy="8640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04" tIns="45701" rIns="91404" bIns="45701" spcCol="0" rtlCol="0" anchor="ctr"/>
          <a:lstStyle/>
          <a:p>
            <a:pPr algn="ctr"/>
            <a:r>
              <a:rPr lang="ru-RU" sz="2400" b="1" dirty="0" err="1">
                <a:latin typeface="Arial" pitchFamily="34" charset="0"/>
                <a:cs typeface="Arial" pitchFamily="34" charset="0"/>
              </a:rPr>
              <a:t>Электричес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-</a:t>
            </a:r>
          </a:p>
          <a:p>
            <a:pPr algn="ctr"/>
            <a:r>
              <a:rPr lang="ru-RU" sz="2400" b="1" dirty="0">
                <a:latin typeface="Arial" pitchFamily="34" charset="0"/>
                <a:cs typeface="Arial" pitchFamily="34" charset="0"/>
              </a:rPr>
              <a:t>кие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343280" y="379149"/>
            <a:ext cx="2592287" cy="8640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04" tIns="45701" rIns="91404" bIns="45701" spcCol="0" rtlCol="0" anchor="ctr"/>
          <a:lstStyle/>
          <a:p>
            <a:pPr algn="ctr"/>
            <a:r>
              <a:rPr lang="ru-RU" sz="2400" b="1" dirty="0">
                <a:latin typeface="Arial" pitchFamily="34" charset="0"/>
                <a:cs typeface="Arial" pitchFamily="34" charset="0"/>
              </a:rPr>
              <a:t>Световые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H="1">
            <a:off x="198266" y="1275510"/>
            <a:ext cx="1173730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198264" y="1275510"/>
            <a:ext cx="0" cy="342411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198266" y="4699622"/>
            <a:ext cx="1173730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98264" y="1297391"/>
            <a:ext cx="2376264" cy="3754836"/>
          </a:xfrm>
          <a:prstGeom prst="rect">
            <a:avLst/>
          </a:prstGeom>
          <a:noFill/>
        </p:spPr>
        <p:txBody>
          <a:bodyPr wrap="square" lIns="91404" tIns="45701" rIns="91404" bIns="45701" rtlCol="0">
            <a:spAutoFit/>
          </a:bodyPr>
          <a:lstStyle/>
          <a:p>
            <a:r>
              <a:rPr lang="ru-RU" sz="2400" dirty="0">
                <a:latin typeface="Arial" pitchFamily="34" charset="0"/>
                <a:cs typeface="Arial" pitchFamily="34" charset="0"/>
              </a:rPr>
              <a:t>Шар катится, </a:t>
            </a:r>
          </a:p>
          <a:p>
            <a:r>
              <a:rPr lang="ru-RU" sz="2400" dirty="0">
                <a:latin typeface="Arial" pitchFamily="34" charset="0"/>
                <a:cs typeface="Arial" pitchFamily="34" charset="0"/>
              </a:rPr>
              <a:t>Плывет бревно,</a:t>
            </a:r>
          </a:p>
          <a:p>
            <a:r>
              <a:rPr lang="ru-RU" sz="2400" dirty="0">
                <a:latin typeface="Arial" pitchFamily="34" charset="0"/>
                <a:cs typeface="Arial" pitchFamily="34" charset="0"/>
              </a:rPr>
              <a:t>Маятник часов колеблется,</a:t>
            </a:r>
          </a:p>
          <a:p>
            <a:r>
              <a:rPr lang="ru-RU" sz="2400" dirty="0">
                <a:latin typeface="Arial" pitchFamily="34" charset="0"/>
                <a:cs typeface="Arial" pitchFamily="34" charset="0"/>
              </a:rPr>
              <a:t>Облака движутся,</a:t>
            </a:r>
          </a:p>
          <a:p>
            <a:r>
              <a:rPr lang="ru-RU" sz="2400" dirty="0">
                <a:latin typeface="Arial" pitchFamily="34" charset="0"/>
                <a:cs typeface="Arial" pitchFamily="34" charset="0"/>
              </a:rPr>
              <a:t>Гроза,</a:t>
            </a:r>
          </a:p>
          <a:p>
            <a:r>
              <a:rPr lang="ru-RU" sz="2400" dirty="0">
                <a:latin typeface="Arial" pitchFamily="34" charset="0"/>
                <a:cs typeface="Arial" pitchFamily="34" charset="0"/>
              </a:rPr>
              <a:t>Летит голубь</a:t>
            </a:r>
          </a:p>
          <a:p>
            <a:endParaRPr lang="ru-RU" dirty="0"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2574528" y="1275510"/>
            <a:ext cx="0" cy="342411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4878784" y="1250532"/>
            <a:ext cx="0" cy="344909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7183040" y="1243239"/>
            <a:ext cx="0" cy="345638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H="1">
            <a:off x="9343288" y="1275510"/>
            <a:ext cx="1" cy="3424112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574530" y="1297391"/>
            <a:ext cx="2304256" cy="2646840"/>
          </a:xfrm>
          <a:prstGeom prst="rect">
            <a:avLst/>
          </a:prstGeom>
          <a:noFill/>
        </p:spPr>
        <p:txBody>
          <a:bodyPr wrap="square" lIns="91404" tIns="45701" rIns="91404" bIns="45701" rtlCol="0">
            <a:spAutoFit/>
          </a:bodyPr>
          <a:lstStyle/>
          <a:p>
            <a:r>
              <a:rPr lang="ru-RU" sz="2400" dirty="0">
                <a:latin typeface="Arial" pitchFamily="34" charset="0"/>
                <a:cs typeface="Arial" pitchFamily="34" charset="0"/>
              </a:rPr>
              <a:t>Свинец плавится,</a:t>
            </a:r>
          </a:p>
          <a:p>
            <a:r>
              <a:rPr lang="ru-RU" sz="2400" dirty="0">
                <a:latin typeface="Arial" pitchFamily="34" charset="0"/>
                <a:cs typeface="Arial" pitchFamily="34" charset="0"/>
              </a:rPr>
              <a:t>Холодает,</a:t>
            </a:r>
          </a:p>
          <a:p>
            <a:r>
              <a:rPr lang="ru-RU" sz="2400" dirty="0">
                <a:latin typeface="Arial" pitchFamily="34" charset="0"/>
                <a:cs typeface="Arial" pitchFamily="34" charset="0"/>
              </a:rPr>
              <a:t>Снег тает, </a:t>
            </a:r>
          </a:p>
          <a:p>
            <a:r>
              <a:rPr lang="ru-RU" sz="2400" dirty="0">
                <a:latin typeface="Arial" pitchFamily="34" charset="0"/>
                <a:cs typeface="Arial" pitchFamily="34" charset="0"/>
              </a:rPr>
              <a:t>Вода кипит,</a:t>
            </a:r>
          </a:p>
          <a:p>
            <a:r>
              <a:rPr lang="ru-RU" sz="2400" dirty="0">
                <a:latin typeface="Arial" pitchFamily="34" charset="0"/>
                <a:cs typeface="Arial" pitchFamily="34" charset="0"/>
              </a:rPr>
              <a:t>Гроза</a:t>
            </a:r>
          </a:p>
          <a:p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4878787" y="1297393"/>
            <a:ext cx="2304256" cy="3016172"/>
          </a:xfrm>
          <a:prstGeom prst="rect">
            <a:avLst/>
          </a:prstGeom>
          <a:noFill/>
        </p:spPr>
        <p:txBody>
          <a:bodyPr wrap="square" lIns="91404" tIns="45701" rIns="91404" bIns="45701" rtlCol="0">
            <a:spAutoFit/>
          </a:bodyPr>
          <a:lstStyle/>
          <a:p>
            <a:r>
              <a:rPr lang="ru-RU" sz="2400" dirty="0">
                <a:latin typeface="Arial" pitchFamily="34" charset="0"/>
                <a:cs typeface="Arial" pitchFamily="34" charset="0"/>
              </a:rPr>
              <a:t>Слышны раскаты грома,</a:t>
            </a:r>
          </a:p>
          <a:p>
            <a:r>
              <a:rPr lang="ru-RU" sz="2400" dirty="0">
                <a:latin typeface="Arial" pitchFamily="34" charset="0"/>
                <a:cs typeface="Arial" pitchFamily="34" charset="0"/>
              </a:rPr>
              <a:t>Эхо,</a:t>
            </a:r>
          </a:p>
          <a:p>
            <a:r>
              <a:rPr lang="ru-RU" sz="2400" dirty="0">
                <a:latin typeface="Arial" pitchFamily="34" charset="0"/>
                <a:cs typeface="Arial" pitchFamily="34" charset="0"/>
              </a:rPr>
              <a:t>Гроза,</a:t>
            </a:r>
          </a:p>
          <a:p>
            <a:r>
              <a:rPr lang="ru-RU" sz="2400" dirty="0">
                <a:latin typeface="Arial" pitchFamily="34" charset="0"/>
                <a:cs typeface="Arial" pitchFamily="34" charset="0"/>
              </a:rPr>
              <a:t>Шелестит листва</a:t>
            </a:r>
          </a:p>
          <a:p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7160120" y="1297389"/>
            <a:ext cx="2274690" cy="2646840"/>
          </a:xfrm>
          <a:prstGeom prst="rect">
            <a:avLst/>
          </a:prstGeom>
          <a:noFill/>
        </p:spPr>
        <p:txBody>
          <a:bodyPr wrap="square" lIns="91404" tIns="45701" rIns="91404" bIns="45701" rtlCol="0">
            <a:spAutoFit/>
          </a:bodyPr>
          <a:lstStyle/>
          <a:p>
            <a:r>
              <a:rPr lang="ru-RU" sz="2400" dirty="0">
                <a:latin typeface="Arial" pitchFamily="34" charset="0"/>
                <a:cs typeface="Arial" pitchFamily="34" charset="0"/>
              </a:rPr>
              <a:t>Гроза,</a:t>
            </a:r>
          </a:p>
          <a:p>
            <a:r>
              <a:rPr lang="ru-RU" sz="2400" dirty="0">
                <a:latin typeface="Arial" pitchFamily="34" charset="0"/>
                <a:cs typeface="Arial" pitchFamily="34" charset="0"/>
              </a:rPr>
              <a:t>Сверкает молния,</a:t>
            </a:r>
          </a:p>
          <a:p>
            <a:r>
              <a:rPr lang="ru-RU" sz="2400" dirty="0">
                <a:latin typeface="Arial" pitchFamily="34" charset="0"/>
                <a:cs typeface="Arial" pitchFamily="34" charset="0"/>
              </a:rPr>
              <a:t>Горит электрическая лампочка</a:t>
            </a:r>
          </a:p>
          <a:p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9343282" y="1297393"/>
            <a:ext cx="2808310" cy="3385504"/>
          </a:xfrm>
          <a:prstGeom prst="rect">
            <a:avLst/>
          </a:prstGeom>
          <a:noFill/>
        </p:spPr>
        <p:txBody>
          <a:bodyPr wrap="square" lIns="91404" tIns="45701" rIns="91404" bIns="45701" rtlCol="0">
            <a:spAutoFit/>
          </a:bodyPr>
          <a:lstStyle/>
          <a:p>
            <a:r>
              <a:rPr lang="ru-RU" sz="2400" dirty="0">
                <a:latin typeface="Arial" pitchFamily="34" charset="0"/>
                <a:cs typeface="Arial" pitchFamily="34" charset="0"/>
              </a:rPr>
              <a:t>Звезды мерцают,</a:t>
            </a:r>
          </a:p>
          <a:p>
            <a:r>
              <a:rPr lang="ru-RU" sz="2400" dirty="0">
                <a:latin typeface="Arial" pitchFamily="34" charset="0"/>
                <a:cs typeface="Arial" pitchFamily="34" charset="0"/>
              </a:rPr>
              <a:t>Наступает рассвет,</a:t>
            </a:r>
          </a:p>
          <a:p>
            <a:r>
              <a:rPr lang="ru-RU" sz="2400" dirty="0">
                <a:latin typeface="Arial" pitchFamily="34" charset="0"/>
                <a:cs typeface="Arial" pitchFamily="34" charset="0"/>
              </a:rPr>
              <a:t>Сверкает молния, </a:t>
            </a:r>
          </a:p>
          <a:p>
            <a:r>
              <a:rPr lang="ru-RU" sz="2400" dirty="0">
                <a:latin typeface="Arial" pitchFamily="34" charset="0"/>
                <a:cs typeface="Arial" pitchFamily="34" charset="0"/>
              </a:rPr>
              <a:t>Гроза,</a:t>
            </a:r>
          </a:p>
          <a:p>
            <a:r>
              <a:rPr lang="ru-RU" sz="2400" dirty="0">
                <a:latin typeface="Arial" pitchFamily="34" charset="0"/>
                <a:cs typeface="Arial" pitchFamily="34" charset="0"/>
              </a:rPr>
              <a:t>Горит электрическая лампочка</a:t>
            </a:r>
          </a:p>
          <a:p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342281" y="4915653"/>
            <a:ext cx="184658" cy="430849"/>
          </a:xfrm>
          <a:prstGeom prst="rect">
            <a:avLst/>
          </a:prstGeom>
          <a:noFill/>
        </p:spPr>
        <p:txBody>
          <a:bodyPr wrap="none" lIns="91404" tIns="45701" rIns="91404" bIns="45701" rtlCol="0">
            <a:spAutoFit/>
          </a:bodyPr>
          <a:lstStyle/>
          <a:p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361105" y="4914873"/>
            <a:ext cx="11161240" cy="2246731"/>
          </a:xfrm>
          <a:prstGeom prst="rect">
            <a:avLst/>
          </a:prstGeom>
          <a:noFill/>
        </p:spPr>
        <p:txBody>
          <a:bodyPr wrap="square" lIns="91404" tIns="45701" rIns="91404" bIns="45701" rtlCol="0">
            <a:spAutoFit/>
          </a:bodyPr>
          <a:lstStyle/>
          <a:p>
            <a:pPr algn="just"/>
            <a:r>
              <a:rPr lang="ru-RU" sz="2800" dirty="0"/>
              <a:t>Шар катится, свинец плавится, холодает, слышны раскаты грома, </a:t>
            </a:r>
            <a:endParaRPr lang="en-US" sz="2800" dirty="0" smtClean="0"/>
          </a:p>
          <a:p>
            <a:pPr algn="just"/>
            <a:r>
              <a:rPr lang="ru-RU" sz="2800" dirty="0" smtClean="0"/>
              <a:t>снег </a:t>
            </a:r>
            <a:r>
              <a:rPr lang="ru-RU" sz="2800" dirty="0"/>
              <a:t>тает, звезды мерцают, вода кипит, наступает рассвет, эхо, </a:t>
            </a:r>
            <a:endParaRPr lang="en-US" sz="2800" dirty="0" smtClean="0"/>
          </a:p>
          <a:p>
            <a:pPr algn="just"/>
            <a:r>
              <a:rPr lang="ru-RU" sz="2800" dirty="0" smtClean="0"/>
              <a:t>плывет </a:t>
            </a:r>
            <a:r>
              <a:rPr lang="ru-RU" sz="2800" dirty="0"/>
              <a:t>бревно, маятник часов колеблется, облака движутся, гроза, летит голубь, сверкает молния, шелестит листва, </a:t>
            </a:r>
            <a:endParaRPr lang="en-US" sz="2800" dirty="0" smtClean="0"/>
          </a:p>
          <a:p>
            <a:pPr algn="just"/>
            <a:r>
              <a:rPr lang="ru-RU" sz="2800" dirty="0" smtClean="0"/>
              <a:t>горит электрическая</a:t>
            </a:r>
            <a:r>
              <a:rPr lang="en-US" sz="2800" dirty="0" smtClean="0"/>
              <a:t> </a:t>
            </a:r>
            <a:r>
              <a:rPr lang="ru-RU" sz="2800" dirty="0" smtClean="0"/>
              <a:t>лампочка</a:t>
            </a:r>
            <a:r>
              <a:rPr lang="ru-RU" sz="2800" dirty="0"/>
              <a:t>.</a:t>
            </a: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11935567" y="1243239"/>
            <a:ext cx="1" cy="345638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H="1">
            <a:off x="434610" y="5219328"/>
            <a:ext cx="1923894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flipH="1">
            <a:off x="2502520" y="5202486"/>
            <a:ext cx="2520280" cy="16842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 flipH="1">
            <a:off x="5094808" y="5219328"/>
            <a:ext cx="1440160" cy="9624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flipH="1">
            <a:off x="6606976" y="5224140"/>
            <a:ext cx="3744415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flipH="1">
            <a:off x="434610" y="5651376"/>
            <a:ext cx="141983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 flipH="1">
            <a:off x="1934840" y="5651376"/>
            <a:ext cx="2583904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 flipH="1">
            <a:off x="4587803" y="5667291"/>
            <a:ext cx="1796005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 flipH="1">
            <a:off x="6455816" y="5651376"/>
            <a:ext cx="274344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 flipH="1">
            <a:off x="9271273" y="5667291"/>
            <a:ext cx="648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 flipH="1">
            <a:off x="362604" y="6083424"/>
            <a:ext cx="242794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 flipH="1">
            <a:off x="3052548" y="6083424"/>
            <a:ext cx="427450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 flipH="1">
            <a:off x="7493912" y="6083424"/>
            <a:ext cx="2785472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 flipH="1">
            <a:off x="10423400" y="6083424"/>
            <a:ext cx="1098945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единительная линия 74"/>
          <p:cNvCxnSpPr/>
          <p:nvPr/>
        </p:nvCxnSpPr>
        <p:spPr>
          <a:xfrm flipH="1">
            <a:off x="362605" y="6515472"/>
            <a:ext cx="1995899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единительная линия 76"/>
          <p:cNvCxnSpPr/>
          <p:nvPr/>
        </p:nvCxnSpPr>
        <p:spPr>
          <a:xfrm flipH="1">
            <a:off x="2502521" y="6515472"/>
            <a:ext cx="2592287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единительная линия 78"/>
          <p:cNvCxnSpPr/>
          <p:nvPr/>
        </p:nvCxnSpPr>
        <p:spPr>
          <a:xfrm flipH="1">
            <a:off x="5218675" y="6515472"/>
            <a:ext cx="2592287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Прямая соединительная линия 79"/>
          <p:cNvCxnSpPr/>
          <p:nvPr/>
        </p:nvCxnSpPr>
        <p:spPr>
          <a:xfrm flipH="1">
            <a:off x="414288" y="6919809"/>
            <a:ext cx="4755192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6362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165" y="224944"/>
            <a:ext cx="10803500" cy="738664"/>
          </a:xfrm>
        </p:spPr>
        <p:txBody>
          <a:bodyPr/>
          <a:lstStyle/>
          <a:p>
            <a:r>
              <a:rPr lang="ru-RU" sz="4800" dirty="0"/>
              <a:t>Задание: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6336" y="1618928"/>
            <a:ext cx="10153128" cy="4632037"/>
          </a:xfrm>
          <a:ln>
            <a:noFill/>
          </a:ln>
        </p:spPr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ru-RU" dirty="0" smtClean="0"/>
              <a:t>Прочитать темы 1,2 ( стр. 3-6 )</a:t>
            </a:r>
          </a:p>
          <a:p>
            <a:pPr marL="742950" indent="-742950">
              <a:buFont typeface="+mj-lt"/>
              <a:buAutoNum type="arabicPeriod"/>
            </a:pPr>
            <a:r>
              <a:rPr lang="ru-RU" dirty="0" smtClean="0"/>
              <a:t>Ответить </a:t>
            </a:r>
            <a:r>
              <a:rPr lang="ru-RU" dirty="0"/>
              <a:t>на вопросы: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ru-RU" dirty="0"/>
              <a:t>Физика </a:t>
            </a:r>
            <a:r>
              <a:rPr lang="ru-RU" dirty="0" smtClean="0"/>
              <a:t>– … </a:t>
            </a:r>
            <a:endParaRPr lang="ru-RU" dirty="0"/>
          </a:p>
          <a:p>
            <a:pPr marL="571500" indent="-571500">
              <a:buFont typeface="Arial" pitchFamily="34" charset="0"/>
              <a:buChar char="•"/>
            </a:pPr>
            <a:r>
              <a:rPr lang="ru-RU" dirty="0"/>
              <a:t>Физические явления – </a:t>
            </a:r>
            <a:r>
              <a:rPr lang="ru-RU" dirty="0" smtClean="0"/>
              <a:t>…</a:t>
            </a:r>
            <a:endParaRPr lang="ru-RU" dirty="0"/>
          </a:p>
          <a:p>
            <a:pPr marL="571500" indent="-571500">
              <a:buFont typeface="Arial" pitchFamily="34" charset="0"/>
              <a:buChar char="•"/>
            </a:pPr>
            <a:r>
              <a:rPr lang="ru-RU" dirty="0"/>
              <a:t>Перечислить физические явления и привести </a:t>
            </a:r>
            <a:r>
              <a:rPr lang="ru-RU" dirty="0" smtClean="0"/>
              <a:t>примеры.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7292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271" y="309136"/>
            <a:ext cx="11863561" cy="646331"/>
          </a:xfrm>
        </p:spPr>
        <p:txBody>
          <a:bodyPr/>
          <a:lstStyle/>
          <a:p>
            <a:r>
              <a:rPr lang="ru-RU" sz="4200" dirty="0"/>
              <a:t>Физика – одна из основных наук о природе.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0273" y="1330902"/>
            <a:ext cx="11377262" cy="2062103"/>
          </a:xfrm>
        </p:spPr>
        <p:txBody>
          <a:bodyPr/>
          <a:lstStyle/>
          <a:p>
            <a:pPr algn="ctr"/>
            <a:r>
              <a:rPr lang="ru-RU" i="0" dirty="0" smtClean="0">
                <a:solidFill>
                  <a:schemeClr val="tx1"/>
                </a:solidFill>
              </a:rPr>
              <a:t>Изменения, происходящие с телами и веществами в окружающем мире, называют </a:t>
            </a:r>
            <a:r>
              <a:rPr lang="ru-RU" sz="4800" dirty="0">
                <a:solidFill>
                  <a:schemeClr val="tx1"/>
                </a:solidFill>
              </a:rPr>
              <a:t>явлениями.</a:t>
            </a:r>
            <a:r>
              <a:rPr lang="ru-RU" i="0" dirty="0" smtClean="0">
                <a:solidFill>
                  <a:schemeClr val="tx1"/>
                </a:solidFill>
              </a:rPr>
              <a:t> </a:t>
            </a:r>
            <a:endParaRPr lang="ru-RU" i="0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03" y="3441061"/>
            <a:ext cx="2160239" cy="3175553"/>
          </a:xfrm>
          <a:prstGeom prst="rect">
            <a:avLst/>
          </a:prstGeom>
        </p:spPr>
      </p:pic>
      <p:pic>
        <p:nvPicPr>
          <p:cNvPr id="4100" name="Picture 4" descr="D:\тв\1я четверть\orig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600" y="3647990"/>
            <a:ext cx="5272087" cy="296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D:\тв\1я четверть\unnamed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6258" y="2789009"/>
            <a:ext cx="2448601" cy="3856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D:\тв\1я четверть\1507336231_1057-uragan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418" y="3441055"/>
            <a:ext cx="5343524" cy="338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D:\тв\1я четверть\thunder-235447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127" y="3647989"/>
            <a:ext cx="2520280" cy="3149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0398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3" y="14686"/>
            <a:ext cx="12037914" cy="7111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38633" y="1474915"/>
            <a:ext cx="5400599" cy="2677618"/>
          </a:xfrm>
          <a:prstGeom prst="rect">
            <a:avLst/>
          </a:prstGeom>
          <a:noFill/>
        </p:spPr>
        <p:txBody>
          <a:bodyPr wrap="square" lIns="91404" tIns="45701" rIns="91404" bIns="45701" rtlCol="0">
            <a:spAutoFit/>
          </a:bodyPr>
          <a:lstStyle/>
          <a:p>
            <a:pPr algn="ctr"/>
            <a:r>
              <a:rPr lang="ru-RU" sz="2800" i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Любые превращения вещества или проявление его свойств, без изменения состава вещества называется 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физическими явлениями.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050" y="35152"/>
            <a:ext cx="12037914" cy="7151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3444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0271" y="386087"/>
            <a:ext cx="11665296" cy="584775"/>
          </a:xfrm>
        </p:spPr>
        <p:txBody>
          <a:bodyPr/>
          <a:lstStyle/>
          <a:p>
            <a:r>
              <a:rPr lang="ru-RU" sz="3800" dirty="0"/>
              <a:t>Механические явления      Тепловые явления</a:t>
            </a:r>
          </a:p>
        </p:txBody>
      </p:sp>
      <p:pic>
        <p:nvPicPr>
          <p:cNvPr id="6146" name="Picture 2" descr="C:\Users\Liza\Desktop\Безымянны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46" y="1276306"/>
            <a:ext cx="3857301" cy="25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Liza\Desktop\Безымянный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3280" y="1294747"/>
            <a:ext cx="2486025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Liza\Desktop\Безымянный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640" y="1313797"/>
            <a:ext cx="2457450" cy="306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089" y="4437288"/>
            <a:ext cx="2678735" cy="2366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D:\тв\1я четверть\1урок\orig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8586" y="4716116"/>
            <a:ext cx="3621558" cy="2039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Liza\Desktop\Безымянный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664" y="1546919"/>
            <a:ext cx="2851495" cy="187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12" y="4008412"/>
            <a:ext cx="4394990" cy="2746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389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271" y="322791"/>
            <a:ext cx="11737305" cy="584775"/>
          </a:xfrm>
        </p:spPr>
        <p:txBody>
          <a:bodyPr/>
          <a:lstStyle/>
          <a:p>
            <a:r>
              <a:rPr lang="ru-RU" sz="3800" dirty="0"/>
              <a:t>Электрические явления       Световые явления</a:t>
            </a:r>
          </a:p>
        </p:txBody>
      </p:sp>
      <p:pic>
        <p:nvPicPr>
          <p:cNvPr id="7170" name="Picture 2" descr="C:\Users\Liza\Desktop\Безымянны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79" y="1330902"/>
            <a:ext cx="2880320" cy="226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Liza\Desktop\Безымянный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338" y="3923184"/>
            <a:ext cx="3379261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Liza\Desktop\Безымянный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672" y="1330901"/>
            <a:ext cx="3528392" cy="237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Liza\Desktop\Безымянный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175" y="1330895"/>
            <a:ext cx="3256813" cy="2849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Liza\Desktop\Безымянный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784" y="4043090"/>
            <a:ext cx="3076757" cy="2496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C:\Users\Liza\Desktop\Безымянный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719" y="4427246"/>
            <a:ext cx="3314263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162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0273" y="344850"/>
            <a:ext cx="11593288" cy="584775"/>
          </a:xfrm>
        </p:spPr>
        <p:txBody>
          <a:bodyPr/>
          <a:lstStyle/>
          <a:p>
            <a:r>
              <a:rPr lang="ru-RU" sz="3800" dirty="0"/>
              <a:t>  Звуковые явления            Магнитные явления</a:t>
            </a:r>
          </a:p>
        </p:txBody>
      </p:sp>
      <p:pic>
        <p:nvPicPr>
          <p:cNvPr id="8195" name="Picture 3" descr="C:\Users\Liza\Desktop\Безымянны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072" y="4067206"/>
            <a:ext cx="3336404" cy="2661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Liza\Desktop\Безымянный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307" y="1526944"/>
            <a:ext cx="2828469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Liza\Desktop\Безымянный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12" y="1445832"/>
            <a:ext cx="5030084" cy="2656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386" y="4283230"/>
            <a:ext cx="5216995" cy="2635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7640" y="1445832"/>
            <a:ext cx="2597895" cy="2597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4789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7" y="-12750"/>
            <a:ext cx="12039650" cy="713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5343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 descr="C:\Users\Liza\Desktop\Безымянны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1" y="26022"/>
            <a:ext cx="12011025" cy="7100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5607" y="40572"/>
            <a:ext cx="6197521" cy="1015624"/>
          </a:xfrm>
          <a:prstGeom prst="rect">
            <a:avLst/>
          </a:prstGeom>
          <a:noFill/>
        </p:spPr>
        <p:txBody>
          <a:bodyPr wrap="none" lIns="91404" tIns="45701" rIns="91404" bIns="45701" rtlCol="0">
            <a:spAutoFit/>
          </a:bodyPr>
          <a:lstStyle/>
          <a:p>
            <a:r>
              <a:rPr lang="ru-RU" sz="6000" b="1" dirty="0">
                <a:latin typeface="Arial" pitchFamily="34" charset="0"/>
                <a:cs typeface="Arial" pitchFamily="34" charset="0"/>
              </a:rPr>
              <a:t>Задача физики:</a:t>
            </a:r>
          </a:p>
        </p:txBody>
      </p:sp>
    </p:spTree>
    <p:extLst>
      <p:ext uri="{BB962C8B-B14F-4D97-AF65-F5344CB8AC3E}">
        <p14:creationId xmlns:p14="http://schemas.microsoft.com/office/powerpoint/2010/main" val="2754389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651</TotalTime>
  <Words>591</Words>
  <Application>Microsoft Office PowerPoint</Application>
  <PresentationFormat>Произвольный</PresentationFormat>
  <Paragraphs>85</Paragraphs>
  <Slides>21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21</vt:i4>
      </vt:variant>
    </vt:vector>
  </HeadingPairs>
  <TitlesOfParts>
    <vt:vector size="24" baseType="lpstr">
      <vt:lpstr>Тема Office</vt:lpstr>
      <vt:lpstr>3_Тема Office</vt:lpstr>
      <vt:lpstr>1_Тема Office</vt:lpstr>
      <vt:lpstr>Презентация PowerPoint</vt:lpstr>
      <vt:lpstr>Что изучает физика?</vt:lpstr>
      <vt:lpstr>Физика – одна из основных наук о природе.</vt:lpstr>
      <vt:lpstr>Презентация PowerPoint</vt:lpstr>
      <vt:lpstr>Механические явления      Тепловые явления</vt:lpstr>
      <vt:lpstr>Электрические явления       Световые явления</vt:lpstr>
      <vt:lpstr>  Звуковые явления            Магнитные явления</vt:lpstr>
      <vt:lpstr>Презентация PowerPoint</vt:lpstr>
      <vt:lpstr>Презентация PowerPoint</vt:lpstr>
      <vt:lpstr>Презентация PowerPoint</vt:lpstr>
      <vt:lpstr>Сведения из истории развития физики</vt:lpstr>
      <vt:lpstr>Эпикур Самосский </vt:lpstr>
      <vt:lpstr>Архимед ( 287-212 гг. до н.э.)</vt:lpstr>
      <vt:lpstr>Ученые Средней Азии</vt:lpstr>
      <vt:lpstr>Дальнейшее развитие физика получила в Европе</vt:lpstr>
      <vt:lpstr>Презентация PowerPoint</vt:lpstr>
      <vt:lpstr>Презентация PowerPoint</vt:lpstr>
      <vt:lpstr>XVIII–XIX век</vt:lpstr>
      <vt:lpstr>XX век</vt:lpstr>
      <vt:lpstr>Презентация PowerPoint</vt:lpstr>
      <vt:lpstr>Задание: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Liza</dc:creator>
  <cp:lastModifiedBy>Liza</cp:lastModifiedBy>
  <cp:revision>43</cp:revision>
  <dcterms:created xsi:type="dcterms:W3CDTF">2020-07-17T15:22:51Z</dcterms:created>
  <dcterms:modified xsi:type="dcterms:W3CDTF">2020-08-18T18:11:18Z</dcterms:modified>
</cp:coreProperties>
</file>