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68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600" y="3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F95B4-B915-4E5F-899C-84114501C85A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81DF6-8C60-4825-A93C-E8132E84F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604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Turayeva Munira Samatovna.Yashnobod tumani 231-maktab.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00F6F-6882-4067-BC8B-8F54700B85C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098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 lIns="0" tIns="0" rIns="0" bIns="0"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 lIns="0" tIns="0" rIns="0" bIns="0"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Turayeva Munira Samatovna.Yashnobod tumani 231-maktab.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78391-A9E7-4A84-BF72-775C6C068A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504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 lIns="0" tIns="0" rIns="0" bIns="0"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Turayeva Munira Samatovna.Yashnobod tumani 231-maktab.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3D0FA-EC26-43DA-8149-60C0F237A8D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031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 lIns="0" tIns="0" rIns="0" bIns="0"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Turayeva Munira Samatovna.Yashnobod tumani 231-maktab.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EA699-AF99-4452-B5D6-F921AE8DEA1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654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Turayeva Munira Samatovna.Yashnobod tumani 231-maktab.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EF504-AF17-4E5C-B6F0-392F66A1A27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337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9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214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355" y="150406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14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7"/>
            <a:ext cx="10920096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1"/>
            <a:ext cx="1043575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3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Turayeva Munira Samatovna.Yashnobod tumani 231-maktab.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3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C68CC-CD90-42DA-8B94-99D6FAEF87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3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28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524000" y="332656"/>
            <a:ext cx="9144000" cy="61555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000" dirty="0" err="1" smtClean="0"/>
              <a:t>O‘zbek</a:t>
            </a:r>
            <a:r>
              <a:rPr lang="en-US" sz="4000" dirty="0" smtClean="0"/>
              <a:t> </a:t>
            </a:r>
            <a:r>
              <a:rPr lang="en-US" sz="4000" dirty="0" err="1" smtClean="0"/>
              <a:t>tili</a:t>
            </a:r>
            <a:endParaRPr lang="ru-RU" sz="4000" dirty="0"/>
          </a:p>
        </p:txBody>
      </p:sp>
      <p:sp>
        <p:nvSpPr>
          <p:cNvPr id="4" name="object 4"/>
          <p:cNvSpPr txBox="1"/>
          <p:nvPr/>
        </p:nvSpPr>
        <p:spPr>
          <a:xfrm>
            <a:off x="2207568" y="2204864"/>
            <a:ext cx="5400600" cy="2080907"/>
          </a:xfrm>
          <a:prstGeom prst="rect">
            <a:avLst/>
          </a:prstGeom>
        </p:spPr>
        <p:txBody>
          <a:bodyPr vert="horz" wrap="square" lIns="0" tIns="28782" rIns="0" bIns="0" rtlCol="0">
            <a:spAutoFit/>
          </a:bodyPr>
          <a:lstStyle/>
          <a:p>
            <a:pPr marL="37951" algn="ctr">
              <a:lnSpc>
                <a:spcPts val="4018"/>
              </a:lnSpc>
              <a:spcBef>
                <a:spcPts val="227"/>
              </a:spcBef>
            </a:pPr>
            <a:r>
              <a:rPr sz="2800" b="1" dirty="0" err="1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sz="2800" b="1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r>
              <a:rPr lang="ru-RU" sz="28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ru-RU" sz="2800" b="1" dirty="0" err="1" smtClean="0">
                <a:solidFill>
                  <a:srgbClr val="2365C7"/>
                </a:solidFill>
                <a:latin typeface="Arial"/>
                <a:cs typeface="Arial"/>
              </a:rPr>
              <a:t>Кутубхона</a:t>
            </a:r>
            <a:r>
              <a:rPr lang="ru-RU" sz="28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800" b="1" dirty="0" smtClean="0">
                <a:solidFill>
                  <a:srgbClr val="2365C7"/>
                </a:solidFill>
                <a:latin typeface="Arial"/>
                <a:cs typeface="Arial"/>
              </a:rPr>
              <a:t>                        (</a:t>
            </a:r>
            <a:r>
              <a:rPr lang="en-US" sz="2800" b="1" dirty="0" err="1" smtClean="0">
                <a:solidFill>
                  <a:srgbClr val="2365C7"/>
                </a:solidFill>
                <a:latin typeface="Arial"/>
                <a:cs typeface="Arial"/>
              </a:rPr>
              <a:t>Shaxs</a:t>
            </a:r>
            <a:r>
              <a:rPr lang="en-US" sz="28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800" b="1" dirty="0" err="1" smtClean="0">
                <a:solidFill>
                  <a:srgbClr val="2365C7"/>
                </a:solidFill>
                <a:latin typeface="Arial"/>
                <a:cs typeface="Arial"/>
              </a:rPr>
              <a:t>va</a:t>
            </a:r>
            <a:r>
              <a:rPr lang="en-US" sz="28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800" b="1" dirty="0" err="1" smtClean="0">
                <a:solidFill>
                  <a:srgbClr val="2365C7"/>
                </a:solidFill>
                <a:latin typeface="Arial"/>
                <a:cs typeface="Arial"/>
              </a:rPr>
              <a:t>narsa-buyum</a:t>
            </a:r>
            <a:r>
              <a:rPr lang="en-US" sz="28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800" b="1" dirty="0" err="1" smtClean="0">
                <a:solidFill>
                  <a:srgbClr val="2365C7"/>
                </a:solidFill>
                <a:latin typeface="Arial"/>
                <a:cs typeface="Arial"/>
              </a:rPr>
              <a:t>otlari</a:t>
            </a:r>
            <a:r>
              <a:rPr lang="en-US" sz="2800" b="1" dirty="0" smtClean="0">
                <a:solidFill>
                  <a:srgbClr val="2365C7"/>
                </a:solidFill>
                <a:latin typeface="Arial"/>
                <a:cs typeface="Arial"/>
              </a:rPr>
              <a:t>, </a:t>
            </a:r>
            <a:r>
              <a:rPr lang="en-US" sz="2800" b="1" dirty="0" err="1" smtClean="0">
                <a:solidFill>
                  <a:srgbClr val="2365C7"/>
                </a:solidFill>
                <a:latin typeface="Arial"/>
                <a:cs typeface="Arial"/>
              </a:rPr>
              <a:t>ularning</a:t>
            </a:r>
            <a:r>
              <a:rPr lang="en-US" sz="28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800" b="1" dirty="0" err="1" smtClean="0">
                <a:solidFill>
                  <a:srgbClr val="2365C7"/>
                </a:solidFill>
                <a:latin typeface="Arial"/>
                <a:cs typeface="Arial"/>
              </a:rPr>
              <a:t>yasalishi</a:t>
            </a:r>
            <a:r>
              <a:rPr lang="en-US" sz="28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800" b="1" dirty="0" err="1" smtClean="0">
                <a:solidFill>
                  <a:srgbClr val="2365C7"/>
                </a:solidFill>
                <a:latin typeface="Arial"/>
                <a:cs typeface="Arial"/>
              </a:rPr>
              <a:t>va</a:t>
            </a:r>
            <a:r>
              <a:rPr lang="en-US" sz="28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800" b="1" dirty="0" err="1" smtClean="0">
                <a:solidFill>
                  <a:srgbClr val="2365C7"/>
                </a:solidFill>
                <a:latin typeface="Arial"/>
                <a:cs typeface="Arial"/>
              </a:rPr>
              <a:t>qo‘llanishi</a:t>
            </a:r>
            <a:r>
              <a:rPr lang="en-US" sz="2800" b="1" dirty="0" smtClean="0">
                <a:solidFill>
                  <a:srgbClr val="2365C7"/>
                </a:solidFill>
                <a:latin typeface="Arial"/>
                <a:cs typeface="Arial"/>
              </a:rPr>
              <a:t>)</a:t>
            </a:r>
            <a:r>
              <a:rPr lang="ru-RU" sz="28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endParaRPr sz="2800" b="1" dirty="0">
              <a:solidFill>
                <a:srgbClr val="2365C7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43472" y="2276872"/>
            <a:ext cx="709093" cy="1525465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7852"/>
          </a:p>
        </p:txBody>
      </p:sp>
      <p:grpSp>
        <p:nvGrpSpPr>
          <p:cNvPr id="8" name="object 27"/>
          <p:cNvGrpSpPr/>
          <p:nvPr/>
        </p:nvGrpSpPr>
        <p:grpSpPr>
          <a:xfrm>
            <a:off x="10344472" y="188640"/>
            <a:ext cx="1368152" cy="792087"/>
            <a:chOff x="4686759" y="212868"/>
            <a:chExt cx="634365" cy="634365"/>
          </a:xfrm>
        </p:grpSpPr>
        <p:sp>
          <p:nvSpPr>
            <p:cNvPr id="9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r>
                <a:rPr lang="ru-RU" sz="4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6-</a:t>
              </a:r>
              <a:r>
                <a:rPr lang="en-US" sz="40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sinf</a:t>
              </a:r>
              <a:r>
                <a:rPr lang="en-US" sz="4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Нижний колонтитул 2"/>
          <p:cNvSpPr>
            <a:spLocks noGrp="1"/>
          </p:cNvSpPr>
          <p:nvPr>
            <p:ph type="ftr" sz="quarter" idx="5"/>
          </p:nvPr>
        </p:nvSpPr>
        <p:spPr>
          <a:xfrm>
            <a:off x="7248128" y="6453336"/>
            <a:ext cx="4759031" cy="219410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Samatovna.Yashnobod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24000" y="274638"/>
            <a:ext cx="9144000" cy="615553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Zamonaviy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kutubxonalar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1268760"/>
            <a:ext cx="6585248" cy="5258534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07368" y="1268760"/>
            <a:ext cx="4752528" cy="527511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Almerdagi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kutubxona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Niderlandiya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–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qismdan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topgan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kafe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internetga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maxsus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xona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o‘quv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multimedia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xonasi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qarashda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savdo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supermarketga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o‘xshaydi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Kutubxona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kitoblarning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janri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sohasiga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qarab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bo‘limlarga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bo‘lingan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5"/>
          </p:nvPr>
        </p:nvSpPr>
        <p:spPr>
          <a:xfrm>
            <a:off x="7392144" y="6436151"/>
            <a:ext cx="4687025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Samatovna.Yashnobod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11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24000" y="274638"/>
            <a:ext cx="9144000" cy="615553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Zamonaviy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kutubxonalar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1301304"/>
            <a:ext cx="5832648" cy="51520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407368" y="1268759"/>
            <a:ext cx="5400600" cy="527511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Istanbuldagi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Boyazid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kutubxonasi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1884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yilda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Usmonlilar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kutubxonasi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solingan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kutubxonaning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tiklash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dizayn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ishlarini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Tabalio‘g‘li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Mimarlik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kompaniyasi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oshirdi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Kutubxona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kitobxonlarga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millionga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yaqin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hujjatni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taklif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ulardan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yarmi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kitoblardir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Lutubxona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fondida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11120 ta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qo‘lyozmalar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saqlanadi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ichida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o‘ta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noyoblari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bor.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5"/>
          </p:nvPr>
        </p:nvSpPr>
        <p:spPr>
          <a:xfrm>
            <a:off x="7248128" y="6453335"/>
            <a:ext cx="4759033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Samatovna.Yashnobod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87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24000" y="274638"/>
            <a:ext cx="9144000" cy="615553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Zamonaviy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kutubxonalar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13" y="1412776"/>
            <a:ext cx="6552728" cy="50851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407368" y="1268759"/>
            <a:ext cx="4752528" cy="527511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Braziliyadagi</a:t>
            </a:r>
            <a:r>
              <a:rPr lang="en-US" sz="2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2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kutubxona</a:t>
            </a:r>
            <a:r>
              <a:rPr lang="en-US" sz="2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maydoni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taxminan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22000kv.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etr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2013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yilda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barpo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qilingan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yerda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17000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nushadagi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noyob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kitoblar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jamlanmasi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Mazkur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kutubxona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qavatdan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qavat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kitoblar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bo‘lim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sanaladi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5"/>
          </p:nvPr>
        </p:nvSpPr>
        <p:spPr>
          <a:xfrm>
            <a:off x="7248128" y="6497960"/>
            <a:ext cx="4759033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Samatovna.Yashnobod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3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24000" y="274638"/>
            <a:ext cx="9144000" cy="615553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Zamonaviy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kutubxonalar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28" y="1412775"/>
            <a:ext cx="6408712" cy="50405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407368" y="1268759"/>
            <a:ext cx="4752528" cy="527511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Vennesl</a:t>
            </a:r>
            <a:r>
              <a:rPr lang="en-US" sz="2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kutubxona</a:t>
            </a:r>
            <a:r>
              <a:rPr lang="en-US" sz="2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Norvegiyaning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madaniyat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markazlaridan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kutubxonani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so‘zsiz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zamonaviylaridan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deya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atash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Sababi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yerda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kutubxona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birgalikda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kafe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konferensiyalar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zali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o‘quv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markazi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yuritadi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Bundan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tashqari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yerda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Norvegiyaning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kata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arxivi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2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5"/>
          </p:nvPr>
        </p:nvSpPr>
        <p:spPr>
          <a:xfrm>
            <a:off x="7320136" y="6453336"/>
            <a:ext cx="4687025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Samatovna.Yashnobod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87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24000" y="274638"/>
            <a:ext cx="9144000" cy="615553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Zamonaviy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kutubxonalar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1412776"/>
            <a:ext cx="6480720" cy="49685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407368" y="1268759"/>
            <a:ext cx="4752528" cy="527511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Kvinslend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shtatida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yana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kutubxona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o‘zining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noodatiy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zamonaviyligi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barchani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lol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qoldiradi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2006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yilda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qurib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bitkazilgan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ta’mirlash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paytida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kutubxona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maydoni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12000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kv.metrga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yetgan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oldingisiga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qaraganda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barobar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kattadir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5"/>
          </p:nvPr>
        </p:nvSpPr>
        <p:spPr>
          <a:xfrm>
            <a:off x="7248128" y="6458139"/>
            <a:ext cx="4759033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Samatovna.Yashnobod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92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24000" y="274638"/>
            <a:ext cx="9144000" cy="615553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Zamonaviy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kutubxonalar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7368" y="1268759"/>
            <a:ext cx="4752528" cy="527511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Sejon</a:t>
            </a:r>
            <a:r>
              <a:rPr lang="en-US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milliy</a:t>
            </a:r>
            <a:r>
              <a:rPr lang="en-US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kutubxonasi</a:t>
            </a:r>
            <a:r>
              <a:rPr lang="en-US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(Korea) – </a:t>
            </a:r>
            <a:r>
              <a:rPr lang="en-US" sz="2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kutubxona</a:t>
            </a:r>
            <a:r>
              <a:rPr lang="en-US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maydon</a:t>
            </a:r>
            <a:r>
              <a:rPr lang="en-US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21000 </a:t>
            </a:r>
            <a:r>
              <a:rPr lang="en-US" sz="2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</a:t>
            </a:r>
            <a:r>
              <a:rPr lang="en-US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metrni</a:t>
            </a:r>
            <a:r>
              <a:rPr lang="en-US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2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bino</a:t>
            </a:r>
            <a:r>
              <a:rPr lang="en-US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2013 </a:t>
            </a:r>
            <a:r>
              <a:rPr lang="en-US" sz="2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yilda</a:t>
            </a:r>
            <a:r>
              <a:rPr lang="en-US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qurib</a:t>
            </a:r>
            <a:r>
              <a:rPr lang="en-US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bitkazilgan</a:t>
            </a:r>
            <a:r>
              <a:rPr lang="en-US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qavatdan</a:t>
            </a:r>
            <a:r>
              <a:rPr lang="en-US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binoningn</a:t>
            </a:r>
            <a:r>
              <a:rPr lang="en-US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qavatlari</a:t>
            </a:r>
            <a:r>
              <a:rPr lang="en-US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dam </a:t>
            </a:r>
            <a:r>
              <a:rPr lang="en-US" sz="2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  <a:r>
              <a:rPr lang="en-US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r>
              <a:rPr lang="en-US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mo‘ljallangan</a:t>
            </a:r>
            <a:r>
              <a:rPr lang="en-US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Uchinchi</a:t>
            </a:r>
            <a:r>
              <a:rPr lang="en-US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qavatda</a:t>
            </a:r>
            <a:r>
              <a:rPr lang="en-US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konferensiya</a:t>
            </a:r>
            <a:r>
              <a:rPr lang="en-US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seminarlar</a:t>
            </a:r>
            <a:r>
              <a:rPr lang="en-US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o‘tkazish</a:t>
            </a:r>
            <a:r>
              <a:rPr lang="en-US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rejalashtirilgan</a:t>
            </a:r>
            <a:r>
              <a:rPr lang="en-US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To‘rtinchi</a:t>
            </a:r>
            <a:r>
              <a:rPr lang="en-US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qavatda</a:t>
            </a:r>
            <a:r>
              <a:rPr lang="en-US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restoran</a:t>
            </a:r>
            <a:r>
              <a:rPr lang="en-US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2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qavat</a:t>
            </a:r>
            <a:r>
              <a:rPr lang="en-US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tomga</a:t>
            </a:r>
            <a:r>
              <a:rPr lang="en-US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chiqish</a:t>
            </a:r>
            <a:r>
              <a:rPr lang="en-US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imkoni</a:t>
            </a:r>
            <a:r>
              <a:rPr lang="en-US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yerda</a:t>
            </a:r>
            <a:r>
              <a:rPr lang="en-US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bog‘ </a:t>
            </a:r>
            <a:r>
              <a:rPr lang="en-US" sz="2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barpo</a:t>
            </a:r>
            <a:r>
              <a:rPr lang="en-US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etilgan</a:t>
            </a:r>
            <a:r>
              <a:rPr lang="en-US" sz="2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2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28" y="1364811"/>
            <a:ext cx="6456040" cy="5083007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5"/>
          </p:nvPr>
        </p:nvSpPr>
        <p:spPr>
          <a:xfrm>
            <a:off x="7320136" y="6436150"/>
            <a:ext cx="4687023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Samatovna.Yashnobod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34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24000" y="274638"/>
            <a:ext cx="9144000" cy="615553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4-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topshiriq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5360" y="1268760"/>
            <a:ext cx="11593288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Rasmlarda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narsa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buyumlarning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nomini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yasalishini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tushuntiring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1473" y="3717032"/>
            <a:ext cx="3672408" cy="50072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ela+k</a:t>
            </a:r>
            <a:endParaRPr lang="ru-RU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1473" y="6115554"/>
            <a:ext cx="3672408" cy="50072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uzlat+gich</a:t>
            </a:r>
            <a:endParaRPr lang="ru-RU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95800" y="3710086"/>
            <a:ext cx="3672408" cy="50072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tug+ma</a:t>
            </a:r>
            <a:endParaRPr lang="ru-RU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95800" y="6115554"/>
            <a:ext cx="3672408" cy="50072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upur+gi</a:t>
            </a:r>
            <a:endParaRPr lang="ru-RU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40127" y="3719988"/>
            <a:ext cx="3672408" cy="50072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ul+don</a:t>
            </a:r>
            <a:endParaRPr lang="ru-RU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256240" y="6115554"/>
            <a:ext cx="3672408" cy="50072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chiz+g‘ich</a:t>
            </a:r>
            <a:endParaRPr lang="ru-RU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00" y="1916831"/>
            <a:ext cx="3672408" cy="175419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73" y="1892241"/>
            <a:ext cx="3672408" cy="1771650"/>
          </a:xfrm>
          <a:prstGeom prst="rect">
            <a:avLst/>
          </a:prstGeom>
        </p:spPr>
      </p:pic>
      <p:pic>
        <p:nvPicPr>
          <p:cNvPr id="18" name="Рисунок 17" descr="C:\Users\akosh\Desktop\музлатгич\гулдон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90" b="15222"/>
          <a:stretch/>
        </p:blipFill>
        <p:spPr bwMode="auto">
          <a:xfrm>
            <a:off x="8256240" y="1916831"/>
            <a:ext cx="3456384" cy="17657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73" y="4288926"/>
            <a:ext cx="3656295" cy="17528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00" y="4517746"/>
            <a:ext cx="3672408" cy="1524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417" y="4288926"/>
            <a:ext cx="3646117" cy="1752820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5"/>
          </p:nvPr>
        </p:nvSpPr>
        <p:spPr>
          <a:xfrm>
            <a:off x="7608168" y="6497109"/>
            <a:ext cx="4471001" cy="238332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Samatovna.Yashnobod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24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24000" y="274638"/>
            <a:ext cx="9144000" cy="615553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4-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mashq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5360" y="1268760"/>
            <a:ext cx="11593288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Gaplarni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narsa-buyum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otlari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to‘ldirib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5360" y="1988840"/>
            <a:ext cx="11593288" cy="453650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Yozuv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stolim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ustida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…..         lar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turadi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Stol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tortmasiga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….         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larni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joyladim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Darsga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bo‘ladigan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… 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larni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portfelimga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soldim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javonida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…..lar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turadi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Zamira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…..       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ko‘chani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supurdi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Jamila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sariyog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qaymoqni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…….          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joyladi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Geometrik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chizishda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……..  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Guldastani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…….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solib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qo‘ydim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71864" y="2102357"/>
            <a:ext cx="1656184" cy="341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daftar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83377" y="2619643"/>
            <a:ext cx="1656184" cy="341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qalam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09768" y="3061478"/>
            <a:ext cx="1636559" cy="3766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jihoz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9736" y="4086336"/>
            <a:ext cx="1656184" cy="341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79576" y="4543282"/>
            <a:ext cx="1944216" cy="399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supurgi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28047" y="5085184"/>
            <a:ext cx="2376264" cy="399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muzlatgich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32004" y="5569755"/>
            <a:ext cx="1944216" cy="399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hizg‘ich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99958" y="6013331"/>
            <a:ext cx="1800200" cy="399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guldon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5"/>
          </p:nvPr>
        </p:nvSpPr>
        <p:spPr>
          <a:xfrm>
            <a:off x="7464152" y="6471548"/>
            <a:ext cx="4615017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Samatovna.Yashnobod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12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24000" y="274638"/>
            <a:ext cx="9144000" cy="615553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5-topshiriq.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9356" y="1268760"/>
            <a:ext cx="11593288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She’riy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topishmoqni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67408" y="2420888"/>
            <a:ext cx="6264696" cy="403244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Qat-qat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qatlama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Bilsang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qatlama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Qatlamadan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totli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Atomdan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qudratli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sochar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oftob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o‘zing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o‘ylab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top?!</a:t>
            </a:r>
            <a:endParaRPr lang="ru-RU" sz="3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172" y="2476288"/>
            <a:ext cx="4248472" cy="3653878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5"/>
          </p:nvPr>
        </p:nvSpPr>
        <p:spPr>
          <a:xfrm>
            <a:off x="7320136" y="6453336"/>
            <a:ext cx="4687025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Samatovna.Yashnobod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9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11424" y="260648"/>
            <a:ext cx="10297144" cy="615553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Uyda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bajarish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topshiriq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1484784"/>
            <a:ext cx="3744416" cy="4896544"/>
          </a:xfrm>
          <a:prstGeom prst="rect">
            <a:avLst/>
          </a:prstGeom>
        </p:spPr>
      </p:pic>
      <p:sp>
        <p:nvSpPr>
          <p:cNvPr id="5" name="Шестиугольник 4"/>
          <p:cNvSpPr/>
          <p:nvPr/>
        </p:nvSpPr>
        <p:spPr>
          <a:xfrm>
            <a:off x="191344" y="1484784"/>
            <a:ext cx="7128792" cy="4896544"/>
          </a:xfrm>
          <a:prstGeom prst="hex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5-topshiriqdagi 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she’riy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topishmoqni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yod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ctr">
              <a:buAutoNum type="arabicPeriod"/>
            </a:pPr>
            <a:endParaRPr lang="en-US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Maktab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zarur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bo‘ladigan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o‘quv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qurollarining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ro‘yhatini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daftaringizga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5"/>
          </p:nvPr>
        </p:nvSpPr>
        <p:spPr>
          <a:xfrm>
            <a:off x="7464152" y="6453336"/>
            <a:ext cx="4615017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Samatovna.Yashnobod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0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91744" y="1268760"/>
            <a:ext cx="4320480" cy="6480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Jonajonim</a:t>
            </a: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kitobim</a:t>
            </a:r>
            <a:endParaRPr lang="ru-RU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524000" y="274638"/>
            <a:ext cx="9144000" cy="492443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O‘tgan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darsda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topshiriqni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tekshiramiz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4528" y="2041657"/>
            <a:ext cx="5615448" cy="216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latin typeface="Arial" pitchFamily="34" charset="0"/>
                <a:cs typeface="Arial" pitchFamily="34" charset="0"/>
              </a:rPr>
              <a:t>Saodatga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boshlaysan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2800" b="1" dirty="0" err="1">
                <a:latin typeface="Arial" pitchFamily="34" charset="0"/>
                <a:cs typeface="Arial" pitchFamily="34" charset="0"/>
              </a:rPr>
              <a:t>Quyoshlarga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o‘xshaysan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b="1" dirty="0" err="1">
                <a:latin typeface="Arial" pitchFamily="34" charset="0"/>
                <a:cs typeface="Arial" pitchFamily="34" charset="0"/>
              </a:rPr>
              <a:t>Qo‘limdan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hech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tushmaysan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2800" b="1" dirty="0" err="1">
                <a:latin typeface="Arial" pitchFamily="34" charset="0"/>
                <a:cs typeface="Arial" pitchFamily="34" charset="0"/>
              </a:rPr>
              <a:t>Qadrdonim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kitobim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!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761588" y="4362039"/>
            <a:ext cx="5339600" cy="216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Sen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olimsan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shoirsan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2800" b="1" dirty="0" err="1">
                <a:latin typeface="Arial" pitchFamily="34" charset="0"/>
                <a:cs typeface="Arial" pitchFamily="34" charset="0"/>
              </a:rPr>
              <a:t>Dars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berishga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mohirsan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b="1" dirty="0" err="1">
                <a:latin typeface="Arial" pitchFamily="34" charset="0"/>
                <a:cs typeface="Arial" pitchFamily="34" charset="0"/>
              </a:rPr>
              <a:t>Ko‘zlarimizga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nursan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en-US" sz="2800" b="1" dirty="0" err="1">
                <a:latin typeface="Arial" pitchFamily="34" charset="0"/>
                <a:cs typeface="Arial" pitchFamily="34" charset="0"/>
              </a:rPr>
              <a:t>Jonajonim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kitobim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!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81916" y="2021089"/>
            <a:ext cx="5446732" cy="216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latin typeface="Arial" pitchFamily="34" charset="0"/>
                <a:cs typeface="Arial" pitchFamily="34" charset="0"/>
              </a:rPr>
              <a:t>Asli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oddiy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qog‘ozsan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2800" b="1" dirty="0" err="1">
                <a:latin typeface="Arial" pitchFamily="34" charset="0"/>
                <a:cs typeface="Arial" pitchFamily="34" charset="0"/>
              </a:rPr>
              <a:t>Ustozimga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ustozsan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Senga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atab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she’r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yozsam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2800" b="1" dirty="0" err="1">
                <a:latin typeface="Arial" pitchFamily="34" charset="0"/>
                <a:cs typeface="Arial" pitchFamily="34" charset="0"/>
              </a:rPr>
              <a:t>Mehribonim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kitobim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!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5"/>
          </p:nvPr>
        </p:nvSpPr>
        <p:spPr>
          <a:xfrm>
            <a:off x="7032104" y="6522279"/>
            <a:ext cx="4986064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Samatovna.Yashnobod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69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8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24000" y="274638"/>
            <a:ext cx="9144000" cy="492443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Kutubxona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1412776"/>
            <a:ext cx="5616624" cy="29523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268760"/>
            <a:ext cx="5400600" cy="309634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3352" y="4509120"/>
            <a:ext cx="11665296" cy="20882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kutubxona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kutubxonaning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shaklidir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kutubxonadan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foydalanish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kompyuter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modem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internet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tarmog‘i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Ushbu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kutubxonada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ma’lumotlar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shaklda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dunyoning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ixtiyoriy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nuqtasidagi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kutubxona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ma’lumotlaridan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foydalanish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5"/>
          </p:nvPr>
        </p:nvSpPr>
        <p:spPr>
          <a:xfrm>
            <a:off x="7536160" y="6597352"/>
            <a:ext cx="4471000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Samatovna.Yashnobod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78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24000" y="274638"/>
            <a:ext cx="9144000" cy="615553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Bilib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oling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3352" y="1268760"/>
            <a:ext cx="11665296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Narsa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buyum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otlari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3352" y="2204864"/>
            <a:ext cx="11665296" cy="14401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tilida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narsa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buyum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otlari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tub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yasama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95800" y="3861048"/>
            <a:ext cx="3960440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Tub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otlar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63552" y="5007696"/>
            <a:ext cx="3347864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47936" y="5938320"/>
            <a:ext cx="3347864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lola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56240" y="5938320"/>
            <a:ext cx="3328472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qozon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960096" y="5007696"/>
            <a:ext cx="3347864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daftar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5"/>
          </p:nvPr>
        </p:nvSpPr>
        <p:spPr>
          <a:xfrm>
            <a:off x="7647112" y="6514384"/>
            <a:ext cx="4518755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Samatovna.Yashnobod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05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24000" y="274638"/>
            <a:ext cx="9144000" cy="615553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Bilib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oling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39616" y="3356992"/>
            <a:ext cx="6696744" cy="88623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Yasama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narsa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buyum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otlari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5360" y="1304159"/>
            <a:ext cx="11521280" cy="18368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Yasama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narsa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buyum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otlari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–don, -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gich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-k, -q, -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-m, -</a:t>
            </a:r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-ma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qo‘shimchalarini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qo‘shish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yasaladi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9355" y="5877272"/>
            <a:ext cx="2952328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04312" y="5907247"/>
            <a:ext cx="2952328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iyim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83432" y="4459254"/>
            <a:ext cx="2952328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guldon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5400" y="5168263"/>
            <a:ext cx="2952328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hizg‘ich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706657" y="4459254"/>
            <a:ext cx="2952328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upurgi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72264" y="5168263"/>
            <a:ext cx="2952328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o‘plam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492386" y="5067027"/>
            <a:ext cx="2952328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tugma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11824" y="5907247"/>
            <a:ext cx="2952328" cy="5760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muzlatgich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5"/>
          </p:nvPr>
        </p:nvSpPr>
        <p:spPr>
          <a:xfrm>
            <a:off x="7608168" y="6453336"/>
            <a:ext cx="4398993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Samatovna.Yashnobod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56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24000" y="274638"/>
            <a:ext cx="9144000" cy="615553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3-mashq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9356" y="1268760"/>
            <a:ext cx="11593288" cy="10081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Narsa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buyum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otlarini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guruhlariga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ajrating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9356" y="2420888"/>
            <a:ext cx="11593288" cy="41044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Do‘ppi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palov,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sho‘rva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piyola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lola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sher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go‘sht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quyon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qozon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boychechak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ko‘ylak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cho‘mich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palto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supurgi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kosa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shim,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tesha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tulki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bolta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rayhon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chuchvara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5"/>
          </p:nvPr>
        </p:nvSpPr>
        <p:spPr>
          <a:xfrm>
            <a:off x="7536160" y="6525344"/>
            <a:ext cx="4471001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Samatovna.Yashnobod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2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24000" y="274638"/>
            <a:ext cx="9144000" cy="615553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Topshiriqni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tekshiramiz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3352" y="1340768"/>
            <a:ext cx="3384376" cy="79208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Kiyim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kechak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nomlari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58315" y="1387036"/>
            <a:ext cx="3384376" cy="79208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Oziq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ovqat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nomlari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561588" y="1340768"/>
            <a:ext cx="3384376" cy="79208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qurollari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nomlari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6878" y="3023415"/>
            <a:ext cx="3384376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o‘ppi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6878" y="3888008"/>
            <a:ext cx="3384376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ko‘ylak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6878" y="4810632"/>
            <a:ext cx="3384376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palto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6878" y="5733256"/>
            <a:ext cx="3384376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79428" y="2994655"/>
            <a:ext cx="3384376" cy="7200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palov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59478" y="3907522"/>
            <a:ext cx="3384376" cy="7200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go‘sht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58315" y="4820389"/>
            <a:ext cx="3384376" cy="7200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ho‘rva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43547" y="5746749"/>
            <a:ext cx="3384376" cy="7200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chuchvara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563568" y="2966966"/>
            <a:ext cx="3384376" cy="72008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563568" y="3914226"/>
            <a:ext cx="3384376" cy="72008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supurgi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577213" y="4861486"/>
            <a:ext cx="3384376" cy="72008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tesha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563568" y="5733256"/>
            <a:ext cx="3384376" cy="72008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bolta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1524000" y="2214049"/>
            <a:ext cx="1043608" cy="689390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5728699" y="2239980"/>
            <a:ext cx="1043608" cy="622006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9747597" y="2211584"/>
            <a:ext cx="1043608" cy="650402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5"/>
          </p:nvPr>
        </p:nvSpPr>
        <p:spPr>
          <a:xfrm>
            <a:off x="7440088" y="6466829"/>
            <a:ext cx="4615017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Samatovna.Yashnobod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42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24000" y="274638"/>
            <a:ext cx="9144000" cy="615553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Topshiriqni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tekshiramiz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3352" y="1340768"/>
            <a:ext cx="3384376" cy="79208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nomlar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58315" y="1387036"/>
            <a:ext cx="3384376" cy="79208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Idish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tovoqlar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nomlari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561588" y="1340768"/>
            <a:ext cx="3384376" cy="79208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nomlari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6878" y="3023415"/>
            <a:ext cx="3384376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sher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9589" y="4316583"/>
            <a:ext cx="3384376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quyon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6878" y="5516679"/>
            <a:ext cx="3384376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tulki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79428" y="2994655"/>
            <a:ext cx="3384376" cy="7200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piyola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95605" y="4305190"/>
            <a:ext cx="3384376" cy="7200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qozon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58315" y="5516679"/>
            <a:ext cx="3384376" cy="7200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kosa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563568" y="2966966"/>
            <a:ext cx="3384376" cy="72008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lola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559608" y="4283843"/>
            <a:ext cx="3384376" cy="72008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boychechak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561588" y="5516679"/>
            <a:ext cx="3384376" cy="72008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rayhon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1524000" y="2214049"/>
            <a:ext cx="1043608" cy="689390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5728699" y="2239980"/>
            <a:ext cx="1043608" cy="622006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9747597" y="2211584"/>
            <a:ext cx="1043608" cy="650402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5"/>
          </p:nvPr>
        </p:nvSpPr>
        <p:spPr>
          <a:xfrm>
            <a:off x="7368080" y="6453336"/>
            <a:ext cx="4759033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Samatovna.Yashnobod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09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24000" y="274638"/>
            <a:ext cx="9144000" cy="615553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Zamonaviy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kutubxonalar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12" y="1340768"/>
            <a:ext cx="6609928" cy="5112568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420011" y="1268759"/>
            <a:ext cx="4752528" cy="527511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Aberdin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shahri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kutubxonasi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qadimiy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1495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yilda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qilingan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kutubxonada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250000ga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yaqin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kitoblar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qo‘lyozmalar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Hozirda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bino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ta’mirlanib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zamonaviy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ko‘rinishga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keltirildi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Kutubxona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maydoni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15000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kv.metr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5"/>
          </p:nvPr>
        </p:nvSpPr>
        <p:spPr>
          <a:xfrm>
            <a:off x="7392144" y="6439611"/>
            <a:ext cx="4687025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Samatovna.Yashnobod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97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2479</TotalTime>
  <Words>908</Words>
  <Application>Microsoft Office PowerPoint</Application>
  <PresentationFormat>Произвольный</PresentationFormat>
  <Paragraphs>142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O‘zbek tili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akosh</cp:lastModifiedBy>
  <cp:revision>250</cp:revision>
  <dcterms:created xsi:type="dcterms:W3CDTF">2020-08-03T09:44:14Z</dcterms:created>
  <dcterms:modified xsi:type="dcterms:W3CDTF">2020-12-16T16:14:21Z</dcterms:modified>
</cp:coreProperties>
</file>