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68" r:id="rId16"/>
    <p:sldId id="271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720" y="-9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0C7597-9B2B-4EA8-A464-4B4AE19BC1D5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C3BDA0-2249-47D7-B7C0-6625CA59F7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54356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1" y="2125983"/>
            <a:ext cx="10363200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2" y="3840480"/>
            <a:ext cx="8534401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Turayeva Munira Samatovna.Yashnobod tumani 231-maktab.</a:t>
            </a: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CA4030-F7BB-4681-B6B6-11CEA09A567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098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953" y="216475"/>
            <a:ext cx="10920096" cy="375039"/>
          </a:xfrm>
        </p:spPr>
        <p:txBody>
          <a:bodyPr lIns="0" tIns="0" rIns="0" bIns="0"/>
          <a:lstStyle>
            <a:lvl1pPr>
              <a:defRPr sz="2437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78124" y="2289993"/>
            <a:ext cx="10435757" cy="219612"/>
          </a:xfrm>
        </p:spPr>
        <p:txBody>
          <a:bodyPr lIns="0" tIns="0" rIns="0" bIns="0"/>
          <a:lstStyle>
            <a:lvl1pPr>
              <a:defRPr sz="1427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Turayeva Munira Samatovna.Yashnobod tumani 231-maktab.</a:t>
            </a: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CE4F6F-7ECF-43DC-AB8B-ABDD1C3539E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504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953" y="216475"/>
            <a:ext cx="10920096" cy="375039"/>
          </a:xfrm>
        </p:spPr>
        <p:txBody>
          <a:bodyPr lIns="0" tIns="0" rIns="0" bIns="0"/>
          <a:lstStyle>
            <a:lvl1pPr>
              <a:defRPr sz="2437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1"/>
            <a:ext cx="530352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1" y="1577341"/>
            <a:ext cx="530352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Turayeva Munira Samatovna.Yashnobod tumani 231-maktab.</a:t>
            </a: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05AC5C-B727-4C3C-AB5A-B7E958270A0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031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953" y="216475"/>
            <a:ext cx="10920096" cy="375039"/>
          </a:xfrm>
        </p:spPr>
        <p:txBody>
          <a:bodyPr lIns="0" tIns="0" rIns="0" bIns="0"/>
          <a:lstStyle>
            <a:lvl1pPr>
              <a:defRPr sz="2437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Turayeva Munira Samatovna.Yashnobod tumani 231-maktab.</a:t>
            </a: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DB118B-358E-4D3F-83C3-3D48C08808A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654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Turayeva Munira Samatovna.Yashnobod tumani 231-maktab.</a:t>
            </a: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4F7C8D-EA3D-4E0D-A420-57FB517EA18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337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339" y="1133193"/>
            <a:ext cx="11948967" cy="5599134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 sz="2140">
              <a:solidFill>
                <a:prstClr val="black"/>
              </a:solidFill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41355" y="150406"/>
            <a:ext cx="11948967" cy="90724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14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953" y="216477"/>
            <a:ext cx="10920096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78124" y="2289991"/>
            <a:ext cx="10435757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1" y="6377943"/>
            <a:ext cx="39014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Turayeva Munira Samatovna.Yashnobod tumani 231-maktab.</a:t>
            </a: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3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55C40D-33DB-4626-AA5F-843E4466A4F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3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128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sldNum="0" hd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543497">
        <a:defRPr>
          <a:latin typeface="+mn-lt"/>
          <a:ea typeface="+mn-ea"/>
          <a:cs typeface="+mn-cs"/>
        </a:defRPr>
      </a:lvl2pPr>
      <a:lvl3pPr marL="1086993">
        <a:defRPr>
          <a:latin typeface="+mn-lt"/>
          <a:ea typeface="+mn-ea"/>
          <a:cs typeface="+mn-cs"/>
        </a:defRPr>
      </a:lvl3pPr>
      <a:lvl4pPr marL="1630490">
        <a:defRPr>
          <a:latin typeface="+mn-lt"/>
          <a:ea typeface="+mn-ea"/>
          <a:cs typeface="+mn-cs"/>
        </a:defRPr>
      </a:lvl4pPr>
      <a:lvl5pPr marL="2173986">
        <a:defRPr>
          <a:latin typeface="+mn-lt"/>
          <a:ea typeface="+mn-ea"/>
          <a:cs typeface="+mn-cs"/>
        </a:defRPr>
      </a:lvl5pPr>
      <a:lvl6pPr marL="2717483">
        <a:defRPr>
          <a:latin typeface="+mn-lt"/>
          <a:ea typeface="+mn-ea"/>
          <a:cs typeface="+mn-cs"/>
        </a:defRPr>
      </a:lvl6pPr>
      <a:lvl7pPr marL="3260979">
        <a:defRPr>
          <a:latin typeface="+mn-lt"/>
          <a:ea typeface="+mn-ea"/>
          <a:cs typeface="+mn-cs"/>
        </a:defRPr>
      </a:lvl7pPr>
      <a:lvl8pPr marL="3804476">
        <a:defRPr>
          <a:latin typeface="+mn-lt"/>
          <a:ea typeface="+mn-ea"/>
          <a:cs typeface="+mn-cs"/>
        </a:defRPr>
      </a:lvl8pPr>
      <a:lvl9pPr marL="4347972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543497">
        <a:defRPr>
          <a:latin typeface="+mn-lt"/>
          <a:ea typeface="+mn-ea"/>
          <a:cs typeface="+mn-cs"/>
        </a:defRPr>
      </a:lvl2pPr>
      <a:lvl3pPr marL="1086993">
        <a:defRPr>
          <a:latin typeface="+mn-lt"/>
          <a:ea typeface="+mn-ea"/>
          <a:cs typeface="+mn-cs"/>
        </a:defRPr>
      </a:lvl3pPr>
      <a:lvl4pPr marL="1630490">
        <a:defRPr>
          <a:latin typeface="+mn-lt"/>
          <a:ea typeface="+mn-ea"/>
          <a:cs typeface="+mn-cs"/>
        </a:defRPr>
      </a:lvl4pPr>
      <a:lvl5pPr marL="2173986">
        <a:defRPr>
          <a:latin typeface="+mn-lt"/>
          <a:ea typeface="+mn-ea"/>
          <a:cs typeface="+mn-cs"/>
        </a:defRPr>
      </a:lvl5pPr>
      <a:lvl6pPr marL="2717483">
        <a:defRPr>
          <a:latin typeface="+mn-lt"/>
          <a:ea typeface="+mn-ea"/>
          <a:cs typeface="+mn-cs"/>
        </a:defRPr>
      </a:lvl6pPr>
      <a:lvl7pPr marL="3260979">
        <a:defRPr>
          <a:latin typeface="+mn-lt"/>
          <a:ea typeface="+mn-ea"/>
          <a:cs typeface="+mn-cs"/>
        </a:defRPr>
      </a:lvl7pPr>
      <a:lvl8pPr marL="3804476">
        <a:defRPr>
          <a:latin typeface="+mn-lt"/>
          <a:ea typeface="+mn-ea"/>
          <a:cs typeface="+mn-cs"/>
        </a:defRPr>
      </a:lvl8pPr>
      <a:lvl9pPr marL="4347972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524000" y="332656"/>
            <a:ext cx="9144000" cy="61555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4000" dirty="0" err="1" smtClean="0"/>
              <a:t>O‘zbek</a:t>
            </a:r>
            <a:r>
              <a:rPr lang="en-US" sz="4000" dirty="0" smtClean="0"/>
              <a:t> </a:t>
            </a:r>
            <a:r>
              <a:rPr lang="en-US" sz="4000" dirty="0" err="1" smtClean="0"/>
              <a:t>tili</a:t>
            </a:r>
            <a:endParaRPr lang="ru-RU" sz="4000" dirty="0"/>
          </a:p>
        </p:txBody>
      </p:sp>
      <p:sp>
        <p:nvSpPr>
          <p:cNvPr id="4" name="object 4"/>
          <p:cNvSpPr txBox="1"/>
          <p:nvPr/>
        </p:nvSpPr>
        <p:spPr>
          <a:xfrm>
            <a:off x="2207568" y="2204864"/>
            <a:ext cx="5400600" cy="2080907"/>
          </a:xfrm>
          <a:prstGeom prst="rect">
            <a:avLst/>
          </a:prstGeom>
        </p:spPr>
        <p:txBody>
          <a:bodyPr vert="horz" wrap="square" lIns="0" tIns="28782" rIns="0" bIns="0" rtlCol="0">
            <a:spAutoFit/>
          </a:bodyPr>
          <a:lstStyle/>
          <a:p>
            <a:pPr marL="37951" algn="ctr">
              <a:lnSpc>
                <a:spcPts val="4018"/>
              </a:lnSpc>
              <a:spcBef>
                <a:spcPts val="227"/>
              </a:spcBef>
            </a:pPr>
            <a:r>
              <a:rPr sz="2800" b="1" dirty="0" err="1">
                <a:solidFill>
                  <a:srgbClr val="2365C7"/>
                </a:solidFill>
                <a:latin typeface="Arial"/>
                <a:cs typeface="Arial"/>
              </a:rPr>
              <a:t>Mavzu</a:t>
            </a:r>
            <a:r>
              <a:rPr sz="2800" b="1" dirty="0" smtClean="0">
                <a:solidFill>
                  <a:srgbClr val="2365C7"/>
                </a:solidFill>
                <a:latin typeface="Arial"/>
                <a:cs typeface="Arial"/>
              </a:rPr>
              <a:t>:</a:t>
            </a:r>
            <a:r>
              <a:rPr lang="ru-RU" sz="2800" b="1" dirty="0" smtClean="0">
                <a:solidFill>
                  <a:srgbClr val="2365C7"/>
                </a:solidFill>
                <a:latin typeface="Arial"/>
                <a:cs typeface="Arial"/>
              </a:rPr>
              <a:t> </a:t>
            </a:r>
            <a:r>
              <a:rPr lang="ru-RU" sz="2800" b="1" dirty="0" err="1" smtClean="0">
                <a:solidFill>
                  <a:srgbClr val="2365C7"/>
                </a:solidFill>
                <a:latin typeface="Arial"/>
                <a:cs typeface="Arial"/>
              </a:rPr>
              <a:t>Кутубхона</a:t>
            </a:r>
            <a:r>
              <a:rPr lang="ru-RU" sz="2800" b="1" dirty="0" smtClean="0">
                <a:solidFill>
                  <a:srgbClr val="2365C7"/>
                </a:solidFill>
                <a:latin typeface="Arial"/>
                <a:cs typeface="Arial"/>
              </a:rPr>
              <a:t> </a:t>
            </a:r>
            <a:r>
              <a:rPr lang="en-US" sz="2800" b="1" dirty="0" smtClean="0">
                <a:solidFill>
                  <a:srgbClr val="2365C7"/>
                </a:solidFill>
                <a:latin typeface="Arial"/>
                <a:cs typeface="Arial"/>
              </a:rPr>
              <a:t>                        (</a:t>
            </a:r>
            <a:r>
              <a:rPr lang="en-US" sz="2800" b="1" dirty="0" err="1" smtClean="0">
                <a:solidFill>
                  <a:srgbClr val="2365C7"/>
                </a:solidFill>
                <a:latin typeface="Arial"/>
                <a:cs typeface="Arial"/>
              </a:rPr>
              <a:t>Shaxs</a:t>
            </a:r>
            <a:r>
              <a:rPr lang="en-US" sz="2800" b="1" dirty="0" smtClean="0">
                <a:solidFill>
                  <a:srgbClr val="2365C7"/>
                </a:solidFill>
                <a:latin typeface="Arial"/>
                <a:cs typeface="Arial"/>
              </a:rPr>
              <a:t> </a:t>
            </a:r>
            <a:r>
              <a:rPr lang="en-US" sz="2800" b="1" dirty="0" err="1" smtClean="0">
                <a:solidFill>
                  <a:srgbClr val="2365C7"/>
                </a:solidFill>
                <a:latin typeface="Arial"/>
                <a:cs typeface="Arial"/>
              </a:rPr>
              <a:t>va</a:t>
            </a:r>
            <a:r>
              <a:rPr lang="en-US" sz="2800" b="1" dirty="0" smtClean="0">
                <a:solidFill>
                  <a:srgbClr val="2365C7"/>
                </a:solidFill>
                <a:latin typeface="Arial"/>
                <a:cs typeface="Arial"/>
              </a:rPr>
              <a:t> </a:t>
            </a:r>
            <a:r>
              <a:rPr lang="en-US" sz="2800" b="1" dirty="0" err="1" smtClean="0">
                <a:solidFill>
                  <a:srgbClr val="2365C7"/>
                </a:solidFill>
                <a:latin typeface="Arial"/>
                <a:cs typeface="Arial"/>
              </a:rPr>
              <a:t>narsa-buyum</a:t>
            </a:r>
            <a:r>
              <a:rPr lang="en-US" sz="2800" b="1" dirty="0" smtClean="0">
                <a:solidFill>
                  <a:srgbClr val="2365C7"/>
                </a:solidFill>
                <a:latin typeface="Arial"/>
                <a:cs typeface="Arial"/>
              </a:rPr>
              <a:t> </a:t>
            </a:r>
            <a:r>
              <a:rPr lang="en-US" sz="2800" b="1" dirty="0" err="1" smtClean="0">
                <a:solidFill>
                  <a:srgbClr val="2365C7"/>
                </a:solidFill>
                <a:latin typeface="Arial"/>
                <a:cs typeface="Arial"/>
              </a:rPr>
              <a:t>otlari</a:t>
            </a:r>
            <a:r>
              <a:rPr lang="en-US" sz="2800" b="1" dirty="0" smtClean="0">
                <a:solidFill>
                  <a:srgbClr val="2365C7"/>
                </a:solidFill>
                <a:latin typeface="Arial"/>
                <a:cs typeface="Arial"/>
              </a:rPr>
              <a:t>, </a:t>
            </a:r>
            <a:r>
              <a:rPr lang="en-US" sz="2800" b="1" dirty="0" err="1" smtClean="0">
                <a:solidFill>
                  <a:srgbClr val="2365C7"/>
                </a:solidFill>
                <a:latin typeface="Arial"/>
                <a:cs typeface="Arial"/>
              </a:rPr>
              <a:t>ularning</a:t>
            </a:r>
            <a:r>
              <a:rPr lang="en-US" sz="2800" b="1" dirty="0" smtClean="0">
                <a:solidFill>
                  <a:srgbClr val="2365C7"/>
                </a:solidFill>
                <a:latin typeface="Arial"/>
                <a:cs typeface="Arial"/>
              </a:rPr>
              <a:t> </a:t>
            </a:r>
            <a:r>
              <a:rPr lang="en-US" sz="2800" b="1" dirty="0" err="1" smtClean="0">
                <a:solidFill>
                  <a:srgbClr val="2365C7"/>
                </a:solidFill>
                <a:latin typeface="Arial"/>
                <a:cs typeface="Arial"/>
              </a:rPr>
              <a:t>yasalishi</a:t>
            </a:r>
            <a:r>
              <a:rPr lang="en-US" sz="2800" b="1" dirty="0" smtClean="0">
                <a:solidFill>
                  <a:srgbClr val="2365C7"/>
                </a:solidFill>
                <a:latin typeface="Arial"/>
                <a:cs typeface="Arial"/>
              </a:rPr>
              <a:t> </a:t>
            </a:r>
            <a:r>
              <a:rPr lang="en-US" sz="2800" b="1" dirty="0" err="1" smtClean="0">
                <a:solidFill>
                  <a:srgbClr val="2365C7"/>
                </a:solidFill>
                <a:latin typeface="Arial"/>
                <a:cs typeface="Arial"/>
              </a:rPr>
              <a:t>va</a:t>
            </a:r>
            <a:r>
              <a:rPr lang="en-US" sz="2800" b="1" dirty="0" smtClean="0">
                <a:solidFill>
                  <a:srgbClr val="2365C7"/>
                </a:solidFill>
                <a:latin typeface="Arial"/>
                <a:cs typeface="Arial"/>
              </a:rPr>
              <a:t> </a:t>
            </a:r>
            <a:r>
              <a:rPr lang="en-US" sz="2800" b="1" dirty="0" err="1" smtClean="0">
                <a:solidFill>
                  <a:srgbClr val="2365C7"/>
                </a:solidFill>
                <a:latin typeface="Arial"/>
                <a:cs typeface="Arial"/>
              </a:rPr>
              <a:t>qo‘llanishi</a:t>
            </a:r>
            <a:r>
              <a:rPr lang="en-US" sz="2800" b="1" dirty="0" smtClean="0">
                <a:solidFill>
                  <a:srgbClr val="2365C7"/>
                </a:solidFill>
                <a:latin typeface="Arial"/>
                <a:cs typeface="Arial"/>
              </a:rPr>
              <a:t>)</a:t>
            </a:r>
            <a:r>
              <a:rPr lang="ru-RU" sz="2800" b="1" dirty="0" smtClean="0">
                <a:solidFill>
                  <a:srgbClr val="2365C7"/>
                </a:solidFill>
                <a:latin typeface="Arial"/>
                <a:cs typeface="Arial"/>
              </a:rPr>
              <a:t> </a:t>
            </a:r>
            <a:endParaRPr sz="2800" b="1" dirty="0">
              <a:solidFill>
                <a:srgbClr val="2365C7"/>
              </a:solidFill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343472" y="2276872"/>
            <a:ext cx="709093" cy="1525465"/>
          </a:xfrm>
          <a:custGeom>
            <a:avLst/>
            <a:gdLst/>
            <a:ahLst/>
            <a:cxnLst/>
            <a:rect l="l" t="t" r="r" b="b"/>
            <a:pathLst>
              <a:path w="344170" h="740410">
                <a:moveTo>
                  <a:pt x="343828" y="0"/>
                </a:moveTo>
                <a:lnTo>
                  <a:pt x="0" y="0"/>
                </a:lnTo>
                <a:lnTo>
                  <a:pt x="0" y="740144"/>
                </a:lnTo>
                <a:lnTo>
                  <a:pt x="343828" y="740144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7852"/>
          </a:p>
        </p:txBody>
      </p:sp>
      <p:grpSp>
        <p:nvGrpSpPr>
          <p:cNvPr id="8" name="object 27"/>
          <p:cNvGrpSpPr/>
          <p:nvPr/>
        </p:nvGrpSpPr>
        <p:grpSpPr>
          <a:xfrm>
            <a:off x="10344472" y="188640"/>
            <a:ext cx="1368152" cy="792087"/>
            <a:chOff x="4686759" y="212868"/>
            <a:chExt cx="634365" cy="634365"/>
          </a:xfrm>
        </p:grpSpPr>
        <p:sp>
          <p:nvSpPr>
            <p:cNvPr id="9" name="object 28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r>
                <a:rPr lang="ru-RU" sz="40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6-</a:t>
              </a:r>
              <a:r>
                <a:rPr lang="en-US" sz="4000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sinf</a:t>
              </a:r>
              <a:r>
                <a:rPr lang="en-US" sz="40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object 29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026" name="Picture 2" descr="C:\Documents and Settings\User\Рабочий стол\онлайн дарс\кутубхонада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9021" y="3026025"/>
            <a:ext cx="3840735" cy="35103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5"/>
          </p:nvPr>
        </p:nvSpPr>
        <p:spPr>
          <a:xfrm>
            <a:off x="6240016" y="6669360"/>
            <a:ext cx="5839151" cy="188640"/>
          </a:xfrm>
        </p:spPr>
        <p:txBody>
          <a:bodyPr/>
          <a:lstStyle/>
          <a:p>
            <a:r>
              <a:rPr lang="en-US" sz="1400" dirty="0" err="1" smtClean="0">
                <a:solidFill>
                  <a:srgbClr val="FF0000"/>
                </a:solidFill>
              </a:rPr>
              <a:t>Turayeva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Munira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Samatovna.Yashnobod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tumani</a:t>
            </a:r>
            <a:r>
              <a:rPr lang="en-US" sz="1400" dirty="0" smtClean="0">
                <a:solidFill>
                  <a:srgbClr val="FF0000"/>
                </a:solidFill>
              </a:rPr>
              <a:t> 231-maktab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>
        <p14:ripple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524000" y="274638"/>
            <a:ext cx="9144000" cy="492443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Dunyoga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mashhur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kutubxonalar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Documents and Settings\User\Рабочий стол\онлайн дарс\кутубхонада\Британия муз укув зал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60" y="1268760"/>
            <a:ext cx="6552728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069008" y="1268760"/>
            <a:ext cx="4824536" cy="525658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Britaniya</a:t>
            </a:r>
            <a:r>
              <a:rPr lang="en-US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muzeyining</a:t>
            </a:r>
            <a:r>
              <a:rPr lang="en-US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o‘quv</a:t>
            </a:r>
            <a:r>
              <a:rPr lang="en-US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zali</a:t>
            </a:r>
            <a:r>
              <a:rPr lang="en-US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Britaniyaning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muzeyida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joylashgan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bo‘lib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ushbu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kutubxona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axborot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markazidir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ru-RU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5"/>
          </p:nvPr>
        </p:nvSpPr>
        <p:spPr>
          <a:xfrm>
            <a:off x="6240016" y="6379635"/>
            <a:ext cx="5839151" cy="215444"/>
          </a:xfrm>
        </p:spPr>
        <p:txBody>
          <a:bodyPr/>
          <a:lstStyle/>
          <a:p>
            <a:r>
              <a:rPr lang="en-US" sz="1400" dirty="0" err="1" smtClean="0">
                <a:solidFill>
                  <a:srgbClr val="FF0000"/>
                </a:solidFill>
              </a:rPr>
              <a:t>Turayeva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Munira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Samatovna.Yashnobod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tumani</a:t>
            </a:r>
            <a:r>
              <a:rPr lang="en-US" sz="1400" dirty="0" smtClean="0">
                <a:solidFill>
                  <a:srgbClr val="FF0000"/>
                </a:solidFill>
              </a:rPr>
              <a:t> 231-maktab.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350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524000" y="274638"/>
            <a:ext cx="9144000" cy="492443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Dunyoga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mashhur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kutubxonalar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069008" y="1268760"/>
            <a:ext cx="4824536" cy="525658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Boston </a:t>
            </a:r>
            <a:r>
              <a:rPr lang="en-US" sz="32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kutubxonasi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1848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yilda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tashkil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etilgan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bo‘lib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bu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Amerikadagi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mashhur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kutubxona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hisoblanadi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u 22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milliondan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ortiq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noyob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kitoblarni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o‘z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ichiga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olgan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 descr="C:\Documents and Settings\User\Рабочий стол\онлайн дарс\кутубхонада\Бостон кутубхонс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225" y="1296576"/>
            <a:ext cx="6552728" cy="5228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5"/>
          </p:nvPr>
        </p:nvSpPr>
        <p:spPr>
          <a:xfrm>
            <a:off x="7248128" y="6525344"/>
            <a:ext cx="4789359" cy="174027"/>
          </a:xfrm>
        </p:spPr>
        <p:txBody>
          <a:bodyPr/>
          <a:lstStyle/>
          <a:p>
            <a:r>
              <a:rPr lang="en-US" sz="1400" dirty="0" err="1" smtClean="0">
                <a:solidFill>
                  <a:srgbClr val="FF0000"/>
                </a:solidFill>
              </a:rPr>
              <a:t>Turayeva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Munira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Samatovna.Yashnobod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tumani</a:t>
            </a:r>
            <a:r>
              <a:rPr lang="en-US" sz="1400" dirty="0" smtClean="0">
                <a:solidFill>
                  <a:srgbClr val="FF0000"/>
                </a:solidFill>
              </a:rPr>
              <a:t> 231-maktab.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90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524000" y="274638"/>
            <a:ext cx="9144000" cy="492443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Dunyoga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mashhur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kutubxonalar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069008" y="1268760"/>
            <a:ext cx="4824536" cy="525658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5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Kongress</a:t>
            </a:r>
            <a:r>
              <a:rPr lang="en-US" sz="25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kutubxonasi</a:t>
            </a:r>
            <a:r>
              <a:rPr lang="en-US" sz="25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en-US" sz="25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bu</a:t>
            </a:r>
            <a:r>
              <a:rPr lang="en-US" sz="2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shubhasiz</a:t>
            </a:r>
            <a:r>
              <a:rPr lang="en-US" sz="2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5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dunyodagi</a:t>
            </a:r>
            <a:r>
              <a:rPr lang="en-US" sz="2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eng</a:t>
            </a:r>
            <a:r>
              <a:rPr lang="en-US" sz="2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katta</a:t>
            </a:r>
            <a:r>
              <a:rPr lang="en-US" sz="2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kutubxona</a:t>
            </a:r>
            <a:r>
              <a:rPr lang="en-US" sz="2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hisoblanib</a:t>
            </a:r>
            <a:r>
              <a:rPr lang="en-US" sz="2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5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bu</a:t>
            </a:r>
            <a:r>
              <a:rPr lang="en-US" sz="2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asosan</a:t>
            </a:r>
            <a:r>
              <a:rPr lang="en-US" sz="2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5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Amerika</a:t>
            </a:r>
            <a:r>
              <a:rPr lang="en-US" sz="2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Qo‘shma</a:t>
            </a:r>
            <a:r>
              <a:rPr lang="en-US" sz="2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Shtatlari</a:t>
            </a:r>
            <a:r>
              <a:rPr lang="en-US" sz="2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milliy</a:t>
            </a:r>
            <a:r>
              <a:rPr lang="en-US" sz="2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kutubxonasidir</a:t>
            </a:r>
            <a:r>
              <a:rPr lang="en-US" sz="2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U </a:t>
            </a:r>
            <a:r>
              <a:rPr lang="en-US" sz="25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shuningdek</a:t>
            </a:r>
            <a:r>
              <a:rPr lang="en-US" sz="2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5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mamlakatdagi</a:t>
            </a:r>
            <a:r>
              <a:rPr lang="en-US" sz="2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eng</a:t>
            </a:r>
            <a:r>
              <a:rPr lang="en-US" sz="2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qadimiy</a:t>
            </a:r>
            <a:r>
              <a:rPr lang="en-US" sz="2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federal </a:t>
            </a:r>
            <a:r>
              <a:rPr lang="en-US" sz="25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madaniy</a:t>
            </a:r>
            <a:r>
              <a:rPr lang="en-US" sz="2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muassasadir</a:t>
            </a:r>
            <a:r>
              <a:rPr lang="en-US" sz="2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5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Ushbu</a:t>
            </a:r>
            <a:r>
              <a:rPr lang="en-US" sz="2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kutubxonada</a:t>
            </a:r>
            <a:r>
              <a:rPr lang="en-US" sz="2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32 </a:t>
            </a:r>
            <a:r>
              <a:rPr lang="en-US" sz="25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milliondan</a:t>
            </a:r>
            <a:r>
              <a:rPr lang="en-US" sz="2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ortiq</a:t>
            </a:r>
            <a:r>
              <a:rPr lang="en-US" sz="2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kitoblar</a:t>
            </a:r>
            <a:r>
              <a:rPr lang="en-US" sz="2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US" sz="2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61 </a:t>
            </a:r>
            <a:r>
              <a:rPr lang="en-US" sz="25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milliondan</a:t>
            </a:r>
            <a:r>
              <a:rPr lang="en-US" sz="2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ortiq</a:t>
            </a:r>
            <a:r>
              <a:rPr lang="en-US" sz="2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qo‘lyozmalar</a:t>
            </a:r>
            <a:r>
              <a:rPr lang="en-US" sz="2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hamda</a:t>
            </a:r>
            <a:r>
              <a:rPr lang="en-US" sz="2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noyob</a:t>
            </a:r>
            <a:r>
              <a:rPr lang="en-US" sz="2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5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tarixiy</a:t>
            </a:r>
            <a:r>
              <a:rPr lang="en-US" sz="2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hujjatlar</a:t>
            </a:r>
            <a:r>
              <a:rPr lang="en-US" sz="2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saqlanadi</a:t>
            </a:r>
            <a:r>
              <a:rPr lang="en-US" sz="2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5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 descr="C:\Documents and Settings\User\Рабочий стол\онлайн дарс\кутубхонада\конгрес кутубхонаси АКШ 32 мл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275" y="1268760"/>
            <a:ext cx="6552728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5"/>
          </p:nvPr>
        </p:nvSpPr>
        <p:spPr>
          <a:xfrm>
            <a:off x="6924003" y="6344477"/>
            <a:ext cx="5112568" cy="361733"/>
          </a:xfrm>
        </p:spPr>
        <p:txBody>
          <a:bodyPr/>
          <a:lstStyle/>
          <a:p>
            <a:r>
              <a:rPr lang="en-US" sz="1400" dirty="0" err="1" smtClean="0">
                <a:solidFill>
                  <a:srgbClr val="FF0000"/>
                </a:solidFill>
              </a:rPr>
              <a:t>Turayeva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Munira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Samatovna.Yashnobod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tumani</a:t>
            </a:r>
            <a:r>
              <a:rPr lang="en-US" sz="1400" dirty="0" smtClean="0">
                <a:solidFill>
                  <a:srgbClr val="FF0000"/>
                </a:solidFill>
              </a:rPr>
              <a:t> 231-maktab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309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524000" y="274638"/>
            <a:ext cx="9144000" cy="492443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Topshiriq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9072" y="1308408"/>
            <a:ext cx="11665296" cy="93610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Rasmda</a:t>
            </a:r>
            <a:r>
              <a:rPr lang="en-US" sz="3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ko‘rsatilgan</a:t>
            </a:r>
            <a:r>
              <a:rPr lang="en-US" sz="3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kasb</a:t>
            </a:r>
            <a:r>
              <a:rPr lang="en-US" sz="3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egalariga</a:t>
            </a:r>
            <a:r>
              <a:rPr lang="en-US" sz="3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shaxs</a:t>
            </a:r>
            <a:r>
              <a:rPr lang="en-US" sz="3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oti</a:t>
            </a:r>
            <a:r>
              <a:rPr lang="en-US" sz="3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qo‘shimchalarini</a:t>
            </a:r>
            <a:r>
              <a:rPr lang="en-US" sz="32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mosini</a:t>
            </a:r>
            <a:r>
              <a:rPr lang="en-US" sz="3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qo‘ying</a:t>
            </a:r>
            <a:r>
              <a:rPr lang="en-US" sz="3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32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8" name="Picture 2" descr="C:\Documents and Settings\User\Рабочий стол\онлайн дарс\химик\богбон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728" y="2597389"/>
            <a:ext cx="3465904" cy="1745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Documents and Settings\User\Рабочий стол\онлайн дарс\химик\дорбозы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804" y="2597390"/>
            <a:ext cx="3408392" cy="1778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Documents and Settings\User\Рабочий стол\онлайн дарс\химик\заргар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71" y="2597390"/>
            <a:ext cx="3456385" cy="1745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C:\Documents and Settings\User\Рабочий стол\онлайн дарс\химик\пахкатор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071" y="4635228"/>
            <a:ext cx="3456384" cy="1832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C:\Documents and Settings\User\Рабочий стол\онлайн дарс\химик\скачанные файлы (1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812" y="4635227"/>
            <a:ext cx="3456384" cy="1811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C:\Documents and Settings\User\Рабочий стол\онлайн дарс\химик\соат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728" y="4669547"/>
            <a:ext cx="3488392" cy="179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5"/>
          </p:nvPr>
        </p:nvSpPr>
        <p:spPr>
          <a:xfrm>
            <a:off x="7032104" y="6424803"/>
            <a:ext cx="5068747" cy="266301"/>
          </a:xfrm>
        </p:spPr>
        <p:txBody>
          <a:bodyPr/>
          <a:lstStyle/>
          <a:p>
            <a:r>
              <a:rPr lang="en-US" sz="1400" dirty="0" err="1" smtClean="0">
                <a:solidFill>
                  <a:srgbClr val="FF0000"/>
                </a:solidFill>
              </a:rPr>
              <a:t>Turayeva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Munira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Samatovna.Yashnobod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tumani</a:t>
            </a:r>
            <a:r>
              <a:rPr lang="en-US" sz="1400" dirty="0" smtClean="0">
                <a:solidFill>
                  <a:srgbClr val="FF0000"/>
                </a:solidFill>
              </a:rPr>
              <a:t> 231-maktab.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648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524000" y="274638"/>
            <a:ext cx="9144000" cy="492443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Topshiriqni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tekshiramiz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79376" y="1861592"/>
            <a:ext cx="3456384" cy="1728192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zar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+ gar</a:t>
            </a:r>
            <a:endParaRPr lang="ru-RU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367808" y="1861592"/>
            <a:ext cx="3456384" cy="172819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dor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+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boz</a:t>
            </a:r>
            <a:endParaRPr lang="ru-RU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79376" y="4445888"/>
            <a:ext cx="3456384" cy="172819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atin typeface="Arial" pitchFamily="34" charset="0"/>
                <a:cs typeface="Arial" pitchFamily="34" charset="0"/>
              </a:rPr>
              <a:t>p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axta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+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kor</a:t>
            </a:r>
            <a:endParaRPr lang="ru-RU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367808" y="4509120"/>
            <a:ext cx="3456384" cy="172819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atin typeface="Arial" pitchFamily="34" charset="0"/>
                <a:cs typeface="Arial" pitchFamily="34" charset="0"/>
              </a:rPr>
              <a:t>k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imyo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+ gar</a:t>
            </a:r>
            <a:endParaRPr lang="ru-RU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256240" y="1861592"/>
            <a:ext cx="3456384" cy="1728192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Arial" pitchFamily="34" charset="0"/>
                <a:cs typeface="Arial" pitchFamily="34" charset="0"/>
              </a:rPr>
              <a:t>b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og‘ + bon</a:t>
            </a:r>
            <a:endParaRPr lang="ru-RU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256240" y="4533096"/>
            <a:ext cx="3456384" cy="1728192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atin typeface="Arial" pitchFamily="34" charset="0"/>
                <a:cs typeface="Arial" pitchFamily="34" charset="0"/>
              </a:rPr>
              <a:t>soat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 + </a:t>
            </a:r>
            <a:r>
              <a:rPr lang="en-US" sz="3600" b="1" dirty="0" err="1">
                <a:latin typeface="Arial" pitchFamily="34" charset="0"/>
                <a:cs typeface="Arial" pitchFamily="34" charset="0"/>
              </a:rPr>
              <a:t>soz</a:t>
            </a:r>
            <a:endParaRPr lang="ru-RU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5"/>
          </p:nvPr>
        </p:nvSpPr>
        <p:spPr>
          <a:xfrm>
            <a:off x="7248128" y="6381328"/>
            <a:ext cx="4752528" cy="288032"/>
          </a:xfrm>
        </p:spPr>
        <p:txBody>
          <a:bodyPr/>
          <a:lstStyle/>
          <a:p>
            <a:r>
              <a:rPr lang="en-US" sz="1400" dirty="0" err="1" smtClean="0">
                <a:solidFill>
                  <a:srgbClr val="FF0000"/>
                </a:solidFill>
              </a:rPr>
              <a:t>Turayeva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Munira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Samatovna.Yashnobod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tumani</a:t>
            </a:r>
            <a:r>
              <a:rPr lang="en-US" sz="1400" dirty="0" smtClean="0">
                <a:solidFill>
                  <a:srgbClr val="FF0000"/>
                </a:solidFill>
              </a:rPr>
              <a:t> 231-maktab.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601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524000" y="274638"/>
            <a:ext cx="9144000" cy="492443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Adabiy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o‘qish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791744" y="1268760"/>
            <a:ext cx="5112568" cy="7200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Jonajonim</a:t>
            </a:r>
            <a:r>
              <a:rPr lang="en-US" sz="2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8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kitobim</a:t>
            </a:r>
            <a:endParaRPr lang="ru-RU" sz="28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32889" y="2348880"/>
            <a:ext cx="4896544" cy="201622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Saodatga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boshlaysan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Quyoshlarga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o‘xshaysan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Qo‘limdan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hech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tushmaysan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Qadrdonim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kitobim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!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960096" y="2348880"/>
            <a:ext cx="4896544" cy="201622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Asli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oddiy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qog‘ozsan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Ustozimga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ustozsan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Senga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atab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she’r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yozsam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Mehribonim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kitobim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!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99756" y="4509120"/>
            <a:ext cx="4896544" cy="194421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Sen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olimsan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shoirsan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Dars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berishga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mohirsan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Ko‘zlarimizga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nursan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, </a:t>
            </a:r>
          </a:p>
          <a:p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Jonajonim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kitobim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!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4" name="Picture 2" descr="C:\Documents and Settings\User\Рабочий стол\онлайн дарс\расмчалар\FB_IMG_15984053879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8368" y="4653136"/>
            <a:ext cx="2090704" cy="1913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Documents and Settings\User\Рабочий стол\онлайн дарс\расмчалар\FB_IMG_1598611033528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69"/>
          <a:stretch/>
        </p:blipFill>
        <p:spPr bwMode="auto">
          <a:xfrm>
            <a:off x="479376" y="4509120"/>
            <a:ext cx="2952327" cy="194421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Нижний колонтитул 6"/>
          <p:cNvSpPr>
            <a:spLocks noGrp="1"/>
          </p:cNvSpPr>
          <p:nvPr>
            <p:ph type="ftr" sz="quarter" idx="5"/>
          </p:nvPr>
        </p:nvSpPr>
        <p:spPr>
          <a:xfrm>
            <a:off x="7539011" y="6487519"/>
            <a:ext cx="4572508" cy="157258"/>
          </a:xfrm>
        </p:spPr>
        <p:txBody>
          <a:bodyPr/>
          <a:lstStyle/>
          <a:p>
            <a:r>
              <a:rPr lang="en-US" sz="1400" dirty="0" err="1" smtClean="0">
                <a:solidFill>
                  <a:srgbClr val="FF0000"/>
                </a:solidFill>
              </a:rPr>
              <a:t>Turayeva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Munira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Samatovna.Yashnobod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tumani</a:t>
            </a:r>
            <a:r>
              <a:rPr lang="en-US" sz="1400" dirty="0" smtClean="0">
                <a:solidFill>
                  <a:srgbClr val="FF0000"/>
                </a:solidFill>
              </a:rPr>
              <a:t> 231-maktab.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695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524000" y="274638"/>
            <a:ext cx="9144000" cy="492443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Uyda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mustaqil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bajarish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uchun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vazifa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C:\Documents and Settings\User\Рабочий стол\онлайн дарс\расмчалар\FB_IMG_15990337058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0256" y="1700808"/>
            <a:ext cx="3361531" cy="4260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вал 2"/>
          <p:cNvSpPr/>
          <p:nvPr/>
        </p:nvSpPr>
        <p:spPr>
          <a:xfrm>
            <a:off x="839416" y="2038400"/>
            <a:ext cx="7128792" cy="3888432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n-US" sz="36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Jonajonim</a:t>
            </a:r>
            <a:r>
              <a:rPr lang="en-US" sz="3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kitobim</a:t>
            </a:r>
            <a:r>
              <a:rPr lang="en-US" sz="3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” </a:t>
            </a:r>
            <a:r>
              <a:rPr lang="en-US" sz="36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she’rini</a:t>
            </a:r>
            <a:r>
              <a:rPr lang="en-US" sz="3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yod</a:t>
            </a:r>
            <a:r>
              <a:rPr lang="en-US" sz="3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olish</a:t>
            </a:r>
            <a:r>
              <a:rPr lang="en-US" sz="3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36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5"/>
          </p:nvPr>
        </p:nvSpPr>
        <p:spPr>
          <a:xfrm>
            <a:off x="7320136" y="6453336"/>
            <a:ext cx="4770962" cy="216024"/>
          </a:xfrm>
        </p:spPr>
        <p:txBody>
          <a:bodyPr/>
          <a:lstStyle/>
          <a:p>
            <a:r>
              <a:rPr lang="en-US" sz="1400" dirty="0" err="1" smtClean="0">
                <a:solidFill>
                  <a:srgbClr val="FF0000"/>
                </a:solidFill>
              </a:rPr>
              <a:t>Turayeva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Munira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Samatovna.Yashnobod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tumani</a:t>
            </a:r>
            <a:r>
              <a:rPr lang="en-US" sz="1400" dirty="0" smtClean="0">
                <a:solidFill>
                  <a:srgbClr val="FF0000"/>
                </a:solidFill>
              </a:rPr>
              <a:t> 231-maktab.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788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524000" y="274638"/>
            <a:ext cx="9144000" cy="492443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O‘tgan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darsda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berilgan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topshiriqni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tekshiramiz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3352" y="1268760"/>
            <a:ext cx="11665296" cy="79208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800" b="1" u="sng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goh</a:t>
            </a:r>
            <a:r>
              <a:rPr lang="en-US" sz="2800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-</a:t>
            </a:r>
            <a:r>
              <a:rPr lang="en-US" sz="2800" b="1" u="sng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chilik</a:t>
            </a:r>
            <a:r>
              <a:rPr lang="en-US" sz="2800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-</a:t>
            </a:r>
            <a:r>
              <a:rPr lang="en-US" sz="2800" b="1" u="sng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zor</a:t>
            </a:r>
            <a:r>
              <a:rPr lang="en-US" sz="2800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-inch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qo‘shimchalari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ishtirokida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so‘zlar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yasang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ushbu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so‘zlar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ishtirokida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gaplar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tuzing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0552" y="2348880"/>
            <a:ext cx="11665296" cy="79208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en-US" sz="2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Yoz</a:t>
            </a:r>
            <a:r>
              <a:rPr lang="en-US" sz="2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faslida</a:t>
            </a:r>
            <a:r>
              <a:rPr lang="en-US" sz="2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y</a:t>
            </a:r>
            <a:r>
              <a:rPr lang="en-US" sz="2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urtimizdagi</a:t>
            </a:r>
            <a:r>
              <a:rPr lang="en-US" sz="2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barcha</a:t>
            </a:r>
            <a:r>
              <a:rPr lang="en-US" sz="2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oromgohlar</a:t>
            </a:r>
            <a:r>
              <a:rPr lang="en-US" sz="2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o‘z</a:t>
            </a:r>
            <a:r>
              <a:rPr lang="en-US" sz="2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faoliyatini</a:t>
            </a:r>
            <a:r>
              <a:rPr lang="en-US" sz="2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boshlaydi</a:t>
            </a:r>
            <a:r>
              <a:rPr lang="en-US" sz="2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0552" y="3501008"/>
            <a:ext cx="11665296" cy="79208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en-US" sz="2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Dehqonchilik</a:t>
            </a:r>
            <a:r>
              <a:rPr lang="en-US" sz="2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mahsulotlari</a:t>
            </a:r>
            <a:r>
              <a:rPr lang="en-US" sz="2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xalqimiz</a:t>
            </a:r>
            <a:r>
              <a:rPr lang="en-US" sz="2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dasturxoniga</a:t>
            </a:r>
            <a:r>
              <a:rPr lang="en-US" sz="2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yetkazib</a:t>
            </a:r>
            <a:r>
              <a:rPr lang="en-US" sz="2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berildi</a:t>
            </a:r>
            <a:r>
              <a:rPr lang="en-US" sz="2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0552" y="4653136"/>
            <a:ext cx="11665296" cy="79208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3. </a:t>
            </a:r>
            <a:r>
              <a:rPr lang="en-US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Ular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daraxtzor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oralab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katta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adirga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chiqishdi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5260" y="5733256"/>
            <a:ext cx="11665296" cy="79208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4. </a:t>
            </a:r>
            <a:r>
              <a:rPr lang="en-US" sz="2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Bolajonlar</a:t>
            </a:r>
            <a:r>
              <a:rPr lang="en-US" sz="2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sevinchi</a:t>
            </a:r>
            <a:r>
              <a:rPr lang="en-US" sz="2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dunyoga</a:t>
            </a:r>
            <a:r>
              <a:rPr lang="en-US" sz="2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taraldi.</a:t>
            </a:r>
            <a:endParaRPr lang="ru-RU" sz="2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5"/>
          </p:nvPr>
        </p:nvSpPr>
        <p:spPr>
          <a:xfrm>
            <a:off x="5951984" y="6379635"/>
            <a:ext cx="6127183" cy="215444"/>
          </a:xfrm>
        </p:spPr>
        <p:txBody>
          <a:bodyPr/>
          <a:lstStyle/>
          <a:p>
            <a:r>
              <a:rPr lang="en-US" sz="1400" dirty="0" err="1" smtClean="0">
                <a:solidFill>
                  <a:srgbClr val="FF0000"/>
                </a:solidFill>
              </a:rPr>
              <a:t>Turayeva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Munira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Samatovna.Yashnobod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tumani</a:t>
            </a:r>
            <a:r>
              <a:rPr lang="en-US" sz="1400" dirty="0" smtClean="0">
                <a:solidFill>
                  <a:srgbClr val="FF0000"/>
                </a:solidFill>
              </a:rPr>
              <a:t> 231-maktab.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079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524000" y="274638"/>
            <a:ext cx="9144000" cy="492443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Kutubxona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3" name="Picture 5" descr="C:\Documents and Settings\User\Рабочий стол\онлайн дарс\кутубхонада\Навоий кутубхонаси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961" y="2088410"/>
            <a:ext cx="5298856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65096" y="1268760"/>
            <a:ext cx="11563552" cy="64807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Alisher</a:t>
            </a:r>
            <a:r>
              <a:rPr lang="en-US" sz="3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en-US" sz="32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avoiy</a:t>
            </a:r>
            <a:r>
              <a:rPr lang="en-US" sz="3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nomidagi</a:t>
            </a:r>
            <a:r>
              <a:rPr lang="en-US" sz="3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O‘zbekiston</a:t>
            </a:r>
            <a:r>
              <a:rPr lang="en-US" sz="3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Milliy</a:t>
            </a:r>
            <a:r>
              <a:rPr lang="en-US" sz="3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kutubxonasi</a:t>
            </a:r>
            <a:r>
              <a:rPr lang="en-US" sz="3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2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879976" y="2060848"/>
            <a:ext cx="6006536" cy="446449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Ushbu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kutubxonaga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1870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yilda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asos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solingan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 1948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yilda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kutubxonaga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Alisher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Navoiy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nomi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berilgan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Alisher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Navoiy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nomidagi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O‘zbekiston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Milliy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kutubxonasi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2011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yilda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yangidan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qurilgan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  </a:t>
            </a:r>
          </a:p>
          <a:p>
            <a:pPr algn="ctr"/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Ushbu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milliy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kutubxona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1956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yildan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buyon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xalqaro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kitob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almashinuvini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amalga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oshirib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unung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sheriklari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jahonning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24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mamlakatidan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30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ortiq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tashkilotlardir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ru-RU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5"/>
          </p:nvPr>
        </p:nvSpPr>
        <p:spPr>
          <a:xfrm>
            <a:off x="6156147" y="6407197"/>
            <a:ext cx="5839152" cy="215444"/>
          </a:xfrm>
        </p:spPr>
        <p:txBody>
          <a:bodyPr/>
          <a:lstStyle/>
          <a:p>
            <a:r>
              <a:rPr lang="en-US" sz="1400" dirty="0" err="1" smtClean="0">
                <a:solidFill>
                  <a:srgbClr val="FF0000"/>
                </a:solidFill>
              </a:rPr>
              <a:t>Turayeva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Munira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Samatovna.Yashnobod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tumani</a:t>
            </a:r>
            <a:r>
              <a:rPr lang="en-US" sz="1400" dirty="0" smtClean="0">
                <a:solidFill>
                  <a:srgbClr val="FF0000"/>
                </a:solidFill>
              </a:rPr>
              <a:t> 231-maktab.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4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35360" y="2420888"/>
            <a:ext cx="11521280" cy="40324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Shaxs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otlari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insonlarning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kasbini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bildirib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keladi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algn="ctr">
              <a:lnSpc>
                <a:spcPct val="150000"/>
              </a:lnSpc>
            </a:pPr>
            <a:r>
              <a:rPr lang="en-US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Ular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tub </a:t>
            </a:r>
            <a:r>
              <a:rPr lang="en-US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yasama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bo‘ladi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algn="ctr">
              <a:lnSpc>
                <a:spcPct val="150000"/>
              </a:lnSpc>
            </a:pPr>
            <a:r>
              <a:rPr lang="en-US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Yasama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shaxs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otlari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–chi, -</a:t>
            </a:r>
            <a:r>
              <a:rPr lang="en-US" sz="28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kor</a:t>
            </a:r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 -bon, -</a:t>
            </a:r>
            <a:r>
              <a:rPr lang="en-US" sz="28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soz</a:t>
            </a:r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 -</a:t>
            </a:r>
            <a:r>
              <a:rPr lang="en-US" sz="28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shunos</a:t>
            </a:r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 - </a:t>
            </a:r>
            <a:r>
              <a:rPr lang="en-US" sz="28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paz</a:t>
            </a:r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 -gar, -</a:t>
            </a:r>
            <a:r>
              <a:rPr lang="en-US" sz="28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dor</a:t>
            </a:r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 -</a:t>
            </a:r>
            <a:r>
              <a:rPr lang="en-US" sz="28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do‘z</a:t>
            </a:r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 -</a:t>
            </a:r>
            <a:r>
              <a:rPr lang="en-US" sz="28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kash</a:t>
            </a:r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 -dosh </a:t>
            </a:r>
          </a:p>
          <a:p>
            <a:pPr algn="ctr">
              <a:lnSpc>
                <a:spcPct val="150000"/>
              </a:lnSpc>
            </a:pPr>
            <a:r>
              <a:rPr lang="en-US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qo‘shimchalari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bilan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yasaladi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  </a:t>
            </a:r>
            <a:r>
              <a:rPr lang="en-US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524000" y="274638"/>
            <a:ext cx="9144000" cy="492443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Bilib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oling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!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35360" y="1268760"/>
            <a:ext cx="11521280" cy="100811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Shaxs</a:t>
            </a:r>
            <a:r>
              <a:rPr lang="en-US" sz="32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otlari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ularning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yasalishi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qo‘llanishi</a:t>
            </a:r>
            <a:endParaRPr lang="ru-RU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5"/>
          </p:nvPr>
        </p:nvSpPr>
        <p:spPr>
          <a:xfrm>
            <a:off x="6096000" y="6408890"/>
            <a:ext cx="5911159" cy="215444"/>
          </a:xfrm>
        </p:spPr>
        <p:txBody>
          <a:bodyPr/>
          <a:lstStyle/>
          <a:p>
            <a:r>
              <a:rPr lang="en-US" sz="1400" dirty="0" err="1" smtClean="0">
                <a:solidFill>
                  <a:srgbClr val="FF0000"/>
                </a:solidFill>
              </a:rPr>
              <a:t>Turayeva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Munira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Samatovna.Yashnobod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tumani</a:t>
            </a:r>
            <a:r>
              <a:rPr lang="en-US" sz="1400" dirty="0" smtClean="0">
                <a:solidFill>
                  <a:srgbClr val="FF0000"/>
                </a:solidFill>
              </a:rPr>
              <a:t> 231-maktab.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317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524000" y="274638"/>
            <a:ext cx="9144000" cy="492443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Bilib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oling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!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99356" y="1268613"/>
            <a:ext cx="11521280" cy="525658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164168" y="1438516"/>
            <a:ext cx="3888432" cy="50405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Masalan</a:t>
            </a:r>
            <a:r>
              <a:rPr lang="en-US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23392" y="2024844"/>
            <a:ext cx="3888432" cy="50405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Tub </a:t>
            </a:r>
            <a:r>
              <a:rPr lang="en-US" sz="3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otlar</a:t>
            </a:r>
            <a:r>
              <a:rPr lang="en-US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610048" y="2024296"/>
            <a:ext cx="3888432" cy="50405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Yasama</a:t>
            </a:r>
            <a:r>
              <a:rPr lang="en-US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otlar</a:t>
            </a:r>
            <a:r>
              <a:rPr lang="en-US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23392" y="2780380"/>
            <a:ext cx="3888432" cy="57606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kitob</a:t>
            </a:r>
            <a:r>
              <a:rPr lang="en-US" sz="3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2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23392" y="3501008"/>
            <a:ext cx="3888432" cy="57606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dehqon</a:t>
            </a:r>
            <a:r>
              <a:rPr lang="en-US" sz="3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2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23392" y="4221088"/>
            <a:ext cx="3888432" cy="57606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shoir</a:t>
            </a:r>
            <a:r>
              <a:rPr lang="en-US" sz="3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2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49720" y="5013176"/>
            <a:ext cx="3888432" cy="57606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tarjimon</a:t>
            </a:r>
            <a:r>
              <a:rPr lang="en-US" sz="3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2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23392" y="5733256"/>
            <a:ext cx="3888432" cy="57606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muhandis</a:t>
            </a:r>
            <a:r>
              <a:rPr lang="en-US" sz="3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2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646168" y="3501008"/>
            <a:ext cx="3888432" cy="57606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bog‘</a:t>
            </a:r>
            <a:r>
              <a:rPr lang="en-US" sz="32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bon</a:t>
            </a:r>
            <a:endParaRPr lang="ru-RU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652984" y="4221088"/>
            <a:ext cx="3888432" cy="57606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sinf</a:t>
            </a:r>
            <a:r>
              <a:rPr lang="en-US" sz="32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dosh</a:t>
            </a:r>
            <a:endParaRPr lang="ru-RU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7652984" y="5013176"/>
            <a:ext cx="3888432" cy="57606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osh</a:t>
            </a:r>
            <a:r>
              <a:rPr lang="en-US" sz="32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paz</a:t>
            </a:r>
            <a:endParaRPr lang="ru-RU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7652984" y="5788496"/>
            <a:ext cx="3888432" cy="57606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zar</a:t>
            </a:r>
            <a:r>
              <a:rPr lang="en-US" sz="32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gar</a:t>
            </a:r>
            <a:endParaRPr lang="ru-RU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7642016" y="2797148"/>
            <a:ext cx="3888432" cy="57606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ish</a:t>
            </a:r>
            <a:r>
              <a:rPr lang="en-US" sz="32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chi</a:t>
            </a:r>
            <a:endParaRPr lang="ru-RU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Рисунок 17" descr="C:\Documents and Settings\User\Рабочий стол\онлайн дарс\укувчилар расми\images (17)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09"/>
          <a:stretch/>
        </p:blipFill>
        <p:spPr bwMode="auto">
          <a:xfrm>
            <a:off x="4799856" y="2798284"/>
            <a:ext cx="2520280" cy="351103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5"/>
          </p:nvPr>
        </p:nvSpPr>
        <p:spPr>
          <a:xfrm>
            <a:off x="5807968" y="6379488"/>
            <a:ext cx="6271199" cy="215444"/>
          </a:xfrm>
        </p:spPr>
        <p:txBody>
          <a:bodyPr/>
          <a:lstStyle/>
          <a:p>
            <a:r>
              <a:rPr lang="en-US" sz="1400" dirty="0" err="1" smtClean="0">
                <a:solidFill>
                  <a:srgbClr val="FF0000"/>
                </a:solidFill>
              </a:rPr>
              <a:t>Turayeva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Munira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Samatovna.Yashnobod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tumani</a:t>
            </a:r>
            <a:r>
              <a:rPr lang="en-US" sz="1400" dirty="0" smtClean="0">
                <a:solidFill>
                  <a:srgbClr val="FF0000"/>
                </a:solidFill>
              </a:rPr>
              <a:t> 231-maktab.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807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524000" y="274638"/>
            <a:ext cx="9144000" cy="492443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1-mashq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35360" y="1268760"/>
            <a:ext cx="11521280" cy="64807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Berilgan</a:t>
            </a:r>
            <a:r>
              <a:rPr lang="en-US" sz="3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so‘zlar</a:t>
            </a:r>
            <a:r>
              <a:rPr lang="en-US" sz="3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ichidan</a:t>
            </a:r>
            <a:r>
              <a:rPr lang="en-US" sz="3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32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yasama</a:t>
            </a:r>
            <a:r>
              <a:rPr lang="en-US" sz="3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shaxs</a:t>
            </a:r>
            <a:r>
              <a:rPr lang="en-US" sz="3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otlarini</a:t>
            </a:r>
            <a:r>
              <a:rPr lang="en-US" sz="3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aniqlang</a:t>
            </a:r>
            <a:r>
              <a:rPr lang="en-US" sz="32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en-US" sz="3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ru-RU" sz="32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57300" y="2276872"/>
            <a:ext cx="7394884" cy="424847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San’atkor</a:t>
            </a:r>
            <a:r>
              <a:rPr lang="en-US" sz="32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2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sportchi</a:t>
            </a:r>
            <a:r>
              <a:rPr lang="en-US" sz="32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2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hamshira</a:t>
            </a:r>
            <a:r>
              <a:rPr lang="en-US" sz="32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2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xonanda</a:t>
            </a:r>
            <a:r>
              <a:rPr lang="en-US" sz="32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2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shifokor</a:t>
            </a:r>
            <a:r>
              <a:rPr lang="en-US" sz="32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2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aloqachi</a:t>
            </a:r>
            <a:r>
              <a:rPr lang="en-US" sz="32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2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soatsoz</a:t>
            </a:r>
            <a:r>
              <a:rPr lang="en-US" sz="32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2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dehqon</a:t>
            </a:r>
            <a:r>
              <a:rPr lang="en-US" sz="32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2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kimyogar</a:t>
            </a:r>
            <a:r>
              <a:rPr lang="en-US" sz="32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2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qo‘shiqchi</a:t>
            </a:r>
            <a:r>
              <a:rPr lang="en-US" sz="3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,  </a:t>
            </a:r>
            <a:r>
              <a:rPr lang="en-US" sz="32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shoir</a:t>
            </a:r>
            <a:r>
              <a:rPr lang="en-US" sz="3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,  </a:t>
            </a:r>
            <a:r>
              <a:rPr lang="en-US" sz="32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zargar</a:t>
            </a:r>
            <a:r>
              <a:rPr lang="en-US" sz="32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2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tilshunos</a:t>
            </a:r>
            <a:r>
              <a:rPr lang="en-US" sz="32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gilamdo‘z</a:t>
            </a:r>
            <a:r>
              <a:rPr lang="en-US" sz="3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,.</a:t>
            </a:r>
            <a:endParaRPr lang="ru-RU" sz="32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C:\Documents and Settings\User\Рабочий стол\онлайн дарс\укувчилар расми\images (22)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84"/>
          <a:stretch/>
        </p:blipFill>
        <p:spPr bwMode="auto">
          <a:xfrm rot="868673">
            <a:off x="8401642" y="2610188"/>
            <a:ext cx="3096344" cy="33843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Нижний колонтитул 5"/>
          <p:cNvSpPr>
            <a:spLocks noGrp="1"/>
          </p:cNvSpPr>
          <p:nvPr>
            <p:ph type="ftr" sz="quarter" idx="5"/>
          </p:nvPr>
        </p:nvSpPr>
        <p:spPr>
          <a:xfrm>
            <a:off x="5951984" y="6379635"/>
            <a:ext cx="6055176" cy="215444"/>
          </a:xfrm>
        </p:spPr>
        <p:txBody>
          <a:bodyPr/>
          <a:lstStyle/>
          <a:p>
            <a:r>
              <a:rPr lang="en-US" sz="1400" dirty="0" err="1" smtClean="0">
                <a:solidFill>
                  <a:srgbClr val="FF0000"/>
                </a:solidFill>
              </a:rPr>
              <a:t>Turayeva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Munira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Samatovna.Yashnobod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tumani</a:t>
            </a:r>
            <a:r>
              <a:rPr lang="en-US" sz="1400" dirty="0" smtClean="0">
                <a:solidFill>
                  <a:srgbClr val="FF0000"/>
                </a:solidFill>
              </a:rPr>
              <a:t> 231-maktab.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048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524000" y="274638"/>
            <a:ext cx="9144000" cy="492443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Topshiriqni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tekshiramiz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773336" y="3573016"/>
            <a:ext cx="2684000" cy="87763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Yasama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shaxs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otlari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992187" y="6051728"/>
            <a:ext cx="2880320" cy="576064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San’atkor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8927972" y="4987504"/>
            <a:ext cx="2880320" cy="576064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Tilshunos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2192560" y="1556792"/>
            <a:ext cx="2880320" cy="576064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Soatsoz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5973387" y="1412776"/>
            <a:ext cx="2880320" cy="576064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Gilamdo‘z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194302" y="2534100"/>
            <a:ext cx="2880320" cy="576064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Kimyogar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8971024" y="3786698"/>
            <a:ext cx="2880320" cy="576064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Qo‘shiqchi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452856" y="4011832"/>
            <a:ext cx="2880320" cy="576064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Shifokor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666797" y="2747476"/>
            <a:ext cx="2880320" cy="576064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Aloqachi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1068568" y="5503792"/>
            <a:ext cx="2880320" cy="576064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Sportchi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7662129" y="6038908"/>
            <a:ext cx="2880320" cy="576064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Zargar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Стрелка вправо 18"/>
          <p:cNvSpPr/>
          <p:nvPr/>
        </p:nvSpPr>
        <p:spPr>
          <a:xfrm rot="1676599">
            <a:off x="7617266" y="4815736"/>
            <a:ext cx="1086936" cy="144016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право 19"/>
          <p:cNvSpPr/>
          <p:nvPr/>
        </p:nvSpPr>
        <p:spPr>
          <a:xfrm rot="2760714">
            <a:off x="6927072" y="5256764"/>
            <a:ext cx="1086936" cy="14401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право 20"/>
          <p:cNvSpPr/>
          <p:nvPr/>
        </p:nvSpPr>
        <p:spPr>
          <a:xfrm rot="6969119">
            <a:off x="5169536" y="5414598"/>
            <a:ext cx="1086936" cy="144016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право 22"/>
          <p:cNvSpPr/>
          <p:nvPr/>
        </p:nvSpPr>
        <p:spPr>
          <a:xfrm rot="10627931">
            <a:off x="3545638" y="4141177"/>
            <a:ext cx="1086936" cy="144016"/>
          </a:xfrm>
          <a:prstGeom prst="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право 23"/>
          <p:cNvSpPr/>
          <p:nvPr/>
        </p:nvSpPr>
        <p:spPr>
          <a:xfrm rot="8215138">
            <a:off x="3882270" y="5012212"/>
            <a:ext cx="1086936" cy="144016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право 24"/>
          <p:cNvSpPr/>
          <p:nvPr/>
        </p:nvSpPr>
        <p:spPr>
          <a:xfrm rot="17456884">
            <a:off x="6248466" y="2561638"/>
            <a:ext cx="941662" cy="18671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право 25"/>
          <p:cNvSpPr/>
          <p:nvPr/>
        </p:nvSpPr>
        <p:spPr>
          <a:xfrm rot="14208687">
            <a:off x="4587621" y="2685380"/>
            <a:ext cx="1086936" cy="144016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право 26"/>
          <p:cNvSpPr/>
          <p:nvPr/>
        </p:nvSpPr>
        <p:spPr>
          <a:xfrm rot="11947354">
            <a:off x="3681279" y="3294964"/>
            <a:ext cx="1008205" cy="148699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 вправо 27"/>
          <p:cNvSpPr/>
          <p:nvPr/>
        </p:nvSpPr>
        <p:spPr>
          <a:xfrm rot="19260771">
            <a:off x="7359879" y="3197132"/>
            <a:ext cx="888786" cy="144016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 вправо 28"/>
          <p:cNvSpPr/>
          <p:nvPr/>
        </p:nvSpPr>
        <p:spPr>
          <a:xfrm>
            <a:off x="7727175" y="3924899"/>
            <a:ext cx="947407" cy="149831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5"/>
          </p:nvPr>
        </p:nvSpPr>
        <p:spPr>
          <a:xfrm>
            <a:off x="6002404" y="6490047"/>
            <a:ext cx="6055175" cy="276999"/>
          </a:xfrm>
        </p:spPr>
        <p:txBody>
          <a:bodyPr/>
          <a:lstStyle/>
          <a:p>
            <a:r>
              <a:rPr lang="en-US" sz="1400" dirty="0" err="1" smtClean="0">
                <a:solidFill>
                  <a:srgbClr val="FF0000"/>
                </a:solidFill>
              </a:rPr>
              <a:t>Turayeva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Munira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Samatovna.Yashnobod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tumani</a:t>
            </a:r>
            <a:r>
              <a:rPr lang="en-US" sz="1400" dirty="0" smtClean="0">
                <a:solidFill>
                  <a:srgbClr val="FF0000"/>
                </a:solidFill>
              </a:rPr>
              <a:t> 231-maktab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389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9" grpId="0" animBg="1"/>
      <p:bldP spid="20" grpId="0" animBg="1"/>
      <p:bldP spid="21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524000" y="274638"/>
            <a:ext cx="9144000" cy="492443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Dunyoga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mashhur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kutubxonalar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069008" y="1268760"/>
            <a:ext cx="4824536" cy="525658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Bodlean</a:t>
            </a:r>
            <a:r>
              <a:rPr lang="en-US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kutubxonasi</a:t>
            </a:r>
            <a:r>
              <a:rPr lang="en-US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Buyuk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Britaniyaning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Oksford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shahrida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joylashgan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bo‘lib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ushbu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kutubxona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Yevropadagi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eng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qadimgi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kutubxonalardan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biri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u 1602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yilda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tashkil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topgan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ru-RU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9" name="Picture 3" descr="C:\Documents and Settings\User\Рабочий стол\онлайн дарс\кутубхонада\буюк брит Бодлеан кутю 1602 йкур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60" y="1296322"/>
            <a:ext cx="6480720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5"/>
          </p:nvPr>
        </p:nvSpPr>
        <p:spPr>
          <a:xfrm>
            <a:off x="5951984" y="6407197"/>
            <a:ext cx="6055175" cy="276999"/>
          </a:xfrm>
        </p:spPr>
        <p:txBody>
          <a:bodyPr/>
          <a:lstStyle/>
          <a:p>
            <a:r>
              <a:rPr lang="en-US" sz="1400" dirty="0" err="1" smtClean="0">
                <a:solidFill>
                  <a:srgbClr val="FF0000"/>
                </a:solidFill>
              </a:rPr>
              <a:t>Turayeva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Munira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Samatovna.Yashnobod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tumani</a:t>
            </a:r>
            <a:r>
              <a:rPr lang="en-US" sz="1400" dirty="0" smtClean="0">
                <a:solidFill>
                  <a:srgbClr val="FF0000"/>
                </a:solidFill>
              </a:rPr>
              <a:t> 231-maktab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631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524000" y="274638"/>
            <a:ext cx="9144000" cy="492443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Dunyoga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mashhur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kutubxonalar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069008" y="1268760"/>
            <a:ext cx="4824536" cy="525658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Vatikan</a:t>
            </a:r>
            <a:r>
              <a:rPr lang="en-US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kutubxonasi</a:t>
            </a:r>
            <a:r>
              <a:rPr lang="en-US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1475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yilda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tashkil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topgan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bo‘lib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bu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dunyodagi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eng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qadimgi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kutubxonalardan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biridir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Ushbu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kutubxona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fondida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1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milliondan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ortiq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kitoblar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mavjud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ru-RU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 descr="C:\Documents and Settings\User\Рабочий стол\онлайн дарс\кутубхонада\ватикан кутуб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60" y="1268760"/>
            <a:ext cx="6552728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5"/>
          </p:nvPr>
        </p:nvSpPr>
        <p:spPr>
          <a:xfrm>
            <a:off x="6077566" y="6379635"/>
            <a:ext cx="5911159" cy="215444"/>
          </a:xfrm>
        </p:spPr>
        <p:txBody>
          <a:bodyPr/>
          <a:lstStyle/>
          <a:p>
            <a:r>
              <a:rPr lang="en-US" sz="1400" dirty="0" err="1" smtClean="0">
                <a:solidFill>
                  <a:srgbClr val="FF0000"/>
                </a:solidFill>
              </a:rPr>
              <a:t>Turayeva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Munira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Samatovna.Yashnobod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tumani</a:t>
            </a:r>
            <a:r>
              <a:rPr lang="en-US" sz="1400" dirty="0" smtClean="0">
                <a:solidFill>
                  <a:srgbClr val="FF0000"/>
                </a:solidFill>
              </a:rPr>
              <a:t> 231-maktab.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051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2210</TotalTime>
  <Words>608</Words>
  <Application>Microsoft Office PowerPoint</Application>
  <PresentationFormat>Произвольный</PresentationFormat>
  <Paragraphs>100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Office Theme</vt:lpstr>
      <vt:lpstr>O‘zbek tili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Adabiyot          5-sinf</dc:title>
  <dc:creator>lenovo</dc:creator>
  <cp:lastModifiedBy>akosh</cp:lastModifiedBy>
  <cp:revision>218</cp:revision>
  <dcterms:created xsi:type="dcterms:W3CDTF">2020-08-03T09:44:14Z</dcterms:created>
  <dcterms:modified xsi:type="dcterms:W3CDTF">2020-12-16T15:59:27Z</dcterms:modified>
</cp:coreProperties>
</file>