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6"/>
  </p:notesMasterIdLst>
  <p:sldIdLst>
    <p:sldId id="256" r:id="rId2"/>
    <p:sldId id="306" r:id="rId3"/>
    <p:sldId id="268" r:id="rId4"/>
    <p:sldId id="297" r:id="rId5"/>
    <p:sldId id="307" r:id="rId6"/>
    <p:sldId id="314" r:id="rId7"/>
    <p:sldId id="308" r:id="rId8"/>
    <p:sldId id="309" r:id="rId9"/>
    <p:sldId id="310" r:id="rId10"/>
    <p:sldId id="312" r:id="rId11"/>
    <p:sldId id="313" r:id="rId12"/>
    <p:sldId id="305" r:id="rId13"/>
    <p:sldId id="315" r:id="rId14"/>
    <p:sldId id="316" r:id="rId15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573" autoAdjust="0"/>
    <p:restoredTop sz="94660"/>
  </p:normalViewPr>
  <p:slideViewPr>
    <p:cSldViewPr>
      <p:cViewPr>
        <p:scale>
          <a:sx n="71" d="100"/>
          <a:sy n="71" d="100"/>
        </p:scale>
        <p:origin x="-810" y="-18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1EBDFF9-7575-492E-A7AB-D59E39111681}" type="datetimeFigureOut">
              <a:rPr lang="ru-RU" smtClean="0"/>
              <a:t>18.12.2020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BC55F4F-D964-4352-AA0D-FF1DC86E8B27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209659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1" y="2125983"/>
            <a:ext cx="10363200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2" y="3840480"/>
            <a:ext cx="8534401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Turayeva Munira Samatovna. Yashnobod tumani 231- maktab.</a:t>
            </a:r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01A02E-048B-461B-BF34-50B32465654E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12/18/2020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110983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953" y="216475"/>
            <a:ext cx="10920096" cy="375039"/>
          </a:xfrm>
        </p:spPr>
        <p:txBody>
          <a:bodyPr lIns="0" tIns="0" rIns="0" bIns="0"/>
          <a:lstStyle>
            <a:lvl1pPr>
              <a:defRPr sz="2437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878124" y="2289993"/>
            <a:ext cx="10435757" cy="219612"/>
          </a:xfrm>
        </p:spPr>
        <p:txBody>
          <a:bodyPr lIns="0" tIns="0" rIns="0" bIns="0"/>
          <a:lstStyle>
            <a:lvl1pPr>
              <a:defRPr sz="1427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Turayeva Munira Samatovna. Yashnobod tumani 231- maktab.</a:t>
            </a:r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424062-4611-41D2-825C-DB5BA32CF615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12/18/2020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95047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953" y="216475"/>
            <a:ext cx="10920096" cy="375039"/>
          </a:xfrm>
        </p:spPr>
        <p:txBody>
          <a:bodyPr lIns="0" tIns="0" rIns="0" bIns="0"/>
          <a:lstStyle>
            <a:lvl1pPr>
              <a:defRPr sz="2437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1"/>
            <a:ext cx="5303520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1" y="1577341"/>
            <a:ext cx="5303520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Turayeva Munira Samatovna. Yashnobod tumani 231- maktab.</a:t>
            </a:r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F4E5D1-8E0A-4F39-A2E0-7A27E4F486B6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12/18/2020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940319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953" y="216475"/>
            <a:ext cx="10920096" cy="375039"/>
          </a:xfrm>
        </p:spPr>
        <p:txBody>
          <a:bodyPr lIns="0" tIns="0" rIns="0" bIns="0"/>
          <a:lstStyle>
            <a:lvl1pPr>
              <a:defRPr sz="2437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Turayeva Munira Samatovna. Yashnobod tumani 231- maktab.</a:t>
            </a:r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7B2673-CCB2-4493-839A-B50186A874B6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12/18/2020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06542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Turayeva Munira Samatovna. Yashnobod tumani 231- maktab.</a:t>
            </a:r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0AEE47-0E75-4F40-AD4C-BDB096684C1E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12/18/2020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333376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1339" y="1133193"/>
            <a:ext cx="11948967" cy="5599134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 sz="2140">
              <a:solidFill>
                <a:prstClr val="black"/>
              </a:solidFill>
            </a:endParaRPr>
          </a:p>
        </p:txBody>
      </p:sp>
      <p:sp>
        <p:nvSpPr>
          <p:cNvPr id="17" name="bg object 17"/>
          <p:cNvSpPr/>
          <p:nvPr/>
        </p:nvSpPr>
        <p:spPr>
          <a:xfrm>
            <a:off x="141355" y="150406"/>
            <a:ext cx="11948967" cy="907240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2140">
              <a:solidFill>
                <a:prstClr val="black"/>
              </a:solidFill>
            </a:endParaRPr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953" y="216477"/>
            <a:ext cx="10920096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878124" y="2289991"/>
            <a:ext cx="10435757" cy="184666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1" y="6377943"/>
            <a:ext cx="390144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>
                <a:solidFill>
                  <a:prstClr val="black">
                    <a:tint val="75000"/>
                  </a:prstClr>
                </a:solidFill>
              </a:rPr>
              <a:t>Turayeva Munira Samatovna. Yashnobod tumani 231- maktab.</a:t>
            </a:r>
            <a:endParaRPr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3"/>
            <a:ext cx="280416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1E1821-41E6-4006-9B6A-5C1072A229E4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t>12/18/2020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240" y="6377943"/>
            <a:ext cx="2804160" cy="2769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41283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hf sldNum="0" hdr="0" dt="0"/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543497">
        <a:defRPr>
          <a:latin typeface="+mn-lt"/>
          <a:ea typeface="+mn-ea"/>
          <a:cs typeface="+mn-cs"/>
        </a:defRPr>
      </a:lvl2pPr>
      <a:lvl3pPr marL="1086993">
        <a:defRPr>
          <a:latin typeface="+mn-lt"/>
          <a:ea typeface="+mn-ea"/>
          <a:cs typeface="+mn-cs"/>
        </a:defRPr>
      </a:lvl3pPr>
      <a:lvl4pPr marL="1630490">
        <a:defRPr>
          <a:latin typeface="+mn-lt"/>
          <a:ea typeface="+mn-ea"/>
          <a:cs typeface="+mn-cs"/>
        </a:defRPr>
      </a:lvl4pPr>
      <a:lvl5pPr marL="2173986">
        <a:defRPr>
          <a:latin typeface="+mn-lt"/>
          <a:ea typeface="+mn-ea"/>
          <a:cs typeface="+mn-cs"/>
        </a:defRPr>
      </a:lvl5pPr>
      <a:lvl6pPr marL="2717483">
        <a:defRPr>
          <a:latin typeface="+mn-lt"/>
          <a:ea typeface="+mn-ea"/>
          <a:cs typeface="+mn-cs"/>
        </a:defRPr>
      </a:lvl6pPr>
      <a:lvl7pPr marL="3260979">
        <a:defRPr>
          <a:latin typeface="+mn-lt"/>
          <a:ea typeface="+mn-ea"/>
          <a:cs typeface="+mn-cs"/>
        </a:defRPr>
      </a:lvl7pPr>
      <a:lvl8pPr marL="3804476">
        <a:defRPr>
          <a:latin typeface="+mn-lt"/>
          <a:ea typeface="+mn-ea"/>
          <a:cs typeface="+mn-cs"/>
        </a:defRPr>
      </a:lvl8pPr>
      <a:lvl9pPr marL="4347972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543497">
        <a:defRPr>
          <a:latin typeface="+mn-lt"/>
          <a:ea typeface="+mn-ea"/>
          <a:cs typeface="+mn-cs"/>
        </a:defRPr>
      </a:lvl2pPr>
      <a:lvl3pPr marL="1086993">
        <a:defRPr>
          <a:latin typeface="+mn-lt"/>
          <a:ea typeface="+mn-ea"/>
          <a:cs typeface="+mn-cs"/>
        </a:defRPr>
      </a:lvl3pPr>
      <a:lvl4pPr marL="1630490">
        <a:defRPr>
          <a:latin typeface="+mn-lt"/>
          <a:ea typeface="+mn-ea"/>
          <a:cs typeface="+mn-cs"/>
        </a:defRPr>
      </a:lvl4pPr>
      <a:lvl5pPr marL="2173986">
        <a:defRPr>
          <a:latin typeface="+mn-lt"/>
          <a:ea typeface="+mn-ea"/>
          <a:cs typeface="+mn-cs"/>
        </a:defRPr>
      </a:lvl5pPr>
      <a:lvl6pPr marL="2717483">
        <a:defRPr>
          <a:latin typeface="+mn-lt"/>
          <a:ea typeface="+mn-ea"/>
          <a:cs typeface="+mn-cs"/>
        </a:defRPr>
      </a:lvl6pPr>
      <a:lvl7pPr marL="3260979">
        <a:defRPr>
          <a:latin typeface="+mn-lt"/>
          <a:ea typeface="+mn-ea"/>
          <a:cs typeface="+mn-cs"/>
        </a:defRPr>
      </a:lvl7pPr>
      <a:lvl8pPr marL="3804476">
        <a:defRPr>
          <a:latin typeface="+mn-lt"/>
          <a:ea typeface="+mn-ea"/>
          <a:cs typeface="+mn-cs"/>
        </a:defRPr>
      </a:lvl8pPr>
      <a:lvl9pPr marL="4347972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5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5.xml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 idx="4294967295"/>
          </p:nvPr>
        </p:nvSpPr>
        <p:spPr>
          <a:xfrm>
            <a:off x="1524000" y="332656"/>
            <a:ext cx="9144000" cy="615553"/>
          </a:xfr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algn="ctr"/>
            <a:r>
              <a:rPr lang="en-US" sz="4000" dirty="0" err="1" smtClean="0"/>
              <a:t>O‘zbek</a:t>
            </a:r>
            <a:r>
              <a:rPr lang="en-US" sz="4000" dirty="0" smtClean="0"/>
              <a:t> </a:t>
            </a:r>
            <a:r>
              <a:rPr lang="en-US" sz="4000" dirty="0" err="1" smtClean="0"/>
              <a:t>tili</a:t>
            </a:r>
            <a:endParaRPr lang="ru-RU" sz="4000" dirty="0"/>
          </a:p>
        </p:txBody>
      </p:sp>
      <p:sp>
        <p:nvSpPr>
          <p:cNvPr id="4" name="object 4"/>
          <p:cNvSpPr txBox="1"/>
          <p:nvPr/>
        </p:nvSpPr>
        <p:spPr>
          <a:xfrm>
            <a:off x="1775520" y="2204865"/>
            <a:ext cx="5688632" cy="2645164"/>
          </a:xfrm>
          <a:prstGeom prst="rect">
            <a:avLst/>
          </a:prstGeom>
        </p:spPr>
        <p:txBody>
          <a:bodyPr vert="horz" wrap="square" lIns="0" tIns="28782" rIns="0" bIns="0" rtlCol="0">
            <a:spAutoFit/>
          </a:bodyPr>
          <a:lstStyle/>
          <a:p>
            <a:pPr marL="37951" algn="ctr">
              <a:lnSpc>
                <a:spcPts val="4018"/>
              </a:lnSpc>
              <a:spcBef>
                <a:spcPts val="227"/>
              </a:spcBef>
            </a:pPr>
            <a:r>
              <a:rPr sz="3600" b="1" dirty="0" err="1">
                <a:solidFill>
                  <a:srgbClr val="2365C7"/>
                </a:solidFill>
                <a:latin typeface="Arial"/>
                <a:cs typeface="Arial"/>
              </a:rPr>
              <a:t>Mavzu</a:t>
            </a:r>
            <a:r>
              <a:rPr sz="3600" b="1" dirty="0" smtClean="0">
                <a:solidFill>
                  <a:srgbClr val="2365C7"/>
                </a:solidFill>
                <a:latin typeface="Arial"/>
                <a:cs typeface="Arial"/>
              </a:rPr>
              <a:t>:</a:t>
            </a:r>
            <a:r>
              <a:rPr lang="ru-RU" sz="3600" b="1" dirty="0" smtClean="0">
                <a:solidFill>
                  <a:srgbClr val="2365C7"/>
                </a:solidFill>
                <a:latin typeface="Arial"/>
                <a:cs typeface="Arial"/>
              </a:rPr>
              <a:t> </a:t>
            </a:r>
            <a:r>
              <a:rPr lang="en-US" sz="3600" b="1" dirty="0" smtClean="0">
                <a:solidFill>
                  <a:srgbClr val="2365C7"/>
                </a:solidFill>
                <a:latin typeface="Arial"/>
                <a:cs typeface="Arial"/>
              </a:rPr>
              <a:t> </a:t>
            </a:r>
            <a:r>
              <a:rPr lang="en-US" sz="3600" b="1" dirty="0" err="1" smtClean="0">
                <a:solidFill>
                  <a:srgbClr val="2365C7"/>
                </a:solidFill>
                <a:latin typeface="Arial"/>
                <a:cs typeface="Arial"/>
              </a:rPr>
              <a:t>Bilim</a:t>
            </a:r>
            <a:r>
              <a:rPr lang="en-US" sz="3600" b="1" dirty="0" smtClean="0">
                <a:solidFill>
                  <a:srgbClr val="2365C7"/>
                </a:solidFill>
                <a:latin typeface="Arial"/>
                <a:cs typeface="Arial"/>
              </a:rPr>
              <a:t> </a:t>
            </a:r>
            <a:r>
              <a:rPr lang="ru-RU" sz="3600" b="1" dirty="0" smtClean="0">
                <a:solidFill>
                  <a:srgbClr val="2365C7"/>
                </a:solidFill>
                <a:latin typeface="Arial"/>
                <a:cs typeface="Arial"/>
              </a:rPr>
              <a:t>-</a:t>
            </a:r>
            <a:r>
              <a:rPr lang="en-US" sz="3600" b="1" dirty="0" smtClean="0">
                <a:solidFill>
                  <a:srgbClr val="2365C7"/>
                </a:solidFill>
                <a:latin typeface="Arial"/>
                <a:cs typeface="Arial"/>
              </a:rPr>
              <a:t> </a:t>
            </a:r>
            <a:r>
              <a:rPr lang="en-US" sz="3600" b="1" dirty="0" err="1" smtClean="0">
                <a:solidFill>
                  <a:srgbClr val="2365C7"/>
                </a:solidFill>
                <a:latin typeface="Arial"/>
                <a:cs typeface="Arial"/>
              </a:rPr>
              <a:t>xazina</a:t>
            </a:r>
            <a:endParaRPr lang="en-US" sz="3600" b="1" dirty="0" smtClean="0">
              <a:solidFill>
                <a:srgbClr val="2365C7"/>
              </a:solidFill>
              <a:latin typeface="Arial"/>
              <a:cs typeface="Arial"/>
            </a:endParaRPr>
          </a:p>
          <a:p>
            <a:pPr marL="37951" algn="ctr">
              <a:lnSpc>
                <a:spcPts val="4018"/>
              </a:lnSpc>
              <a:spcBef>
                <a:spcPts val="227"/>
              </a:spcBef>
            </a:pPr>
            <a:endParaRPr lang="ru-RU" sz="3600" b="1" dirty="0">
              <a:solidFill>
                <a:srgbClr val="2365C7"/>
              </a:solidFill>
              <a:latin typeface="Arial"/>
              <a:cs typeface="Arial"/>
            </a:endParaRPr>
          </a:p>
          <a:p>
            <a:pPr marL="37951" algn="ctr">
              <a:lnSpc>
                <a:spcPts val="4018"/>
              </a:lnSpc>
              <a:spcBef>
                <a:spcPts val="227"/>
              </a:spcBef>
            </a:pPr>
            <a:r>
              <a:rPr lang="en-US" sz="2800" b="1" dirty="0" smtClean="0">
                <a:solidFill>
                  <a:srgbClr val="2365C7"/>
                </a:solidFill>
                <a:latin typeface="Arial"/>
                <a:cs typeface="Arial"/>
              </a:rPr>
              <a:t>(</a:t>
            </a:r>
            <a:r>
              <a:rPr lang="en-US" sz="2800" b="1" dirty="0" err="1" smtClean="0">
                <a:solidFill>
                  <a:srgbClr val="2365C7"/>
                </a:solidFill>
                <a:latin typeface="Arial"/>
                <a:cs typeface="Arial"/>
              </a:rPr>
              <a:t>Belgilash</a:t>
            </a:r>
            <a:r>
              <a:rPr lang="en-US" sz="2800" b="1" dirty="0" smtClean="0">
                <a:solidFill>
                  <a:srgbClr val="2365C7"/>
                </a:solidFill>
                <a:latin typeface="Arial"/>
                <a:cs typeface="Arial"/>
              </a:rPr>
              <a:t> </a:t>
            </a:r>
            <a:r>
              <a:rPr lang="en-US" sz="2800" b="1" dirty="0" err="1" smtClean="0">
                <a:solidFill>
                  <a:srgbClr val="2365C7"/>
                </a:solidFill>
                <a:latin typeface="Arial"/>
                <a:cs typeface="Arial"/>
              </a:rPr>
              <a:t>va</a:t>
            </a:r>
            <a:r>
              <a:rPr lang="en-US" sz="2800" b="1" dirty="0" smtClean="0">
                <a:solidFill>
                  <a:srgbClr val="2365C7"/>
                </a:solidFill>
                <a:latin typeface="Arial"/>
                <a:cs typeface="Arial"/>
              </a:rPr>
              <a:t> </a:t>
            </a:r>
            <a:r>
              <a:rPr lang="en-US" sz="2800" b="1" dirty="0" err="1" smtClean="0">
                <a:solidFill>
                  <a:srgbClr val="2365C7"/>
                </a:solidFill>
                <a:latin typeface="Arial"/>
                <a:cs typeface="Arial"/>
              </a:rPr>
              <a:t>jamlash</a:t>
            </a:r>
            <a:r>
              <a:rPr lang="en-US" sz="2800" b="1" dirty="0" smtClean="0">
                <a:solidFill>
                  <a:srgbClr val="2365C7"/>
                </a:solidFill>
                <a:latin typeface="Arial"/>
                <a:cs typeface="Arial"/>
              </a:rPr>
              <a:t> </a:t>
            </a:r>
            <a:r>
              <a:rPr lang="en-US" sz="2800" b="1" dirty="0" err="1" smtClean="0">
                <a:solidFill>
                  <a:srgbClr val="2365C7"/>
                </a:solidFill>
                <a:latin typeface="Arial"/>
                <a:cs typeface="Arial"/>
              </a:rPr>
              <a:t>olmoshlari</a:t>
            </a:r>
            <a:r>
              <a:rPr lang="en-US" sz="2800" b="1" dirty="0" smtClean="0">
                <a:solidFill>
                  <a:srgbClr val="2365C7"/>
                </a:solidFill>
                <a:latin typeface="Arial"/>
                <a:cs typeface="Arial"/>
              </a:rPr>
              <a:t>, </a:t>
            </a:r>
            <a:r>
              <a:rPr lang="en-US" sz="2800" b="1" dirty="0" err="1" smtClean="0">
                <a:solidFill>
                  <a:srgbClr val="2365C7"/>
                </a:solidFill>
                <a:latin typeface="Arial"/>
                <a:cs typeface="Arial"/>
              </a:rPr>
              <a:t>ularning</a:t>
            </a:r>
            <a:r>
              <a:rPr lang="en-US" sz="2800" b="1" dirty="0" smtClean="0">
                <a:solidFill>
                  <a:srgbClr val="2365C7"/>
                </a:solidFill>
                <a:latin typeface="Arial"/>
                <a:cs typeface="Arial"/>
              </a:rPr>
              <a:t> </a:t>
            </a:r>
            <a:r>
              <a:rPr lang="en-US" sz="2800" b="1" dirty="0" err="1" smtClean="0">
                <a:solidFill>
                  <a:srgbClr val="2365C7"/>
                </a:solidFill>
                <a:latin typeface="Arial"/>
                <a:cs typeface="Arial"/>
              </a:rPr>
              <a:t>egalik</a:t>
            </a:r>
            <a:r>
              <a:rPr lang="en-US" sz="2800" b="1" dirty="0" smtClean="0">
                <a:solidFill>
                  <a:srgbClr val="2365C7"/>
                </a:solidFill>
                <a:latin typeface="Arial"/>
                <a:cs typeface="Arial"/>
              </a:rPr>
              <a:t> </a:t>
            </a:r>
            <a:r>
              <a:rPr lang="en-US" sz="2800" b="1" dirty="0" err="1" smtClean="0">
                <a:solidFill>
                  <a:srgbClr val="2365C7"/>
                </a:solidFill>
                <a:latin typeface="Arial"/>
                <a:cs typeface="Arial"/>
              </a:rPr>
              <a:t>va</a:t>
            </a:r>
            <a:r>
              <a:rPr lang="en-US" sz="2800" b="1" dirty="0" smtClean="0">
                <a:solidFill>
                  <a:srgbClr val="2365C7"/>
                </a:solidFill>
                <a:latin typeface="Arial"/>
                <a:cs typeface="Arial"/>
              </a:rPr>
              <a:t> </a:t>
            </a:r>
            <a:r>
              <a:rPr lang="en-US" sz="2800" b="1" dirty="0" err="1" smtClean="0">
                <a:solidFill>
                  <a:srgbClr val="2365C7"/>
                </a:solidFill>
                <a:latin typeface="Arial"/>
                <a:cs typeface="Arial"/>
              </a:rPr>
              <a:t>kelishik</a:t>
            </a:r>
            <a:r>
              <a:rPr lang="en-US" sz="2800" b="1" dirty="0" smtClean="0">
                <a:solidFill>
                  <a:srgbClr val="2365C7"/>
                </a:solidFill>
                <a:latin typeface="Arial"/>
                <a:cs typeface="Arial"/>
              </a:rPr>
              <a:t> </a:t>
            </a:r>
            <a:r>
              <a:rPr lang="en-US" sz="2800" b="1" dirty="0" err="1" smtClean="0">
                <a:solidFill>
                  <a:srgbClr val="2365C7"/>
                </a:solidFill>
                <a:latin typeface="Arial"/>
                <a:cs typeface="Arial"/>
              </a:rPr>
              <a:t>qo‘shimchalari</a:t>
            </a:r>
            <a:r>
              <a:rPr lang="en-US" sz="2800" b="1" dirty="0" smtClean="0">
                <a:solidFill>
                  <a:srgbClr val="2365C7"/>
                </a:solidFill>
                <a:latin typeface="Arial"/>
                <a:cs typeface="Arial"/>
              </a:rPr>
              <a:t> </a:t>
            </a:r>
            <a:r>
              <a:rPr lang="en-US" sz="2800" b="1" dirty="0" err="1" smtClean="0">
                <a:solidFill>
                  <a:srgbClr val="2365C7"/>
                </a:solidFill>
                <a:latin typeface="Arial"/>
                <a:cs typeface="Arial"/>
              </a:rPr>
              <a:t>bilan</a:t>
            </a:r>
            <a:r>
              <a:rPr lang="en-US" sz="2800" b="1" dirty="0" smtClean="0">
                <a:solidFill>
                  <a:srgbClr val="2365C7"/>
                </a:solidFill>
                <a:latin typeface="Arial"/>
                <a:cs typeface="Arial"/>
              </a:rPr>
              <a:t> </a:t>
            </a:r>
            <a:r>
              <a:rPr lang="en-US" sz="2800" b="1" dirty="0" err="1" smtClean="0">
                <a:solidFill>
                  <a:srgbClr val="2365C7"/>
                </a:solidFill>
                <a:latin typeface="Arial"/>
                <a:cs typeface="Arial"/>
              </a:rPr>
              <a:t>qo‘llanishi</a:t>
            </a:r>
            <a:r>
              <a:rPr lang="en-US" sz="2800" b="1" dirty="0" smtClean="0">
                <a:solidFill>
                  <a:srgbClr val="2365C7"/>
                </a:solidFill>
                <a:latin typeface="Arial"/>
                <a:cs typeface="Arial"/>
              </a:rPr>
              <a:t>)</a:t>
            </a:r>
            <a:r>
              <a:rPr lang="ru-RU" sz="2800" b="1" dirty="0" smtClean="0">
                <a:solidFill>
                  <a:srgbClr val="2365C7"/>
                </a:solidFill>
                <a:latin typeface="Arial"/>
                <a:cs typeface="Arial"/>
              </a:rPr>
              <a:t> </a:t>
            </a:r>
            <a:endParaRPr sz="2800" b="1" dirty="0">
              <a:solidFill>
                <a:srgbClr val="2365C7"/>
              </a:solidFill>
              <a:latin typeface="Arial"/>
              <a:cs typeface="Arial"/>
            </a:endParaRPr>
          </a:p>
        </p:txBody>
      </p:sp>
      <p:sp>
        <p:nvSpPr>
          <p:cNvPr id="6" name="object 6"/>
          <p:cNvSpPr/>
          <p:nvPr/>
        </p:nvSpPr>
        <p:spPr>
          <a:xfrm>
            <a:off x="767408" y="2444206"/>
            <a:ext cx="709093" cy="2160240"/>
          </a:xfrm>
          <a:custGeom>
            <a:avLst/>
            <a:gdLst/>
            <a:ahLst/>
            <a:cxnLst/>
            <a:rect l="l" t="t" r="r" b="b"/>
            <a:pathLst>
              <a:path w="344170" h="740410">
                <a:moveTo>
                  <a:pt x="343828" y="0"/>
                </a:moveTo>
                <a:lnTo>
                  <a:pt x="0" y="0"/>
                </a:lnTo>
                <a:lnTo>
                  <a:pt x="0" y="740144"/>
                </a:lnTo>
                <a:lnTo>
                  <a:pt x="343828" y="740144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 sz="7852"/>
          </a:p>
        </p:txBody>
      </p:sp>
      <p:grpSp>
        <p:nvGrpSpPr>
          <p:cNvPr id="8" name="object 27"/>
          <p:cNvGrpSpPr/>
          <p:nvPr/>
        </p:nvGrpSpPr>
        <p:grpSpPr>
          <a:xfrm>
            <a:off x="10344472" y="188640"/>
            <a:ext cx="1368152" cy="792087"/>
            <a:chOff x="4686759" y="212868"/>
            <a:chExt cx="634365" cy="634365"/>
          </a:xfrm>
        </p:grpSpPr>
        <p:sp>
          <p:nvSpPr>
            <p:cNvPr id="9" name="object 28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603608" y="0"/>
                  </a:moveTo>
                  <a:lnTo>
                    <a:pt x="0" y="0"/>
                  </a:lnTo>
                  <a:lnTo>
                    <a:pt x="0" y="603609"/>
                  </a:lnTo>
                  <a:lnTo>
                    <a:pt x="603608" y="603609"/>
                  </a:lnTo>
                  <a:lnTo>
                    <a:pt x="603608" y="0"/>
                  </a:lnTo>
                  <a:close/>
                </a:path>
              </a:pathLst>
            </a:custGeom>
            <a:solidFill>
              <a:srgbClr val="00A650"/>
            </a:solidFill>
          </p:spPr>
          <p:txBody>
            <a:bodyPr wrap="square" lIns="0" tIns="0" rIns="0" bIns="0" rtlCol="0"/>
            <a:lstStyle/>
            <a:p>
              <a:r>
                <a:rPr lang="ru-RU" sz="4000" b="1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6-</a:t>
              </a:r>
              <a:r>
                <a:rPr lang="en-US" sz="4000" b="1" dirty="0" err="1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sinf</a:t>
              </a:r>
              <a:r>
                <a:rPr lang="en-US" sz="4000" b="1" dirty="0" smtClean="0">
                  <a:solidFill>
                    <a:schemeClr val="bg1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endParaRPr sz="4000" b="1" dirty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0" name="object 29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8" y="0"/>
                  </a:lnTo>
                  <a:lnTo>
                    <a:pt x="603608" y="603609"/>
                  </a:lnTo>
                  <a:lnTo>
                    <a:pt x="0" y="603609"/>
                  </a:lnTo>
                  <a:lnTo>
                    <a:pt x="0" y="0"/>
                  </a:lnTo>
                  <a:close/>
                </a:path>
              </a:pathLst>
            </a:custGeom>
            <a:ln w="30481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pic>
        <p:nvPicPr>
          <p:cNvPr id="11" name="Picture 2" descr="C:\Users\akosh\Desktop\онлайн дарс\kitoblar\Без названия (12).jpg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5232"/>
          <a:stretch/>
        </p:blipFill>
        <p:spPr bwMode="auto">
          <a:xfrm>
            <a:off x="7896200" y="2045992"/>
            <a:ext cx="3997325" cy="3687264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3" name="Нижний колонтитул 2"/>
          <p:cNvSpPr>
            <a:spLocks noGrp="1"/>
          </p:cNvSpPr>
          <p:nvPr>
            <p:ph type="ftr" sz="quarter" idx="5"/>
          </p:nvPr>
        </p:nvSpPr>
        <p:spPr>
          <a:xfrm>
            <a:off x="7320136" y="6453336"/>
            <a:ext cx="4687025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 </a:t>
            </a:r>
            <a:r>
              <a:rPr lang="en-US" sz="1400" dirty="0" err="1" smtClean="0">
                <a:solidFill>
                  <a:srgbClr val="FF0000"/>
                </a:solidFill>
              </a:rPr>
              <a:t>maktab</a:t>
            </a:r>
            <a:r>
              <a:rPr lang="en-US" sz="1400" dirty="0" smtClean="0">
                <a:solidFill>
                  <a:srgbClr val="FF0000"/>
                </a:solidFill>
              </a:rPr>
              <a:t>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ripple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9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479376" y="274638"/>
            <a:ext cx="10873208" cy="553998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Adabiy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o‘qish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63352" y="1268760"/>
            <a:ext cx="11665296" cy="532859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Kitob</a:t>
            </a:r>
            <a:r>
              <a:rPr lang="en-US" sz="32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2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xazinalar</a:t>
            </a:r>
            <a:r>
              <a:rPr lang="en-US" sz="32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2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kaliti</a:t>
            </a:r>
            <a:endParaRPr lang="en-US" sz="3200" b="1" dirty="0">
              <a:solidFill>
                <a:srgbClr val="C0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n-US" sz="2700" b="1" dirty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kishining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uchta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o‘g‘li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bor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ekan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U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topgan-tutganlarini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ularga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taqsimlab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bermoqchi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bo‘lib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shunday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debdi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algn="just"/>
            <a:r>
              <a:rPr lang="en-US" sz="27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-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Sizlarga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hovuch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tilla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suruvdagi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qo‘y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-u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qo‘zilar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dasta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just"/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kitob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qoldirmoqchiman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Kim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nimani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tanlaydi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  <a:p>
            <a:pPr algn="just"/>
            <a:r>
              <a:rPr lang="en-US" sz="27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Katta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o‘g‘il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o‘zini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tillaga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uribdi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O‘rtanchasi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qo‘y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-u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qo‘zilarni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olibdi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Kichik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o‘g‘ilga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kitoblar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qolibdi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Katta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o‘g‘il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boyligini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ko‘paytirish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oltinlarini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savdogarga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beribdi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O‘rtancha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aka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qo‘y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-u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qo‘zilarini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ko‘paytirishni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o‘ylabdi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algn="just"/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Akalari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“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Kitobdan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ne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foyda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?” – deb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ukalarining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ustidan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kulishibdi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Kenja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o‘g‘iI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esa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hamma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kitobni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o‘qib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chiqibdi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7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Katta</a:t>
            </a:r>
            <a:r>
              <a:rPr lang="en-US" sz="27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akalari</a:t>
            </a:r>
            <a:r>
              <a:rPr lang="en-US" sz="27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kundan</a:t>
            </a:r>
            <a:r>
              <a:rPr lang="en-US" sz="27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en-US" sz="27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kunga</a:t>
            </a:r>
            <a:r>
              <a:rPr lang="en-US" sz="27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boyib</a:t>
            </a:r>
            <a:r>
              <a:rPr lang="en-US" sz="27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ketaverishibdi</a:t>
            </a:r>
            <a:r>
              <a:rPr lang="en-US" sz="27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7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Shu</a:t>
            </a:r>
            <a:r>
              <a:rPr lang="en-US" sz="27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orada</a:t>
            </a:r>
            <a:r>
              <a:rPr lang="en-US" sz="27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yurtni</a:t>
            </a:r>
            <a:r>
              <a:rPr lang="en-US" sz="27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yov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bosibdi</a:t>
            </a:r>
            <a:r>
              <a:rPr lang="en-US" sz="27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endParaRPr lang="ru-RU" sz="27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5"/>
          </p:nvPr>
        </p:nvSpPr>
        <p:spPr>
          <a:xfrm>
            <a:off x="7162774" y="6353762"/>
            <a:ext cx="4759033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 </a:t>
            </a:r>
            <a:r>
              <a:rPr lang="en-US" sz="1400" dirty="0" err="1" smtClean="0">
                <a:solidFill>
                  <a:srgbClr val="FF0000"/>
                </a:solidFill>
              </a:rPr>
              <a:t>maktab</a:t>
            </a:r>
            <a:r>
              <a:rPr lang="en-US" sz="1400" dirty="0" smtClean="0">
                <a:solidFill>
                  <a:srgbClr val="FF0000"/>
                </a:solidFill>
              </a:rPr>
              <a:t>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52117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479376" y="274638"/>
            <a:ext cx="10873208" cy="553998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Adabiy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o‘qish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63352" y="1268760"/>
            <a:ext cx="11665296" cy="5328592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Katta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aka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oltinlarini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berishdan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bosh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tortgan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ekan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darg‘azab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bo‘lgan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podsho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uning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oltinlarini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tortib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olibdi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O‘zini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zindonga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tashlatibdi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Kichik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akasi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qo‘y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-u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qo‘zilari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lashkarlarini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boqishga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majbur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bo‘libdi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Kichik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o‘g‘il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“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Mening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shu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kitoblardan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boshqa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boyligim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yo‘q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!” –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debdi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Podsho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dorga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osishni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buyuribdi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Shunda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vazir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“Bu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bolada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gap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bor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”, -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debdi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-da,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o‘rtaga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tushib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bola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savol-javob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qilibdi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U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barcha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savollarga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aniq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javob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beribdi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Shunda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vazir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podshoga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  <a:p>
            <a:pPr marL="457200" indent="-457200" algn="just">
              <a:buFontTx/>
              <a:buChar char="-"/>
            </a:pP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ko‘p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kitob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o‘qigan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donishmand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bola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ekan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Agar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o‘ldirsangiz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lan’atga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qolasiz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-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debdi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457200" indent="-457200" algn="just">
              <a:buFontTx/>
              <a:buChar char="-"/>
            </a:pP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Podsho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uni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qo‘l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ostidagi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hududlardan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biriga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boshliq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etib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tayinlabdi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Yigit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kitoblardan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olgan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bilimi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ish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tutib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yurtda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adolat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7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o‘rnatibdi</a:t>
            </a:r>
            <a:r>
              <a:rPr lang="en-US" sz="27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       </a:t>
            </a:r>
            <a:endParaRPr lang="ru-RU" sz="27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5"/>
          </p:nvPr>
        </p:nvSpPr>
        <p:spPr>
          <a:xfrm>
            <a:off x="7097607" y="6353762"/>
            <a:ext cx="4831041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 </a:t>
            </a:r>
            <a:r>
              <a:rPr lang="en-US" sz="1400" dirty="0" err="1" smtClean="0">
                <a:solidFill>
                  <a:srgbClr val="FF0000"/>
                </a:solidFill>
              </a:rPr>
              <a:t>maktab</a:t>
            </a:r>
            <a:r>
              <a:rPr lang="en-US" sz="1400" dirty="0" smtClean="0">
                <a:solidFill>
                  <a:srgbClr val="FF0000"/>
                </a:solidFill>
              </a:rPr>
              <a:t>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37188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479376" y="274638"/>
            <a:ext cx="10873208" cy="553998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Lug‘at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4727848" y="1772816"/>
            <a:ext cx="6984776" cy="11521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adolat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ru-RU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справедливость </a:t>
            </a:r>
            <a:endParaRPr lang="ru-RU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736588" y="3430278"/>
            <a:ext cx="6984776" cy="1222857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topgan-tutgan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- </a:t>
            </a:r>
            <a:r>
              <a:rPr lang="ru-RU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находка</a:t>
            </a:r>
            <a:endParaRPr lang="ru-RU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736588" y="5229200"/>
            <a:ext cx="6984776" cy="115212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darg‘azab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bo‘lmoq</a:t>
            </a:r>
            <a:r>
              <a:rPr lang="en-US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ru-RU" sz="3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разозлиться</a:t>
            </a:r>
            <a:endParaRPr lang="ru-RU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122" name="Picture 2" descr="C:\Users\akosh\Desktop\онлайн дарс\odamchalar\FB_IMG_1600890142469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360" y="1412776"/>
            <a:ext cx="4250804" cy="47157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Нижний колонтитул 5"/>
          <p:cNvSpPr>
            <a:spLocks noGrp="1"/>
          </p:cNvSpPr>
          <p:nvPr>
            <p:ph type="ftr" sz="quarter" idx="5"/>
          </p:nvPr>
        </p:nvSpPr>
        <p:spPr>
          <a:xfrm>
            <a:off x="7248128" y="6411743"/>
            <a:ext cx="4759033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 </a:t>
            </a:r>
            <a:r>
              <a:rPr lang="en-US" sz="1400" dirty="0" err="1" smtClean="0">
                <a:solidFill>
                  <a:srgbClr val="FF0000"/>
                </a:solidFill>
              </a:rPr>
              <a:t>maktab</a:t>
            </a:r>
            <a:r>
              <a:rPr lang="en-US" sz="1400" dirty="0" smtClean="0">
                <a:solidFill>
                  <a:srgbClr val="FF0000"/>
                </a:solidFill>
              </a:rPr>
              <a:t>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27309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  <p:bldP spid="4" grpId="0" animBg="1"/>
      <p:bldP spid="5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479376" y="274638"/>
            <a:ext cx="10873208" cy="553998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63352" y="1268760"/>
            <a:ext cx="11665296" cy="648072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Rasmlar</a:t>
            </a:r>
            <a:r>
              <a:rPr lang="en-US" sz="32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o‘rniga</a:t>
            </a:r>
            <a:r>
              <a:rPr lang="en-US" sz="32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kerakli</a:t>
            </a:r>
            <a:r>
              <a:rPr lang="en-US" sz="32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so‘zni</a:t>
            </a:r>
            <a:r>
              <a:rPr lang="en-US" sz="32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qo‘yib</a:t>
            </a:r>
            <a:r>
              <a:rPr lang="en-US" sz="32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maqollarni</a:t>
            </a:r>
            <a:r>
              <a:rPr lang="en-US" sz="32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to‘ldiring</a:t>
            </a:r>
            <a:r>
              <a:rPr lang="en-US" sz="32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2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63352" y="2060848"/>
            <a:ext cx="5652628" cy="1584176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en-US" sz="2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</a:t>
            </a:r>
            <a:r>
              <a:rPr lang="en-US" sz="2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……. </a:t>
            </a:r>
            <a:r>
              <a:rPr lang="en-US" sz="2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bilim</a:t>
            </a:r>
            <a:r>
              <a:rPr lang="en-US" sz="2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bulog‘I</a:t>
            </a:r>
            <a:r>
              <a:rPr lang="en-US" sz="2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pPr algn="ctr">
              <a:lnSpc>
                <a:spcPct val="150000"/>
              </a:lnSpc>
            </a:pPr>
            <a:r>
              <a:rPr lang="en-US" sz="2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</a:t>
            </a:r>
            <a:r>
              <a:rPr lang="en-US" sz="2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O‘quvchining</a:t>
            </a:r>
            <a:r>
              <a:rPr lang="en-US" sz="2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o‘rtog‘i</a:t>
            </a:r>
            <a:endParaRPr lang="ru-RU" sz="2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147" name="Picture 3" descr="C:\Users\akosh\Desktop\онлайн дарс\kitoblar\Без названия (3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7368" y="2086248"/>
            <a:ext cx="1872208" cy="145680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Прямоугольник 8"/>
          <p:cNvSpPr/>
          <p:nvPr/>
        </p:nvSpPr>
        <p:spPr>
          <a:xfrm>
            <a:off x="272828" y="4365104"/>
            <a:ext cx="5652628" cy="152531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>
              <a:lnSpc>
                <a:spcPct val="150000"/>
              </a:lnSpc>
            </a:pPr>
            <a:r>
              <a:rPr lang="en-US" sz="24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Bilim</a:t>
            </a:r>
            <a:r>
              <a:rPr lang="en-US" sz="24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 …….</a:t>
            </a:r>
          </a:p>
          <a:p>
            <a:pPr>
              <a:lnSpc>
                <a:spcPct val="150000"/>
              </a:lnSpc>
            </a:pP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Kitob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- </a:t>
            </a:r>
            <a:r>
              <a:rPr lang="en-US" sz="24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boylik</a:t>
            </a:r>
            <a:r>
              <a:rPr lang="en-US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6276020" y="2060848"/>
            <a:ext cx="5652628" cy="1584176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en-US" sz="2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     …….   </a:t>
            </a:r>
            <a:r>
              <a:rPr lang="en-US" sz="2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odobi</a:t>
            </a:r>
            <a:r>
              <a:rPr lang="en-US" sz="2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2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aziz</a:t>
            </a:r>
            <a:r>
              <a:rPr lang="en-US" sz="2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2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6276020" y="4365104"/>
            <a:ext cx="5652628" cy="1525314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en-US" sz="2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</a:t>
            </a:r>
            <a:r>
              <a:rPr lang="en-US" sz="2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Ilmsiz</a:t>
            </a:r>
            <a:r>
              <a:rPr lang="en-US" sz="2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2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2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2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yashar</a:t>
            </a:r>
            <a:r>
              <a:rPr lang="en-US" sz="2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pPr algn="ctr">
              <a:lnSpc>
                <a:spcPct val="150000"/>
              </a:lnSpc>
            </a:pPr>
            <a:r>
              <a:rPr lang="en-US" sz="2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</a:t>
            </a:r>
            <a:r>
              <a:rPr lang="en-US" sz="2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Ilmli</a:t>
            </a:r>
            <a:r>
              <a:rPr lang="en-US" sz="2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……    </a:t>
            </a:r>
            <a:r>
              <a:rPr lang="en-US" sz="2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yashar</a:t>
            </a:r>
            <a:r>
              <a:rPr lang="en-US" sz="2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2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148" name="Picture 4" descr="C:\Users\akosh\Desktop\онлайн дарс\kitoblar\images (32)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35760" y="4509120"/>
            <a:ext cx="1800200" cy="12241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49" name="Picture 5" descr="C:\Users\akosh\Desktop\онлайн дарс\kitoblar\images (34)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50992" y="2204864"/>
            <a:ext cx="2193280" cy="13470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150" name="Picture 6" descr="C:\Users\akosh\Desktop\онлайн дарс\kitoblar\Без названия (19)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50993" y="4509120"/>
            <a:ext cx="2193279" cy="12496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Прямоугольник 6"/>
          <p:cNvSpPr/>
          <p:nvPr/>
        </p:nvSpPr>
        <p:spPr>
          <a:xfrm>
            <a:off x="2423592" y="2384884"/>
            <a:ext cx="1512168" cy="36004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Kitob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1343472" y="4653136"/>
            <a:ext cx="1512168" cy="36004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xazina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8611784" y="2698378"/>
            <a:ext cx="981100" cy="36004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Bola 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9768408" y="5188098"/>
            <a:ext cx="977980" cy="360040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ming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5"/>
          </p:nvPr>
        </p:nvSpPr>
        <p:spPr>
          <a:xfrm>
            <a:off x="7388891" y="6453336"/>
            <a:ext cx="4759033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 </a:t>
            </a:r>
            <a:r>
              <a:rPr lang="en-US" sz="1400" dirty="0" err="1" smtClean="0">
                <a:solidFill>
                  <a:srgbClr val="FF0000"/>
                </a:solidFill>
              </a:rPr>
              <a:t>maktab</a:t>
            </a:r>
            <a:r>
              <a:rPr lang="en-US" sz="1400" dirty="0" smtClean="0">
                <a:solidFill>
                  <a:srgbClr val="FF0000"/>
                </a:solidFill>
              </a:rPr>
              <a:t>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40072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9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614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61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61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6" dur="2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614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56" dur="2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1" dur="500"/>
                                        <p:tgtEl>
                                          <p:spTgt spid="6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2" dur="1000"/>
                                        <p:tgtEl>
                                          <p:spTgt spid="615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61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61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5" fill="hold">
                      <p:stCondLst>
                        <p:cond delay="indefinite"/>
                      </p:stCondLst>
                      <p:childTnLst>
                        <p:par>
                          <p:cTn id="86" fill="hold">
                            <p:stCondLst>
                              <p:cond delay="0"/>
                            </p:stCondLst>
                            <p:childTnLst>
                              <p:par>
                                <p:cTn id="8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9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2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  <p:bldP spid="6" grpId="0" animBg="1"/>
      <p:bldP spid="9" grpId="0" animBg="1"/>
      <p:bldP spid="10" grpId="0" animBg="1"/>
      <p:bldP spid="11" grpId="0" animBg="1"/>
      <p:bldP spid="7" grpId="0" animBg="1"/>
      <p:bldP spid="16" grpId="0" animBg="1"/>
      <p:bldP spid="17" grpId="0" animBg="1"/>
      <p:bldP spid="18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479376" y="274638"/>
            <a:ext cx="10873208" cy="553998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Mustaqil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bajarish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170" name="Picture 2" descr="C:\Users\akosh\Desktop\онлайн дарс\odamchalar\FB_IMG_1599720230346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0408" y="1268760"/>
            <a:ext cx="4016673" cy="51845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171" name="Picture 3" descr="C:\Users\akosh\Desktop\онлайн дарс\odamchalar\FB_IMG_1600933323820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84232" y="1340768"/>
            <a:ext cx="3771603" cy="511256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Овал 2"/>
          <p:cNvSpPr/>
          <p:nvPr/>
        </p:nvSpPr>
        <p:spPr>
          <a:xfrm>
            <a:off x="4367808" y="1340768"/>
            <a:ext cx="3600400" cy="5112568"/>
          </a:xfrm>
          <a:prstGeom prst="ellipse">
            <a:avLst/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r>
              <a:rPr lang="en-US" sz="32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Bilim</a:t>
            </a:r>
            <a:r>
              <a:rPr lang="en-US" sz="32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haqida</a:t>
            </a:r>
            <a:r>
              <a:rPr lang="en-US" sz="32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maqollar</a:t>
            </a:r>
            <a:r>
              <a:rPr lang="en-US" sz="32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yozing</a:t>
            </a:r>
            <a:r>
              <a:rPr lang="en-US" sz="32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32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5"/>
          </p:nvPr>
        </p:nvSpPr>
        <p:spPr>
          <a:xfrm>
            <a:off x="7216855" y="6453336"/>
            <a:ext cx="4759033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 </a:t>
            </a:r>
            <a:r>
              <a:rPr lang="en-US" sz="1400" dirty="0" err="1" smtClean="0">
                <a:solidFill>
                  <a:srgbClr val="FF0000"/>
                </a:solidFill>
              </a:rPr>
              <a:t>maktab</a:t>
            </a:r>
            <a:r>
              <a:rPr lang="en-US" sz="1400" dirty="0" smtClean="0">
                <a:solidFill>
                  <a:srgbClr val="FF0000"/>
                </a:solidFill>
              </a:rPr>
              <a:t>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473286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263352" y="1658469"/>
            <a:ext cx="3528392" cy="2376263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Kutubxona</a:t>
            </a:r>
            <a:r>
              <a:rPr lang="en-US" sz="2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kitobin</a:t>
            </a:r>
            <a:r>
              <a:rPr lang="en-US" sz="2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r>
              <a:rPr lang="en-US" sz="2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Qoravoy</a:t>
            </a:r>
            <a:r>
              <a:rPr lang="en-US" sz="2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yirtib</a:t>
            </a:r>
            <a:r>
              <a:rPr lang="en-US" sz="2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qo‘ydi</a:t>
            </a:r>
            <a:r>
              <a:rPr lang="en-US" sz="2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r>
              <a:rPr lang="en-US" sz="2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n-US" sz="2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Nega</a:t>
            </a:r>
            <a:r>
              <a:rPr lang="en-US" sz="2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yirtding</a:t>
            </a:r>
            <a:r>
              <a:rPr lang="en-US" sz="2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?-deb </a:t>
            </a:r>
            <a:r>
              <a:rPr lang="en-US" sz="2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Vali</a:t>
            </a:r>
            <a:endParaRPr lang="en-US" sz="22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Jizg‘anak</a:t>
            </a:r>
            <a:r>
              <a:rPr lang="en-US" sz="2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bo‘lib</a:t>
            </a:r>
            <a:r>
              <a:rPr lang="en-US" sz="2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kuydi</a:t>
            </a:r>
            <a:r>
              <a:rPr lang="en-US" sz="2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r>
              <a:rPr lang="ru-RU" sz="2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n-US" sz="2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Maktabniki</a:t>
            </a:r>
            <a:r>
              <a:rPr lang="en-US" sz="2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kimniki</a:t>
            </a:r>
            <a:r>
              <a:rPr lang="en-US" sz="2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  <a:p>
            <a:r>
              <a:rPr lang="en-US" sz="2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Bizniki</a:t>
            </a:r>
            <a:r>
              <a:rPr lang="en-US" sz="2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hammaniki</a:t>
            </a:r>
            <a:r>
              <a:rPr lang="en-US" sz="2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!  </a:t>
            </a:r>
            <a:endParaRPr lang="ru-RU" sz="2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4223792" y="1686566"/>
            <a:ext cx="3528392" cy="2376263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Shunday</a:t>
            </a:r>
            <a:r>
              <a:rPr lang="en-US" sz="2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ekan</a:t>
            </a:r>
            <a:r>
              <a:rPr lang="en-US" sz="2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kitobni</a:t>
            </a:r>
            <a:r>
              <a:rPr lang="en-US" sz="2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r>
              <a:rPr lang="en-US" sz="2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 </a:t>
            </a:r>
            <a:r>
              <a:rPr lang="en-US" sz="2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2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saqlamaysan</a:t>
            </a:r>
            <a:r>
              <a:rPr lang="en-US" sz="2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  <a:p>
            <a:r>
              <a:rPr lang="en-US" sz="2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Har</a:t>
            </a:r>
            <a:r>
              <a:rPr lang="en-US" sz="2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kitob</a:t>
            </a:r>
            <a:r>
              <a:rPr lang="en-US" sz="2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olgan</a:t>
            </a:r>
            <a:r>
              <a:rPr lang="en-US" sz="2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bola</a:t>
            </a:r>
          </a:p>
          <a:p>
            <a:r>
              <a:rPr lang="en-US" sz="2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Oz-</a:t>
            </a:r>
            <a:r>
              <a:rPr lang="en-US" sz="2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ozdan</a:t>
            </a:r>
            <a:r>
              <a:rPr lang="en-US" sz="2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yirtaversa</a:t>
            </a:r>
            <a:r>
              <a:rPr lang="en-US" sz="2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r>
              <a:rPr lang="en-US" sz="2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Mingta</a:t>
            </a:r>
            <a:r>
              <a:rPr lang="en-US" sz="2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qo‘ldan</a:t>
            </a:r>
            <a:r>
              <a:rPr lang="en-US" sz="2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o‘tganda</a:t>
            </a:r>
            <a:endParaRPr lang="en-US" sz="22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O‘zing</a:t>
            </a:r>
            <a:r>
              <a:rPr lang="en-US" sz="2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aytgin</a:t>
            </a:r>
            <a:r>
              <a:rPr lang="en-US" sz="2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ne </a:t>
            </a:r>
            <a:r>
              <a:rPr lang="en-US" sz="2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bo‘lsa</a:t>
            </a:r>
            <a:r>
              <a:rPr lang="en-US" sz="2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 </a:t>
            </a:r>
            <a:endParaRPr lang="ru-RU" sz="2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Прямоугольник 11"/>
          <p:cNvSpPr/>
          <p:nvPr/>
        </p:nvSpPr>
        <p:spPr>
          <a:xfrm>
            <a:off x="8204092" y="1700808"/>
            <a:ext cx="3528392" cy="2376263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endParaRPr lang="en-US" sz="22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Yirtiq</a:t>
            </a:r>
            <a:r>
              <a:rPr lang="en-US" sz="2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kitobni</a:t>
            </a:r>
            <a:r>
              <a:rPr lang="en-US" sz="2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ko‘rib</a:t>
            </a:r>
            <a:r>
              <a:rPr lang="en-US" sz="2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r>
              <a:rPr lang="en-US" sz="2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Qo‘ling</a:t>
            </a:r>
            <a:r>
              <a:rPr lang="en-US" sz="2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sinsin</a:t>
            </a:r>
            <a:r>
              <a:rPr lang="en-US" sz="2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demasmi</a:t>
            </a:r>
            <a:r>
              <a:rPr lang="en-US" sz="2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  <a:p>
            <a:r>
              <a:rPr lang="en-US" sz="2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Maktab</a:t>
            </a:r>
            <a:r>
              <a:rPr lang="en-US" sz="2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kutubxonalar</a:t>
            </a:r>
            <a:endParaRPr lang="en-US" sz="22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Kitobni</a:t>
            </a:r>
            <a:r>
              <a:rPr lang="en-US" sz="2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olar</a:t>
            </a:r>
            <a:r>
              <a:rPr lang="en-US" sz="2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qaydan</a:t>
            </a:r>
            <a:r>
              <a:rPr lang="en-US" sz="2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  <a:p>
            <a:r>
              <a:rPr lang="en-US" sz="2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Kitobga</a:t>
            </a:r>
            <a:r>
              <a:rPr lang="en-US" sz="2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ketgan</a:t>
            </a:r>
            <a:r>
              <a:rPr lang="en-US" sz="2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sarflar</a:t>
            </a:r>
            <a:endParaRPr lang="en-US" sz="22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Unardi</a:t>
            </a:r>
            <a:r>
              <a:rPr lang="en-US" sz="2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qaysi</a:t>
            </a:r>
            <a:r>
              <a:rPr lang="en-US" sz="2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joydan</a:t>
            </a:r>
            <a:r>
              <a:rPr lang="en-US" sz="2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  <a:p>
            <a:r>
              <a:rPr lang="en-US" sz="2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2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Прямоугольник 12"/>
          <p:cNvSpPr/>
          <p:nvPr/>
        </p:nvSpPr>
        <p:spPr>
          <a:xfrm>
            <a:off x="8204092" y="4293096"/>
            <a:ext cx="3528392" cy="2376263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Ota-</a:t>
            </a:r>
            <a:r>
              <a:rPr lang="en-US" sz="2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onang</a:t>
            </a:r>
            <a:r>
              <a:rPr lang="en-US" sz="2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mehnatin</a:t>
            </a:r>
            <a:r>
              <a:rPr lang="en-US" sz="2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r>
              <a:rPr lang="en-US" sz="2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Hurmatlab</a:t>
            </a:r>
            <a:r>
              <a:rPr lang="en-US" sz="2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1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yo‘qlamaysan</a:t>
            </a:r>
            <a:r>
              <a:rPr lang="en-US" sz="2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r>
              <a:rPr lang="en-US" sz="2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Sen</a:t>
            </a:r>
            <a:r>
              <a:rPr lang="en-US" sz="2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yirtgan</a:t>
            </a:r>
            <a:r>
              <a:rPr lang="en-US" sz="2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shu</a:t>
            </a:r>
            <a:r>
              <a:rPr lang="en-US" sz="2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kitob</a:t>
            </a:r>
            <a:endParaRPr lang="en-US" sz="22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Maktabniki</a:t>
            </a:r>
            <a:r>
              <a:rPr lang="en-US" sz="2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bizniki</a:t>
            </a:r>
            <a:r>
              <a:rPr lang="en-US" sz="2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</a:p>
          <a:p>
            <a:r>
              <a:rPr lang="en-US" sz="2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Qoravoy</a:t>
            </a:r>
            <a:r>
              <a:rPr lang="en-US" sz="2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o‘rtoq</a:t>
            </a:r>
            <a:r>
              <a:rPr lang="en-US" sz="2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bilsang</a:t>
            </a:r>
            <a:r>
              <a:rPr lang="en-US" sz="2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r>
              <a:rPr lang="en-US" sz="2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2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cheti</a:t>
            </a:r>
            <a:r>
              <a:rPr lang="en-US" sz="2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o‘zingniki</a:t>
            </a:r>
            <a:r>
              <a:rPr lang="en-US" sz="2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! </a:t>
            </a:r>
            <a:endParaRPr lang="ru-RU" sz="2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Прямоугольник 13"/>
          <p:cNvSpPr/>
          <p:nvPr/>
        </p:nvSpPr>
        <p:spPr>
          <a:xfrm>
            <a:off x="4223792" y="4293096"/>
            <a:ext cx="3528392" cy="2376263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ru-RU" sz="2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n-US" sz="2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Senga</a:t>
            </a:r>
            <a:r>
              <a:rPr lang="en-US" sz="2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ne </a:t>
            </a:r>
            <a:r>
              <a:rPr lang="en-US" sz="2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alam</a:t>
            </a:r>
            <a:r>
              <a:rPr lang="en-US" sz="2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qilar</a:t>
            </a:r>
            <a:r>
              <a:rPr lang="en-US" sz="2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r>
              <a:rPr lang="en-US" sz="2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O‘zingnikimi</a:t>
            </a:r>
            <a:r>
              <a:rPr lang="en-US" sz="2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edi</a:t>
            </a:r>
            <a:r>
              <a:rPr lang="en-US" sz="2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</a:p>
          <a:p>
            <a:r>
              <a:rPr lang="en-US" sz="2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Maktab</a:t>
            </a:r>
            <a:r>
              <a:rPr lang="en-US" sz="2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kutubxonasin</a:t>
            </a:r>
            <a:endParaRPr lang="en-US" sz="22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Kitobi-ku</a:t>
            </a:r>
            <a:r>
              <a:rPr lang="en-US" sz="2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</a:t>
            </a:r>
            <a:r>
              <a:rPr lang="en-US" sz="2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!-</a:t>
            </a:r>
            <a:r>
              <a:rPr lang="en-US" sz="2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dedi</a:t>
            </a:r>
            <a:r>
              <a:rPr lang="en-US" sz="2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r>
              <a:rPr lang="en-US" sz="2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Ming </a:t>
            </a:r>
            <a:r>
              <a:rPr lang="en-US" sz="2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birinchi</a:t>
            </a:r>
            <a:r>
              <a:rPr lang="en-US" sz="2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bolaga</a:t>
            </a:r>
            <a:endParaRPr lang="en-US" sz="22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Kitob</a:t>
            </a:r>
            <a:r>
              <a:rPr lang="en-US" sz="2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kerak</a:t>
            </a:r>
            <a:r>
              <a:rPr lang="en-US" sz="2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emasmi</a:t>
            </a:r>
            <a:r>
              <a:rPr lang="en-US" sz="2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ru-RU" sz="2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Прямоугольник 14"/>
          <p:cNvSpPr/>
          <p:nvPr/>
        </p:nvSpPr>
        <p:spPr>
          <a:xfrm>
            <a:off x="255084" y="4293096"/>
            <a:ext cx="3528392" cy="2376263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r>
              <a:rPr lang="en-US" sz="2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Qoravoy</a:t>
            </a:r>
            <a:r>
              <a:rPr lang="en-US" sz="2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o‘rtoq</a:t>
            </a:r>
            <a:r>
              <a:rPr lang="en-US" sz="2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bilsang</a:t>
            </a:r>
            <a:r>
              <a:rPr lang="en-US" sz="2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</a:t>
            </a:r>
          </a:p>
          <a:p>
            <a:r>
              <a:rPr lang="en-US" sz="2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2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cheti</a:t>
            </a:r>
            <a:r>
              <a:rPr lang="en-US" sz="2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-chi </a:t>
            </a:r>
            <a:r>
              <a:rPr lang="en-US" sz="2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seniki</a:t>
            </a:r>
            <a:r>
              <a:rPr lang="en-US" sz="2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</a:p>
          <a:p>
            <a:r>
              <a:rPr lang="en-US" sz="2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Ishchi</a:t>
            </a:r>
            <a:r>
              <a:rPr lang="en-US" sz="2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xizmatchi</a:t>
            </a:r>
            <a:r>
              <a:rPr lang="en-US" sz="2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dehqon</a:t>
            </a:r>
            <a:endParaRPr lang="en-US" sz="20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Peshona</a:t>
            </a:r>
            <a:r>
              <a:rPr lang="en-US" sz="2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terisidan</a:t>
            </a:r>
            <a:r>
              <a:rPr lang="en-US" sz="2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</a:p>
          <a:p>
            <a:r>
              <a:rPr lang="en-US" sz="2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O‘z</a:t>
            </a:r>
            <a:r>
              <a:rPr lang="en-US" sz="2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ota-onamizning</a:t>
            </a:r>
            <a:endParaRPr lang="en-US" sz="20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2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Mehnatining</a:t>
            </a:r>
            <a:r>
              <a:rPr lang="ru-RU" sz="2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0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izidan</a:t>
            </a:r>
            <a:r>
              <a:rPr lang="en-US" sz="20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20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406824" y="1236081"/>
            <a:ext cx="6480720" cy="389709"/>
          </a:xfrm>
          <a:prstGeom prst="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Kitob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bizniki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Заголовок 1"/>
          <p:cNvSpPr txBox="1">
            <a:spLocks/>
          </p:cNvSpPr>
          <p:nvPr/>
        </p:nvSpPr>
        <p:spPr>
          <a:xfrm>
            <a:off x="695400" y="277520"/>
            <a:ext cx="10873208" cy="553998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O‘tgan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darsda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berilgan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topshiriqni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tekshiramiz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5"/>
          </p:nvPr>
        </p:nvSpPr>
        <p:spPr>
          <a:xfrm>
            <a:off x="7502906" y="6642556"/>
            <a:ext cx="4687025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 </a:t>
            </a:r>
            <a:r>
              <a:rPr lang="en-US" sz="1400" dirty="0" err="1" smtClean="0">
                <a:solidFill>
                  <a:srgbClr val="FF0000"/>
                </a:solidFill>
              </a:rPr>
              <a:t>maktab</a:t>
            </a:r>
            <a:r>
              <a:rPr lang="en-US" sz="1400" dirty="0" smtClean="0">
                <a:solidFill>
                  <a:srgbClr val="FF0000"/>
                </a:solidFill>
              </a:rPr>
              <a:t>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298141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479376" y="274638"/>
            <a:ext cx="10873208" cy="553998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Bilim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 biz 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nima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Овал 2"/>
          <p:cNvSpPr/>
          <p:nvPr/>
        </p:nvSpPr>
        <p:spPr>
          <a:xfrm>
            <a:off x="5060398" y="2750662"/>
            <a:ext cx="2088232" cy="2262514"/>
          </a:xfrm>
          <a:prstGeom prst="ellipse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Bilim</a:t>
            </a:r>
            <a:r>
              <a:rPr lang="en-US" sz="3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xazina</a:t>
            </a:r>
            <a:endParaRPr lang="ru-RU" sz="3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309610" y="1340768"/>
            <a:ext cx="3986189" cy="2304256"/>
          </a:xfrm>
          <a:prstGeom prst="round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Bilim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olish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burchimiz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</a:p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Unga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yetar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kuchimiz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341481" y="4221088"/>
            <a:ext cx="3954318" cy="2304256"/>
          </a:xfrm>
          <a:prstGeom prst="round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Bilim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!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Faqat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bilimgina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insonni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ozod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ulug‘vor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qiladi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800" dirty="0" smtClean="0">
                <a:solidFill>
                  <a:srgbClr val="002060"/>
                </a:solidFill>
              </a:rPr>
              <a:t> </a:t>
            </a:r>
            <a:endParaRPr lang="ru-RU" sz="2800" dirty="0">
              <a:solidFill>
                <a:srgbClr val="002060"/>
              </a:solidFill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7981110" y="4210535"/>
            <a:ext cx="3947538" cy="2304256"/>
          </a:xfrm>
          <a:prstGeom prst="round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Hamma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ezguliklar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bilim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tufaylidir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7954348" y="1324566"/>
            <a:ext cx="3965376" cy="2304256"/>
          </a:xfrm>
          <a:prstGeom prst="round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O‘qish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bilim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olish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insonni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oddiy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odamlar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qatoridan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yuqori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pog‘onaga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olib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chiqadi</a:t>
            </a:r>
            <a:r>
              <a:rPr lang="en-US" sz="26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26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Стрелка вправо 9"/>
          <p:cNvSpPr/>
          <p:nvPr/>
        </p:nvSpPr>
        <p:spPr>
          <a:xfrm rot="12952148">
            <a:off x="4276633" y="2540325"/>
            <a:ext cx="1171421" cy="20487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Стрелка вправо 12"/>
          <p:cNvSpPr/>
          <p:nvPr/>
        </p:nvSpPr>
        <p:spPr>
          <a:xfrm rot="18832659">
            <a:off x="6742092" y="2535864"/>
            <a:ext cx="1171421" cy="20487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Стрелка вправо 13"/>
          <p:cNvSpPr/>
          <p:nvPr/>
        </p:nvSpPr>
        <p:spPr>
          <a:xfrm rot="7907474">
            <a:off x="4176792" y="4910741"/>
            <a:ext cx="1171421" cy="20487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Стрелка вправо 14"/>
          <p:cNvSpPr/>
          <p:nvPr/>
        </p:nvSpPr>
        <p:spPr>
          <a:xfrm rot="2467789">
            <a:off x="6843956" y="4953282"/>
            <a:ext cx="1171421" cy="20487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5"/>
          </p:nvPr>
        </p:nvSpPr>
        <p:spPr>
          <a:xfrm>
            <a:off x="7405476" y="6514791"/>
            <a:ext cx="4615017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 </a:t>
            </a:r>
            <a:r>
              <a:rPr lang="en-US" sz="1400" dirty="0" err="1" smtClean="0">
                <a:solidFill>
                  <a:srgbClr val="FF0000"/>
                </a:solidFill>
              </a:rPr>
              <a:t>maktab</a:t>
            </a:r>
            <a:r>
              <a:rPr lang="en-US" sz="1400" dirty="0" smtClean="0">
                <a:solidFill>
                  <a:srgbClr val="FF0000"/>
                </a:solidFill>
              </a:rPr>
              <a:t>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366958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  <p:bldP spid="4" grpId="0" animBg="1"/>
      <p:bldP spid="6" grpId="0" animBg="1"/>
      <p:bldP spid="7" grpId="0" animBg="1"/>
      <p:bldP spid="8" grpId="0" animBg="1"/>
      <p:bldP spid="10" grpId="0" animBg="1"/>
      <p:bldP spid="13" grpId="0" animBg="1"/>
      <p:bldP spid="14" grpId="0" animBg="1"/>
      <p:bldP spid="1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479376" y="274638"/>
            <a:ext cx="10873208" cy="553998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Bilib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oling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!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44316" y="1268760"/>
            <a:ext cx="11737304" cy="532859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 sz="32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>
              <a:lnSpc>
                <a:spcPct val="150000"/>
              </a:lnSpc>
            </a:pP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Belgilash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jmlash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olmoshlari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ham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egalik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kelishik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qo‘shimchalarini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olib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gapda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turli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vazifalarni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bajaradi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 </a:t>
            </a:r>
          </a:p>
          <a:p>
            <a:pPr algn="ctr">
              <a:lnSpc>
                <a:spcPct val="150000"/>
              </a:lnSpc>
            </a:pP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>
              <a:lnSpc>
                <a:spcPct val="150000"/>
              </a:lnSpc>
            </a:pP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Masalan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3200" b="1" dirty="0" err="1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</a:t>
            </a:r>
            <a:r>
              <a:rPr lang="en-US" sz="32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ammaning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istagi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bor.</a:t>
            </a:r>
          </a:p>
          <a:p>
            <a:pPr>
              <a:lnSpc>
                <a:spcPct val="150000"/>
              </a:lnSpc>
            </a:pP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</a:t>
            </a:r>
            <a:r>
              <a:rPr lang="en-US" sz="3200" b="1" dirty="0" err="1" smtClean="0">
                <a:solidFill>
                  <a:srgbClr val="C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Barchamiz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muzeyga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bordik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    </a:t>
            </a:r>
          </a:p>
          <a:p>
            <a:pPr algn="ctr"/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                            </a:t>
            </a:r>
            <a:endParaRPr lang="en-US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sz="3200" b="1" dirty="0" smtClean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endParaRPr lang="en-US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050" name="Picture 2" descr="C:\Users\akosh\Desktop\онлайн дарс\kitoblar\Без названия (10)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32304" y="3861048"/>
            <a:ext cx="2400300" cy="19050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Нижний колонтитул 2"/>
          <p:cNvSpPr>
            <a:spLocks noGrp="1"/>
          </p:cNvSpPr>
          <p:nvPr>
            <p:ph type="ftr" sz="quarter" idx="5"/>
          </p:nvPr>
        </p:nvSpPr>
        <p:spPr>
          <a:xfrm>
            <a:off x="7284668" y="6525924"/>
            <a:ext cx="4687025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 </a:t>
            </a:r>
            <a:r>
              <a:rPr lang="en-US" sz="1400" dirty="0" err="1" smtClean="0">
                <a:solidFill>
                  <a:srgbClr val="FF0000"/>
                </a:solidFill>
              </a:rPr>
              <a:t>maktab</a:t>
            </a:r>
            <a:r>
              <a:rPr lang="en-US" sz="1400" dirty="0" smtClean="0">
                <a:solidFill>
                  <a:srgbClr val="FF0000"/>
                </a:solidFill>
              </a:rPr>
              <a:t>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60876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479376" y="274638"/>
            <a:ext cx="10873208" cy="553998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6</a:t>
            </a:r>
            <a:r>
              <a:rPr lang="ru-RU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-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mashq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63352" y="1268760"/>
            <a:ext cx="11737304" cy="648072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6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Matnni</a:t>
            </a:r>
            <a:r>
              <a:rPr lang="en-US" sz="36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6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o‘qing</a:t>
            </a:r>
            <a:r>
              <a:rPr lang="en-US" sz="36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36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63352" y="1988840"/>
            <a:ext cx="8280920" cy="4608512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Bu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maktabimiz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kutubxonasi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Biz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darsdan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keyin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sinfdoshlarimiz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kutubxonaga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kiramiz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Har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o‘quvchi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o‘zini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qiziqtirgan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kitoblarni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olib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o‘qiydi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Menga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ko‘proq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sarguzasht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asarlar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yoqadi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Sinfdoshim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Madina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she’riy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kitoblarni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yaxshi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ko‘radi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Asadbek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o‘simliklar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haqidagi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kitoblarni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olib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o‘qiydi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Kutubxonachi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har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qaysimizga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kerak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kitoblarni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topib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berdilar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Hammamiz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xursand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bo‘lib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uyga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ketdik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Kitob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bizning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eng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yaqin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do‘stimiz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 </a:t>
            </a:r>
            <a:endParaRPr lang="ru-RU" sz="28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6" name="Picture 2" descr="C:\Users\akosh\Desktop\онлайн дарс\kitoblar\images (29).jpg"/>
          <p:cNvPicPr/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0292"/>
          <a:stretch/>
        </p:blipFill>
        <p:spPr bwMode="auto">
          <a:xfrm>
            <a:off x="8683903" y="2420888"/>
            <a:ext cx="3310255" cy="2880320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5" name="Нижний колонтитул 4"/>
          <p:cNvSpPr>
            <a:spLocks noGrp="1"/>
          </p:cNvSpPr>
          <p:nvPr>
            <p:ph type="ftr" sz="quarter" idx="5"/>
          </p:nvPr>
        </p:nvSpPr>
        <p:spPr>
          <a:xfrm>
            <a:off x="7313631" y="6487647"/>
            <a:ext cx="4687025" cy="219409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 </a:t>
            </a:r>
            <a:r>
              <a:rPr lang="en-US" sz="1400" dirty="0" err="1" smtClean="0">
                <a:solidFill>
                  <a:srgbClr val="FF0000"/>
                </a:solidFill>
              </a:rPr>
              <a:t>maktab</a:t>
            </a:r>
            <a:r>
              <a:rPr lang="en-US" sz="1400" dirty="0" smtClean="0">
                <a:solidFill>
                  <a:srgbClr val="FF0000"/>
                </a:solidFill>
              </a:rPr>
              <a:t>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12045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  <p:bldP spid="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405960" y="1268760"/>
            <a:ext cx="4320480" cy="936104"/>
          </a:xfrm>
          <a:prstGeom prst="rec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Kitob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bizning</a:t>
            </a:r>
            <a:r>
              <a:rPr lang="en-US" sz="32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- … </a:t>
            </a:r>
            <a:endParaRPr lang="ru-RU" sz="32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Нашивка 8"/>
          <p:cNvSpPr/>
          <p:nvPr/>
        </p:nvSpPr>
        <p:spPr>
          <a:xfrm>
            <a:off x="767408" y="2780804"/>
            <a:ext cx="3240360" cy="1296144"/>
          </a:xfrm>
          <a:prstGeom prst="chevron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do‘stimiz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0" name="Нашивка 9"/>
          <p:cNvSpPr/>
          <p:nvPr/>
        </p:nvSpPr>
        <p:spPr>
          <a:xfrm>
            <a:off x="3359696" y="2763912"/>
            <a:ext cx="3240360" cy="1296144"/>
          </a:xfrm>
          <a:prstGeom prst="chevron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1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masalahatchi</a:t>
            </a:r>
            <a:endParaRPr lang="ru-RU" sz="21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1" name="Нашивка 10"/>
          <p:cNvSpPr/>
          <p:nvPr/>
        </p:nvSpPr>
        <p:spPr>
          <a:xfrm>
            <a:off x="5951984" y="2759596"/>
            <a:ext cx="3240360" cy="1296144"/>
          </a:xfrm>
          <a:prstGeom prst="chevron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bilimimiz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Нашивка 11"/>
          <p:cNvSpPr/>
          <p:nvPr/>
        </p:nvSpPr>
        <p:spPr>
          <a:xfrm>
            <a:off x="8544272" y="2759596"/>
            <a:ext cx="3240360" cy="1296144"/>
          </a:xfrm>
          <a:prstGeom prst="chevron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5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kelajagimiz</a:t>
            </a:r>
            <a:endParaRPr lang="ru-RU" sz="25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Нашивка 12"/>
          <p:cNvSpPr/>
          <p:nvPr/>
        </p:nvSpPr>
        <p:spPr>
          <a:xfrm>
            <a:off x="763068" y="5085184"/>
            <a:ext cx="3240360" cy="1296144"/>
          </a:xfrm>
          <a:prstGeom prst="chevron">
            <a:avLst/>
          </a:prstGeom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друг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Нашивка 13"/>
          <p:cNvSpPr/>
          <p:nvPr/>
        </p:nvSpPr>
        <p:spPr>
          <a:xfrm>
            <a:off x="3373872" y="5085184"/>
            <a:ext cx="3240360" cy="1296144"/>
          </a:xfrm>
          <a:prstGeom prst="chevron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советчик</a:t>
            </a:r>
            <a:endParaRPr lang="ru-RU" sz="24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Нашивка 14"/>
          <p:cNvSpPr/>
          <p:nvPr/>
        </p:nvSpPr>
        <p:spPr>
          <a:xfrm>
            <a:off x="5951984" y="5085184"/>
            <a:ext cx="3240360" cy="1296144"/>
          </a:xfrm>
          <a:prstGeom prst="chevron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знание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6" name="Нашивка 15"/>
          <p:cNvSpPr/>
          <p:nvPr/>
        </p:nvSpPr>
        <p:spPr>
          <a:xfrm>
            <a:off x="8561424" y="5085184"/>
            <a:ext cx="3240360" cy="1296144"/>
          </a:xfrm>
          <a:prstGeom prst="chevron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25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будущее</a:t>
            </a:r>
            <a:endParaRPr lang="ru-RU" sz="25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Стрелка вниз 16"/>
          <p:cNvSpPr/>
          <p:nvPr/>
        </p:nvSpPr>
        <p:spPr>
          <a:xfrm>
            <a:off x="1703512" y="4221088"/>
            <a:ext cx="679736" cy="792088"/>
          </a:xfrm>
          <a:prstGeom prst="down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C00000"/>
              </a:solidFill>
            </a:endParaRPr>
          </a:p>
        </p:txBody>
      </p:sp>
      <p:sp>
        <p:nvSpPr>
          <p:cNvPr id="18" name="Стрелка вниз 17"/>
          <p:cNvSpPr/>
          <p:nvPr/>
        </p:nvSpPr>
        <p:spPr>
          <a:xfrm>
            <a:off x="4439816" y="4262028"/>
            <a:ext cx="679736" cy="792088"/>
          </a:xfrm>
          <a:prstGeom prst="down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C00000"/>
              </a:solidFill>
            </a:endParaRPr>
          </a:p>
        </p:txBody>
      </p:sp>
      <p:sp>
        <p:nvSpPr>
          <p:cNvPr id="19" name="Стрелка вниз 18"/>
          <p:cNvSpPr/>
          <p:nvPr/>
        </p:nvSpPr>
        <p:spPr>
          <a:xfrm>
            <a:off x="7032104" y="4221088"/>
            <a:ext cx="679736" cy="792088"/>
          </a:xfrm>
          <a:prstGeom prst="down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C00000"/>
              </a:solidFill>
            </a:endParaRPr>
          </a:p>
        </p:txBody>
      </p:sp>
      <p:sp>
        <p:nvSpPr>
          <p:cNvPr id="20" name="Стрелка вниз 19"/>
          <p:cNvSpPr/>
          <p:nvPr/>
        </p:nvSpPr>
        <p:spPr>
          <a:xfrm>
            <a:off x="9696400" y="4221088"/>
            <a:ext cx="679736" cy="792088"/>
          </a:xfrm>
          <a:prstGeom prst="down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>
              <a:solidFill>
                <a:srgbClr val="C00000"/>
              </a:solidFill>
            </a:endParaRPr>
          </a:p>
        </p:txBody>
      </p:sp>
      <p:sp>
        <p:nvSpPr>
          <p:cNvPr id="21" name="Заголовок 1"/>
          <p:cNvSpPr txBox="1">
            <a:spLocks/>
          </p:cNvSpPr>
          <p:nvPr/>
        </p:nvSpPr>
        <p:spPr>
          <a:xfrm>
            <a:off x="479376" y="274638"/>
            <a:ext cx="10873208" cy="553998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Kitob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biz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nima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?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5"/>
          </p:nvPr>
        </p:nvSpPr>
        <p:spPr>
          <a:xfrm>
            <a:off x="7330291" y="6525344"/>
            <a:ext cx="4672849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 </a:t>
            </a:r>
            <a:r>
              <a:rPr lang="en-US" sz="1400" dirty="0" err="1" smtClean="0">
                <a:solidFill>
                  <a:srgbClr val="FF0000"/>
                </a:solidFill>
              </a:rPr>
              <a:t>maktab</a:t>
            </a:r>
            <a:r>
              <a:rPr lang="en-US" sz="1400" dirty="0" smtClean="0">
                <a:solidFill>
                  <a:srgbClr val="FF0000"/>
                </a:solidFill>
              </a:rPr>
              <a:t>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63028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2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8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1"/>
          <p:cNvSpPr txBox="1">
            <a:spLocks/>
          </p:cNvSpPr>
          <p:nvPr/>
        </p:nvSpPr>
        <p:spPr>
          <a:xfrm>
            <a:off x="479376" y="274638"/>
            <a:ext cx="10873208" cy="553998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7-mashq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407368" y="1268760"/>
            <a:ext cx="11449272" cy="936104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Gaplarni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o‘qing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Olmoshlarning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ma’no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turi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qo‘llanishini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tushuntiring</a:t>
            </a:r>
            <a:r>
              <a:rPr lang="en-US" sz="28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 </a:t>
            </a:r>
            <a:endParaRPr lang="ru-RU" sz="28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07368" y="2305968"/>
            <a:ext cx="11449272" cy="936104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1.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Dadam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har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birimizga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yangi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papka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yangi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kiyimlar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olib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berdilar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07368" y="3501008"/>
            <a:ext cx="11449272" cy="864096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2.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Maktabimizda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hamma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o‘quvchilarga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kitoblar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beriladi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407368" y="4581128"/>
            <a:ext cx="11449272" cy="888752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3.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Yozgi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ta’tildan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so‘ng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har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birimizni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sinfdoshlarimiz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o‘qituvchilarimizni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sog‘inib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kelamiz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407368" y="5733256"/>
            <a:ext cx="11449272" cy="866180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4.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O‘qituvchimiz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har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birimizdan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yozda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qanday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dam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olganimizni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so‘radilar</a:t>
            </a:r>
            <a:r>
              <a:rPr lang="en-US" sz="2800" b="1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800" b="1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5"/>
          </p:nvPr>
        </p:nvSpPr>
        <p:spPr>
          <a:xfrm>
            <a:off x="7320136" y="6491714"/>
            <a:ext cx="4687025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 </a:t>
            </a:r>
            <a:r>
              <a:rPr lang="en-US" sz="1400" dirty="0" err="1" smtClean="0">
                <a:solidFill>
                  <a:srgbClr val="FF0000"/>
                </a:solidFill>
              </a:rPr>
              <a:t>maktab</a:t>
            </a:r>
            <a:r>
              <a:rPr lang="en-US" sz="1400" dirty="0" smtClean="0">
                <a:solidFill>
                  <a:srgbClr val="FF0000"/>
                </a:solidFill>
              </a:rPr>
              <a:t>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550390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2" grpId="0" animBg="1"/>
      <p:bldP spid="4" grpId="0" animBg="1"/>
      <p:bldP spid="6" grpId="0" animBg="1"/>
      <p:bldP spid="7" grpId="0" animBg="1"/>
      <p:bldP spid="8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479376" y="274638"/>
            <a:ext cx="10873208" cy="553998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8-mashq 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63352" y="1268760"/>
            <a:ext cx="11665296" cy="576064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Berilgan</a:t>
            </a:r>
            <a:r>
              <a:rPr lang="en-US" sz="32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2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so‘zlarni</a:t>
            </a:r>
            <a:r>
              <a:rPr lang="en-US" sz="32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2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to‘g‘ri</a:t>
            </a:r>
            <a:r>
              <a:rPr lang="en-US" sz="32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2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joylashtirib</a:t>
            </a:r>
            <a:r>
              <a:rPr lang="en-US" sz="32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2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gaplar</a:t>
            </a:r>
            <a:r>
              <a:rPr lang="en-US" sz="32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3200" b="1" dirty="0" err="1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tuzing</a:t>
            </a:r>
            <a:r>
              <a:rPr lang="en-US" sz="3200" b="1" dirty="0" smtClean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3200" b="1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278880" y="2039516"/>
            <a:ext cx="5169048" cy="201622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Devorlarida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barcha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suratlari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sinfimiz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ilingan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yozuvchilarimiz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   </a:t>
            </a:r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6759600" y="4521448"/>
            <a:ext cx="5169048" cy="201622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Hammamiz</a:t>
            </a:r>
            <a:r>
              <a:rPr lang="en-US" sz="2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maktabda</a:t>
            </a:r>
            <a:r>
              <a:rPr lang="en-US" sz="2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singlim</a:t>
            </a:r>
            <a:r>
              <a:rPr lang="en-US" sz="2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she’rlarini</a:t>
            </a:r>
            <a:r>
              <a:rPr lang="en-US" sz="2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o‘rgangan</a:t>
            </a:r>
            <a:r>
              <a:rPr lang="en-US" sz="2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yoddan</a:t>
            </a:r>
            <a:r>
              <a:rPr lang="en-US" sz="2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har</a:t>
            </a:r>
            <a:r>
              <a:rPr lang="en-US" sz="2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kuni</a:t>
            </a:r>
            <a:r>
              <a:rPr lang="en-US" sz="2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kechqurun</a:t>
            </a:r>
            <a:r>
              <a:rPr lang="en-US" sz="2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aytib</a:t>
            </a:r>
            <a:r>
              <a:rPr lang="en-US" sz="2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beradi</a:t>
            </a:r>
            <a:r>
              <a:rPr lang="en-US" sz="2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6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yig‘ilganimizda</a:t>
            </a:r>
            <a:r>
              <a:rPr lang="en-US" sz="2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2600" dirty="0" smtClean="0"/>
              <a:t> </a:t>
            </a:r>
            <a:endParaRPr lang="ru-RU" sz="2600" dirty="0"/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6759600" y="2005732"/>
            <a:ext cx="5169048" cy="201622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Til</a:t>
            </a:r>
            <a:r>
              <a:rPr lang="en-US" sz="28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biz, </a:t>
            </a:r>
            <a:r>
              <a:rPr lang="en-US" sz="28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o‘zbek</a:t>
            </a:r>
            <a:r>
              <a:rPr lang="en-US" sz="28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darslarida</a:t>
            </a:r>
            <a:r>
              <a:rPr lang="en-US" sz="28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gapni</a:t>
            </a:r>
            <a:r>
              <a:rPr lang="en-US" sz="28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har</a:t>
            </a:r>
            <a:r>
              <a:rPr lang="en-US" sz="28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28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to‘g‘ri</a:t>
            </a:r>
            <a:r>
              <a:rPr lang="en-US" sz="28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8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to‘g‘ri</a:t>
            </a:r>
            <a:r>
              <a:rPr lang="en-US" sz="28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tuzishni</a:t>
            </a:r>
            <a:r>
              <a:rPr lang="en-US" sz="28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o‘rganyapmiz</a:t>
            </a:r>
            <a:r>
              <a:rPr lang="en-US" sz="28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yozishni</a:t>
            </a:r>
            <a:r>
              <a:rPr lang="en-US" sz="28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278880" y="4512940"/>
            <a:ext cx="5169048" cy="201622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Darsdan</a:t>
            </a:r>
            <a:r>
              <a:rPr lang="en-US" sz="28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har</a:t>
            </a:r>
            <a:r>
              <a:rPr lang="en-US" sz="28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tanaffus</a:t>
            </a:r>
            <a:r>
              <a:rPr lang="en-US" sz="28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keyin</a:t>
            </a:r>
            <a:r>
              <a:rPr lang="en-US" sz="28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daqiqalik</a:t>
            </a:r>
            <a:r>
              <a:rPr lang="en-US" sz="28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bo‘ladi</a:t>
            </a:r>
            <a:r>
              <a:rPr lang="en-US" sz="28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2800" b="1" dirty="0" err="1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besh</a:t>
            </a:r>
            <a:r>
              <a:rPr lang="en-US" sz="28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8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5"/>
          </p:nvPr>
        </p:nvSpPr>
        <p:spPr>
          <a:xfrm>
            <a:off x="7320136" y="6529164"/>
            <a:ext cx="4759033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 </a:t>
            </a:r>
            <a:r>
              <a:rPr lang="en-US" sz="1400" dirty="0" err="1" smtClean="0">
                <a:solidFill>
                  <a:srgbClr val="FF0000"/>
                </a:solidFill>
              </a:rPr>
              <a:t>maktab</a:t>
            </a:r>
            <a:r>
              <a:rPr lang="en-US" sz="1400" dirty="0" smtClean="0">
                <a:solidFill>
                  <a:srgbClr val="FF0000"/>
                </a:solidFill>
              </a:rPr>
              <a:t>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304615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0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  <p:bldP spid="4" grpId="0" animBg="1"/>
      <p:bldP spid="5" grpId="0" animBg="1"/>
      <p:bldP spid="6" grpId="0" animBg="1"/>
      <p:bldP spid="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479376" y="274638"/>
            <a:ext cx="10873208" cy="553998"/>
          </a:xfrm>
          <a:prstGeom prst="rect">
            <a:avLst/>
          </a:prstGeom>
          <a:noFill/>
          <a:ln w="25400" cap="flat" cmpd="sng" algn="ctr">
            <a:noFill/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ea typeface="+mn-ea"/>
                <a:cs typeface="Arial"/>
              </a:defRPr>
            </a:lvl1pPr>
            <a:lvl2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>
              <a:defRPr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Topshiriqni</a:t>
            </a:r>
            <a:r>
              <a:rPr lang="en-US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tekshiramiz</a:t>
            </a:r>
            <a:endParaRPr lang="ru-RU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260760" y="1412776"/>
            <a:ext cx="5655220" cy="2016224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n-US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Sinfimiz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devorlarida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barcha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yozuvchilarning</a:t>
            </a:r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suratlari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ilingan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260760" y="3912344"/>
            <a:ext cx="5655220" cy="2016224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n-US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Har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darsdan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keyin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besh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daqiqalik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tanaffus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bo‘ladi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6240016" y="1399704"/>
            <a:ext cx="5688632" cy="2016224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 Biz </a:t>
            </a:r>
            <a:r>
              <a:rPr lang="en-US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o‘zbek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tili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darslarida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har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bir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gapni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to‘g‘ri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tuzishni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to‘g‘ri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yozishni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o‘rganyapmiz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6205364" y="3912344"/>
            <a:ext cx="5723284" cy="2016224"/>
          </a:xfrm>
          <a:prstGeom prst="roundRect">
            <a:avLst/>
          </a:prstGeom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n-US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Singlim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har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kuni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kechqurun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hammamiz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yig‘ilganimizda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maktabda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o‘rgangan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she’rlarini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yoddan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aytib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800" b="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beradi</a:t>
            </a:r>
            <a:r>
              <a:rPr lang="en-US" sz="2800" b="1" dirty="0" smtClean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28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Нижний колонтитул 6"/>
          <p:cNvSpPr>
            <a:spLocks noGrp="1"/>
          </p:cNvSpPr>
          <p:nvPr>
            <p:ph type="ftr" sz="quarter" idx="5"/>
          </p:nvPr>
        </p:nvSpPr>
        <p:spPr>
          <a:xfrm>
            <a:off x="7320136" y="6453336"/>
            <a:ext cx="4687025" cy="215444"/>
          </a:xfrm>
        </p:spPr>
        <p:txBody>
          <a:bodyPr/>
          <a:lstStyle/>
          <a:p>
            <a:r>
              <a:rPr lang="en-US" sz="1400" dirty="0" err="1" smtClean="0">
                <a:solidFill>
                  <a:srgbClr val="FF0000"/>
                </a:solidFill>
              </a:rPr>
              <a:t>Turayeva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Munira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Samatovna</a:t>
            </a:r>
            <a:r>
              <a:rPr lang="en-US" sz="1400" dirty="0" smtClean="0">
                <a:solidFill>
                  <a:srgbClr val="FF0000"/>
                </a:solidFill>
              </a:rPr>
              <a:t>. </a:t>
            </a:r>
            <a:r>
              <a:rPr lang="en-US" sz="1400" dirty="0" err="1" smtClean="0">
                <a:solidFill>
                  <a:srgbClr val="FF0000"/>
                </a:solidFill>
              </a:rPr>
              <a:t>Yashnobod</a:t>
            </a:r>
            <a:r>
              <a:rPr lang="en-US" sz="1400" dirty="0" smtClean="0">
                <a:solidFill>
                  <a:srgbClr val="FF0000"/>
                </a:solidFill>
              </a:rPr>
              <a:t> </a:t>
            </a:r>
            <a:r>
              <a:rPr lang="en-US" sz="1400" dirty="0" err="1" smtClean="0">
                <a:solidFill>
                  <a:srgbClr val="FF0000"/>
                </a:solidFill>
              </a:rPr>
              <a:t>tumani</a:t>
            </a:r>
            <a:r>
              <a:rPr lang="en-US" sz="1400" dirty="0" smtClean="0">
                <a:solidFill>
                  <a:srgbClr val="FF0000"/>
                </a:solidFill>
              </a:rPr>
              <a:t> 231- </a:t>
            </a:r>
            <a:r>
              <a:rPr lang="en-US" sz="1400" dirty="0" err="1" smtClean="0">
                <a:solidFill>
                  <a:srgbClr val="FF0000"/>
                </a:solidFill>
              </a:rPr>
              <a:t>maktab</a:t>
            </a:r>
            <a:r>
              <a:rPr lang="en-US" sz="1400" dirty="0" smtClean="0">
                <a:solidFill>
                  <a:srgbClr val="FF0000"/>
                </a:solidFill>
              </a:rPr>
              <a:t>.</a:t>
            </a:r>
            <a:endParaRPr lang="en-US" sz="1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20551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animBg="1"/>
      <p:bldP spid="4" grpId="0" animBg="1"/>
      <p:bldP spid="5" grpId="0" animBg="1"/>
      <p:bldP spid="6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4048</TotalTime>
  <Words>880</Words>
  <Application>Microsoft Office PowerPoint</Application>
  <PresentationFormat>Произвольный</PresentationFormat>
  <Paragraphs>137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Office Theme</vt:lpstr>
      <vt:lpstr>O‘zbek tili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Adabiyot          5-sinf</dc:title>
  <dc:creator>lenovo</dc:creator>
  <cp:lastModifiedBy>akosh</cp:lastModifiedBy>
  <cp:revision>383</cp:revision>
  <dcterms:created xsi:type="dcterms:W3CDTF">2020-08-03T09:44:14Z</dcterms:created>
  <dcterms:modified xsi:type="dcterms:W3CDTF">2020-12-18T17:13:01Z</dcterms:modified>
</cp:coreProperties>
</file>