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3" r:id="rId1"/>
    <p:sldMasterId id="2147483905" r:id="rId2"/>
    <p:sldMasterId id="2147483919" r:id="rId3"/>
    <p:sldMasterId id="2147483944" r:id="rId4"/>
  </p:sldMasterIdLst>
  <p:notesMasterIdLst>
    <p:notesMasterId r:id="rId25"/>
  </p:notesMasterIdLst>
  <p:sldIdLst>
    <p:sldId id="317" r:id="rId5"/>
    <p:sldId id="259" r:id="rId6"/>
    <p:sldId id="258" r:id="rId7"/>
    <p:sldId id="294" r:id="rId8"/>
    <p:sldId id="298" r:id="rId9"/>
    <p:sldId id="299" r:id="rId10"/>
    <p:sldId id="302" r:id="rId11"/>
    <p:sldId id="319" r:id="rId12"/>
    <p:sldId id="304" r:id="rId13"/>
    <p:sldId id="305" r:id="rId14"/>
    <p:sldId id="324" r:id="rId15"/>
    <p:sldId id="303" r:id="rId16"/>
    <p:sldId id="311" r:id="rId17"/>
    <p:sldId id="314" r:id="rId18"/>
    <p:sldId id="315" r:id="rId19"/>
    <p:sldId id="321" r:id="rId20"/>
    <p:sldId id="268" r:id="rId21"/>
    <p:sldId id="312" r:id="rId22"/>
    <p:sldId id="326" r:id="rId23"/>
    <p:sldId id="278" r:id="rId24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FF"/>
    <a:srgbClr val="990033"/>
    <a:srgbClr val="990099"/>
    <a:srgbClr val="E646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25" autoAdjust="0"/>
    <p:restoredTop sz="94660"/>
  </p:normalViewPr>
  <p:slideViewPr>
    <p:cSldViewPr>
      <p:cViewPr varScale="1">
        <p:scale>
          <a:sx n="72" d="100"/>
          <a:sy n="72" d="100"/>
        </p:scale>
        <p:origin x="582" y="5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211F1F-E8B1-4D94-8C69-D1B34A7B079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/>
      <dgm:spPr/>
    </dgm:pt>
    <dgm:pt modelId="{DDB5601E-9D90-4A50-B2FE-C422B2BF2251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rPr>
            <a:t>Сказуемое </a:t>
          </a:r>
        </a:p>
      </dgm:t>
    </dgm:pt>
    <dgm:pt modelId="{30DD50EF-191A-40B5-A7A2-E692A5EE2B44}" type="parTrans" cxnId="{A7DB9D83-F364-46D3-B6D9-A09A57077AA0}">
      <dgm:prSet/>
      <dgm:spPr/>
      <dgm:t>
        <a:bodyPr/>
        <a:lstStyle/>
        <a:p>
          <a:endParaRPr lang="ru-RU"/>
        </a:p>
      </dgm:t>
    </dgm:pt>
    <dgm:pt modelId="{01AA0E6F-2601-4CFA-841A-58AEA92A0414}" type="sibTrans" cxnId="{A7DB9D83-F364-46D3-B6D9-A09A57077AA0}">
      <dgm:prSet/>
      <dgm:spPr/>
      <dgm:t>
        <a:bodyPr/>
        <a:lstStyle/>
        <a:p>
          <a:endParaRPr lang="ru-RU"/>
        </a:p>
      </dgm:t>
    </dgm:pt>
    <dgm:pt modelId="{DE078104-B530-40F3-B5F1-951B3A4A138B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rPr>
            <a:t>Обозначает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rPr>
            <a:t>что говорится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rPr>
            <a:t>о подлежащем</a:t>
          </a:r>
        </a:p>
      </dgm:t>
    </dgm:pt>
    <dgm:pt modelId="{34898D51-0727-43E4-ABAF-262004741F9D}" type="parTrans" cxnId="{8D2B5688-B064-4351-A87A-A7D33F5F4F2A}">
      <dgm:prSet/>
      <dgm:spPr/>
      <dgm:t>
        <a:bodyPr/>
        <a:lstStyle/>
        <a:p>
          <a:endParaRPr lang="ru-RU"/>
        </a:p>
      </dgm:t>
    </dgm:pt>
    <dgm:pt modelId="{72ED25C2-BB02-42AB-AD00-83BBCE5A6CD5}" type="sibTrans" cxnId="{8D2B5688-B064-4351-A87A-A7D33F5F4F2A}">
      <dgm:prSet/>
      <dgm:spPr/>
      <dgm:t>
        <a:bodyPr/>
        <a:lstStyle/>
        <a:p>
          <a:endParaRPr lang="ru-RU"/>
        </a:p>
      </dgm:t>
    </dgm:pt>
    <dgm:pt modelId="{824BD6A8-658A-45DB-9A2A-721CB9DD8AA5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rPr>
            <a:t>Что делает?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rPr>
            <a:t>Что это такое?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rPr>
            <a:t>Каков он?</a:t>
          </a:r>
        </a:p>
      </dgm:t>
    </dgm:pt>
    <dgm:pt modelId="{0959F6D3-A907-4760-807A-86B83E39662B}" type="parTrans" cxnId="{DE9EF4CD-5EA9-43DD-B700-40324DB2C8E0}">
      <dgm:prSet/>
      <dgm:spPr/>
      <dgm:t>
        <a:bodyPr/>
        <a:lstStyle/>
        <a:p>
          <a:endParaRPr lang="ru-RU"/>
        </a:p>
      </dgm:t>
    </dgm:pt>
    <dgm:pt modelId="{9BF05FD8-8729-4E4A-84BF-CC729CB0B2C8}" type="sibTrans" cxnId="{DE9EF4CD-5EA9-43DD-B700-40324DB2C8E0}">
      <dgm:prSet/>
      <dgm:spPr/>
      <dgm:t>
        <a:bodyPr/>
        <a:lstStyle/>
        <a:p>
          <a:endParaRPr lang="ru-RU"/>
        </a:p>
      </dgm:t>
    </dgm:pt>
    <dgm:pt modelId="{03822ABB-409E-4BFC-9840-4F2C02CD5DDF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rPr>
            <a:t>Связан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rPr>
            <a:t>с подлежащим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rPr>
            <a:t>по смыслу и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rPr>
            <a:t>грамматически</a:t>
          </a:r>
        </a:p>
      </dgm:t>
    </dgm:pt>
    <dgm:pt modelId="{AEB0083E-6914-498E-B20C-3026129CCE5F}" type="parTrans" cxnId="{0C1923E5-99A5-40D1-BCCB-2B6D49713D3B}">
      <dgm:prSet/>
      <dgm:spPr/>
      <dgm:t>
        <a:bodyPr/>
        <a:lstStyle/>
        <a:p>
          <a:endParaRPr lang="ru-RU"/>
        </a:p>
      </dgm:t>
    </dgm:pt>
    <dgm:pt modelId="{30F11D19-3F91-4068-A7C9-8631DDACA856}" type="sibTrans" cxnId="{0C1923E5-99A5-40D1-BCCB-2B6D49713D3B}">
      <dgm:prSet/>
      <dgm:spPr/>
      <dgm:t>
        <a:bodyPr/>
        <a:lstStyle/>
        <a:p>
          <a:endParaRPr lang="ru-RU"/>
        </a:p>
      </dgm:t>
    </dgm:pt>
    <dgm:pt modelId="{75DD1110-DDA2-462B-9921-256C41A3F538}" type="pres">
      <dgm:prSet presAssocID="{97211F1F-E8B1-4D94-8C69-D1B34A7B079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45CE8C2-8E8C-40E9-AEAC-F5B4809C7165}" type="pres">
      <dgm:prSet presAssocID="{DDB5601E-9D90-4A50-B2FE-C422B2BF2251}" presName="hierRoot1" presStyleCnt="0">
        <dgm:presLayoutVars>
          <dgm:hierBranch/>
        </dgm:presLayoutVars>
      </dgm:prSet>
      <dgm:spPr/>
    </dgm:pt>
    <dgm:pt modelId="{F3E1D7A4-A679-4E31-962D-EA86FA8B3FC2}" type="pres">
      <dgm:prSet presAssocID="{DDB5601E-9D90-4A50-B2FE-C422B2BF2251}" presName="rootComposite1" presStyleCnt="0"/>
      <dgm:spPr/>
    </dgm:pt>
    <dgm:pt modelId="{C37E3CFE-1110-4982-821E-4F4FBE6CA302}" type="pres">
      <dgm:prSet presAssocID="{DDB5601E-9D90-4A50-B2FE-C422B2BF2251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A4B9773-6B24-44F4-BA2C-66E345AB1375}" type="pres">
      <dgm:prSet presAssocID="{DDB5601E-9D90-4A50-B2FE-C422B2BF2251}" presName="rootConnector1" presStyleLbl="node1" presStyleIdx="0" presStyleCnt="0"/>
      <dgm:spPr/>
      <dgm:t>
        <a:bodyPr/>
        <a:lstStyle/>
        <a:p>
          <a:endParaRPr lang="ru-RU"/>
        </a:p>
      </dgm:t>
    </dgm:pt>
    <dgm:pt modelId="{6993BC3A-C069-43D8-A7E5-7E37CF5C576D}" type="pres">
      <dgm:prSet presAssocID="{DDB5601E-9D90-4A50-B2FE-C422B2BF2251}" presName="hierChild2" presStyleCnt="0"/>
      <dgm:spPr/>
    </dgm:pt>
    <dgm:pt modelId="{E54A4FA4-7372-439C-AC7C-8C5983D87BA4}" type="pres">
      <dgm:prSet presAssocID="{34898D51-0727-43E4-ABAF-262004741F9D}" presName="Name35" presStyleLbl="parChTrans1D2" presStyleIdx="0" presStyleCnt="3"/>
      <dgm:spPr/>
      <dgm:t>
        <a:bodyPr/>
        <a:lstStyle/>
        <a:p>
          <a:endParaRPr lang="ru-RU"/>
        </a:p>
      </dgm:t>
    </dgm:pt>
    <dgm:pt modelId="{09A37842-1CCE-4EEE-B309-F104E885E117}" type="pres">
      <dgm:prSet presAssocID="{DE078104-B530-40F3-B5F1-951B3A4A138B}" presName="hierRoot2" presStyleCnt="0">
        <dgm:presLayoutVars>
          <dgm:hierBranch/>
        </dgm:presLayoutVars>
      </dgm:prSet>
      <dgm:spPr/>
    </dgm:pt>
    <dgm:pt modelId="{C30BC954-5F8A-40BD-9233-989979114DAA}" type="pres">
      <dgm:prSet presAssocID="{DE078104-B530-40F3-B5F1-951B3A4A138B}" presName="rootComposite" presStyleCnt="0"/>
      <dgm:spPr/>
    </dgm:pt>
    <dgm:pt modelId="{103BB856-9B63-4C48-8FFD-5363DA08128F}" type="pres">
      <dgm:prSet presAssocID="{DE078104-B530-40F3-B5F1-951B3A4A138B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9F63074-4BF5-4BD3-82BA-C20EBA1EFC61}" type="pres">
      <dgm:prSet presAssocID="{DE078104-B530-40F3-B5F1-951B3A4A138B}" presName="rootConnector" presStyleLbl="node2" presStyleIdx="0" presStyleCnt="3"/>
      <dgm:spPr/>
      <dgm:t>
        <a:bodyPr/>
        <a:lstStyle/>
        <a:p>
          <a:endParaRPr lang="ru-RU"/>
        </a:p>
      </dgm:t>
    </dgm:pt>
    <dgm:pt modelId="{A04BA6ED-F1DA-494C-B09B-96156E2F0A64}" type="pres">
      <dgm:prSet presAssocID="{DE078104-B530-40F3-B5F1-951B3A4A138B}" presName="hierChild4" presStyleCnt="0"/>
      <dgm:spPr/>
    </dgm:pt>
    <dgm:pt modelId="{FE80AF14-7E5E-4101-A0C8-23757F606FB7}" type="pres">
      <dgm:prSet presAssocID="{DE078104-B530-40F3-B5F1-951B3A4A138B}" presName="hierChild5" presStyleCnt="0"/>
      <dgm:spPr/>
    </dgm:pt>
    <dgm:pt modelId="{76350D78-04F2-4B0F-998B-A6297E44821D}" type="pres">
      <dgm:prSet presAssocID="{0959F6D3-A907-4760-807A-86B83E39662B}" presName="Name35" presStyleLbl="parChTrans1D2" presStyleIdx="1" presStyleCnt="3"/>
      <dgm:spPr/>
      <dgm:t>
        <a:bodyPr/>
        <a:lstStyle/>
        <a:p>
          <a:endParaRPr lang="ru-RU"/>
        </a:p>
      </dgm:t>
    </dgm:pt>
    <dgm:pt modelId="{C1CB41FE-C34E-4D82-974D-3551DA300E0A}" type="pres">
      <dgm:prSet presAssocID="{824BD6A8-658A-45DB-9A2A-721CB9DD8AA5}" presName="hierRoot2" presStyleCnt="0">
        <dgm:presLayoutVars>
          <dgm:hierBranch/>
        </dgm:presLayoutVars>
      </dgm:prSet>
      <dgm:spPr/>
    </dgm:pt>
    <dgm:pt modelId="{47425635-05A3-4454-BC46-1B2A790ACB19}" type="pres">
      <dgm:prSet presAssocID="{824BD6A8-658A-45DB-9A2A-721CB9DD8AA5}" presName="rootComposite" presStyleCnt="0"/>
      <dgm:spPr/>
    </dgm:pt>
    <dgm:pt modelId="{D842E882-ED71-476B-B67B-5D2D0D63151D}" type="pres">
      <dgm:prSet presAssocID="{824BD6A8-658A-45DB-9A2A-721CB9DD8AA5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A1994B5-7AAA-4B1B-8C92-ADECE6BAEBD6}" type="pres">
      <dgm:prSet presAssocID="{824BD6A8-658A-45DB-9A2A-721CB9DD8AA5}" presName="rootConnector" presStyleLbl="node2" presStyleIdx="1" presStyleCnt="3"/>
      <dgm:spPr/>
      <dgm:t>
        <a:bodyPr/>
        <a:lstStyle/>
        <a:p>
          <a:endParaRPr lang="ru-RU"/>
        </a:p>
      </dgm:t>
    </dgm:pt>
    <dgm:pt modelId="{87A137A1-7064-4C18-9D99-74337609F355}" type="pres">
      <dgm:prSet presAssocID="{824BD6A8-658A-45DB-9A2A-721CB9DD8AA5}" presName="hierChild4" presStyleCnt="0"/>
      <dgm:spPr/>
    </dgm:pt>
    <dgm:pt modelId="{31A073A4-431F-48C2-A9B1-E030E8003250}" type="pres">
      <dgm:prSet presAssocID="{824BD6A8-658A-45DB-9A2A-721CB9DD8AA5}" presName="hierChild5" presStyleCnt="0"/>
      <dgm:spPr/>
    </dgm:pt>
    <dgm:pt modelId="{B64EDA75-1969-44BB-9F64-A5AE63808012}" type="pres">
      <dgm:prSet presAssocID="{AEB0083E-6914-498E-B20C-3026129CCE5F}" presName="Name35" presStyleLbl="parChTrans1D2" presStyleIdx="2" presStyleCnt="3"/>
      <dgm:spPr/>
      <dgm:t>
        <a:bodyPr/>
        <a:lstStyle/>
        <a:p>
          <a:endParaRPr lang="ru-RU"/>
        </a:p>
      </dgm:t>
    </dgm:pt>
    <dgm:pt modelId="{30FA80D8-CEA8-4D89-AEBD-A78CE9D3CAF1}" type="pres">
      <dgm:prSet presAssocID="{03822ABB-409E-4BFC-9840-4F2C02CD5DDF}" presName="hierRoot2" presStyleCnt="0">
        <dgm:presLayoutVars>
          <dgm:hierBranch/>
        </dgm:presLayoutVars>
      </dgm:prSet>
      <dgm:spPr/>
    </dgm:pt>
    <dgm:pt modelId="{60D56CC2-F362-4DD2-BF06-74C2DCEED288}" type="pres">
      <dgm:prSet presAssocID="{03822ABB-409E-4BFC-9840-4F2C02CD5DDF}" presName="rootComposite" presStyleCnt="0"/>
      <dgm:spPr/>
    </dgm:pt>
    <dgm:pt modelId="{ADDD4B21-8715-4402-BCC8-AE0405EA3A23}" type="pres">
      <dgm:prSet presAssocID="{03822ABB-409E-4BFC-9840-4F2C02CD5DDF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BEF7BC-849F-45F5-97CB-21B070CE3343}" type="pres">
      <dgm:prSet presAssocID="{03822ABB-409E-4BFC-9840-4F2C02CD5DDF}" presName="rootConnector" presStyleLbl="node2" presStyleIdx="2" presStyleCnt="3"/>
      <dgm:spPr/>
      <dgm:t>
        <a:bodyPr/>
        <a:lstStyle/>
        <a:p>
          <a:endParaRPr lang="ru-RU"/>
        </a:p>
      </dgm:t>
    </dgm:pt>
    <dgm:pt modelId="{FB90A7D9-23F5-4728-BEAF-9D5D64DA6067}" type="pres">
      <dgm:prSet presAssocID="{03822ABB-409E-4BFC-9840-4F2C02CD5DDF}" presName="hierChild4" presStyleCnt="0"/>
      <dgm:spPr/>
    </dgm:pt>
    <dgm:pt modelId="{E5B20644-488D-4E48-AB3B-84108ED22D01}" type="pres">
      <dgm:prSet presAssocID="{03822ABB-409E-4BFC-9840-4F2C02CD5DDF}" presName="hierChild5" presStyleCnt="0"/>
      <dgm:spPr/>
    </dgm:pt>
    <dgm:pt modelId="{B72BD3C0-1EC3-491F-B337-15BC9459D93F}" type="pres">
      <dgm:prSet presAssocID="{DDB5601E-9D90-4A50-B2FE-C422B2BF2251}" presName="hierChild3" presStyleCnt="0"/>
      <dgm:spPr/>
    </dgm:pt>
  </dgm:ptLst>
  <dgm:cxnLst>
    <dgm:cxn modelId="{8D2B5688-B064-4351-A87A-A7D33F5F4F2A}" srcId="{DDB5601E-9D90-4A50-B2FE-C422B2BF2251}" destId="{DE078104-B530-40F3-B5F1-951B3A4A138B}" srcOrd="0" destOrd="0" parTransId="{34898D51-0727-43E4-ABAF-262004741F9D}" sibTransId="{72ED25C2-BB02-42AB-AD00-83BBCE5A6CD5}"/>
    <dgm:cxn modelId="{B8B14D75-BD8B-478D-8D62-CD7A18B95D04}" type="presOf" srcId="{97211F1F-E8B1-4D94-8C69-D1B34A7B079D}" destId="{75DD1110-DDA2-462B-9921-256C41A3F538}" srcOrd="0" destOrd="0" presId="urn:microsoft.com/office/officeart/2005/8/layout/orgChart1"/>
    <dgm:cxn modelId="{E659BC2C-A113-45D0-9DBC-0F29A7FBEC6B}" type="presOf" srcId="{824BD6A8-658A-45DB-9A2A-721CB9DD8AA5}" destId="{D842E882-ED71-476B-B67B-5D2D0D63151D}" srcOrd="0" destOrd="0" presId="urn:microsoft.com/office/officeart/2005/8/layout/orgChart1"/>
    <dgm:cxn modelId="{71E7B0B1-BAFE-4806-987C-8ABFB8BE2CCE}" type="presOf" srcId="{DE078104-B530-40F3-B5F1-951B3A4A138B}" destId="{103BB856-9B63-4C48-8FFD-5363DA08128F}" srcOrd="0" destOrd="0" presId="urn:microsoft.com/office/officeart/2005/8/layout/orgChart1"/>
    <dgm:cxn modelId="{0C1923E5-99A5-40D1-BCCB-2B6D49713D3B}" srcId="{DDB5601E-9D90-4A50-B2FE-C422B2BF2251}" destId="{03822ABB-409E-4BFC-9840-4F2C02CD5DDF}" srcOrd="2" destOrd="0" parTransId="{AEB0083E-6914-498E-B20C-3026129CCE5F}" sibTransId="{30F11D19-3F91-4068-A7C9-8631DDACA856}"/>
    <dgm:cxn modelId="{4C891B4D-43FE-4E82-BB2E-52B59853F746}" type="presOf" srcId="{0959F6D3-A907-4760-807A-86B83E39662B}" destId="{76350D78-04F2-4B0F-998B-A6297E44821D}" srcOrd="0" destOrd="0" presId="urn:microsoft.com/office/officeart/2005/8/layout/orgChart1"/>
    <dgm:cxn modelId="{3F6AF813-50A2-4F1D-95BA-0F83E06304D3}" type="presOf" srcId="{AEB0083E-6914-498E-B20C-3026129CCE5F}" destId="{B64EDA75-1969-44BB-9F64-A5AE63808012}" srcOrd="0" destOrd="0" presId="urn:microsoft.com/office/officeart/2005/8/layout/orgChart1"/>
    <dgm:cxn modelId="{A7DB9D83-F364-46D3-B6D9-A09A57077AA0}" srcId="{97211F1F-E8B1-4D94-8C69-D1B34A7B079D}" destId="{DDB5601E-9D90-4A50-B2FE-C422B2BF2251}" srcOrd="0" destOrd="0" parTransId="{30DD50EF-191A-40B5-A7A2-E692A5EE2B44}" sibTransId="{01AA0E6F-2601-4CFA-841A-58AEA92A0414}"/>
    <dgm:cxn modelId="{DE9EF4CD-5EA9-43DD-B700-40324DB2C8E0}" srcId="{DDB5601E-9D90-4A50-B2FE-C422B2BF2251}" destId="{824BD6A8-658A-45DB-9A2A-721CB9DD8AA5}" srcOrd="1" destOrd="0" parTransId="{0959F6D3-A907-4760-807A-86B83E39662B}" sibTransId="{9BF05FD8-8729-4E4A-84BF-CC729CB0B2C8}"/>
    <dgm:cxn modelId="{270E0B72-C526-4FE4-8671-EA35DE652B73}" type="presOf" srcId="{824BD6A8-658A-45DB-9A2A-721CB9DD8AA5}" destId="{BA1994B5-7AAA-4B1B-8C92-ADECE6BAEBD6}" srcOrd="1" destOrd="0" presId="urn:microsoft.com/office/officeart/2005/8/layout/orgChart1"/>
    <dgm:cxn modelId="{418AF2A6-4776-4DD4-9166-B516464B80BD}" type="presOf" srcId="{DDB5601E-9D90-4A50-B2FE-C422B2BF2251}" destId="{C37E3CFE-1110-4982-821E-4F4FBE6CA302}" srcOrd="0" destOrd="0" presId="urn:microsoft.com/office/officeart/2005/8/layout/orgChart1"/>
    <dgm:cxn modelId="{BD5A10D8-371B-48DA-BAC8-9376D2563A7B}" type="presOf" srcId="{DDB5601E-9D90-4A50-B2FE-C422B2BF2251}" destId="{FA4B9773-6B24-44F4-BA2C-66E345AB1375}" srcOrd="1" destOrd="0" presId="urn:microsoft.com/office/officeart/2005/8/layout/orgChart1"/>
    <dgm:cxn modelId="{DBA7FAB7-2081-4A4F-89BE-3052A975FC56}" type="presOf" srcId="{03822ABB-409E-4BFC-9840-4F2C02CD5DDF}" destId="{ADDD4B21-8715-4402-BCC8-AE0405EA3A23}" srcOrd="0" destOrd="0" presId="urn:microsoft.com/office/officeart/2005/8/layout/orgChart1"/>
    <dgm:cxn modelId="{B605FCF4-672F-4E0C-9BA1-D9E0A5B09BC9}" type="presOf" srcId="{03822ABB-409E-4BFC-9840-4F2C02CD5DDF}" destId="{7EBEF7BC-849F-45F5-97CB-21B070CE3343}" srcOrd="1" destOrd="0" presId="urn:microsoft.com/office/officeart/2005/8/layout/orgChart1"/>
    <dgm:cxn modelId="{7F0CE167-B579-44A4-9044-5F96D6E9DA7C}" type="presOf" srcId="{DE078104-B530-40F3-B5F1-951B3A4A138B}" destId="{C9F63074-4BF5-4BD3-82BA-C20EBA1EFC61}" srcOrd="1" destOrd="0" presId="urn:microsoft.com/office/officeart/2005/8/layout/orgChart1"/>
    <dgm:cxn modelId="{D6927434-E483-4235-A62E-F6C80F2BAA55}" type="presOf" srcId="{34898D51-0727-43E4-ABAF-262004741F9D}" destId="{E54A4FA4-7372-439C-AC7C-8C5983D87BA4}" srcOrd="0" destOrd="0" presId="urn:microsoft.com/office/officeart/2005/8/layout/orgChart1"/>
    <dgm:cxn modelId="{6BD0F376-900C-422A-817E-21C3D9523872}" type="presParOf" srcId="{75DD1110-DDA2-462B-9921-256C41A3F538}" destId="{345CE8C2-8E8C-40E9-AEAC-F5B4809C7165}" srcOrd="0" destOrd="0" presId="urn:microsoft.com/office/officeart/2005/8/layout/orgChart1"/>
    <dgm:cxn modelId="{4D52CB33-4A48-4D2E-886B-24AE569D9B84}" type="presParOf" srcId="{345CE8C2-8E8C-40E9-AEAC-F5B4809C7165}" destId="{F3E1D7A4-A679-4E31-962D-EA86FA8B3FC2}" srcOrd="0" destOrd="0" presId="urn:microsoft.com/office/officeart/2005/8/layout/orgChart1"/>
    <dgm:cxn modelId="{95B98BC3-8D34-4168-AB22-D7CE66EAF2BE}" type="presParOf" srcId="{F3E1D7A4-A679-4E31-962D-EA86FA8B3FC2}" destId="{C37E3CFE-1110-4982-821E-4F4FBE6CA302}" srcOrd="0" destOrd="0" presId="urn:microsoft.com/office/officeart/2005/8/layout/orgChart1"/>
    <dgm:cxn modelId="{FE7A8BC0-8479-46EC-A930-B02FE047DDB4}" type="presParOf" srcId="{F3E1D7A4-A679-4E31-962D-EA86FA8B3FC2}" destId="{FA4B9773-6B24-44F4-BA2C-66E345AB1375}" srcOrd="1" destOrd="0" presId="urn:microsoft.com/office/officeart/2005/8/layout/orgChart1"/>
    <dgm:cxn modelId="{9EDF560E-47B1-4D60-9D4C-6126ACB1B041}" type="presParOf" srcId="{345CE8C2-8E8C-40E9-AEAC-F5B4809C7165}" destId="{6993BC3A-C069-43D8-A7E5-7E37CF5C576D}" srcOrd="1" destOrd="0" presId="urn:microsoft.com/office/officeart/2005/8/layout/orgChart1"/>
    <dgm:cxn modelId="{33C45F6A-9ED7-4369-B121-B006663F720B}" type="presParOf" srcId="{6993BC3A-C069-43D8-A7E5-7E37CF5C576D}" destId="{E54A4FA4-7372-439C-AC7C-8C5983D87BA4}" srcOrd="0" destOrd="0" presId="urn:microsoft.com/office/officeart/2005/8/layout/orgChart1"/>
    <dgm:cxn modelId="{52A40399-D7BA-4DCE-986E-FFC6C52688EA}" type="presParOf" srcId="{6993BC3A-C069-43D8-A7E5-7E37CF5C576D}" destId="{09A37842-1CCE-4EEE-B309-F104E885E117}" srcOrd="1" destOrd="0" presId="urn:microsoft.com/office/officeart/2005/8/layout/orgChart1"/>
    <dgm:cxn modelId="{3315FEA8-5F28-4985-8406-F53E47C10ABC}" type="presParOf" srcId="{09A37842-1CCE-4EEE-B309-F104E885E117}" destId="{C30BC954-5F8A-40BD-9233-989979114DAA}" srcOrd="0" destOrd="0" presId="urn:microsoft.com/office/officeart/2005/8/layout/orgChart1"/>
    <dgm:cxn modelId="{B39B7213-61D1-4530-9218-7B249A68EBD4}" type="presParOf" srcId="{C30BC954-5F8A-40BD-9233-989979114DAA}" destId="{103BB856-9B63-4C48-8FFD-5363DA08128F}" srcOrd="0" destOrd="0" presId="urn:microsoft.com/office/officeart/2005/8/layout/orgChart1"/>
    <dgm:cxn modelId="{8BC06A30-C5D6-4A8B-A207-85D1A612D978}" type="presParOf" srcId="{C30BC954-5F8A-40BD-9233-989979114DAA}" destId="{C9F63074-4BF5-4BD3-82BA-C20EBA1EFC61}" srcOrd="1" destOrd="0" presId="urn:microsoft.com/office/officeart/2005/8/layout/orgChart1"/>
    <dgm:cxn modelId="{996A3BED-F731-40D0-971F-4D97720E88E4}" type="presParOf" srcId="{09A37842-1CCE-4EEE-B309-F104E885E117}" destId="{A04BA6ED-F1DA-494C-B09B-96156E2F0A64}" srcOrd="1" destOrd="0" presId="urn:microsoft.com/office/officeart/2005/8/layout/orgChart1"/>
    <dgm:cxn modelId="{099C8ADB-76F0-4138-9710-382C0E107997}" type="presParOf" srcId="{09A37842-1CCE-4EEE-B309-F104E885E117}" destId="{FE80AF14-7E5E-4101-A0C8-23757F606FB7}" srcOrd="2" destOrd="0" presId="urn:microsoft.com/office/officeart/2005/8/layout/orgChart1"/>
    <dgm:cxn modelId="{B05A4990-A1A1-4655-8572-9D2B3AE14218}" type="presParOf" srcId="{6993BC3A-C069-43D8-A7E5-7E37CF5C576D}" destId="{76350D78-04F2-4B0F-998B-A6297E44821D}" srcOrd="2" destOrd="0" presId="urn:microsoft.com/office/officeart/2005/8/layout/orgChart1"/>
    <dgm:cxn modelId="{1C0A2FC0-E4D9-4776-8B2A-C8964A42CCFD}" type="presParOf" srcId="{6993BC3A-C069-43D8-A7E5-7E37CF5C576D}" destId="{C1CB41FE-C34E-4D82-974D-3551DA300E0A}" srcOrd="3" destOrd="0" presId="urn:microsoft.com/office/officeart/2005/8/layout/orgChart1"/>
    <dgm:cxn modelId="{EC4CE500-6F7F-44DF-AA91-667F159758A0}" type="presParOf" srcId="{C1CB41FE-C34E-4D82-974D-3551DA300E0A}" destId="{47425635-05A3-4454-BC46-1B2A790ACB19}" srcOrd="0" destOrd="0" presId="urn:microsoft.com/office/officeart/2005/8/layout/orgChart1"/>
    <dgm:cxn modelId="{20BFCEC0-1475-4588-934E-7A34CD7C769B}" type="presParOf" srcId="{47425635-05A3-4454-BC46-1B2A790ACB19}" destId="{D842E882-ED71-476B-B67B-5D2D0D63151D}" srcOrd="0" destOrd="0" presId="urn:microsoft.com/office/officeart/2005/8/layout/orgChart1"/>
    <dgm:cxn modelId="{51159426-A1E8-48EF-BB11-E3773D99EEE0}" type="presParOf" srcId="{47425635-05A3-4454-BC46-1B2A790ACB19}" destId="{BA1994B5-7AAA-4B1B-8C92-ADECE6BAEBD6}" srcOrd="1" destOrd="0" presId="urn:microsoft.com/office/officeart/2005/8/layout/orgChart1"/>
    <dgm:cxn modelId="{B7B359DB-E354-4957-8D78-0F49E3FBBD8A}" type="presParOf" srcId="{C1CB41FE-C34E-4D82-974D-3551DA300E0A}" destId="{87A137A1-7064-4C18-9D99-74337609F355}" srcOrd="1" destOrd="0" presId="urn:microsoft.com/office/officeart/2005/8/layout/orgChart1"/>
    <dgm:cxn modelId="{4859A54E-27D4-4667-9157-5B8FA5CEB270}" type="presParOf" srcId="{C1CB41FE-C34E-4D82-974D-3551DA300E0A}" destId="{31A073A4-431F-48C2-A9B1-E030E8003250}" srcOrd="2" destOrd="0" presId="urn:microsoft.com/office/officeart/2005/8/layout/orgChart1"/>
    <dgm:cxn modelId="{D9F5D6E6-3B0F-45C9-8B02-08DE32C1575A}" type="presParOf" srcId="{6993BC3A-C069-43D8-A7E5-7E37CF5C576D}" destId="{B64EDA75-1969-44BB-9F64-A5AE63808012}" srcOrd="4" destOrd="0" presId="urn:microsoft.com/office/officeart/2005/8/layout/orgChart1"/>
    <dgm:cxn modelId="{B018CDCF-4C7F-43EB-833A-0926BF997673}" type="presParOf" srcId="{6993BC3A-C069-43D8-A7E5-7E37CF5C576D}" destId="{30FA80D8-CEA8-4D89-AEBD-A78CE9D3CAF1}" srcOrd="5" destOrd="0" presId="urn:microsoft.com/office/officeart/2005/8/layout/orgChart1"/>
    <dgm:cxn modelId="{CBE716BC-3E6C-4DC8-86B0-2AB34E43A5DC}" type="presParOf" srcId="{30FA80D8-CEA8-4D89-AEBD-A78CE9D3CAF1}" destId="{60D56CC2-F362-4DD2-BF06-74C2DCEED288}" srcOrd="0" destOrd="0" presId="urn:microsoft.com/office/officeart/2005/8/layout/orgChart1"/>
    <dgm:cxn modelId="{88E437F1-189F-49EF-BFFF-E4055D88C04B}" type="presParOf" srcId="{60D56CC2-F362-4DD2-BF06-74C2DCEED288}" destId="{ADDD4B21-8715-4402-BCC8-AE0405EA3A23}" srcOrd="0" destOrd="0" presId="urn:microsoft.com/office/officeart/2005/8/layout/orgChart1"/>
    <dgm:cxn modelId="{255504A3-A395-4EB7-AEE3-1DDC52F8854E}" type="presParOf" srcId="{60D56CC2-F362-4DD2-BF06-74C2DCEED288}" destId="{7EBEF7BC-849F-45F5-97CB-21B070CE3343}" srcOrd="1" destOrd="0" presId="urn:microsoft.com/office/officeart/2005/8/layout/orgChart1"/>
    <dgm:cxn modelId="{1580A3C2-455E-4EC0-9D24-9A83FE75D900}" type="presParOf" srcId="{30FA80D8-CEA8-4D89-AEBD-A78CE9D3CAF1}" destId="{FB90A7D9-23F5-4728-BEAF-9D5D64DA6067}" srcOrd="1" destOrd="0" presId="urn:microsoft.com/office/officeart/2005/8/layout/orgChart1"/>
    <dgm:cxn modelId="{2C536183-833C-4CFF-98B0-C6418049474F}" type="presParOf" srcId="{30FA80D8-CEA8-4D89-AEBD-A78CE9D3CAF1}" destId="{E5B20644-488D-4E48-AB3B-84108ED22D01}" srcOrd="2" destOrd="0" presId="urn:microsoft.com/office/officeart/2005/8/layout/orgChart1"/>
    <dgm:cxn modelId="{3F25A9DB-735C-4ADE-B845-F41991D2440A}" type="presParOf" srcId="{345CE8C2-8E8C-40E9-AEAC-F5B4809C7165}" destId="{B72BD3C0-1EC3-491F-B337-15BC9459D93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4EDA75-1969-44BB-9F64-A5AE63808012}">
      <dsp:nvSpPr>
        <dsp:cNvPr id="0" name=""/>
        <dsp:cNvSpPr/>
      </dsp:nvSpPr>
      <dsp:spPr>
        <a:xfrm>
          <a:off x="3960812" y="1953130"/>
          <a:ext cx="2802303" cy="4863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3175"/>
              </a:lnTo>
              <a:lnTo>
                <a:pt x="2802303" y="243175"/>
              </a:lnTo>
              <a:lnTo>
                <a:pt x="2802303" y="48635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350D78-04F2-4B0F-998B-A6297E44821D}">
      <dsp:nvSpPr>
        <dsp:cNvPr id="0" name=""/>
        <dsp:cNvSpPr/>
      </dsp:nvSpPr>
      <dsp:spPr>
        <a:xfrm>
          <a:off x="3915092" y="1953130"/>
          <a:ext cx="91440" cy="48635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8635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4A4FA4-7372-439C-AC7C-8C5983D87BA4}">
      <dsp:nvSpPr>
        <dsp:cNvPr id="0" name=""/>
        <dsp:cNvSpPr/>
      </dsp:nvSpPr>
      <dsp:spPr>
        <a:xfrm>
          <a:off x="1158508" y="1953130"/>
          <a:ext cx="2802303" cy="486350"/>
        </a:xfrm>
        <a:custGeom>
          <a:avLst/>
          <a:gdLst/>
          <a:ahLst/>
          <a:cxnLst/>
          <a:rect l="0" t="0" r="0" b="0"/>
          <a:pathLst>
            <a:path>
              <a:moveTo>
                <a:pt x="2802303" y="0"/>
              </a:moveTo>
              <a:lnTo>
                <a:pt x="2802303" y="243175"/>
              </a:lnTo>
              <a:lnTo>
                <a:pt x="0" y="243175"/>
              </a:lnTo>
              <a:lnTo>
                <a:pt x="0" y="486350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7E3CFE-1110-4982-821E-4F4FBE6CA302}">
      <dsp:nvSpPr>
        <dsp:cNvPr id="0" name=""/>
        <dsp:cNvSpPr/>
      </dsp:nvSpPr>
      <dsp:spPr>
        <a:xfrm>
          <a:off x="2802835" y="795154"/>
          <a:ext cx="2315953" cy="115797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32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rPr>
            <a:t>Сказуемое </a:t>
          </a:r>
        </a:p>
      </dsp:txBody>
      <dsp:txXfrm>
        <a:off x="2802835" y="795154"/>
        <a:ext cx="2315953" cy="1157976"/>
      </dsp:txXfrm>
    </dsp:sp>
    <dsp:sp modelId="{103BB856-9B63-4C48-8FFD-5363DA08128F}">
      <dsp:nvSpPr>
        <dsp:cNvPr id="0" name=""/>
        <dsp:cNvSpPr/>
      </dsp:nvSpPr>
      <dsp:spPr>
        <a:xfrm>
          <a:off x="531" y="2439481"/>
          <a:ext cx="2315953" cy="115797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rPr>
            <a:t>Обозначает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rPr>
            <a:t>что говорится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rPr>
            <a:t>о подлежащем</a:t>
          </a:r>
        </a:p>
      </dsp:txBody>
      <dsp:txXfrm>
        <a:off x="531" y="2439481"/>
        <a:ext cx="2315953" cy="1157976"/>
      </dsp:txXfrm>
    </dsp:sp>
    <dsp:sp modelId="{D842E882-ED71-476B-B67B-5D2D0D63151D}">
      <dsp:nvSpPr>
        <dsp:cNvPr id="0" name=""/>
        <dsp:cNvSpPr/>
      </dsp:nvSpPr>
      <dsp:spPr>
        <a:xfrm>
          <a:off x="2802835" y="2439481"/>
          <a:ext cx="2315953" cy="115797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4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rPr>
            <a:t>Что делает?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4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rPr>
            <a:t>Что это такое?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4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rPr>
            <a:t>Каков он?</a:t>
          </a:r>
        </a:p>
      </dsp:txBody>
      <dsp:txXfrm>
        <a:off x="2802835" y="2439481"/>
        <a:ext cx="2315953" cy="1157976"/>
      </dsp:txXfrm>
    </dsp:sp>
    <dsp:sp modelId="{ADDD4B21-8715-4402-BCC8-AE0405EA3A23}">
      <dsp:nvSpPr>
        <dsp:cNvPr id="0" name=""/>
        <dsp:cNvSpPr/>
      </dsp:nvSpPr>
      <dsp:spPr>
        <a:xfrm>
          <a:off x="5605139" y="2439481"/>
          <a:ext cx="2315953" cy="115797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rPr>
            <a:t>Связан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rPr>
            <a:t>с подлежащим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rPr>
            <a:t>по смыслу и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rPr>
            <a:t>грамматически</a:t>
          </a:r>
        </a:p>
      </dsp:txBody>
      <dsp:txXfrm>
        <a:off x="5605139" y="2439481"/>
        <a:ext cx="2315953" cy="11579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8D7AF4-6755-4716-87F8-90337F60F364}" type="datetimeFigureOut">
              <a:rPr lang="ru-RU" smtClean="0"/>
              <a:t>пт 11.09.20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0939FA-8173-4343-BA94-07168D5FA6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730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FEF2B58-F539-4975-BAA9-1FD042868DC9}" type="slidenum">
              <a:rPr lang="ru-RU">
                <a:solidFill>
                  <a:prstClr val="white"/>
                </a:solidFill>
              </a:rPr>
              <a:pPr/>
              <a:t>4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235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429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144AA6B-CB9D-4495-A696-0C65FD6BF742}" type="slidenum">
              <a:rPr lang="ru-RU">
                <a:solidFill>
                  <a:prstClr val="white"/>
                </a:solidFill>
              </a:rPr>
              <a:pPr/>
              <a:t>5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245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044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DCCD9FC-5D5D-4E56-8BDF-3854E0A5D2CB}" type="slidenum">
              <a:rPr lang="ru-RU">
                <a:solidFill>
                  <a:prstClr val="white"/>
                </a:solidFill>
              </a:rPr>
              <a:pPr/>
              <a:t>6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256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16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0939FA-8173-4343-BA94-07168D5FA6C9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765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82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пт 11.09.20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2816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пт 11.09.20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9875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95"/>
            <a:ext cx="36576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95"/>
            <a:ext cx="10769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пт 11.09.20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8672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пт 11.09.20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642968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пт 11.09.20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32368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пт 11.09.20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1515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пт 11.09.20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7829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пт 11.09.20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7008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8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296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пт 11.09.20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1353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пт 11.09.20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4541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пт 11.09.20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531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пт 11.09.20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6978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пт 11.09.20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8407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пт 11.09.20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5607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пт 11.09.20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661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пт 11.09.20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4042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43"/>
            <a:ext cx="36576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3"/>
            <a:ext cx="10769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пт 11.09.20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5566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пт 11.09.20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516824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пт 11.09.20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164725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450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5547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910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5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пт 11.09.20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0131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9508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4036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5802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2547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1645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6430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4580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9643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pPr>
              <a:defRPr/>
            </a:pPr>
            <a:fld id="{F43DE17B-441A-4F1A-A7C6-1C7C15EE298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91244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840AB1-42CA-42DA-8522-F356A9B6EEB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023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пт 11.09.20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3310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2477FD-E63C-4877-AD64-AE2BBF8FCC4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35722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39C148-DF33-49B6-AE10-ECDEA0FF3BF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5572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2500C7-FF18-4A49-B3B6-012847591FD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48668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770483-A0F7-4323-A7F0-68B88164041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97805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6DE9BA-65F3-4BC4-A8E7-4633CA9825E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9275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6BC381-A7E8-4E6A-AB0F-0C6E4FEB813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00685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6DD118-663F-46E3-98DF-07DE548D056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3024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770483-A0F7-4323-A7F0-68B88164041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6441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770483-A0F7-4323-A7F0-68B88164041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31337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770483-A0F7-4323-A7F0-68B88164041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6540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0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40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пт 11.09.20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003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770483-A0F7-4323-A7F0-68B88164041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5626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770483-A0F7-4323-A7F0-68B88164041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40461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770483-A0F7-4323-A7F0-68B88164041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86299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67F871-DB5C-48CD-9C46-1FDCD031C59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51004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F60243-3127-492E-A0C9-B06D4A773F3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7576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394" y="228600"/>
            <a:ext cx="10687049" cy="914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812800" y="1600200"/>
            <a:ext cx="10566400" cy="4419600"/>
          </a:xfrm>
        </p:spPr>
        <p:txBody>
          <a:bodyPr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72A5C-E2F8-47F9-9B04-C92D417FDA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7366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пт 11.09.20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13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пт 11.09.20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77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пт 11.09.20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8042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пт 11.09.20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0161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10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пт 11.09.20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6340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пт 11.09.20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628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0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image" Target="../media/image6.png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40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пт 11.09.20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40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40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268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  <p:sldLayoutId id="2147483876" r:id="rId13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пт 11.09.20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4102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3917" r:id="rId12"/>
    <p:sldLayoutId id="2147483918" r:id="rId13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9/11/2020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8502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C56B5EDF-22DA-419B-8960-9D27E8AA629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пт 11.09.20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DFB23344-CB5D-491A-B6CF-B240C1F4195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367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  <p:sldLayoutId id="2147483956" r:id="rId12"/>
    <p:sldLayoutId id="2147483957" r:id="rId13"/>
    <p:sldLayoutId id="2147483958" r:id="rId14"/>
    <p:sldLayoutId id="2147483959" r:id="rId15"/>
    <p:sldLayoutId id="2147483960" r:id="rId16"/>
    <p:sldLayoutId id="2147483961" r:id="rId17"/>
    <p:sldLayoutId id="2147483962" r:id="rId18"/>
    <p:sldLayoutId id="2147483903" r:id="rId19"/>
    <p:sldLayoutId id="2147483904" r:id="rId20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object 2">
            <a:extLst>
              <a:ext uri="{FF2B5EF4-FFF2-40B4-BE49-F238E27FC236}">
                <a16:creationId xmlns="" xmlns:a16="http://schemas.microsoft.com/office/drawing/2014/main" id="{182679EF-3EEF-4485-BEDF-0CBEA332EAD6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2191999" cy="1619250"/>
          </a:xfrm>
          <a:custGeom>
            <a:avLst/>
            <a:gdLst>
              <a:gd name="T0" fmla="*/ 2147483646 w 5760085"/>
              <a:gd name="T1" fmla="*/ 0 h 1021080"/>
              <a:gd name="T2" fmla="*/ 0 w 5760085"/>
              <a:gd name="T3" fmla="*/ 0 h 1021080"/>
              <a:gd name="T4" fmla="*/ 0 w 5760085"/>
              <a:gd name="T5" fmla="*/ 409551945 h 1021080"/>
              <a:gd name="T6" fmla="*/ 2147483646 w 5760085"/>
              <a:gd name="T7" fmla="*/ 409551945 h 1021080"/>
              <a:gd name="T8" fmla="*/ 2147483646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085"/>
              <a:gd name="T16" fmla="*/ 0 h 1021080"/>
              <a:gd name="T17" fmla="*/ 5760085 w 5760085"/>
              <a:gd name="T18" fmla="*/ 1021080 h 10210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="" xmlns:a16="http://schemas.microsoft.com/office/drawing/2014/main" id="{C63096CA-385F-40AF-87B7-8973B6C3F0A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88360" y="290314"/>
            <a:ext cx="4854179" cy="852488"/>
          </a:xfrm>
        </p:spPr>
        <p:txBody>
          <a:bodyPr vert="horz" lIns="91440" tIns="23161" rIns="91440" bIns="45720" rtlCol="0" anchor="ctr">
            <a:noAutofit/>
          </a:bodyPr>
          <a:lstStyle/>
          <a:p>
            <a:pPr marL="20141">
              <a:spcBef>
                <a:spcPts val="181"/>
              </a:spcBef>
              <a:defRPr/>
            </a:pPr>
            <a:r>
              <a:rPr lang="ru-R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Русский язык</a:t>
            </a:r>
            <a:endParaRPr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8" name="object 4">
            <a:extLst>
              <a:ext uri="{FF2B5EF4-FFF2-40B4-BE49-F238E27FC236}">
                <a16:creationId xmlns="" xmlns:a16="http://schemas.microsoft.com/office/drawing/2014/main" id="{427AB05C-74F0-437D-910A-C4A33E2613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1464" y="2060848"/>
            <a:ext cx="7488831" cy="506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68479" rIns="0" bIns="0">
            <a:spAutoFit/>
          </a:bodyPr>
          <a:lstStyle>
            <a:lvl1pPr marL="190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spcBef>
                <a:spcPts val="538"/>
              </a:spcBef>
              <a:spcAft>
                <a:spcPts val="0"/>
              </a:spcAft>
            </a:pPr>
            <a:r>
              <a:rPr lang="ru-RU" altLang="ru-RU" sz="4400" b="1" dirty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Предложение.</a:t>
            </a:r>
          </a:p>
          <a:p>
            <a:pPr fontAlgn="auto">
              <a:spcBef>
                <a:spcPts val="538"/>
              </a:spcBef>
              <a:spcAft>
                <a:spcPts val="0"/>
              </a:spcAft>
            </a:pPr>
            <a:r>
              <a:rPr lang="ru-RU" altLang="ru-RU" sz="4400" b="1" dirty="0" smtClean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Простое </a:t>
            </a:r>
            <a:r>
              <a:rPr lang="ru-RU" altLang="ru-RU" sz="4400" b="1" dirty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предложение.</a:t>
            </a:r>
          </a:p>
          <a:p>
            <a:pPr fontAlgn="auto">
              <a:spcBef>
                <a:spcPts val="538"/>
              </a:spcBef>
              <a:spcAft>
                <a:spcPts val="0"/>
              </a:spcAft>
            </a:pPr>
            <a:r>
              <a:rPr lang="ru-RU" altLang="ru-RU" sz="4400" b="1" dirty="0" smtClean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Виды </a:t>
            </a:r>
            <a:r>
              <a:rPr lang="ru-RU" altLang="ru-RU" sz="4400" b="1" dirty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предложений по цели высказывания.</a:t>
            </a:r>
          </a:p>
          <a:p>
            <a:pPr fontAlgn="auto">
              <a:spcBef>
                <a:spcPts val="538"/>
              </a:spcBef>
              <a:spcAft>
                <a:spcPts val="0"/>
              </a:spcAft>
            </a:pPr>
            <a:r>
              <a:rPr lang="ru-RU" altLang="ru-RU" sz="4400" b="1" dirty="0" smtClean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Предложения </a:t>
            </a:r>
            <a:r>
              <a:rPr lang="ru-RU" altLang="ru-RU" sz="4400" b="1" dirty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восклицательные и невосклицательные.</a:t>
            </a:r>
          </a:p>
          <a:p>
            <a:pPr fontAlgn="auto">
              <a:spcBef>
                <a:spcPts val="538"/>
              </a:spcBef>
              <a:spcAft>
                <a:spcPts val="0"/>
              </a:spcAft>
            </a:pPr>
            <a:r>
              <a:rPr lang="ru-RU" altLang="ru-RU" sz="4400" b="1" dirty="0">
                <a:solidFill>
                  <a:srgbClr val="0000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389" name="object 5">
            <a:extLst>
              <a:ext uri="{FF2B5EF4-FFF2-40B4-BE49-F238E27FC236}">
                <a16:creationId xmlns="" xmlns:a16="http://schemas.microsoft.com/office/drawing/2014/main" id="{2D9876A0-23E1-401C-B827-CFEC3AAE1054}"/>
              </a:ext>
            </a:extLst>
          </p:cNvPr>
          <p:cNvSpPr>
            <a:spLocks/>
          </p:cNvSpPr>
          <p:nvPr/>
        </p:nvSpPr>
        <p:spPr bwMode="auto">
          <a:xfrm>
            <a:off x="191344" y="1833533"/>
            <a:ext cx="720080" cy="2016224"/>
          </a:xfrm>
          <a:custGeom>
            <a:avLst/>
            <a:gdLst>
              <a:gd name="T0" fmla="*/ 138940851 w 344170"/>
              <a:gd name="T1" fmla="*/ 0 h 740410"/>
              <a:gd name="T2" fmla="*/ 0 w 344170"/>
              <a:gd name="T3" fmla="*/ 0 h 740410"/>
              <a:gd name="T4" fmla="*/ 0 w 344170"/>
              <a:gd name="T5" fmla="*/ 1247946159 h 740410"/>
              <a:gd name="T6" fmla="*/ 138940851 w 344170"/>
              <a:gd name="T7" fmla="*/ 1247946159 h 740410"/>
              <a:gd name="T8" fmla="*/ 138940851 w 344170"/>
              <a:gd name="T9" fmla="*/ 0 h 740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44170"/>
              <a:gd name="T16" fmla="*/ 0 h 740410"/>
              <a:gd name="T17" fmla="*/ 344170 w 344170"/>
              <a:gd name="T18" fmla="*/ 740410 h 740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44170" h="740410">
                <a:moveTo>
                  <a:pt x="343828" y="0"/>
                </a:moveTo>
                <a:lnTo>
                  <a:pt x="0" y="0"/>
                </a:lnTo>
                <a:lnTo>
                  <a:pt x="0" y="740144"/>
                </a:lnTo>
                <a:lnTo>
                  <a:pt x="343828" y="740144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390" name="object 6">
            <a:extLst>
              <a:ext uri="{FF2B5EF4-FFF2-40B4-BE49-F238E27FC236}">
                <a16:creationId xmlns="" xmlns:a16="http://schemas.microsoft.com/office/drawing/2014/main" id="{280E98EC-D115-4173-8D06-5F0D1B403954}"/>
              </a:ext>
            </a:extLst>
          </p:cNvPr>
          <p:cNvSpPr>
            <a:spLocks/>
          </p:cNvSpPr>
          <p:nvPr/>
        </p:nvSpPr>
        <p:spPr bwMode="auto">
          <a:xfrm>
            <a:off x="191344" y="4365104"/>
            <a:ext cx="720080" cy="1949359"/>
          </a:xfrm>
          <a:custGeom>
            <a:avLst/>
            <a:gdLst>
              <a:gd name="T0" fmla="*/ 138940851 w 344170"/>
              <a:gd name="T1" fmla="*/ 0 h 680719"/>
              <a:gd name="T2" fmla="*/ 0 w 344170"/>
              <a:gd name="T3" fmla="*/ 0 h 680719"/>
              <a:gd name="T4" fmla="*/ 0 w 344170"/>
              <a:gd name="T5" fmla="*/ 272968660 h 680719"/>
              <a:gd name="T6" fmla="*/ 138940851 w 344170"/>
              <a:gd name="T7" fmla="*/ 272968660 h 680719"/>
              <a:gd name="T8" fmla="*/ 138940851 w 344170"/>
              <a:gd name="T9" fmla="*/ 0 h 6807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44170"/>
              <a:gd name="T16" fmla="*/ 0 h 680719"/>
              <a:gd name="T17" fmla="*/ 344170 w 344170"/>
              <a:gd name="T18" fmla="*/ 680719 h 6807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395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6392" name="object 8">
            <a:extLst>
              <a:ext uri="{FF2B5EF4-FFF2-40B4-BE49-F238E27FC236}">
                <a16:creationId xmlns="" xmlns:a16="http://schemas.microsoft.com/office/drawing/2014/main" id="{AF525BCF-5E04-423D-A31D-3FF8B13B16B4}"/>
              </a:ext>
            </a:extLst>
          </p:cNvPr>
          <p:cNvGrpSpPr>
            <a:grpSpLocks/>
          </p:cNvGrpSpPr>
          <p:nvPr/>
        </p:nvGrpSpPr>
        <p:grpSpPr bwMode="auto">
          <a:xfrm>
            <a:off x="10026255" y="285034"/>
            <a:ext cx="972217" cy="950791"/>
            <a:chOff x="4701997" y="228108"/>
            <a:chExt cx="816404" cy="730044"/>
          </a:xfrm>
        </p:grpSpPr>
        <p:sp>
          <p:nvSpPr>
            <p:cNvPr id="16396" name="object 9">
              <a:extLst>
                <a:ext uri="{FF2B5EF4-FFF2-40B4-BE49-F238E27FC236}">
                  <a16:creationId xmlns="" xmlns:a16="http://schemas.microsoft.com/office/drawing/2014/main" id="{4674FD90-B37B-4309-807E-64678D223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1999" y="228108"/>
              <a:ext cx="816402" cy="730044"/>
            </a:xfrm>
            <a:custGeom>
              <a:avLst/>
              <a:gdLst>
                <a:gd name="T0" fmla="*/ 603608 w 603885"/>
                <a:gd name="T1" fmla="*/ 0 h 603885"/>
                <a:gd name="T2" fmla="*/ 0 w 603885"/>
                <a:gd name="T3" fmla="*/ 0 h 603885"/>
                <a:gd name="T4" fmla="*/ 0 w 603885"/>
                <a:gd name="T5" fmla="*/ 603609 h 603885"/>
                <a:gd name="T6" fmla="*/ 603608 w 603885"/>
                <a:gd name="T7" fmla="*/ 603609 h 603885"/>
                <a:gd name="T8" fmla="*/ 603608 w 603885"/>
                <a:gd name="T9" fmla="*/ 0 h 6038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3885"/>
                <a:gd name="T16" fmla="*/ 0 h 603885"/>
                <a:gd name="T17" fmla="*/ 603885 w 603885"/>
                <a:gd name="T18" fmla="*/ 603885 h 6038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397" name="object 10">
              <a:extLst>
                <a:ext uri="{FF2B5EF4-FFF2-40B4-BE49-F238E27FC236}">
                  <a16:creationId xmlns="" xmlns:a16="http://schemas.microsoft.com/office/drawing/2014/main" id="{8F2CF17E-F7A7-4A76-B181-A79DC70485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1997" y="228108"/>
              <a:ext cx="816404" cy="730044"/>
            </a:xfrm>
            <a:custGeom>
              <a:avLst/>
              <a:gdLst>
                <a:gd name="T0" fmla="*/ 0 w 603885"/>
                <a:gd name="T1" fmla="*/ 0 h 603885"/>
                <a:gd name="T2" fmla="*/ 603608 w 603885"/>
                <a:gd name="T3" fmla="*/ 0 h 603885"/>
                <a:gd name="T4" fmla="*/ 603608 w 603885"/>
                <a:gd name="T5" fmla="*/ 603609 h 603885"/>
                <a:gd name="T6" fmla="*/ 0 w 603885"/>
                <a:gd name="T7" fmla="*/ 603609 h 603885"/>
                <a:gd name="T8" fmla="*/ 0 w 603885"/>
                <a:gd name="T9" fmla="*/ 0 h 6038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3885"/>
                <a:gd name="T16" fmla="*/ 0 h 603885"/>
                <a:gd name="T17" fmla="*/ 603885 w 603885"/>
                <a:gd name="T18" fmla="*/ 603885 h 6038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0481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object 11">
            <a:extLst>
              <a:ext uri="{FF2B5EF4-FFF2-40B4-BE49-F238E27FC236}">
                <a16:creationId xmlns="" xmlns:a16="http://schemas.microsoft.com/office/drawing/2014/main" id="{AB721BAF-D24C-44C3-93A9-17D7F67DB49B}"/>
              </a:ext>
            </a:extLst>
          </p:cNvPr>
          <p:cNvSpPr txBox="1"/>
          <p:nvPr/>
        </p:nvSpPr>
        <p:spPr>
          <a:xfrm>
            <a:off x="10386058" y="234950"/>
            <a:ext cx="252609" cy="574675"/>
          </a:xfrm>
          <a:prstGeom prst="rect">
            <a:avLst/>
          </a:prstGeom>
        </p:spPr>
        <p:txBody>
          <a:bodyPr wrap="square" lIns="0" tIns="25176" rIns="0" bIns="0">
            <a:spAutoFit/>
          </a:bodyPr>
          <a:lstStyle/>
          <a:p>
            <a:pPr fontAlgn="auto">
              <a:spcBef>
                <a:spcPts val="198"/>
              </a:spcBef>
              <a:spcAft>
                <a:spcPts val="0"/>
              </a:spcAft>
              <a:defRPr/>
            </a:pPr>
            <a:r>
              <a:rPr lang="ru-RU" sz="3568" b="1" spc="16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3568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="" xmlns:a16="http://schemas.microsoft.com/office/drawing/2014/main" id="{909EAB7E-F1E7-495B-B256-DF2FA4E4DB19}"/>
              </a:ext>
            </a:extLst>
          </p:cNvPr>
          <p:cNvSpPr txBox="1"/>
          <p:nvPr/>
        </p:nvSpPr>
        <p:spPr>
          <a:xfrm>
            <a:off x="10121004" y="801136"/>
            <a:ext cx="782715" cy="336652"/>
          </a:xfrm>
          <a:prstGeom prst="rect">
            <a:avLst/>
          </a:prstGeom>
        </p:spPr>
        <p:txBody>
          <a:bodyPr wrap="square" lIns="0" tIns="19134" rIns="0" bIns="0">
            <a:spAutoFit/>
          </a:bodyPr>
          <a:lstStyle/>
          <a:p>
            <a:pPr fontAlgn="auto">
              <a:spcBef>
                <a:spcPts val="151"/>
              </a:spcBef>
              <a:spcAft>
                <a:spcPts val="0"/>
              </a:spcAft>
              <a:defRPr/>
            </a:pPr>
            <a:r>
              <a:rPr sz="2062" spc="8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2062" spc="-8" dirty="0">
                <a:solidFill>
                  <a:srgbClr val="FFFFFF"/>
                </a:solidFill>
                <a:latin typeface="Arial"/>
                <a:cs typeface="Arial"/>
              </a:rPr>
              <a:t>ласс</a:t>
            </a:r>
            <a:endParaRPr sz="2062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DBC94B1-E070-4636-9B69-341C4DA877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592" y="1919673"/>
            <a:ext cx="2956932" cy="3942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0257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4"/>
          <p:cNvSpPr>
            <a:spLocks noGrp="1" noChangeArrowheads="1"/>
          </p:cNvSpPr>
          <p:nvPr>
            <p:ph type="title"/>
          </p:nvPr>
        </p:nvSpPr>
        <p:spPr>
          <a:xfrm>
            <a:off x="2170015" y="3933056"/>
            <a:ext cx="8015287" cy="5715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5300" dirty="0"/>
              <a:t/>
            </a:r>
            <a:br>
              <a:rPr lang="ru-RU" sz="5300" dirty="0"/>
            </a:br>
            <a:r>
              <a:rPr lang="ru-RU" sz="5300" dirty="0"/>
              <a:t>                         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глаг.  </a:t>
            </a:r>
            <a:r>
              <a:rPr lang="ru-RU" sz="5300" dirty="0"/>
              <a:t>                                     </a:t>
            </a:r>
            <a:br>
              <a:rPr lang="ru-RU" sz="5300" dirty="0"/>
            </a:br>
            <a:r>
              <a:rPr lang="ru-RU" sz="53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(Что делаем?) собираем  виноград.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153167708"/>
              </p:ext>
            </p:extLst>
          </p:nvPr>
        </p:nvGraphicFramePr>
        <p:xfrm>
          <a:off x="2166973" y="214313"/>
          <a:ext cx="7921625" cy="4392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7" name="Прямая соединительная линия 6"/>
          <p:cNvCxnSpPr/>
          <p:nvPr/>
        </p:nvCxnSpPr>
        <p:spPr>
          <a:xfrm>
            <a:off x="7536160" y="5013176"/>
            <a:ext cx="230425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7536160" y="4910807"/>
            <a:ext cx="2284446" cy="750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2423592" y="4918311"/>
            <a:ext cx="93610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344" y="131705"/>
            <a:ext cx="2456901" cy="490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4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>
            <a:extLst>
              <a:ext uri="{FF2B5EF4-FFF2-40B4-BE49-F238E27FC236}">
                <a16:creationId xmlns="" xmlns:a16="http://schemas.microsoft.com/office/drawing/2014/main" id="{368BAAC8-BC8E-4C09-A84E-7E579992B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260648"/>
            <a:ext cx="9601196" cy="1303867"/>
          </a:xfrm>
        </p:spPr>
        <p:txBody>
          <a:bodyPr/>
          <a:lstStyle/>
          <a:p>
            <a:r>
              <a:rPr lang="ru-RU" altLang="ru-RU" b="1" dirty="0">
                <a:ln>
                  <a:noFill/>
                </a:ln>
                <a:solidFill>
                  <a:srgbClr val="002060"/>
                </a:solidFill>
                <a:latin typeface="Arial"/>
              </a:rPr>
              <a:t>Предложения</a:t>
            </a:r>
            <a:endParaRPr lang="ru-RU" altLang="ru-RU" dirty="0">
              <a:solidFill>
                <a:srgbClr val="002060"/>
              </a:solidFill>
            </a:endParaRPr>
          </a:p>
        </p:txBody>
      </p:sp>
      <p:pic>
        <p:nvPicPr>
          <p:cNvPr id="22531" name="Picture 2" descr="http://ru.static.z-dn.net/files/d34/e07372503d2164026c54cd5205c23dc7.gif">
            <a:extLst>
              <a:ext uri="{FF2B5EF4-FFF2-40B4-BE49-F238E27FC236}">
                <a16:creationId xmlns="" xmlns:a16="http://schemas.microsoft.com/office/drawing/2014/main" id="{3879FCD9-AC44-4250-84AC-F0731098F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3" y="1347023"/>
            <a:ext cx="8928991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EC7A8641-D73B-46CA-8866-5A399A794571}"/>
              </a:ext>
            </a:extLst>
          </p:cNvPr>
          <p:cNvSpPr/>
          <p:nvPr/>
        </p:nvSpPr>
        <p:spPr>
          <a:xfrm>
            <a:off x="825406" y="4150548"/>
            <a:ext cx="10541184" cy="30100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AA2B1E"/>
              </a:buClr>
              <a:buSzPct val="85000"/>
              <a:defRPr/>
            </a:pPr>
            <a:endParaRPr lang="ru-RU" sz="2400" dirty="0">
              <a:solidFill>
                <a:prstClr val="black"/>
              </a:solidFill>
              <a:latin typeface="Arial"/>
            </a:endParaRPr>
          </a:p>
          <a:p>
            <a:pPr>
              <a:spcBef>
                <a:spcPct val="20000"/>
              </a:spcBef>
              <a:buClr>
                <a:srgbClr val="AA2B1E"/>
              </a:buClr>
              <a:buSzPct val="85000"/>
              <a:defRPr/>
            </a:pPr>
            <a:r>
              <a:rPr lang="ru-RU" sz="3600" b="1" dirty="0">
                <a:solidFill>
                  <a:srgbClr val="7030A0"/>
                </a:solidFill>
              </a:rPr>
              <a:t>В </a:t>
            </a:r>
            <a:r>
              <a:rPr lang="ru-RU" sz="3600" b="1" dirty="0" smtClean="0">
                <a:solidFill>
                  <a:srgbClr val="7030A0"/>
                </a:solidFill>
              </a:rPr>
              <a:t>поле </a:t>
            </a:r>
            <a:r>
              <a:rPr lang="ru-RU" sz="3600" b="1" u="dbl" dirty="0" smtClean="0">
                <a:solidFill>
                  <a:srgbClr val="7030A0"/>
                </a:solidFill>
              </a:rPr>
              <a:t>работает</a:t>
            </a:r>
            <a:r>
              <a:rPr lang="ru-RU" sz="3600" b="1" dirty="0" smtClean="0">
                <a:solidFill>
                  <a:srgbClr val="7030A0"/>
                </a:solidFill>
              </a:rPr>
              <a:t> </a:t>
            </a:r>
            <a:r>
              <a:rPr lang="ru-RU" sz="3600" b="1" u="sng" dirty="0" smtClean="0">
                <a:solidFill>
                  <a:srgbClr val="7030A0"/>
                </a:solidFill>
              </a:rPr>
              <a:t>комбайн</a:t>
            </a:r>
            <a:r>
              <a:rPr lang="ru-RU" sz="3600" b="1" dirty="0" smtClean="0">
                <a:solidFill>
                  <a:srgbClr val="7030A0"/>
                </a:solidFill>
              </a:rPr>
              <a:t>.   </a:t>
            </a:r>
            <a:r>
              <a:rPr lang="ru-RU" sz="3600" b="1" dirty="0">
                <a:solidFill>
                  <a:srgbClr val="7030A0"/>
                </a:solidFill>
                <a:latin typeface="Arial"/>
              </a:rPr>
              <a:t>(простое)</a:t>
            </a:r>
          </a:p>
          <a:p>
            <a:pPr>
              <a:spcBef>
                <a:spcPct val="20000"/>
              </a:spcBef>
              <a:buClr>
                <a:srgbClr val="AA2B1E"/>
              </a:buClr>
              <a:buSzPct val="85000"/>
              <a:defRPr/>
            </a:pPr>
            <a:r>
              <a:rPr lang="ru-RU" sz="3600" b="1" dirty="0" err="1" smtClean="0">
                <a:solidFill>
                  <a:srgbClr val="0070C0"/>
                </a:solidFill>
              </a:rPr>
              <a:t>Мадина</a:t>
            </a:r>
            <a:r>
              <a:rPr lang="ru-RU" sz="3600" b="1" dirty="0" smtClean="0">
                <a:solidFill>
                  <a:srgbClr val="0070C0"/>
                </a:solidFill>
              </a:rPr>
              <a:t> собирает марки, а Анвар собирает значки.  </a:t>
            </a:r>
            <a:r>
              <a:rPr lang="ru-RU" sz="3600" b="1" dirty="0">
                <a:solidFill>
                  <a:srgbClr val="0070C0"/>
                </a:solidFill>
                <a:latin typeface="Arial"/>
              </a:rPr>
              <a:t>(сложное)</a:t>
            </a:r>
          </a:p>
          <a:p>
            <a:pPr>
              <a:spcBef>
                <a:spcPct val="20000"/>
              </a:spcBef>
              <a:buClr>
                <a:srgbClr val="AA2B1E"/>
              </a:buClr>
              <a:buSzPct val="85000"/>
              <a:defRPr/>
            </a:pPr>
            <a:endParaRPr lang="ru-RU" sz="3600" b="1" dirty="0">
              <a:solidFill>
                <a:srgbClr val="0070C0"/>
              </a:solidFill>
              <a:latin typeface="Arial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947426" y="5877272"/>
            <a:ext cx="169219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2999656" y="5870579"/>
            <a:ext cx="169219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2999656" y="5949280"/>
            <a:ext cx="169219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6888088" y="5908577"/>
            <a:ext cx="169219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8688288" y="5877272"/>
            <a:ext cx="169219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8688288" y="5950092"/>
            <a:ext cx="169219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0144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>
            <a:extLst>
              <a:ext uri="{FF2B5EF4-FFF2-40B4-BE49-F238E27FC236}">
                <a16:creationId xmlns="" xmlns:a16="http://schemas.microsoft.com/office/drawing/2014/main" id="{368BAAC8-BC8E-4C09-A84E-7E579992B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dirty="0" smtClean="0">
                <a:solidFill>
                  <a:srgbClr val="002060"/>
                </a:solidFill>
              </a:rPr>
              <a:t> </a:t>
            </a:r>
            <a:r>
              <a:rPr lang="ru-RU" altLang="ru-RU" b="1" dirty="0">
                <a:solidFill>
                  <a:srgbClr val="002060"/>
                </a:solidFill>
              </a:rPr>
              <a:t>П</a:t>
            </a:r>
            <a:r>
              <a:rPr lang="ru-RU" altLang="ru-RU" b="1" dirty="0" smtClean="0">
                <a:solidFill>
                  <a:srgbClr val="002060"/>
                </a:solidFill>
              </a:rPr>
              <a:t>редложения</a:t>
            </a:r>
            <a:endParaRPr lang="ru-RU" altLang="ru-RU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EC7A8641-D73B-46CA-8866-5A399A794571}"/>
              </a:ext>
            </a:extLst>
          </p:cNvPr>
          <p:cNvSpPr/>
          <p:nvPr/>
        </p:nvSpPr>
        <p:spPr>
          <a:xfrm>
            <a:off x="1073442" y="5343123"/>
            <a:ext cx="10351150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AA2B1E"/>
              </a:buClr>
              <a:buSzPct val="85000"/>
              <a:defRPr/>
            </a:pPr>
            <a:r>
              <a:rPr lang="ru-RU" sz="4000" b="1" dirty="0">
                <a:solidFill>
                  <a:srgbClr val="7030A0"/>
                </a:solidFill>
                <a:latin typeface="Calibri"/>
              </a:rPr>
              <a:t>На полях нашей республики созрел хлопок. </a:t>
            </a:r>
            <a:r>
              <a:rPr lang="ru-RU" sz="4000" b="1" dirty="0" smtClean="0">
                <a:solidFill>
                  <a:srgbClr val="7030A0"/>
                </a:solidFill>
                <a:latin typeface="Calibri"/>
              </a:rPr>
              <a:t>  </a:t>
            </a:r>
            <a:r>
              <a:rPr lang="ru-RU" sz="4000" b="1" dirty="0" smtClean="0">
                <a:solidFill>
                  <a:srgbClr val="7030A0"/>
                </a:solidFill>
                <a:latin typeface="Arial"/>
              </a:rPr>
              <a:t>(</a:t>
            </a:r>
            <a:r>
              <a:rPr lang="ru-RU" sz="4000" b="1" dirty="0">
                <a:solidFill>
                  <a:srgbClr val="7030A0"/>
                </a:solidFill>
                <a:latin typeface="Arial"/>
              </a:rPr>
              <a:t>простое</a:t>
            </a:r>
            <a:r>
              <a:rPr lang="ru-RU" sz="4000" b="1" dirty="0" smtClean="0">
                <a:solidFill>
                  <a:srgbClr val="7030A0"/>
                </a:solidFill>
                <a:latin typeface="Arial"/>
              </a:rPr>
              <a:t>)</a:t>
            </a:r>
            <a:endParaRPr lang="ru-RU" sz="4000" b="1" dirty="0">
              <a:solidFill>
                <a:srgbClr val="7030A0"/>
              </a:solidFill>
              <a:latin typeface="Arial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9192344" y="5949280"/>
            <a:ext cx="1584176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7536160" y="6093296"/>
            <a:ext cx="1512168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7536160" y="5949280"/>
            <a:ext cx="1512168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Простое предложение э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16" y="1243716"/>
            <a:ext cx="10045115" cy="395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20" name="Скругленный прямоугольник 19"/>
          <p:cNvSpPr/>
          <p:nvPr/>
        </p:nvSpPr>
        <p:spPr>
          <a:xfrm>
            <a:off x="1002516" y="4077072"/>
            <a:ext cx="4733444" cy="25894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школе учатся.</a:t>
            </a: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Школа. Дети. 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2001086" y="5956463"/>
            <a:ext cx="136815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3503712" y="6004842"/>
            <a:ext cx="136815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Скругленный прямоугольник 34"/>
          <p:cNvSpPr/>
          <p:nvPr/>
        </p:nvSpPr>
        <p:spPr>
          <a:xfrm>
            <a:off x="6581572" y="4026415"/>
            <a:ext cx="4733444" cy="25894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Дети учатся в школе.</a:t>
            </a: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 ждет ребят.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7176120" y="5085184"/>
            <a:ext cx="136815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8688288" y="5048403"/>
            <a:ext cx="136815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8688288" y="5168953"/>
            <a:ext cx="136815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6924092" y="6093296"/>
            <a:ext cx="136815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8364252" y="6093296"/>
            <a:ext cx="118813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8364252" y="6237312"/>
            <a:ext cx="118813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3685828" y="5347810"/>
            <a:ext cx="136815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3685828" y="5445224"/>
            <a:ext cx="136815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477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6E1090-D732-49A3-B2E9-0A8414D6156A}"/>
              </a:ext>
            </a:extLst>
          </p:cNvPr>
          <p:cNvSpPr txBox="1"/>
          <p:nvPr/>
        </p:nvSpPr>
        <p:spPr>
          <a:xfrm>
            <a:off x="3640732" y="620688"/>
            <a:ext cx="4453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По цели высказывания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="" xmlns:a16="http://schemas.microsoft.com/office/drawing/2014/main" id="{2D444EC4-0521-45DA-B290-2FBA3FAA47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92408">
            <a:off x="4346437" y="1404142"/>
            <a:ext cx="651878" cy="36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="" xmlns:a16="http://schemas.microsoft.com/office/drawing/2014/main" id="{B1DC2FCB-771A-464C-A354-26F6EB4925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769890" y="1833696"/>
            <a:ext cx="1307162" cy="29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="" xmlns:a16="http://schemas.microsoft.com/office/drawing/2014/main" id="{E4E8A0CB-7A6C-464F-8AE3-E3B06FAF37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11716">
            <a:off x="7544377" y="1401605"/>
            <a:ext cx="663092" cy="34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="" xmlns:a16="http://schemas.microsoft.com/office/drawing/2014/main" id="{FD6DBD71-484C-44FC-9FEF-CD8433BE56E4}"/>
              </a:ext>
            </a:extLst>
          </p:cNvPr>
          <p:cNvSpPr/>
          <p:nvPr/>
        </p:nvSpPr>
        <p:spPr>
          <a:xfrm>
            <a:off x="1703512" y="2053151"/>
            <a:ext cx="3598586" cy="61172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prstClr val="black"/>
                </a:solidFill>
                <a:latin typeface="Century Schoolbook" panose="02040604050505020304" pitchFamily="18" charset="0"/>
              </a:rPr>
              <a:t>повествовательные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="" xmlns:a16="http://schemas.microsoft.com/office/drawing/2014/main" id="{F85B16C9-B6FD-4858-A3BF-064C48301068}"/>
              </a:ext>
            </a:extLst>
          </p:cNvPr>
          <p:cNvSpPr/>
          <p:nvPr/>
        </p:nvSpPr>
        <p:spPr>
          <a:xfrm>
            <a:off x="5004546" y="2924953"/>
            <a:ext cx="3036486" cy="61172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prstClr val="black"/>
                </a:solidFill>
                <a:latin typeface="Century Schoolbook" panose="02040604050505020304" pitchFamily="18" charset="0"/>
              </a:rPr>
              <a:t>вопросительные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="" xmlns:a16="http://schemas.microsoft.com/office/drawing/2014/main" id="{34AB2CFE-0154-4A44-8E84-7B912BDB14EF}"/>
              </a:ext>
            </a:extLst>
          </p:cNvPr>
          <p:cNvSpPr/>
          <p:nvPr/>
        </p:nvSpPr>
        <p:spPr>
          <a:xfrm>
            <a:off x="7680181" y="2053151"/>
            <a:ext cx="2808599" cy="54827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prstClr val="black"/>
                </a:solidFill>
                <a:latin typeface="Century Schoolbook" panose="02040604050505020304" pitchFamily="18" charset="0"/>
              </a:rPr>
              <a:t>побудительные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91FA52F-8BE9-443F-B3E2-F2CE6B41BCE3}"/>
              </a:ext>
            </a:extLst>
          </p:cNvPr>
          <p:cNvSpPr txBox="1"/>
          <p:nvPr/>
        </p:nvSpPr>
        <p:spPr>
          <a:xfrm>
            <a:off x="1725998" y="4759627"/>
            <a:ext cx="2387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prstClr val="black"/>
                </a:solidFill>
                <a:latin typeface="Century Schoolbook" panose="02040604050505020304" pitchFamily="18" charset="0"/>
              </a:rPr>
              <a:t>Иду в парк.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FD8D7E3-4165-4C74-9928-EA2426538E1C}"/>
              </a:ext>
            </a:extLst>
          </p:cNvPr>
          <p:cNvSpPr txBox="1"/>
          <p:nvPr/>
        </p:nvSpPr>
        <p:spPr>
          <a:xfrm>
            <a:off x="4672377" y="4770647"/>
            <a:ext cx="29931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prstClr val="black"/>
                </a:solidFill>
                <a:latin typeface="Century Schoolbook" panose="02040604050505020304" pitchFamily="18" charset="0"/>
              </a:rPr>
              <a:t>Идёшь в парк?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8BC54C42-EBB9-495F-9DE8-CC611C7AB534}"/>
              </a:ext>
            </a:extLst>
          </p:cNvPr>
          <p:cNvSpPr txBox="1"/>
          <p:nvPr/>
        </p:nvSpPr>
        <p:spPr>
          <a:xfrm>
            <a:off x="7857621" y="3789049"/>
            <a:ext cx="30556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prstClr val="black"/>
                </a:solidFill>
                <a:latin typeface="Century Schoolbook" panose="02040604050505020304" pitchFamily="18" charset="0"/>
              </a:rPr>
              <a:t>Давай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prstClr val="black"/>
                </a:solidFill>
                <a:latin typeface="Century Schoolbook" panose="02040604050505020304" pitchFamily="18" charset="0"/>
              </a:rPr>
              <a:t>пойдём в парк!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="" xmlns:a16="http://schemas.microsoft.com/office/drawing/2014/main" id="{15761DE2-E683-402C-8F6F-4CA5BEB86D12}"/>
              </a:ext>
            </a:extLst>
          </p:cNvPr>
          <p:cNvSpPr/>
          <p:nvPr/>
        </p:nvSpPr>
        <p:spPr>
          <a:xfrm>
            <a:off x="1184988" y="5392196"/>
            <a:ext cx="2737076" cy="100865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prstClr val="black"/>
                </a:solidFill>
                <a:latin typeface="Century Schoolbook" panose="02040604050505020304" pitchFamily="18" charset="0"/>
              </a:rPr>
              <a:t>Сообщение</a:t>
            </a:r>
            <a:r>
              <a:rPr lang="ru-RU" sz="2800" dirty="0" smtClean="0">
                <a:solidFill>
                  <a:prstClr val="black"/>
                </a:solidFill>
                <a:latin typeface="Century Schoolbook" panose="02040604050505020304" pitchFamily="18" charset="0"/>
              </a:rPr>
              <a:t>.</a:t>
            </a:r>
            <a:endParaRPr lang="ru-RU" sz="2800" dirty="0">
              <a:solidFill>
                <a:prstClr val="black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="" xmlns:a16="http://schemas.microsoft.com/office/drawing/2014/main" id="{0934527B-7838-4C73-84F2-D5A2F1583E83}"/>
              </a:ext>
            </a:extLst>
          </p:cNvPr>
          <p:cNvSpPr/>
          <p:nvPr/>
        </p:nvSpPr>
        <p:spPr>
          <a:xfrm>
            <a:off x="5478366" y="5486451"/>
            <a:ext cx="1890209" cy="914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prstClr val="black"/>
                </a:solidFill>
                <a:latin typeface="Century Schoolbook" panose="02040604050505020304" pitchFamily="18" charset="0"/>
              </a:rPr>
              <a:t>Вопрос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3600" b="1" dirty="0">
                <a:solidFill>
                  <a:prstClr val="black"/>
                </a:solidFill>
                <a:latin typeface="Century Schoolbook" panose="02040604050505020304" pitchFamily="18" charset="0"/>
              </a:rPr>
              <a:t>?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="" xmlns:a16="http://schemas.microsoft.com/office/drawing/2014/main" id="{A17F77EF-5C7A-428F-8A5A-D5F965228D8E}"/>
              </a:ext>
            </a:extLst>
          </p:cNvPr>
          <p:cNvSpPr/>
          <p:nvPr/>
        </p:nvSpPr>
        <p:spPr>
          <a:xfrm>
            <a:off x="8041032" y="5021246"/>
            <a:ext cx="2663480" cy="180227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prstClr val="black"/>
                </a:solidFill>
                <a:latin typeface="Century Schoolbook" panose="02040604050505020304" pitchFamily="18" charset="0"/>
              </a:rPr>
              <a:t>Побуждение, просьба,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prstClr val="black"/>
                </a:solidFill>
                <a:latin typeface="Century Schoolbook" panose="02040604050505020304" pitchFamily="18" charset="0"/>
              </a:rPr>
              <a:t> приказ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5400" b="1" dirty="0">
                <a:solidFill>
                  <a:prstClr val="black"/>
                </a:solidFill>
                <a:latin typeface="Century Schoolbook" panose="02040604050505020304" pitchFamily="18" charset="0"/>
              </a:rPr>
              <a:t>! .</a:t>
            </a:r>
          </a:p>
        </p:txBody>
      </p:sp>
      <p:pic>
        <p:nvPicPr>
          <p:cNvPr id="20" name="Picture 4">
            <a:extLst>
              <a:ext uri="{FF2B5EF4-FFF2-40B4-BE49-F238E27FC236}">
                <a16:creationId xmlns="" xmlns:a16="http://schemas.microsoft.com/office/drawing/2014/main" id="{2D444EC4-0521-45DA-B290-2FBA3FAA47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805552" y="3291784"/>
            <a:ext cx="651878" cy="36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="" xmlns:a16="http://schemas.microsoft.com/office/drawing/2014/main" id="{2D444EC4-0521-45DA-B290-2FBA3FAA47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064670" y="3969500"/>
            <a:ext cx="651878" cy="36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>
            <a:extLst>
              <a:ext uri="{FF2B5EF4-FFF2-40B4-BE49-F238E27FC236}">
                <a16:creationId xmlns="" xmlns:a16="http://schemas.microsoft.com/office/drawing/2014/main" id="{2D444EC4-0521-45DA-B290-2FBA3FAA47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758536" y="3046644"/>
            <a:ext cx="651878" cy="36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85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7814" y="1652301"/>
            <a:ext cx="4286250" cy="1714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472" y="1754636"/>
            <a:ext cx="2810214" cy="15807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/>
          <p:cNvSpPr txBox="1"/>
          <p:nvPr/>
        </p:nvSpPr>
        <p:spPr>
          <a:xfrm>
            <a:off x="551385" y="548680"/>
            <a:ext cx="11233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00CC"/>
                </a:solidFill>
              </a:rPr>
              <a:t>По эмоциональной окраске предложения могут </a:t>
            </a:r>
            <a:r>
              <a:rPr lang="ru-RU" sz="3200" b="1" dirty="0" smtClean="0">
                <a:solidFill>
                  <a:srgbClr val="0000CC"/>
                </a:solidFill>
              </a:rPr>
              <a:t>быть:</a:t>
            </a:r>
            <a:endParaRPr lang="ru-RU" sz="3200" b="1" dirty="0">
              <a:solidFill>
                <a:srgbClr val="0000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6836" y="1066416"/>
            <a:ext cx="3842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восклицательные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47012" y="1137194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</a:rPr>
              <a:t>невосклицательные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23396" y="3199397"/>
            <a:ext cx="1439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/>
              <a:t>(</a:t>
            </a:r>
            <a:r>
              <a:rPr lang="ru-RU" sz="9600" dirty="0">
                <a:solidFill>
                  <a:srgbClr val="FF0000"/>
                </a:solidFill>
              </a:rPr>
              <a:t>.</a:t>
            </a:r>
            <a:r>
              <a:rPr lang="ru-RU" sz="9600" dirty="0"/>
              <a:t>)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01310" y="3216803"/>
            <a:ext cx="21936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/>
              <a:t>(</a:t>
            </a:r>
            <a:r>
              <a:rPr lang="ru-RU" sz="9600" dirty="0">
                <a:solidFill>
                  <a:srgbClr val="002060"/>
                </a:solidFill>
              </a:rPr>
              <a:t>!</a:t>
            </a:r>
            <a:r>
              <a:rPr lang="ru-RU" sz="9600" dirty="0"/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2943" y="4769057"/>
            <a:ext cx="522931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Спешите делать </a:t>
            </a:r>
            <a:r>
              <a:rPr lang="ru-RU" sz="3200" b="1" dirty="0" smtClean="0">
                <a:solidFill>
                  <a:srgbClr val="002060"/>
                </a:solidFill>
              </a:rPr>
              <a:t>добрые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 </a:t>
            </a:r>
            <a:r>
              <a:rPr lang="ru-RU" sz="3200" b="1" dirty="0">
                <a:solidFill>
                  <a:srgbClr val="002060"/>
                </a:solidFill>
              </a:rPr>
              <a:t>дела!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42050" y="5447983"/>
            <a:ext cx="511198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Я живу в </a:t>
            </a:r>
            <a:r>
              <a:rPr lang="ru-RU" sz="3200" b="1" dirty="0" smtClean="0">
                <a:solidFill>
                  <a:srgbClr val="C00000"/>
                </a:solidFill>
              </a:rPr>
              <a:t>Узбекистане.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1150250" y="5696919"/>
            <a:ext cx="4279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Ты прочитал книгу?!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51385" y="1622458"/>
            <a:ext cx="5400599" cy="50167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333333"/>
                </a:solidFill>
                <a:latin typeface="Arial" panose="020B0604020202020204" pitchFamily="34" charset="0"/>
              </a:rPr>
              <a:t>В предложении </a:t>
            </a:r>
            <a:r>
              <a:rPr lang="ru-RU" sz="3200" dirty="0">
                <a:solidFill>
                  <a:srgbClr val="333333"/>
                </a:solidFill>
                <a:latin typeface="Arial" panose="020B0604020202020204" pitchFamily="34" charset="0"/>
              </a:rPr>
              <a:t>может присутствовать особая экспрессия высказывания, дополнительно высказанное чувство радости, восторга, горечи, </a:t>
            </a:r>
            <a:r>
              <a:rPr lang="ru-RU" sz="3200" dirty="0" smtClean="0">
                <a:solidFill>
                  <a:srgbClr val="333333"/>
                </a:solidFill>
                <a:latin typeface="Arial" panose="020B0604020202020204" pitchFamily="34" charset="0"/>
              </a:rPr>
              <a:t>гнева. Такие </a:t>
            </a:r>
            <a:r>
              <a:rPr lang="ru-RU" sz="3200" dirty="0">
                <a:solidFill>
                  <a:srgbClr val="333333"/>
                </a:solidFill>
                <a:latin typeface="Arial" panose="020B0604020202020204" pitchFamily="34" charset="0"/>
              </a:rPr>
              <a:t>предложения произносятся </a:t>
            </a:r>
            <a:r>
              <a:rPr lang="ru-RU" sz="3200" dirty="0" smtClean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ru-RU" sz="3200" dirty="0">
                <a:solidFill>
                  <a:srgbClr val="333333"/>
                </a:solidFill>
                <a:latin typeface="Arial" panose="020B0604020202020204" pitchFamily="34" charset="0"/>
              </a:rPr>
              <a:t>более высоким и напряженным </a:t>
            </a:r>
            <a:r>
              <a:rPr lang="ru-RU" sz="3200" dirty="0" smtClean="0">
                <a:solidFill>
                  <a:srgbClr val="333333"/>
                </a:solidFill>
                <a:latin typeface="Arial" panose="020B0604020202020204" pitchFamily="34" charset="0"/>
              </a:rPr>
              <a:t>голосом.</a:t>
            </a:r>
            <a:endParaRPr lang="ru-RU" sz="3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412775" y="1627726"/>
            <a:ext cx="5198566" cy="499558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3200" dirty="0">
                <a:solidFill>
                  <a:srgbClr val="333333"/>
                </a:solidFill>
                <a:latin typeface="Arial" panose="020B0604020202020204" pitchFamily="34" charset="0"/>
              </a:rPr>
              <a:t>Нейтральные сообщения, не имеющие дополнительной яркой эмоциональной окраски.</a:t>
            </a:r>
            <a:endParaRPr lang="ru-RU" sz="3200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73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3392" y="548681"/>
            <a:ext cx="11017224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</a:t>
            </a:r>
            <a:r>
              <a:rPr lang="ru-RU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Упражнение </a:t>
            </a:r>
            <a:r>
              <a:rPr lang="ru-RU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 137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Запишите предложения так, чтобы было понятно, что вы радуетесь, сомневаетесь,  возмущаетесь. Поставьте в конце предложения нужный знак препинания.</a:t>
            </a:r>
          </a:p>
          <a:p>
            <a:pPr algn="ctr"/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 </a:t>
            </a:r>
            <a:r>
              <a:rPr lang="ru-RU" sz="3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прочитал книгу.</a:t>
            </a:r>
          </a:p>
          <a:p>
            <a:pPr algn="ctr"/>
            <a:endParaRPr lang="ru-RU" sz="32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ru-RU" sz="32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Ты прочитал книгу!</a:t>
            </a:r>
          </a:p>
          <a:p>
            <a:pPr algn="ctr"/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Ты прочитал книгу?!</a:t>
            </a:r>
          </a:p>
          <a:p>
            <a:pPr algn="ctr"/>
            <a:endParaRPr lang="ru-RU" sz="32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ru-RU" sz="32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ru-RU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432905" y="4077072"/>
            <a:ext cx="5412060" cy="7983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адость, восторг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503711" y="5245754"/>
            <a:ext cx="5341253" cy="7755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сомнение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432903" y="2780928"/>
            <a:ext cx="5412061" cy="7652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сообщение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057" y="4077072"/>
            <a:ext cx="2957513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45" y="3978237"/>
            <a:ext cx="2957513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569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1384" y="260648"/>
            <a:ext cx="1101722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00CC"/>
                </a:solidFill>
              </a:rPr>
              <a:t>НЕРАСПРОСТРАНЕННЫЕ И РАСПРОСТРАНЕННЫЕ ПРЕДЛОЖЕНИЯ</a:t>
            </a:r>
            <a:endParaRPr lang="ru-RU" sz="3600" b="1" dirty="0">
              <a:solidFill>
                <a:srgbClr val="0000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1384" y="1821784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НАСТУПИЛА </a:t>
            </a:r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ОСЕНЬ - </a:t>
            </a:r>
            <a:endParaRPr lang="ru-RU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3647728" y="2389941"/>
            <a:ext cx="1584176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623392" y="2371466"/>
            <a:ext cx="288032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623392" y="2536388"/>
            <a:ext cx="288032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660098" y="1828502"/>
            <a:ext cx="653190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00CC"/>
                </a:solidFill>
              </a:rPr>
              <a:t>НЕРАСПРОСТРАНЕННОЕ</a:t>
            </a:r>
            <a:endParaRPr lang="ru-RU" sz="3600" b="1" dirty="0">
              <a:solidFill>
                <a:srgbClr val="0000C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55641" y="2828922"/>
            <a:ext cx="8008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НАСТУПИЛА ЗОЛОТАЯ  </a:t>
            </a:r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ОСЕНЬ - </a:t>
            </a:r>
            <a:endParaRPr lang="ru-RU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59696" y="3512894"/>
            <a:ext cx="653190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00CC"/>
                </a:solidFill>
              </a:rPr>
              <a:t>РАСПРОСТРАНЕННОЕ</a:t>
            </a:r>
            <a:endParaRPr lang="ru-RU" sz="3600" b="1" dirty="0">
              <a:solidFill>
                <a:srgbClr val="0000CC"/>
              </a:solidFill>
            </a:endParaRPr>
          </a:p>
        </p:txBody>
      </p:sp>
      <p:pic>
        <p:nvPicPr>
          <p:cNvPr id="14" name="Picture 24" descr="Красивая осенняя анимация природы. #листопад, #осень, #листья» — карточка  пользователя Ольга К. в Яндекс.Коллекциях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0181" y="4338645"/>
            <a:ext cx="3167062" cy="2368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6" descr="Падающие листья - анимация + создание actions – Фотошоп  уроки,тренинг,объяснения!, пользователь ЛюdМила Z | Группы Мой Мир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8319" y="4308286"/>
            <a:ext cx="3515460" cy="2333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7536160" y="3439373"/>
            <a:ext cx="1584176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2055641" y="3428020"/>
            <a:ext cx="288032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2055641" y="3502409"/>
            <a:ext cx="288032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 descr="Как быстро нарисовать волнистую линию в Photoshop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4" t="59669" r="26939" b="17696"/>
          <a:stretch>
            <a:fillRect/>
          </a:stretch>
        </p:blipFill>
        <p:spPr bwMode="auto">
          <a:xfrm>
            <a:off x="5240558" y="3350253"/>
            <a:ext cx="2009775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80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729210" y="201492"/>
            <a:ext cx="10729192" cy="936104"/>
          </a:xfrm>
          <a:solidFill>
            <a:schemeClr val="bg1"/>
          </a:solidFill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defRPr/>
            </a:pPr>
            <a:r>
              <a:rPr lang="ru-RU" sz="2800" b="1" cap="none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НАЙДИТЕ И ПОДЧЕРКНИТЕ   ГРАММАТИЧЕСКУЮ ОСНОВУ  ПРЕДЛОЖЕНИЙ.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623392" y="1576019"/>
            <a:ext cx="10945216" cy="4525962"/>
          </a:xfrm>
        </p:spPr>
        <p:txBody>
          <a:bodyPr>
            <a:normAutofit fontScale="70000" lnSpcReduction="20000"/>
          </a:bodyPr>
          <a:lstStyle/>
          <a:p>
            <a:pPr marL="457200" indent="-457200" eaLnBrk="1" fontAlgn="auto" hangingPunct="1">
              <a:spcAft>
                <a:spcPts val="0"/>
              </a:spcAft>
              <a:buNone/>
              <a:defRPr/>
            </a:pPr>
            <a:r>
              <a:rPr lang="ru-RU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Комарики вылетели на поляну и заиграли на своих скрипках.</a:t>
            </a:r>
          </a:p>
          <a:p>
            <a:pPr marL="457200" indent="-457200" eaLnBrk="1" fontAlgn="auto" hangingPunct="1">
              <a:spcAft>
                <a:spcPts val="0"/>
              </a:spcAft>
              <a:buNone/>
              <a:defRPr/>
            </a:pPr>
            <a:endParaRPr lang="ru-RU" sz="3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eaLnBrk="1" fontAlgn="auto" hangingPunct="1">
              <a:spcAft>
                <a:spcPts val="0"/>
              </a:spcAft>
              <a:buNone/>
              <a:defRPr/>
            </a:pPr>
            <a:r>
              <a:rPr lang="ru-RU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Из – за туч вышла луна и поплыла по небу.</a:t>
            </a:r>
          </a:p>
          <a:p>
            <a:pPr marL="457200" indent="-457200" eaLnBrk="1" fontAlgn="auto" hangingPunct="1">
              <a:spcAft>
                <a:spcPts val="0"/>
              </a:spcAft>
              <a:buNone/>
              <a:defRPr/>
            </a:pPr>
            <a:endParaRPr lang="ru-RU" sz="3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eaLnBrk="1" fontAlgn="auto" hangingPunct="1">
              <a:spcAft>
                <a:spcPts val="0"/>
              </a:spcAft>
              <a:buNone/>
              <a:defRPr/>
            </a:pPr>
            <a:r>
              <a:rPr lang="ru-RU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Залаяла собака, над рекой поднялся туман.</a:t>
            </a:r>
          </a:p>
          <a:p>
            <a:pPr marL="457200" indent="-457200" eaLnBrk="1" fontAlgn="auto" hangingPunct="1">
              <a:spcAft>
                <a:spcPts val="0"/>
              </a:spcAft>
              <a:buNone/>
              <a:defRPr/>
            </a:pPr>
            <a:endParaRPr lang="ru-RU" sz="3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eaLnBrk="1" fontAlgn="auto" hangingPunct="1">
              <a:spcAft>
                <a:spcPts val="0"/>
              </a:spcAft>
              <a:buNone/>
              <a:defRPr/>
            </a:pPr>
            <a:r>
              <a:rPr lang="ru-RU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Ежик сидел на горке и смотрел в долину в тумане.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ru-RU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5) Лошадь спустилась в долину и утонула в белой мгле.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ru-RU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6)Пойдем в туман.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66354" y="998573"/>
            <a:ext cx="5528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B050"/>
                </a:solidFill>
              </a:rPr>
              <a:t>                     Упражнение №126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122249" y="1904638"/>
            <a:ext cx="1584176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793939" y="1904638"/>
            <a:ext cx="1536464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2821824" y="1997051"/>
            <a:ext cx="1536464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6250906" y="1997051"/>
            <a:ext cx="1389199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6239217" y="1885047"/>
            <a:ext cx="1412579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2464601" y="3420316"/>
            <a:ext cx="1198292" cy="13965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6980651" y="3423955"/>
            <a:ext cx="108012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5148898" y="2738860"/>
            <a:ext cx="1499090" cy="1609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5123301" y="2671966"/>
            <a:ext cx="1524687" cy="21511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5397562" y="3552624"/>
            <a:ext cx="144016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V="1">
            <a:off x="5397562" y="3411414"/>
            <a:ext cx="1440160" cy="1096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V="1">
            <a:off x="1122249" y="3525905"/>
            <a:ext cx="1152126" cy="10595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1141588" y="4967486"/>
            <a:ext cx="1132787" cy="413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2476291" y="5129394"/>
            <a:ext cx="141388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1122249" y="3438127"/>
            <a:ext cx="1152126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2464601" y="4985585"/>
            <a:ext cx="142557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6208749" y="4962599"/>
            <a:ext cx="1311962" cy="332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6135757" y="5062330"/>
            <a:ext cx="1384954" cy="6091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7" name="TextBox 23556"/>
          <p:cNvSpPr txBox="1"/>
          <p:nvPr/>
        </p:nvSpPr>
        <p:spPr>
          <a:xfrm>
            <a:off x="1679437" y="1240110"/>
            <a:ext cx="76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C00000"/>
                </a:solidFill>
              </a:rPr>
              <a:t>сущ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315113" y="1188990"/>
            <a:ext cx="76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C00000"/>
                </a:solidFill>
              </a:rPr>
              <a:t>глаг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111671" y="1967217"/>
            <a:ext cx="76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C00000"/>
                </a:solidFill>
              </a:rPr>
              <a:t>сущ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647988" y="1284758"/>
            <a:ext cx="76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C00000"/>
                </a:solidFill>
              </a:rPr>
              <a:t>глаг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399160" y="1994416"/>
            <a:ext cx="76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C00000"/>
                </a:solidFill>
              </a:rPr>
              <a:t>глаг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805011" y="2760096"/>
            <a:ext cx="76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C00000"/>
                </a:solidFill>
              </a:rPr>
              <a:t>сущ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483969" y="2729535"/>
            <a:ext cx="76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C00000"/>
                </a:solidFill>
              </a:rPr>
              <a:t>глаг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924525" y="4302001"/>
            <a:ext cx="76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C00000"/>
                </a:solidFill>
              </a:rPr>
              <a:t>глаг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185018" y="2757646"/>
            <a:ext cx="76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C00000"/>
                </a:solidFill>
              </a:rPr>
              <a:t>сущ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122249" y="3532783"/>
            <a:ext cx="76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C00000"/>
                </a:solidFill>
              </a:rPr>
              <a:t>сущ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238896" y="3616953"/>
            <a:ext cx="893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C00000"/>
                </a:solidFill>
              </a:rPr>
              <a:t>глаг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041332" y="3526254"/>
            <a:ext cx="76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C00000"/>
                </a:solidFill>
              </a:rPr>
              <a:t>глаг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016030" y="4760062"/>
            <a:ext cx="76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C00000"/>
                </a:solidFill>
              </a:rPr>
              <a:t>глаг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478334" y="4310523"/>
            <a:ext cx="76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C00000"/>
                </a:solidFill>
              </a:rPr>
              <a:t>глаг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276757" y="4272907"/>
            <a:ext cx="76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C00000"/>
                </a:solidFill>
              </a:rPr>
              <a:t>сущ</a:t>
            </a:r>
            <a:endParaRPr lang="ru-RU" dirty="0">
              <a:solidFill>
                <a:srgbClr val="C00000"/>
              </a:solidFill>
            </a:endParaRPr>
          </a:p>
        </p:txBody>
      </p:sp>
      <p:cxnSp>
        <p:nvCxnSpPr>
          <p:cNvPr id="64" name="Прямая соединительная линия 63"/>
          <p:cNvCxnSpPr/>
          <p:nvPr/>
        </p:nvCxnSpPr>
        <p:spPr>
          <a:xfrm>
            <a:off x="1020993" y="4224025"/>
            <a:ext cx="92595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-1096324" y="4797152"/>
            <a:ext cx="92595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>
            <a:off x="2054481" y="4302846"/>
            <a:ext cx="92595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2054481" y="4224025"/>
            <a:ext cx="92595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9" name="TextBox 23558"/>
          <p:cNvSpPr txBox="1"/>
          <p:nvPr/>
        </p:nvSpPr>
        <p:spPr>
          <a:xfrm>
            <a:off x="3744487" y="5399087"/>
            <a:ext cx="165307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простое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9674919" y="4462365"/>
            <a:ext cx="16398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простое</a:t>
            </a:r>
          </a:p>
        </p:txBody>
      </p:sp>
      <p:cxnSp>
        <p:nvCxnSpPr>
          <p:cNvPr id="71" name="Прямая соединительная линия 70"/>
          <p:cNvCxnSpPr/>
          <p:nvPr/>
        </p:nvCxnSpPr>
        <p:spPr>
          <a:xfrm>
            <a:off x="4727848" y="4302846"/>
            <a:ext cx="1368152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>
            <a:off x="4727848" y="4224025"/>
            <a:ext cx="1368152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8071116" y="2265842"/>
            <a:ext cx="198197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простое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8202488" y="2978727"/>
            <a:ext cx="200135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solidFill>
                  <a:srgbClr val="002060"/>
                </a:solidFill>
              </a:rPr>
              <a:t>сложн</a:t>
            </a:r>
            <a:r>
              <a:rPr lang="ru-RU" sz="28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0741333" y="1474901"/>
            <a:ext cx="140833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прост.</a:t>
            </a:r>
          </a:p>
        </p:txBody>
      </p:sp>
      <p:cxnSp>
        <p:nvCxnSpPr>
          <p:cNvPr id="77" name="Прямая соединительная линия 76"/>
          <p:cNvCxnSpPr/>
          <p:nvPr/>
        </p:nvCxnSpPr>
        <p:spPr>
          <a:xfrm>
            <a:off x="1062275" y="5816081"/>
            <a:ext cx="1197195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/>
          <p:nvPr/>
        </p:nvCxnSpPr>
        <p:spPr>
          <a:xfrm>
            <a:off x="1071323" y="5779719"/>
            <a:ext cx="11791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1339905" y="4988492"/>
            <a:ext cx="76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C00000"/>
                </a:solidFill>
              </a:rPr>
              <a:t>глаг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346" y="4985585"/>
            <a:ext cx="2695056" cy="12927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" name="TextBox 75"/>
          <p:cNvSpPr txBox="1"/>
          <p:nvPr/>
        </p:nvSpPr>
        <p:spPr>
          <a:xfrm>
            <a:off x="9212856" y="3778781"/>
            <a:ext cx="198197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простое</a:t>
            </a:r>
          </a:p>
        </p:txBody>
      </p:sp>
      <p:cxnSp>
        <p:nvCxnSpPr>
          <p:cNvPr id="78" name="Прямая соединительная линия 77"/>
          <p:cNvCxnSpPr/>
          <p:nvPr/>
        </p:nvCxnSpPr>
        <p:spPr>
          <a:xfrm flipV="1">
            <a:off x="4083345" y="2700715"/>
            <a:ext cx="700917" cy="98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/>
          <p:nvPr/>
        </p:nvCxnSpPr>
        <p:spPr>
          <a:xfrm>
            <a:off x="2728010" y="2665091"/>
            <a:ext cx="1162161" cy="9571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/>
          <p:nvPr/>
        </p:nvCxnSpPr>
        <p:spPr>
          <a:xfrm>
            <a:off x="2728010" y="2750848"/>
            <a:ext cx="1162161" cy="2965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9" grpId="0" animBg="1"/>
      <p:bldP spid="70" grpId="0" animBg="1"/>
      <p:bldP spid="73" grpId="0" animBg="1"/>
      <p:bldP spid="74" grpId="0" animBg="1"/>
      <p:bldP spid="75" grpId="0" animBg="1"/>
      <p:bldP spid="7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437C2CA3-2263-4E01-A71F-758EC1DF7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7729" y="620695"/>
            <a:ext cx="4879177" cy="1201737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ru-RU" b="1" dirty="0">
                <a:solidFill>
                  <a:srgbClr val="002060"/>
                </a:solidFill>
              </a:rPr>
              <a:t>Терминологический диктант</a:t>
            </a:r>
          </a:p>
        </p:txBody>
      </p:sp>
      <p:sp>
        <p:nvSpPr>
          <p:cNvPr id="9" name="Содержимое 2">
            <a:extLst>
              <a:ext uri="{FF2B5EF4-FFF2-40B4-BE49-F238E27FC236}">
                <a16:creationId xmlns="" xmlns:a16="http://schemas.microsoft.com/office/drawing/2014/main" id="{F021DA57-E2B0-4584-BFBB-2E04E21EB01B}"/>
              </a:ext>
            </a:extLst>
          </p:cNvPr>
          <p:cNvSpPr txBox="1">
            <a:spLocks/>
          </p:cNvSpPr>
          <p:nvPr/>
        </p:nvSpPr>
        <p:spPr>
          <a:xfrm>
            <a:off x="2045550" y="2049648"/>
            <a:ext cx="8262918" cy="43316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 fontAlgn="auto">
              <a:lnSpc>
                <a:spcPct val="80000"/>
              </a:lnSpc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ru-RU" sz="2800" b="1" dirty="0">
                <a:solidFill>
                  <a:prstClr val="black"/>
                </a:solidFill>
                <a:cs typeface="Times New Roman" pitchFamily="18" charset="0"/>
              </a:rPr>
              <a:t>Какой раздел грамматики изучает предложение, словосочетания?</a:t>
            </a:r>
          </a:p>
          <a:p>
            <a:pPr marL="0" indent="0" fontAlgn="auto">
              <a:lnSpc>
                <a:spcPct val="80000"/>
              </a:lnSpc>
              <a:spcAft>
                <a:spcPts val="0"/>
              </a:spcAft>
              <a:buNone/>
              <a:defRPr/>
            </a:pPr>
            <a:endParaRPr lang="ru-RU" sz="2800" b="1" dirty="0">
              <a:solidFill>
                <a:prstClr val="black"/>
              </a:solidFill>
              <a:cs typeface="Times New Roman" pitchFamily="18" charset="0"/>
            </a:endParaRPr>
          </a:p>
          <a:p>
            <a:pPr marL="609600" indent="-609600" fontAlgn="auto">
              <a:lnSpc>
                <a:spcPct val="80000"/>
              </a:lnSpc>
              <a:spcAft>
                <a:spcPts val="0"/>
              </a:spcAft>
              <a:buNone/>
              <a:defRPr/>
            </a:pPr>
            <a:r>
              <a:rPr lang="ru-RU" sz="2800" b="1" dirty="0">
                <a:solidFill>
                  <a:srgbClr val="7030A0"/>
                </a:solidFill>
                <a:cs typeface="Times New Roman" pitchFamily="18" charset="0"/>
              </a:rPr>
              <a:t>2. Состоит из двух слов, одно из которых главное?</a:t>
            </a:r>
          </a:p>
          <a:p>
            <a:pPr marL="609600" indent="-609600" fontAlgn="auto">
              <a:lnSpc>
                <a:spcPct val="80000"/>
              </a:lnSpc>
              <a:spcAft>
                <a:spcPts val="0"/>
              </a:spcAft>
              <a:buNone/>
              <a:defRPr/>
            </a:pPr>
            <a:endParaRPr lang="ru-RU" sz="2800" b="1" dirty="0">
              <a:solidFill>
                <a:srgbClr val="7030A0"/>
              </a:solidFill>
              <a:cs typeface="Times New Roman" pitchFamily="18" charset="0"/>
            </a:endParaRPr>
          </a:p>
          <a:p>
            <a:pPr marL="609600" indent="-609600" fontAlgn="auto">
              <a:lnSpc>
                <a:spcPct val="80000"/>
              </a:lnSpc>
              <a:spcAft>
                <a:spcPts val="0"/>
              </a:spcAft>
              <a:buNone/>
              <a:defRPr/>
            </a:pPr>
            <a:r>
              <a:rPr lang="ru-RU" sz="2800" b="1" dirty="0">
                <a:solidFill>
                  <a:prstClr val="black"/>
                </a:solidFill>
                <a:cs typeface="Times New Roman" pitchFamily="18" charset="0"/>
              </a:rPr>
              <a:t>3. Главные члены предложения составляют его… </a:t>
            </a:r>
          </a:p>
          <a:p>
            <a:pPr marL="609600" indent="-609600" fontAlgn="auto">
              <a:lnSpc>
                <a:spcPct val="80000"/>
              </a:lnSpc>
              <a:spcAft>
                <a:spcPts val="0"/>
              </a:spcAft>
              <a:buNone/>
              <a:defRPr/>
            </a:pPr>
            <a:endParaRPr lang="ru-RU" sz="2800" b="1" dirty="0">
              <a:solidFill>
                <a:prstClr val="black"/>
              </a:solidFill>
              <a:cs typeface="Times New Roman" pitchFamily="18" charset="0"/>
            </a:endParaRPr>
          </a:p>
          <a:p>
            <a:pPr marL="609600" indent="-609600" fontAlgn="auto">
              <a:lnSpc>
                <a:spcPct val="80000"/>
              </a:lnSpc>
              <a:spcAft>
                <a:spcPts val="0"/>
              </a:spcAft>
              <a:buNone/>
              <a:defRPr/>
            </a:pPr>
            <a:endParaRPr lang="ru-RU" sz="2800" b="1" dirty="0">
              <a:solidFill>
                <a:srgbClr val="00B050"/>
              </a:solidFill>
              <a:cs typeface="Times New Roman" pitchFamily="18" charset="0"/>
            </a:endParaRPr>
          </a:p>
        </p:txBody>
      </p:sp>
      <p:pic>
        <p:nvPicPr>
          <p:cNvPr id="10" name="Picture 2" descr="https://veterinar-balakovo.ru/wp-content/uploads/2016/12/FewGhBHRjes-768x1068.jpg">
            <a:extLst>
              <a:ext uri="{FF2B5EF4-FFF2-40B4-BE49-F238E27FC236}">
                <a16:creationId xmlns="" xmlns:a16="http://schemas.microsoft.com/office/drawing/2014/main" id="{6ED46F82-F979-4B6F-BC97-AE2734938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504" y="2780928"/>
            <a:ext cx="1134126" cy="210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1559496" y="1822432"/>
            <a:ext cx="8856984" cy="1102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hangingPunct="0">
              <a:lnSpc>
                <a:spcPct val="80000"/>
              </a:lnSpc>
              <a:spcBef>
                <a:spcPts val="600"/>
              </a:spcBef>
              <a:buClr>
                <a:srgbClr val="FE8637"/>
              </a:buClr>
              <a:buSzPct val="70000"/>
            </a:pPr>
            <a:r>
              <a:rPr lang="ru-RU" altLang="ru-RU" sz="32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СИНТАКСИС</a:t>
            </a:r>
            <a:endParaRPr lang="ru-RU" altLang="ru-RU" sz="3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585391" y="2989186"/>
            <a:ext cx="8856984" cy="1102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hangingPunct="0">
              <a:lnSpc>
                <a:spcPct val="80000"/>
              </a:lnSpc>
              <a:spcBef>
                <a:spcPts val="600"/>
              </a:spcBef>
              <a:buClr>
                <a:srgbClr val="FE8637"/>
              </a:buClr>
              <a:buSzPct val="70000"/>
            </a:pPr>
            <a:r>
              <a:rPr lang="ru-RU" altLang="ru-RU" sz="32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СЛОВОСОЧЕТАНИЕ</a:t>
            </a:r>
            <a:endParaRPr lang="ru-RU" altLang="ru-RU" sz="3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585391" y="4166122"/>
            <a:ext cx="8856984" cy="1102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hangingPunct="0">
              <a:lnSpc>
                <a:spcPct val="80000"/>
              </a:lnSpc>
              <a:spcBef>
                <a:spcPts val="600"/>
              </a:spcBef>
              <a:buClr>
                <a:srgbClr val="FE8637"/>
              </a:buClr>
              <a:buSzPct val="70000"/>
            </a:pPr>
            <a:r>
              <a:rPr lang="ru-RU" altLang="ru-RU" sz="3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ГРАММАТИЧЕСКУЮ ОСНОВУ</a:t>
            </a:r>
            <a:endParaRPr lang="ru-RU" altLang="ru-RU" sz="3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1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847528" y="548680"/>
            <a:ext cx="8686800" cy="11430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Сегодня на уроке </a:t>
            </a:r>
            <a: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вспомнили:</a:t>
            </a:r>
            <a:endParaRPr lang="ru-RU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911424" y="1600209"/>
            <a:ext cx="10297144" cy="4873625"/>
          </a:xfrm>
          <a:solidFill>
            <a:schemeClr val="bg2"/>
          </a:solidFill>
        </p:spPr>
        <p:txBody>
          <a:bodyPr>
            <a:normAutofit/>
          </a:bodyPr>
          <a:lstStyle/>
          <a:p>
            <a:pPr eaLnBrk="1" hangingPunct="1">
              <a:buFontTx/>
              <a:buChar char="-"/>
            </a:pPr>
            <a:r>
              <a:rPr lang="ru-RU" sz="4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подлежащее </a:t>
            </a:r>
            <a:r>
              <a:rPr lang="ru-RU" sz="4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сказуемое – грамматическую основу </a:t>
            </a:r>
            <a:r>
              <a:rPr lang="ru-RU" sz="4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предложения;</a:t>
            </a:r>
          </a:p>
          <a:p>
            <a:pPr eaLnBrk="1" hangingPunct="1">
              <a:buFontTx/>
              <a:buChar char="-"/>
            </a:pPr>
            <a:r>
              <a:rPr lang="ru-RU" sz="4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4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ростое предложение;</a:t>
            </a:r>
            <a:endParaRPr lang="ru-RU" sz="4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-"/>
            </a:pPr>
            <a:r>
              <a:rPr lang="ru-RU" sz="4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предложения </a:t>
            </a:r>
            <a:r>
              <a:rPr lang="ru-RU" sz="4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цели высказыванию и </a:t>
            </a:r>
            <a:r>
              <a:rPr lang="ru-RU" sz="4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интонации.</a:t>
            </a:r>
          </a:p>
          <a:p>
            <a:pPr marL="0" indent="0" eaLnBrk="1" hangingPunct="1">
              <a:buNone/>
            </a:pP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 descr="shkolnye_kartinki_5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79323"/>
            <a:ext cx="1800200" cy="995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1398675296_bing1b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4328" y="-106167"/>
            <a:ext cx="1657672" cy="1772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girl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249" y="1586715"/>
            <a:ext cx="2269079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923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847528" y="548680"/>
            <a:ext cx="8686800" cy="11430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Сегодня на уроке </a:t>
            </a:r>
            <a: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вспоминаем:</a:t>
            </a:r>
            <a:endParaRPr lang="ru-RU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911424" y="1600209"/>
            <a:ext cx="10297144" cy="4873625"/>
          </a:xfrm>
          <a:solidFill>
            <a:schemeClr val="bg2"/>
          </a:solidFill>
        </p:spPr>
        <p:txBody>
          <a:bodyPr>
            <a:normAutofit/>
          </a:bodyPr>
          <a:lstStyle/>
          <a:p>
            <a:pPr eaLnBrk="1" hangingPunct="1">
              <a:buFontTx/>
              <a:buChar char="-"/>
            </a:pPr>
            <a:r>
              <a:rPr lang="ru-RU" sz="4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подлежащее </a:t>
            </a:r>
            <a:r>
              <a:rPr lang="ru-RU" sz="4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сказуемое – грамматическую основу </a:t>
            </a:r>
            <a:r>
              <a:rPr lang="ru-RU" sz="4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предложения;</a:t>
            </a:r>
          </a:p>
          <a:p>
            <a:pPr eaLnBrk="1" hangingPunct="1">
              <a:buFontTx/>
              <a:buChar char="-"/>
            </a:pPr>
            <a:r>
              <a:rPr lang="ru-RU" sz="4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4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ростое предложение;</a:t>
            </a:r>
            <a:endParaRPr lang="ru-RU" sz="4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-"/>
            </a:pPr>
            <a:r>
              <a:rPr lang="ru-RU" sz="4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предложения </a:t>
            </a:r>
            <a:r>
              <a:rPr lang="ru-RU" sz="4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цели высказыванию и </a:t>
            </a:r>
            <a:r>
              <a:rPr lang="ru-RU" sz="4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интонации.</a:t>
            </a:r>
          </a:p>
          <a:p>
            <a:pPr marL="0" indent="0" eaLnBrk="1" hangingPunct="1">
              <a:buNone/>
            </a:pP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 descr="shkolnye_kartinki_5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79323"/>
            <a:ext cx="1800200" cy="995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1398675296_bing1b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4328" y="-106167"/>
            <a:ext cx="1657672" cy="1772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girl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249" y="1586715"/>
            <a:ext cx="2269079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Прямоугольник 3"/>
          <p:cNvSpPr>
            <a:spLocks noChangeArrowheads="1"/>
          </p:cNvSpPr>
          <p:nvPr/>
        </p:nvSpPr>
        <p:spPr bwMode="auto">
          <a:xfrm>
            <a:off x="2351088" y="1125603"/>
            <a:ext cx="7643812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ru-RU" sz="5400" b="1" dirty="0" smtClean="0">
                <a:solidFill>
                  <a:srgbClr val="0070C0"/>
                </a:solidFill>
              </a:rPr>
              <a:t> </a:t>
            </a:r>
            <a:r>
              <a:rPr lang="ru-RU" sz="5400" b="1" dirty="0">
                <a:solidFill>
                  <a:srgbClr val="0070C0"/>
                </a:solidFill>
              </a:rPr>
              <a:t>З</a:t>
            </a:r>
            <a:r>
              <a:rPr lang="ru-RU" sz="5400" b="1" dirty="0" smtClean="0">
                <a:solidFill>
                  <a:srgbClr val="0070C0"/>
                </a:solidFill>
              </a:rPr>
              <a:t>адание</a:t>
            </a:r>
            <a:r>
              <a:rPr lang="ru-RU" sz="5400" b="1" dirty="0">
                <a:solidFill>
                  <a:srgbClr val="0070C0"/>
                </a:solidFill>
              </a:rPr>
              <a:t>:</a:t>
            </a:r>
          </a:p>
          <a:p>
            <a:pPr algn="ctr">
              <a:buFont typeface="Wingdings" pitchFamily="2" charset="2"/>
              <a:buNone/>
            </a:pPr>
            <a:r>
              <a:rPr lang="ru-RU" sz="5400" b="1" dirty="0"/>
              <a:t> </a:t>
            </a:r>
            <a:r>
              <a:rPr lang="ru-RU" sz="5400" b="1" dirty="0">
                <a:cs typeface="Arial" charset="0"/>
              </a:rPr>
              <a:t> </a:t>
            </a:r>
            <a:r>
              <a:rPr lang="ru-RU" sz="3600" b="1" dirty="0">
                <a:solidFill>
                  <a:srgbClr val="002060"/>
                </a:solidFill>
              </a:rPr>
              <a:t>Упражнение № 129 </a:t>
            </a:r>
            <a:r>
              <a:rPr lang="ru-RU" sz="2400" b="1" dirty="0"/>
              <a:t>(</a:t>
            </a:r>
            <a:r>
              <a:rPr lang="ru-RU" sz="3200" b="1" dirty="0"/>
              <a:t>выделить грамматические основы)</a:t>
            </a:r>
          </a:p>
          <a:p>
            <a:pPr algn="ctr">
              <a:buFont typeface="Wingdings" pitchFamily="2" charset="2"/>
              <a:buNone/>
            </a:pPr>
            <a:endParaRPr lang="ru-RU" sz="2400" b="1" dirty="0"/>
          </a:p>
          <a:p>
            <a:pPr algn="ctr">
              <a:buFont typeface="Wingdings" pitchFamily="2" charset="2"/>
              <a:buNone/>
            </a:pPr>
            <a:r>
              <a:rPr lang="ru-RU" sz="3600" b="1" dirty="0">
                <a:solidFill>
                  <a:srgbClr val="002060"/>
                </a:solidFill>
              </a:rPr>
              <a:t>Упражнение №139 </a:t>
            </a:r>
            <a:r>
              <a:rPr lang="ru-RU" sz="3200" b="1" dirty="0"/>
              <a:t>(Объяснить постановку знаков препинания в конце предложения)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2962275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5ED38330-D82E-436C-81DF-C6A9980FD6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36" y="4992360"/>
            <a:ext cx="5357612" cy="187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753884" y="405629"/>
            <a:ext cx="8686800" cy="838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Что мы уже  </a:t>
            </a:r>
            <a:r>
              <a:rPr lang="ru-RU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знаем?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1474706" y="1489679"/>
            <a:ext cx="9396536" cy="45259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ru-RU" sz="5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Синтаксис</a:t>
            </a:r>
            <a:endParaRPr lang="ru-RU" sz="5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Char char="v"/>
            </a:pPr>
            <a:endParaRPr lang="ru-RU" sz="3600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ru-RU" sz="3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</a:t>
            </a:r>
          </a:p>
          <a:p>
            <a:pPr marL="0" indent="0" eaLnBrk="1" hangingPunct="1">
              <a:buNone/>
            </a:pPr>
            <a:r>
              <a:rPr lang="ru-RU" sz="5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5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Предложение</a:t>
            </a:r>
            <a:endParaRPr lang="ru-RU" sz="5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ru-RU" sz="5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766" y="2708920"/>
            <a:ext cx="2550739" cy="31052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695397" y="1348811"/>
            <a:ext cx="10803769" cy="10335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schemeClr val="bg1"/>
                </a:solidFill>
                <a:latin typeface="Arial"/>
              </a:rPr>
              <a:t>Раздел науки о языке, в котором изучается строение словосочетаний и предложений, называется </a:t>
            </a:r>
            <a:r>
              <a:rPr lang="ru-RU" sz="2800" b="1" dirty="0" smtClean="0">
                <a:solidFill>
                  <a:srgbClr val="0000CC"/>
                </a:solidFill>
                <a:latin typeface="Arial"/>
              </a:rPr>
              <a:t>синтаксисом</a:t>
            </a:r>
            <a:r>
              <a:rPr lang="ru-RU" sz="2800" b="1" dirty="0" smtClean="0">
                <a:solidFill>
                  <a:srgbClr val="00B0F0"/>
                </a:solidFill>
                <a:latin typeface="Arial"/>
              </a:rPr>
              <a:t> </a:t>
            </a:r>
            <a:endParaRPr lang="ru-RU" sz="2800" b="1" dirty="0">
              <a:solidFill>
                <a:srgbClr val="00B0F0"/>
              </a:solidFill>
              <a:latin typeface="Arial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43098" y="2559258"/>
            <a:ext cx="10659752" cy="34563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sz="3200" b="1" dirty="0" err="1" smtClean="0">
                <a:solidFill>
                  <a:schemeClr val="bg1"/>
                </a:solidFill>
                <a:latin typeface="Arial" charset="0"/>
              </a:rPr>
              <a:t>Предложе́ние</a:t>
            </a:r>
            <a:r>
              <a:rPr lang="ru-RU" altLang="ru-RU" sz="32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ru-RU" altLang="ru-RU" sz="3200" dirty="0">
                <a:solidFill>
                  <a:schemeClr val="bg1"/>
                </a:solidFill>
                <a:latin typeface="Arial" charset="0"/>
              </a:rPr>
              <a:t>— </a:t>
            </a:r>
            <a:r>
              <a:rPr lang="ru-RU" altLang="ru-RU" sz="2800" b="1" dirty="0">
                <a:solidFill>
                  <a:schemeClr val="bg1"/>
                </a:solidFill>
                <a:latin typeface="Arial" charset="0"/>
              </a:rPr>
              <a:t>это слово или группа слов, связанных друг с другом грамматически и по смыслу. Предложение выражает законченную мысль. В конце всегда ставится точка, вопросительный или восклицательный знак, или многоточие</a:t>
            </a:r>
            <a:r>
              <a:rPr lang="ru-RU" altLang="ru-RU" sz="3200" b="1" dirty="0">
                <a:solidFill>
                  <a:schemeClr val="bg1"/>
                </a:solidFill>
                <a:latin typeface="Arial" charset="0"/>
              </a:rPr>
              <a:t>.</a:t>
            </a:r>
            <a:endParaRPr lang="ru-RU" sz="28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103374" y="2560386"/>
            <a:ext cx="10139199" cy="345638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altLang="ru-RU" sz="3200" b="1" dirty="0">
                <a:solidFill>
                  <a:srgbClr val="C00000"/>
                </a:solidFill>
                <a:latin typeface="Arial" charset="0"/>
              </a:rPr>
              <a:t>Например</a:t>
            </a:r>
            <a:r>
              <a:rPr lang="ru-RU" altLang="ru-RU" sz="3200" b="1" dirty="0">
                <a:solidFill>
                  <a:srgbClr val="003300"/>
                </a:solidFill>
                <a:latin typeface="Arial" charset="0"/>
              </a:rPr>
              <a:t>: </a:t>
            </a:r>
            <a:r>
              <a:rPr lang="ru-RU" altLang="ru-RU" sz="3200" b="1" dirty="0">
                <a:solidFill>
                  <a:srgbClr val="7030A0"/>
                </a:solidFill>
                <a:latin typeface="Arial" charset="0"/>
              </a:rPr>
              <a:t>Осенью на полях созревает хлопок. Как собирают хлопок? Какие большие машины собирают его!</a:t>
            </a:r>
          </a:p>
          <a:p>
            <a:pPr lvl="0"/>
            <a:r>
              <a:rPr lang="ru-RU" altLang="ru-RU" sz="3200" dirty="0">
                <a:solidFill>
                  <a:srgbClr val="003300"/>
                </a:solidFill>
                <a:latin typeface="Arial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1775520" y="165107"/>
            <a:ext cx="8229600" cy="143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</a:pPr>
            <a:endParaRPr lang="ru-RU" smtClean="0">
              <a:solidFill>
                <a:srgbClr val="FFFFFF"/>
              </a:solidFill>
            </a:endParaRPr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623392" y="1052736"/>
            <a:ext cx="1101722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39725" indent="-339725">
              <a:tabLst>
                <a:tab pos="339725" algn="l"/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339725" algn="l"/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339725" algn="l"/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339725" algn="l"/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339725" algn="l"/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marL="0" indent="0" defTabSz="449263">
              <a:spcBef>
                <a:spcPts val="800"/>
              </a:spcBef>
              <a:buClr>
                <a:srgbClr val="000000"/>
              </a:buClr>
              <a:buSzPct val="100000"/>
            </a:pPr>
            <a:r>
              <a:rPr lang="ru-RU" sz="3600" b="1" dirty="0" smtClean="0">
                <a:solidFill>
                  <a:srgbClr val="7030A0"/>
                </a:solidFill>
              </a:rPr>
              <a:t>           Перед </a:t>
            </a:r>
            <a:r>
              <a:rPr lang="ru-RU" sz="3600" b="1" dirty="0">
                <a:solidFill>
                  <a:srgbClr val="7030A0"/>
                </a:solidFill>
              </a:rPr>
              <a:t>вами слова из стихотворения </a:t>
            </a:r>
            <a:endParaRPr lang="ru-RU" sz="3600" b="1" dirty="0" smtClean="0">
              <a:solidFill>
                <a:srgbClr val="7030A0"/>
              </a:solidFill>
            </a:endParaRPr>
          </a:p>
          <a:p>
            <a:pPr marL="0" indent="0" algn="ctr" defTabSz="449263">
              <a:spcBef>
                <a:spcPts val="800"/>
              </a:spcBef>
              <a:buClr>
                <a:srgbClr val="000000"/>
              </a:buClr>
              <a:buSzPct val="100000"/>
            </a:pPr>
            <a:r>
              <a:rPr lang="ru-RU" sz="3600" b="1" dirty="0" smtClean="0">
                <a:solidFill>
                  <a:srgbClr val="7030A0"/>
                </a:solidFill>
              </a:rPr>
              <a:t>А. С. Пушкина</a:t>
            </a:r>
            <a:r>
              <a:rPr lang="ru-RU" sz="3600" b="1" dirty="0">
                <a:solidFill>
                  <a:srgbClr val="7030A0"/>
                </a:solidFill>
              </a:rPr>
              <a:t>. Составьте с ними стихотворную фразу. </a:t>
            </a:r>
          </a:p>
          <a:p>
            <a:pPr marL="0" indent="0" algn="ctr" defTabSz="449263">
              <a:spcBef>
                <a:spcPts val="800"/>
              </a:spcBef>
              <a:buClr>
                <a:srgbClr val="000000"/>
              </a:buClr>
              <a:buSzPct val="100000"/>
            </a:pPr>
            <a:r>
              <a:rPr lang="ru-RU" sz="3600" b="1" dirty="0">
                <a:solidFill>
                  <a:srgbClr val="C00000"/>
                </a:solidFill>
              </a:rPr>
              <a:t>(наступил, уж, октябрь, </a:t>
            </a:r>
            <a:r>
              <a:rPr lang="ru-RU" sz="3600" b="1" dirty="0" err="1">
                <a:solidFill>
                  <a:srgbClr val="C00000"/>
                </a:solidFill>
              </a:rPr>
              <a:t>отряхает</a:t>
            </a:r>
            <a:r>
              <a:rPr lang="ru-RU" sz="3600" b="1" dirty="0">
                <a:solidFill>
                  <a:srgbClr val="C00000"/>
                </a:solidFill>
              </a:rPr>
              <a:t>, роща, уж, с ветвей, нагих, своих, листы, последние)</a:t>
            </a:r>
          </a:p>
          <a:p>
            <a:pPr marL="0" indent="0" defTabSz="449263">
              <a:spcBef>
                <a:spcPts val="800"/>
              </a:spcBef>
              <a:buClr>
                <a:srgbClr val="000000"/>
              </a:buClr>
              <a:buSzPct val="100000"/>
            </a:pPr>
            <a:r>
              <a:rPr lang="ru-RU" sz="3600" b="1" dirty="0" smtClean="0">
                <a:solidFill>
                  <a:srgbClr val="7030A0"/>
                </a:solidFill>
              </a:rPr>
              <a:t>                             Что </a:t>
            </a:r>
            <a:r>
              <a:rPr lang="ru-RU" sz="3600" b="1" dirty="0">
                <a:solidFill>
                  <a:srgbClr val="7030A0"/>
                </a:solidFill>
              </a:rPr>
              <a:t>получилось? </a:t>
            </a:r>
          </a:p>
        </p:txBody>
      </p:sp>
    </p:spTree>
    <p:extLst>
      <p:ext uri="{BB962C8B-B14F-4D97-AF65-F5344CB8AC3E}">
        <p14:creationId xmlns:p14="http://schemas.microsoft.com/office/powerpoint/2010/main" val="68270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623392" y="1686739"/>
            <a:ext cx="8229600" cy="45259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lIns="90000" tIns="46800" rIns="90000" bIns="46800"/>
          <a:lstStyle>
            <a:lvl1pPr marL="339725" indent="-339725">
              <a:tabLst>
                <a:tab pos="339725" algn="l"/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339725" algn="l"/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339725" algn="l"/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339725" algn="l"/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339725" algn="l"/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defTabSz="449263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endParaRPr lang="ru-RU" sz="32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defTabSz="449263">
              <a:spcBef>
                <a:spcPts val="800"/>
              </a:spcBef>
              <a:buClr>
                <a:srgbClr val="000000"/>
              </a:buClr>
              <a:buSzPct val="100000"/>
            </a:pPr>
            <a:r>
              <a:rPr lang="ru-RU" sz="4400" b="1" dirty="0">
                <a:solidFill>
                  <a:schemeClr val="accent1">
                    <a:lumMod val="75000"/>
                  </a:schemeClr>
                </a:solidFill>
              </a:rPr>
              <a:t>Октябрь уж </a:t>
            </a: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</a:rPr>
              <a:t>наступил-</a:t>
            </a:r>
            <a:r>
              <a:rPr lang="ru-RU" sz="44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4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400" b="1" dirty="0">
                <a:solidFill>
                  <a:schemeClr val="accent1">
                    <a:lumMod val="75000"/>
                  </a:schemeClr>
                </a:solidFill>
              </a:rPr>
              <a:t>Уж роща </a:t>
            </a:r>
            <a:r>
              <a:rPr lang="ru-RU" sz="4400" b="1" dirty="0" err="1">
                <a:solidFill>
                  <a:schemeClr val="accent1">
                    <a:lumMod val="75000"/>
                  </a:schemeClr>
                </a:solidFill>
              </a:rPr>
              <a:t>отряхает</a:t>
            </a:r>
            <a:r>
              <a:rPr lang="ru-RU" sz="44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4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400" b="1" dirty="0">
                <a:solidFill>
                  <a:schemeClr val="accent1">
                    <a:lumMod val="75000"/>
                  </a:schemeClr>
                </a:solidFill>
              </a:rPr>
              <a:t>Последние листы</a:t>
            </a:r>
            <a:br>
              <a:rPr lang="ru-RU" sz="4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400" b="1" dirty="0">
                <a:solidFill>
                  <a:schemeClr val="accent1">
                    <a:lumMod val="75000"/>
                  </a:schemeClr>
                </a:solidFill>
              </a:rPr>
              <a:t>С нагих своих </a:t>
            </a:r>
            <a:r>
              <a:rPr lang="ru-RU" sz="4400" b="1">
                <a:solidFill>
                  <a:schemeClr val="accent1">
                    <a:lumMod val="75000"/>
                  </a:schemeClr>
                </a:solidFill>
              </a:rPr>
              <a:t>ветвей</a:t>
            </a:r>
            <a:r>
              <a:rPr lang="ru-RU" sz="4400" b="1" smtClean="0">
                <a:solidFill>
                  <a:schemeClr val="accent1">
                    <a:lumMod val="75000"/>
                  </a:schemeClr>
                </a:solidFill>
              </a:rPr>
              <a:t>..</a:t>
            </a:r>
            <a:endParaRPr lang="ru-RU" sz="44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341313" defTabSz="449263">
              <a:spcBef>
                <a:spcPts val="800"/>
              </a:spcBef>
              <a:buSzPct val="100000"/>
            </a:pPr>
            <a:endParaRPr lang="ru-RU" sz="3200" dirty="0">
              <a:solidFill>
                <a:srgbClr val="002060"/>
              </a:solidFill>
            </a:endParaRPr>
          </a:p>
          <a:p>
            <a:pPr defTabSz="449263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endParaRPr lang="ru-RU" sz="3200" b="1" dirty="0">
              <a:solidFill>
                <a:schemeClr val="accent1">
                  <a:lumMod val="75000"/>
                </a:schemeClr>
              </a:solidFill>
            </a:endParaRPr>
          </a:p>
          <a:p>
            <a:pPr defTabSz="449263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endParaRPr lang="ru-RU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171" name="Picture 3" descr="Очень красивая анимация. Осень... | Пейзажи, Картины пейзажа, Живописные  пейзажи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6" y="404664"/>
            <a:ext cx="4896544" cy="59577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08" y="126897"/>
            <a:ext cx="1657944" cy="2064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147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2125216" y="66895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algn="ctr" defTabSz="449263">
              <a:buSzPct val="100000"/>
            </a:pPr>
            <a:r>
              <a:rPr lang="ru-RU" sz="4400" b="1" dirty="0">
                <a:solidFill>
                  <a:srgbClr val="0000CC"/>
                </a:solidFill>
              </a:rPr>
              <a:t>Игра </a:t>
            </a:r>
            <a:r>
              <a:rPr lang="ru-RU" sz="4400" b="1" dirty="0" smtClean="0">
                <a:solidFill>
                  <a:srgbClr val="0000CC"/>
                </a:solidFill>
              </a:rPr>
              <a:t>“Найди ошибку”</a:t>
            </a:r>
            <a:r>
              <a:rPr lang="ru-RU" sz="4400" b="1" dirty="0">
                <a:solidFill>
                  <a:srgbClr val="0000CC"/>
                </a:solidFill>
              </a:rPr>
              <a:t/>
            </a:r>
            <a:br>
              <a:rPr lang="ru-RU" sz="4400" b="1" dirty="0">
                <a:solidFill>
                  <a:srgbClr val="0000CC"/>
                </a:solidFill>
              </a:rPr>
            </a:br>
            <a:endParaRPr lang="ru-RU" sz="4400" b="1" dirty="0">
              <a:solidFill>
                <a:srgbClr val="0000CC"/>
              </a:solidFill>
            </a:endParaRPr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911424" y="1357313"/>
            <a:ext cx="10657184" cy="476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39725" indent="-339725">
              <a:tabLst>
                <a:tab pos="339725" algn="l"/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339725" algn="l"/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339725" algn="l"/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339725" algn="l"/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339725" algn="l"/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defTabSz="449263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ru-RU" sz="3200" b="1" dirty="0" err="1"/>
              <a:t>Мадиера</a:t>
            </a:r>
            <a:r>
              <a:rPr lang="ru-RU" sz="3200" b="1" dirty="0"/>
              <a:t> попросили выполнить задание: выписать из нашего </a:t>
            </a:r>
            <a:r>
              <a:rPr lang="ru-RU" sz="3200" b="1" dirty="0" smtClean="0"/>
              <a:t>текста </a:t>
            </a:r>
            <a:r>
              <a:rPr lang="ru-RU" sz="3200" b="1" dirty="0"/>
              <a:t>словосочетания. Ваша задача: найти ошибку, если она есть. Вот </a:t>
            </a:r>
            <a:r>
              <a:rPr lang="ru-RU" sz="3200" b="1" dirty="0" smtClean="0"/>
              <a:t>какие словосочетания он выписал.</a:t>
            </a:r>
            <a:endParaRPr lang="ru-RU" sz="3200" b="1" dirty="0"/>
          </a:p>
          <a:p>
            <a:pPr defTabSz="449263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ru-RU" sz="3200" b="1" dirty="0">
                <a:solidFill>
                  <a:srgbClr val="0000CC"/>
                </a:solidFill>
              </a:rPr>
              <a:t>Роща </a:t>
            </a:r>
            <a:r>
              <a:rPr lang="ru-RU" sz="3200" b="1" dirty="0" err="1">
                <a:solidFill>
                  <a:srgbClr val="0000CC"/>
                </a:solidFill>
              </a:rPr>
              <a:t>отряхает</a:t>
            </a:r>
            <a:r>
              <a:rPr lang="ru-RU" sz="3200" b="1" dirty="0">
                <a:solidFill>
                  <a:srgbClr val="0000CC"/>
                </a:solidFill>
              </a:rPr>
              <a:t>;</a:t>
            </a:r>
            <a:br>
              <a:rPr lang="ru-RU" sz="3200" b="1" dirty="0">
                <a:solidFill>
                  <a:srgbClr val="0000CC"/>
                </a:solidFill>
              </a:rPr>
            </a:br>
            <a:r>
              <a:rPr lang="ru-RU" sz="3200" b="1" dirty="0">
                <a:solidFill>
                  <a:srgbClr val="0000CC"/>
                </a:solidFill>
              </a:rPr>
              <a:t>Последние листы;</a:t>
            </a:r>
            <a:br>
              <a:rPr lang="ru-RU" sz="3200" b="1" dirty="0">
                <a:solidFill>
                  <a:srgbClr val="0000CC"/>
                </a:solidFill>
              </a:rPr>
            </a:br>
            <a:r>
              <a:rPr lang="ru-RU" sz="3200" b="1" dirty="0">
                <a:solidFill>
                  <a:srgbClr val="0000CC"/>
                </a:solidFill>
              </a:rPr>
              <a:t>С нагих ветвей;</a:t>
            </a:r>
            <a:br>
              <a:rPr lang="ru-RU" sz="3200" b="1" dirty="0">
                <a:solidFill>
                  <a:srgbClr val="0000CC"/>
                </a:solidFill>
              </a:rPr>
            </a:br>
            <a:r>
              <a:rPr lang="ru-RU" sz="3200" b="1" dirty="0">
                <a:solidFill>
                  <a:srgbClr val="0000CC"/>
                </a:solidFill>
              </a:rPr>
              <a:t>Своих ветвей. </a:t>
            </a:r>
          </a:p>
          <a:p>
            <a:pPr marL="341313" defTabSz="449263">
              <a:spcBef>
                <a:spcPts val="800"/>
              </a:spcBef>
              <a:buSzPct val="100000"/>
            </a:pPr>
            <a:endParaRPr lang="ru-RU" sz="3200" dirty="0"/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1487488" y="3947325"/>
            <a:ext cx="1008112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2670819" y="4005064"/>
            <a:ext cx="1647800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2639616" y="3934984"/>
            <a:ext cx="1647800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072" y="3573016"/>
            <a:ext cx="3925069" cy="27786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271464" y="3334347"/>
            <a:ext cx="3456384" cy="5760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Роща </a:t>
            </a:r>
            <a:r>
              <a:rPr lang="ru-RU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отряхает</a:t>
            </a:r>
            <a:endParaRPr lang="ru-RU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46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/>
          </p:cNvSpPr>
          <p:nvPr>
            <p:ph type="title"/>
          </p:nvPr>
        </p:nvSpPr>
        <p:spPr bwMode="auto">
          <a:xfrm>
            <a:off x="551384" y="260648"/>
            <a:ext cx="9601196" cy="1303867"/>
          </a:xfrm>
          <a:noFill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r>
              <a:rPr lang="ru-RU" sz="3600" cap="none" dirty="0">
                <a:solidFill>
                  <a:srgbClr val="002060"/>
                </a:solidFill>
              </a:rPr>
              <a:t>          </a:t>
            </a:r>
            <a:r>
              <a:rPr lang="ru-RU" sz="3600" cap="none" dirty="0" smtClean="0">
                <a:solidFill>
                  <a:srgbClr val="002060"/>
                </a:solidFill>
              </a:rPr>
              <a:t>        </a:t>
            </a:r>
            <a:r>
              <a:rPr lang="ru-RU" sz="4000" b="1" cap="none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Основа </a:t>
            </a:r>
            <a:r>
              <a:rPr lang="ru-RU" sz="4000" b="1" cap="none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предложения</a:t>
            </a:r>
          </a:p>
        </p:txBody>
      </p:sp>
      <p:sp>
        <p:nvSpPr>
          <p:cNvPr id="41987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основе предложения – </a:t>
            </a:r>
            <a:r>
              <a:rPr lang="ru-RU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подлежащем</a:t>
            </a: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сказуемом </a:t>
            </a: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как на опорах, </a:t>
            </a:r>
            <a:r>
              <a:rPr lang="ru-RU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держится всё предложение.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59496" y="1916832"/>
            <a:ext cx="295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00CC"/>
                </a:solidFill>
              </a:rPr>
              <a:t>подлежащее</a:t>
            </a:r>
            <a:endParaRPr lang="ru-RU" sz="3200" b="1" dirty="0">
              <a:solidFill>
                <a:srgbClr val="0000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52184" y="1972157"/>
            <a:ext cx="295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00CC"/>
                </a:solidFill>
              </a:rPr>
              <a:t>      сказуемое</a:t>
            </a:r>
            <a:endParaRPr lang="ru-RU" sz="3200" b="1" dirty="0">
              <a:solidFill>
                <a:srgbClr val="0000CC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28418">
            <a:off x="2704082" y="1093792"/>
            <a:ext cx="384406" cy="111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64829">
            <a:off x="9507292" y="1214981"/>
            <a:ext cx="384406" cy="114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0025" y="3858752"/>
            <a:ext cx="2811947" cy="23354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2181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476672"/>
            <a:ext cx="4032448" cy="5803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75920" y="1124744"/>
            <a:ext cx="597666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>
                <a:solidFill>
                  <a:prstClr val="black"/>
                </a:solidFill>
              </a:rPr>
              <a:t>Термин  «сказуемое»,  как  и  термин  «подлежащее»,  ввёл  </a:t>
            </a:r>
            <a:r>
              <a:rPr lang="ru-RU" sz="3200" b="1" dirty="0" err="1">
                <a:solidFill>
                  <a:prstClr val="black"/>
                </a:solidFill>
              </a:rPr>
              <a:t>М.В.Ломоносов</a:t>
            </a:r>
            <a:r>
              <a:rPr lang="ru-RU" sz="3200" dirty="0">
                <a:solidFill>
                  <a:prstClr val="black"/>
                </a:solidFill>
              </a:rPr>
              <a:t>.  </a:t>
            </a:r>
          </a:p>
          <a:p>
            <a:pPr lvl="0"/>
            <a:r>
              <a:rPr lang="ru-RU" sz="3200" b="1" dirty="0">
                <a:solidFill>
                  <a:srgbClr val="C00000"/>
                </a:solidFill>
              </a:rPr>
              <a:t>ПОДЛЕЖАЩЕЕ </a:t>
            </a:r>
            <a:r>
              <a:rPr lang="ru-RU" sz="3200" b="1" dirty="0">
                <a:solidFill>
                  <a:prstClr val="black"/>
                </a:solidFill>
              </a:rPr>
              <a:t>– значит «лежащее в основе предложения», </a:t>
            </a:r>
          </a:p>
          <a:p>
            <a:pPr lvl="0"/>
            <a:r>
              <a:rPr lang="ru-RU" sz="3200" b="1" dirty="0">
                <a:solidFill>
                  <a:srgbClr val="C00000"/>
                </a:solidFill>
              </a:rPr>
              <a:t>СКАЗУЕМОЕ</a:t>
            </a:r>
            <a:r>
              <a:rPr lang="ru-RU" sz="3200" b="1" dirty="0">
                <a:solidFill>
                  <a:prstClr val="black"/>
                </a:solidFill>
              </a:rPr>
              <a:t> –  то, что «сказано о подлежащем».</a:t>
            </a:r>
          </a:p>
        </p:txBody>
      </p:sp>
    </p:spTree>
    <p:extLst>
      <p:ext uri="{BB962C8B-B14F-4D97-AF65-F5344CB8AC3E}">
        <p14:creationId xmlns:p14="http://schemas.microsoft.com/office/powerpoint/2010/main" val="314758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4"/>
          <p:cNvSpPr>
            <a:spLocks noGrp="1" noChangeArrowheads="1"/>
          </p:cNvSpPr>
          <p:nvPr>
            <p:ph type="title"/>
          </p:nvPr>
        </p:nvSpPr>
        <p:spPr>
          <a:xfrm>
            <a:off x="1952626" y="4072001"/>
            <a:ext cx="8015288" cy="98583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                 </a:t>
            </a:r>
            <a:br>
              <a:rPr lang="ru-RU" dirty="0" smtClean="0"/>
            </a:b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ТО?</a:t>
            </a:r>
            <a:r>
              <a:rPr lang="ru-RU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ы собираем виноград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  <a:endParaRPr lang="ru-RU" dirty="0">
              <a:solidFill>
                <a:srgbClr val="002060"/>
              </a:solidFill>
            </a:endParaRPr>
          </a:p>
        </p:txBody>
      </p:sp>
      <p:grpSp>
        <p:nvGrpSpPr>
          <p:cNvPr id="18435" name="Organization Chart 7"/>
          <p:cNvGrpSpPr>
            <a:grpSpLocks noChangeAspect="1"/>
          </p:cNvGrpSpPr>
          <p:nvPr/>
        </p:nvGrpSpPr>
        <p:grpSpPr bwMode="auto">
          <a:xfrm>
            <a:off x="1738347" y="214313"/>
            <a:ext cx="8207375" cy="3681412"/>
            <a:chOff x="259" y="988"/>
            <a:chExt cx="2984" cy="722"/>
          </a:xfrm>
        </p:grpSpPr>
        <p:cxnSp>
          <p:nvCxnSpPr>
            <p:cNvPr id="18438" name="_s46094"/>
            <p:cNvCxnSpPr>
              <a:cxnSpLocks noChangeShapeType="1"/>
              <a:stCxn id="18444" idx="0"/>
              <a:endCxn id="18441" idx="2"/>
            </p:cNvCxnSpPr>
            <p:nvPr/>
          </p:nvCxnSpPr>
          <p:spPr bwMode="auto">
            <a:xfrm rot="5400000" flipH="1">
              <a:off x="2236" y="844"/>
              <a:ext cx="144" cy="1007"/>
            </a:xfrm>
            <a:prstGeom prst="bentConnector3">
              <a:avLst>
                <a:gd name="adj1" fmla="val 13019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8439" name="_s46093"/>
            <p:cNvCxnSpPr>
              <a:cxnSpLocks noChangeShapeType="1"/>
              <a:stCxn id="18443" idx="0"/>
              <a:endCxn id="18441" idx="2"/>
            </p:cNvCxnSpPr>
            <p:nvPr/>
          </p:nvCxnSpPr>
          <p:spPr bwMode="auto">
            <a:xfrm rot="16200000" flipV="1">
              <a:off x="1732" y="1347"/>
              <a:ext cx="144" cy="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8440" name="_s46092"/>
            <p:cNvCxnSpPr>
              <a:cxnSpLocks noChangeShapeType="1"/>
              <a:stCxn id="18442" idx="0"/>
              <a:endCxn id="18441" idx="2"/>
            </p:cNvCxnSpPr>
            <p:nvPr/>
          </p:nvCxnSpPr>
          <p:spPr bwMode="auto">
            <a:xfrm rot="5400000" flipH="1" flipV="1">
              <a:off x="1174" y="793"/>
              <a:ext cx="146" cy="1112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sp>
          <p:nvSpPr>
            <p:cNvPr id="18441" name="_s46088"/>
            <p:cNvSpPr>
              <a:spLocks noChangeArrowheads="1"/>
            </p:cNvSpPr>
            <p:nvPr/>
          </p:nvSpPr>
          <p:spPr bwMode="auto">
            <a:xfrm>
              <a:off x="1371" y="988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ru-RU" sz="2800" b="1" dirty="0">
                  <a:solidFill>
                    <a:schemeClr val="bg1"/>
                  </a:solidFill>
                </a:rPr>
                <a:t>Подлежащее</a:t>
              </a:r>
            </a:p>
          </p:txBody>
        </p:sp>
        <p:sp>
          <p:nvSpPr>
            <p:cNvPr id="18442" name="_s46089"/>
            <p:cNvSpPr>
              <a:spLocks noChangeArrowheads="1"/>
            </p:cNvSpPr>
            <p:nvPr/>
          </p:nvSpPr>
          <p:spPr bwMode="auto">
            <a:xfrm>
              <a:off x="259" y="1422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ru-RU" sz="2000" b="1" dirty="0">
                  <a:solidFill>
                    <a:schemeClr val="bg1"/>
                  </a:solidFill>
                </a:rPr>
                <a:t>О ком или о чем </a:t>
              </a:r>
            </a:p>
            <a:p>
              <a:pPr algn="ctr"/>
              <a:r>
                <a:rPr lang="ru-RU" sz="2000" b="1" dirty="0">
                  <a:solidFill>
                    <a:schemeClr val="bg1"/>
                  </a:solidFill>
                </a:rPr>
                <a:t>говорится </a:t>
              </a:r>
            </a:p>
            <a:p>
              <a:pPr algn="ctr"/>
              <a:r>
                <a:rPr lang="ru-RU" sz="2000" b="1" dirty="0">
                  <a:solidFill>
                    <a:schemeClr val="bg1"/>
                  </a:solidFill>
                </a:rPr>
                <a:t>в предложении</a:t>
              </a:r>
            </a:p>
          </p:txBody>
        </p:sp>
        <p:sp>
          <p:nvSpPr>
            <p:cNvPr id="18443" name="_s46090"/>
            <p:cNvSpPr>
              <a:spLocks noChangeArrowheads="1"/>
            </p:cNvSpPr>
            <p:nvPr/>
          </p:nvSpPr>
          <p:spPr bwMode="auto">
            <a:xfrm>
              <a:off x="1272" y="1420"/>
              <a:ext cx="1065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ru-RU" b="1" dirty="0">
                  <a:solidFill>
                    <a:schemeClr val="bg1"/>
                  </a:solidFill>
                </a:rPr>
                <a:t>Слово,</a:t>
              </a:r>
            </a:p>
            <a:p>
              <a:pPr algn="ctr"/>
              <a:r>
                <a:rPr lang="ru-RU" b="1" dirty="0">
                  <a:solidFill>
                    <a:schemeClr val="bg1"/>
                  </a:solidFill>
                </a:rPr>
                <a:t>группа слов,</a:t>
              </a:r>
            </a:p>
            <a:p>
              <a:pPr algn="ctr"/>
              <a:r>
                <a:rPr lang="ru-RU" b="1" dirty="0">
                  <a:solidFill>
                    <a:schemeClr val="bg1"/>
                  </a:solidFill>
                </a:rPr>
                <a:t>отвечающих на вопрос</a:t>
              </a:r>
            </a:p>
            <a:p>
              <a:pPr algn="ctr"/>
              <a:r>
                <a:rPr lang="ru-RU" b="1" dirty="0">
                  <a:solidFill>
                    <a:schemeClr val="bg1"/>
                  </a:solidFill>
                </a:rPr>
                <a:t>Кто? Что?</a:t>
              </a:r>
            </a:p>
          </p:txBody>
        </p:sp>
        <p:sp>
          <p:nvSpPr>
            <p:cNvPr id="18444" name="_s46091"/>
            <p:cNvSpPr>
              <a:spLocks noChangeArrowheads="1"/>
            </p:cNvSpPr>
            <p:nvPr/>
          </p:nvSpPr>
          <p:spPr bwMode="auto">
            <a:xfrm>
              <a:off x="2379" y="1420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ru-RU" sz="2000" b="1" dirty="0">
                  <a:solidFill>
                    <a:schemeClr val="bg1"/>
                  </a:solidFill>
                </a:rPr>
                <a:t>Связано со</a:t>
              </a:r>
            </a:p>
            <a:p>
              <a:pPr algn="ctr"/>
              <a:r>
                <a:rPr lang="ru-RU" sz="2000" b="1" dirty="0">
                  <a:solidFill>
                    <a:schemeClr val="bg1"/>
                  </a:solidFill>
                </a:rPr>
                <a:t> сказуемым </a:t>
              </a:r>
            </a:p>
            <a:p>
              <a:pPr algn="ctr"/>
              <a:r>
                <a:rPr lang="ru-RU" sz="2000" b="1" dirty="0">
                  <a:solidFill>
                    <a:schemeClr val="bg1"/>
                  </a:solidFill>
                </a:rPr>
                <a:t>по смыслу </a:t>
              </a:r>
            </a:p>
            <a:p>
              <a:pPr algn="ctr"/>
              <a:r>
                <a:rPr lang="ru-RU" sz="2000" b="1" dirty="0">
                  <a:solidFill>
                    <a:schemeClr val="bg1"/>
                  </a:solidFill>
                </a:rPr>
                <a:t>и грамматически</a:t>
              </a:r>
            </a:p>
          </p:txBody>
        </p:sp>
      </p:grpSp>
      <p:cxnSp>
        <p:nvCxnSpPr>
          <p:cNvPr id="8" name="Прямая соединительная линия 7"/>
          <p:cNvCxnSpPr/>
          <p:nvPr/>
        </p:nvCxnSpPr>
        <p:spPr>
          <a:xfrm>
            <a:off x="4130093" y="5244311"/>
            <a:ext cx="1000125" cy="1588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392" y="4045835"/>
            <a:ext cx="2420328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780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1389</TotalTime>
  <Words>707</Words>
  <Application>Microsoft Office PowerPoint</Application>
  <PresentationFormat>Широкоэкранный</PresentationFormat>
  <Paragraphs>174</Paragraphs>
  <Slides>20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20</vt:i4>
      </vt:variant>
    </vt:vector>
  </HeadingPairs>
  <TitlesOfParts>
    <vt:vector size="33" baseType="lpstr">
      <vt:lpstr>Arial</vt:lpstr>
      <vt:lpstr>Arial Narrow</vt:lpstr>
      <vt:lpstr>Calibri</vt:lpstr>
      <vt:lpstr>Century Gothic</vt:lpstr>
      <vt:lpstr>Century Schoolbook</vt:lpstr>
      <vt:lpstr>Droid Sans Fallback</vt:lpstr>
      <vt:lpstr>Garamond</vt:lpstr>
      <vt:lpstr>Times New Roman</vt:lpstr>
      <vt:lpstr>Wingdings</vt:lpstr>
      <vt:lpstr>2_Тема Office</vt:lpstr>
      <vt:lpstr>5_Тема Office</vt:lpstr>
      <vt:lpstr>Office Theme</vt:lpstr>
      <vt:lpstr>Натуральные материалы</vt:lpstr>
      <vt:lpstr>Русский язык</vt:lpstr>
      <vt:lpstr>Сегодня на уроке вспоминаем:</vt:lpstr>
      <vt:lpstr>Что мы уже  знаем?</vt:lpstr>
      <vt:lpstr>Презентация PowerPoint</vt:lpstr>
      <vt:lpstr>Презентация PowerPoint</vt:lpstr>
      <vt:lpstr>Презентация PowerPoint</vt:lpstr>
      <vt:lpstr>                  Основа предложения</vt:lpstr>
      <vt:lpstr>Презентация PowerPoint</vt:lpstr>
      <vt:lpstr>                   (КТО?)Мы собираем виноград.</vt:lpstr>
      <vt:lpstr>                            глаг.                                        Мы   (Что делаем?) собираем  виноград.</vt:lpstr>
      <vt:lpstr>Предложения</vt:lpstr>
      <vt:lpstr> Предложения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НАЙДИТЕ И ПОДЧЕРКНИТЕ   ГРАММАТИЧЕСКУЮ ОСНОВУ  ПРЕДЛОЖЕНИЙ.</vt:lpstr>
      <vt:lpstr>Терминологический диктант</vt:lpstr>
      <vt:lpstr>Сегодня на уроке вспомнили:</vt:lpstr>
      <vt:lpstr>Презентация PowerPoint</vt:lpstr>
    </vt:vector>
  </TitlesOfParts>
  <Company>Your Company Name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русского языка  в 5 классе</dc:title>
  <dc:creator>USER</dc:creator>
  <cp:lastModifiedBy>SYSADMIN</cp:lastModifiedBy>
  <cp:revision>115</cp:revision>
  <dcterms:created xsi:type="dcterms:W3CDTF">2010-01-16T00:23:27Z</dcterms:created>
  <dcterms:modified xsi:type="dcterms:W3CDTF">2020-09-11T04:53:04Z</dcterms:modified>
</cp:coreProperties>
</file>