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86" r:id="rId2"/>
    <p:sldMasterId id="2147483698" r:id="rId3"/>
    <p:sldMasterId id="2147483730" r:id="rId4"/>
  </p:sldMasterIdLst>
  <p:sldIdLst>
    <p:sldId id="280" r:id="rId5"/>
    <p:sldId id="286" r:id="rId6"/>
    <p:sldId id="313" r:id="rId7"/>
    <p:sldId id="306" r:id="rId8"/>
    <p:sldId id="304" r:id="rId9"/>
    <p:sldId id="259" r:id="rId10"/>
    <p:sldId id="289" r:id="rId11"/>
    <p:sldId id="314" r:id="rId12"/>
    <p:sldId id="288" r:id="rId13"/>
    <p:sldId id="290" r:id="rId14"/>
    <p:sldId id="301" r:id="rId15"/>
    <p:sldId id="291" r:id="rId16"/>
    <p:sldId id="302" r:id="rId17"/>
    <p:sldId id="310" r:id="rId18"/>
    <p:sldId id="311" r:id="rId19"/>
    <p:sldId id="317" r:id="rId20"/>
    <p:sldId id="300" r:id="rId21"/>
    <p:sldId id="308" r:id="rId22"/>
    <p:sldId id="309" r:id="rId23"/>
    <p:sldId id="297" r:id="rId24"/>
    <p:sldId id="312" r:id="rId25"/>
    <p:sldId id="298" r:id="rId26"/>
    <p:sldId id="285" r:id="rId27"/>
    <p:sldId id="276" r:id="rId2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3300"/>
    <a:srgbClr val="F6F3EC"/>
    <a:srgbClr val="612A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660"/>
  </p:normalViewPr>
  <p:slideViewPr>
    <p:cSldViewPr>
      <p:cViewPr varScale="1">
        <p:scale>
          <a:sx n="76" d="100"/>
          <a:sy n="76" d="100"/>
        </p:scale>
        <p:origin x="414" y="5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7" name="Freeform 9"/>
          <p:cNvSpPr/>
          <p:nvPr/>
        </p:nvSpPr>
        <p:spPr>
          <a:xfrm rot="10800000">
            <a:off x="1189103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1320809" y="1017588"/>
            <a:ext cx="9571567" cy="4830762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11"/>
          <p:cNvSpPr/>
          <p:nvPr/>
        </p:nvSpPr>
        <p:spPr>
          <a:xfrm>
            <a:off x="1320803" y="1009650"/>
            <a:ext cx="9573684" cy="4832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35684">
            <a:off x="1026593" y="701677"/>
            <a:ext cx="755649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96196">
            <a:off x="10567723" y="654847"/>
            <a:ext cx="566738" cy="755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42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93" y="5357826"/>
            <a:ext cx="1619249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6342" y="5357826"/>
            <a:ext cx="6711951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4636" y="5357826"/>
            <a:ext cx="738717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4DB024FC-52E1-4F27-BF65-ADF0A14A417C}" type="slidenum">
              <a:rPr lang="es-ES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655330"/>
      </p:ext>
    </p:extLst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B643A-E5D4-4D9A-8954-2E324D8A6700}" type="slidenum">
              <a:rPr lang="es-ES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741183"/>
      </p:ext>
    </p:extLst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10" y="925703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70" y="1106325"/>
            <a:ext cx="690503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6B66C-2E24-433F-B9A0-7E716F63C71F}" type="slidenum">
              <a:rPr lang="es-ES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328259"/>
      </p:ext>
    </p:extLst>
  </p:cSld>
  <p:clrMapOvr>
    <a:masterClrMapping/>
  </p:clrMapOvr>
  <p:transition spd="slow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10.09.20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чт 10.09.20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7" name="Freeform 9"/>
          <p:cNvSpPr/>
          <p:nvPr/>
        </p:nvSpPr>
        <p:spPr>
          <a:xfrm rot="10800000">
            <a:off x="1189100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1320805" y="1017588"/>
            <a:ext cx="9571567" cy="4830762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11"/>
          <p:cNvSpPr/>
          <p:nvPr/>
        </p:nvSpPr>
        <p:spPr>
          <a:xfrm>
            <a:off x="1320803" y="1009650"/>
            <a:ext cx="9573684" cy="4832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35684">
            <a:off x="1026589" y="701677"/>
            <a:ext cx="755649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96196">
            <a:off x="10567723" y="654847"/>
            <a:ext cx="566738" cy="755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8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89" y="5357820"/>
            <a:ext cx="1619249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6338" y="5357820"/>
            <a:ext cx="6711951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4636" y="5357820"/>
            <a:ext cx="738717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4DB024FC-52E1-4F27-BF65-ADF0A14A417C}" type="slidenum">
              <a:rPr lang="es-ES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8802912"/>
      </p:ext>
    </p:extLst>
  </p:cSld>
  <p:clrMapOvr>
    <a:masterClrMapping/>
  </p:clrMapOvr>
  <p:transition spd="slow">
    <p:pull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699A9-049C-48CF-B079-97525C453E8F}" type="slidenum">
              <a:rPr lang="es-ES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081143"/>
      </p:ext>
    </p:extLst>
  </p:cSld>
  <p:clrMapOvr>
    <a:masterClrMapping/>
  </p:clrMapOvr>
  <p:transition spd="slow">
    <p:pull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40" y="2239437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4" y="3725341"/>
            <a:ext cx="8308623" cy="1309511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D3953-0F9A-4C5F-BDF1-09823DF4BCAE}" type="slidenum">
              <a:rPr lang="es-ES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6516573"/>
      </p:ext>
    </p:extLst>
  </p:cSld>
  <p:clrMapOvr>
    <a:masterClrMapping/>
  </p:clrMapOvr>
  <p:transition spd="slow">
    <p:pull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4C43D5-758C-4E6D-B034-086C13946B16}" type="slidenum">
              <a:rPr lang="es-ES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487851"/>
      </p:ext>
    </p:extLst>
  </p:cSld>
  <p:clrMapOvr>
    <a:masterClrMapping/>
  </p:clrMapOvr>
  <p:transition spd="slow">
    <p:pull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3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0D7DED-45C7-4375-AFFF-0B8CE0348651}" type="slidenum">
              <a:rPr lang="es-ES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2093806"/>
      </p:ext>
    </p:extLst>
  </p:cSld>
  <p:clrMapOvr>
    <a:masterClrMapping/>
  </p:clrMapOvr>
  <p:transition spd="slow">
    <p:pull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F0C4C-9072-4601-8321-49A17B7875CC}" type="slidenum">
              <a:rPr lang="es-ES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131336"/>
      </p:ext>
    </p:extLst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699A9-049C-48CF-B079-97525C453E8F}" type="slidenum">
              <a:rPr lang="es-ES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122907"/>
      </p:ext>
    </p:extLst>
  </p:cSld>
  <p:clrMapOvr>
    <a:masterClrMapping/>
  </p:clrMapOvr>
  <p:transition spd="slow">
    <p:pull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B15CB-FFF4-4538-B29A-E969FF93B3C1}" type="slidenum">
              <a:rPr lang="es-ES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8388243"/>
      </p:ext>
    </p:extLst>
  </p:cSld>
  <p:clrMapOvr>
    <a:masterClrMapping/>
  </p:clrMapOvr>
  <p:transition spd="slow">
    <p:pull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6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8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15"/>
          <p:cNvSpPr/>
          <p:nvPr/>
        </p:nvSpPr>
        <p:spPr>
          <a:xfrm rot="60000">
            <a:off x="5958417" y="604845"/>
            <a:ext cx="505248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16"/>
          <p:cNvSpPr/>
          <p:nvPr/>
        </p:nvSpPr>
        <p:spPr>
          <a:xfrm rot="60000">
            <a:off x="5962655" y="603250"/>
            <a:ext cx="5050367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2"/>
          <p:cNvSpPr/>
          <p:nvPr/>
        </p:nvSpPr>
        <p:spPr>
          <a:xfrm rot="21540000">
            <a:off x="999067" y="576263"/>
            <a:ext cx="5052484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3"/>
          <p:cNvSpPr/>
          <p:nvPr/>
        </p:nvSpPr>
        <p:spPr>
          <a:xfrm rot="21540000">
            <a:off x="999067" y="576263"/>
            <a:ext cx="5052484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35684">
            <a:off x="3162301" y="293695"/>
            <a:ext cx="755651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96196">
            <a:off x="8467990" y="238922"/>
            <a:ext cx="566738" cy="755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9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9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5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6084" y="5886457"/>
            <a:ext cx="161713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1219203" y="5829307"/>
            <a:ext cx="4696884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7451" y="5897570"/>
            <a:ext cx="738716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46533A-B88B-4204-9322-1E6979EF42F1}" type="slidenum">
              <a:rPr lang="es-ES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685551"/>
      </p:ext>
    </p:extLst>
  </p:cSld>
  <p:clrMapOvr>
    <a:masterClrMapping/>
  </p:clrMapOvr>
  <p:transition spd="slow">
    <p:pull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6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8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11"/>
          <p:cNvSpPr/>
          <p:nvPr/>
        </p:nvSpPr>
        <p:spPr>
          <a:xfrm rot="21540000">
            <a:off x="999067" y="576263"/>
            <a:ext cx="5052484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12"/>
          <p:cNvSpPr/>
          <p:nvPr/>
        </p:nvSpPr>
        <p:spPr>
          <a:xfrm rot="21540000">
            <a:off x="992717" y="576263"/>
            <a:ext cx="5052483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28"/>
          <p:cNvSpPr/>
          <p:nvPr/>
        </p:nvSpPr>
        <p:spPr>
          <a:xfrm rot="60000">
            <a:off x="5958417" y="604845"/>
            <a:ext cx="505248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29"/>
          <p:cNvSpPr/>
          <p:nvPr/>
        </p:nvSpPr>
        <p:spPr>
          <a:xfrm rot="60000">
            <a:off x="5952067" y="603250"/>
            <a:ext cx="5052484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35684">
            <a:off x="3162301" y="293695"/>
            <a:ext cx="755651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96196">
            <a:off x="8467990" y="238922"/>
            <a:ext cx="566738" cy="755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91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0322" y="5888045"/>
            <a:ext cx="1619249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1219205" y="5830895"/>
            <a:ext cx="4425951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3800" y="5900745"/>
            <a:ext cx="73871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A2769E-9452-4127-845D-16904CC1D64D}" type="slidenum">
              <a:rPr lang="es-ES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098146"/>
      </p:ext>
    </p:extLst>
  </p:cSld>
  <p:clrMapOvr>
    <a:masterClrMapping/>
  </p:clrMapOvr>
  <p:transition spd="slow">
    <p:pull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B643A-E5D4-4D9A-8954-2E324D8A6700}" type="slidenum">
              <a:rPr lang="es-ES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297091"/>
      </p:ext>
    </p:extLst>
  </p:cSld>
  <p:clrMapOvr>
    <a:masterClrMapping/>
  </p:clrMapOvr>
  <p:transition spd="slow">
    <p:pull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6" y="925697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6" y="1106319"/>
            <a:ext cx="690503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6B66C-2E24-433F-B9A0-7E716F63C71F}" type="slidenum">
              <a:rPr lang="es-ES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229464"/>
      </p:ext>
    </p:extLst>
  </p:cSld>
  <p:clrMapOvr>
    <a:masterClrMapping/>
  </p:clrMapOvr>
  <p:transition spd="slow">
    <p:pull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5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7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1320801" y="1017588"/>
            <a:ext cx="9571567" cy="4830762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11"/>
          <p:cNvSpPr/>
          <p:nvPr/>
        </p:nvSpPr>
        <p:spPr>
          <a:xfrm>
            <a:off x="1320801" y="1009650"/>
            <a:ext cx="9573684" cy="4832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0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35684">
            <a:off x="1026585" y="701676"/>
            <a:ext cx="755649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96196">
            <a:off x="10567723" y="654844"/>
            <a:ext cx="566738" cy="755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4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85" y="5357814"/>
            <a:ext cx="1619249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6334" y="5357814"/>
            <a:ext cx="6711951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4634" y="5357814"/>
            <a:ext cx="738717" cy="365125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4DB024FC-52E1-4F27-BF65-ADF0A14A417C}" type="slidenum">
              <a:rPr lang="es-ES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875574"/>
      </p:ext>
    </p:extLst>
  </p:cSld>
  <p:clrMapOvr>
    <a:masterClrMapping/>
  </p:clrMapOvr>
  <p:transition spd="slow">
    <p:pull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F699A9-049C-48CF-B079-97525C453E8F}" type="slidenum">
              <a:rPr lang="es-ES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4937554"/>
      </p:ext>
    </p:extLst>
  </p:cSld>
  <p:clrMapOvr>
    <a:masterClrMapping/>
  </p:clrMapOvr>
  <p:transition spd="slow">
    <p:pull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39" y="2239431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5"/>
            <a:ext cx="8308623" cy="1309511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D3953-0F9A-4C5F-BDF1-09823DF4BCAE}" type="slidenum">
              <a:rPr lang="es-ES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347013"/>
      </p:ext>
    </p:extLst>
  </p:cSld>
  <p:clrMapOvr>
    <a:masterClrMapping/>
  </p:clrMapOvr>
  <p:transition spd="slow">
    <p:pull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4C43D5-758C-4E6D-B034-086C13946B16}" type="slidenum">
              <a:rPr lang="es-ES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453460"/>
      </p:ext>
    </p:extLst>
  </p:cSld>
  <p:clrMapOvr>
    <a:masterClrMapping/>
  </p:clrMapOvr>
  <p:transition spd="slow">
    <p:pull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0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0D7DED-45C7-4375-AFFF-0B8CE0348651}" type="slidenum">
              <a:rPr lang="es-ES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288558"/>
      </p:ext>
    </p:extLst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40" y="2239443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8" y="3725347"/>
            <a:ext cx="8308623" cy="1309511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4D3953-0F9A-4C5F-BDF1-09823DF4BCAE}" type="slidenum">
              <a:rPr lang="es-ES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037842"/>
      </p:ext>
    </p:extLst>
  </p:cSld>
  <p:clrMapOvr>
    <a:masterClrMapping/>
  </p:clrMapOvr>
  <p:transition spd="slow">
    <p:pull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F0C4C-9072-4601-8321-49A17B7875CC}" type="slidenum">
              <a:rPr lang="es-ES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4584227"/>
      </p:ext>
    </p:extLst>
  </p:cSld>
  <p:clrMapOvr>
    <a:masterClrMapping/>
  </p:clrMapOvr>
  <p:transition spd="slow">
    <p:pull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B15CB-FFF4-4538-B29A-E969FF93B3C1}" type="slidenum">
              <a:rPr lang="es-ES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420730"/>
      </p:ext>
    </p:extLst>
  </p:cSld>
  <p:clrMapOvr>
    <a:masterClrMapping/>
  </p:clrMapOvr>
  <p:transition spd="slow">
    <p:pull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6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8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15"/>
          <p:cNvSpPr/>
          <p:nvPr/>
        </p:nvSpPr>
        <p:spPr>
          <a:xfrm rot="60000">
            <a:off x="5958417" y="604839"/>
            <a:ext cx="505248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16"/>
          <p:cNvSpPr/>
          <p:nvPr/>
        </p:nvSpPr>
        <p:spPr>
          <a:xfrm rot="60000">
            <a:off x="5962651" y="603250"/>
            <a:ext cx="5050367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2"/>
          <p:cNvSpPr/>
          <p:nvPr/>
        </p:nvSpPr>
        <p:spPr>
          <a:xfrm rot="21540000">
            <a:off x="999067" y="576263"/>
            <a:ext cx="5052484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3"/>
          <p:cNvSpPr/>
          <p:nvPr/>
        </p:nvSpPr>
        <p:spPr>
          <a:xfrm rot="21540000">
            <a:off x="999067" y="576263"/>
            <a:ext cx="5052484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35684">
            <a:off x="3162300" y="293689"/>
            <a:ext cx="755651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96196">
            <a:off x="8467990" y="238919"/>
            <a:ext cx="566738" cy="755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3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4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6084" y="5886451"/>
            <a:ext cx="161713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1219201" y="5829301"/>
            <a:ext cx="4696884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7451" y="5897564"/>
            <a:ext cx="738716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46533A-B88B-4204-9322-1E6979EF42F1}" type="slidenum">
              <a:rPr lang="es-ES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017622"/>
      </p:ext>
    </p:extLst>
  </p:cSld>
  <p:clrMapOvr>
    <a:masterClrMapping/>
  </p:clrMapOvr>
  <p:transition spd="slow">
    <p:pull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6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8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11"/>
          <p:cNvSpPr/>
          <p:nvPr/>
        </p:nvSpPr>
        <p:spPr>
          <a:xfrm rot="21540000">
            <a:off x="999067" y="576263"/>
            <a:ext cx="5052484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12"/>
          <p:cNvSpPr/>
          <p:nvPr/>
        </p:nvSpPr>
        <p:spPr>
          <a:xfrm rot="21540000">
            <a:off x="992717" y="576263"/>
            <a:ext cx="5052483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28"/>
          <p:cNvSpPr/>
          <p:nvPr/>
        </p:nvSpPr>
        <p:spPr>
          <a:xfrm rot="60000">
            <a:off x="5958417" y="604839"/>
            <a:ext cx="505248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29"/>
          <p:cNvSpPr/>
          <p:nvPr/>
        </p:nvSpPr>
        <p:spPr>
          <a:xfrm rot="60000">
            <a:off x="5952067" y="603250"/>
            <a:ext cx="5052484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35684">
            <a:off x="3162300" y="293689"/>
            <a:ext cx="755651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96196">
            <a:off x="8467990" y="238919"/>
            <a:ext cx="566738" cy="755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7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0318" y="5888039"/>
            <a:ext cx="1619249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1219201" y="5830889"/>
            <a:ext cx="4425951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3800" y="5900739"/>
            <a:ext cx="73871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A2769E-9452-4127-845D-16904CC1D64D}" type="slidenum">
              <a:rPr lang="es-ES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26747"/>
      </p:ext>
    </p:extLst>
  </p:cSld>
  <p:clrMapOvr>
    <a:masterClrMapping/>
  </p:clrMapOvr>
  <p:transition spd="slow">
    <p:pull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AB643A-E5D4-4D9A-8954-2E324D8A6700}" type="slidenum">
              <a:rPr lang="es-ES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7907468"/>
      </p:ext>
    </p:extLst>
  </p:cSld>
  <p:clrMapOvr>
    <a:masterClrMapping/>
  </p:clrMapOvr>
  <p:transition spd="slow">
    <p:pull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925691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2" y="1106313"/>
            <a:ext cx="690503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6B66C-2E24-433F-B9A0-7E716F63C71F}" type="slidenum">
              <a:rPr lang="es-ES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5563088"/>
      </p:ext>
    </p:extLst>
  </p:cSld>
  <p:clrMapOvr>
    <a:masterClrMapping/>
  </p:clrMapOvr>
  <p:transition spd="slow">
    <p:pull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B024FC-52E1-4F27-BF65-ADF0A14A417C}" type="slidenum">
              <a:rPr lang="es-ES" smtClean="0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00506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F699A9-049C-48CF-B079-97525C453E8F}" type="slidenum">
              <a:rPr lang="es-ES" smtClean="0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8606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4D3953-0F9A-4C5F-BDF1-09823DF4BCAE}" type="slidenum">
              <a:rPr lang="es-ES" smtClean="0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480502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4C43D5-758C-4E6D-B034-086C13946B16}" type="slidenum">
              <a:rPr lang="es-ES" smtClean="0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26687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4C43D5-758C-4E6D-B034-086C13946B16}" type="slidenum">
              <a:rPr lang="es-ES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681747"/>
      </p:ext>
    </p:extLst>
  </p:cSld>
  <p:clrMapOvr>
    <a:masterClrMapping/>
  </p:clrMapOvr>
  <p:transition spd="slow">
    <p:pull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0D7DED-45C7-4375-AFFF-0B8CE0348651}" type="slidenum">
              <a:rPr lang="es-ES" smtClean="0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04230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3F0C4C-9072-4601-8321-49A17B7875CC}" type="slidenum">
              <a:rPr lang="es-ES" smtClean="0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114191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0B15CB-FFF4-4538-B29A-E969FF93B3C1}" type="slidenum">
              <a:rPr lang="es-ES" smtClean="0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49934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46533A-B88B-4204-9322-1E6979EF42F1}" type="slidenum">
              <a:rPr lang="es-ES" smtClean="0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31025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A2769E-9452-4127-845D-16904CC1D64D}" type="slidenum">
              <a:rPr lang="es-ES" smtClean="0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893144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73CB94-3729-4FB6-8CF3-9608DA28020B}" type="slidenum">
              <a:rPr lang="es-ES" smtClean="0">
                <a:solidFill>
                  <a:srgbClr val="465E9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228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73CB94-3729-4FB6-8CF3-9608DA28020B}" type="slidenum">
              <a:rPr lang="es-ES" smtClean="0">
                <a:solidFill>
                  <a:srgbClr val="465E9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2319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73CB94-3729-4FB6-8CF3-9608DA28020B}" type="slidenum">
              <a:rPr lang="es-ES" smtClean="0">
                <a:solidFill>
                  <a:srgbClr val="465E9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32389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73CB94-3729-4FB6-8CF3-9608DA28020B}" type="slidenum">
              <a:rPr lang="es-ES" smtClean="0">
                <a:solidFill>
                  <a:srgbClr val="465E9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8118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73CB94-3729-4FB6-8CF3-9608DA28020B}" type="slidenum">
              <a:rPr lang="es-ES" smtClean="0">
                <a:solidFill>
                  <a:srgbClr val="465E9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287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8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0D7DED-45C7-4375-AFFF-0B8CE0348651}" type="slidenum">
              <a:rPr lang="es-ES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702382"/>
      </p:ext>
    </p:extLst>
  </p:cSld>
  <p:clrMapOvr>
    <a:masterClrMapping/>
  </p:clrMapOvr>
  <p:transition spd="slow">
    <p:pull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73CB94-3729-4FB6-8CF3-9608DA28020B}" type="slidenum">
              <a:rPr lang="es-ES" smtClean="0">
                <a:solidFill>
                  <a:srgbClr val="465E9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25378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0AB643A-E5D4-4D9A-8954-2E324D8A6700}" type="slidenum">
              <a:rPr lang="es-ES" smtClean="0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25463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66B66C-2E24-433F-B9A0-7E716F63C71F}" type="slidenum">
              <a:rPr lang="es-ES" smtClean="0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74674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3F0C4C-9072-4601-8321-49A17B7875CC}" type="slidenum">
              <a:rPr lang="es-ES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241982"/>
      </p:ext>
    </p:extLst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B15CB-FFF4-4538-B29A-E969FF93B3C1}" type="slidenum">
              <a:rPr lang="es-ES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141264"/>
      </p:ext>
    </p:extLst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6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8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15"/>
          <p:cNvSpPr/>
          <p:nvPr/>
        </p:nvSpPr>
        <p:spPr>
          <a:xfrm rot="60000">
            <a:off x="5958417" y="604846"/>
            <a:ext cx="505248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16"/>
          <p:cNvSpPr/>
          <p:nvPr/>
        </p:nvSpPr>
        <p:spPr>
          <a:xfrm rot="60000">
            <a:off x="5962659" y="603250"/>
            <a:ext cx="5050367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2"/>
          <p:cNvSpPr/>
          <p:nvPr/>
        </p:nvSpPr>
        <p:spPr>
          <a:xfrm rot="21540000">
            <a:off x="999067" y="576263"/>
            <a:ext cx="5052484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3"/>
          <p:cNvSpPr/>
          <p:nvPr/>
        </p:nvSpPr>
        <p:spPr>
          <a:xfrm rot="21540000">
            <a:off x="999067" y="576263"/>
            <a:ext cx="5052484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35684">
            <a:off x="3162301" y="293701"/>
            <a:ext cx="755651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96196">
            <a:off x="8467990" y="238925"/>
            <a:ext cx="566738" cy="755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55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9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5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6084" y="5886463"/>
            <a:ext cx="161713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1219203" y="5829313"/>
            <a:ext cx="4696884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7451" y="5897576"/>
            <a:ext cx="738716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46533A-B88B-4204-9322-1E6979EF42F1}" type="slidenum">
              <a:rPr lang="es-ES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1352"/>
      </p:ext>
    </p:extLst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6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7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8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11"/>
          <p:cNvSpPr/>
          <p:nvPr/>
        </p:nvSpPr>
        <p:spPr>
          <a:xfrm rot="21540000">
            <a:off x="999067" y="576263"/>
            <a:ext cx="5052484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12"/>
          <p:cNvSpPr/>
          <p:nvPr/>
        </p:nvSpPr>
        <p:spPr>
          <a:xfrm rot="21540000">
            <a:off x="992717" y="576263"/>
            <a:ext cx="5052483" cy="5721350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28"/>
          <p:cNvSpPr/>
          <p:nvPr/>
        </p:nvSpPr>
        <p:spPr>
          <a:xfrm rot="60000">
            <a:off x="5958417" y="604846"/>
            <a:ext cx="5052483" cy="5722937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29"/>
          <p:cNvSpPr/>
          <p:nvPr/>
        </p:nvSpPr>
        <p:spPr>
          <a:xfrm rot="60000">
            <a:off x="5952067" y="603250"/>
            <a:ext cx="5052484" cy="5722938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35684">
            <a:off x="3162301" y="293701"/>
            <a:ext cx="755651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96196">
            <a:off x="8467990" y="238925"/>
            <a:ext cx="566738" cy="755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95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0326" y="5888051"/>
            <a:ext cx="1619249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16" name="Footer Placeholder 5"/>
          <p:cNvSpPr>
            <a:spLocks noGrp="1"/>
          </p:cNvSpPr>
          <p:nvPr>
            <p:ph type="ftr" sz="quarter" idx="11"/>
          </p:nvPr>
        </p:nvSpPr>
        <p:spPr>
          <a:xfrm rot="21540000">
            <a:off x="1219209" y="5830901"/>
            <a:ext cx="4425951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3800" y="5900751"/>
            <a:ext cx="73871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A2769E-9452-4127-845D-16904CC1D64D}" type="slidenum">
              <a:rPr lang="es-ES">
                <a:solidFill>
                  <a:srgbClr val="465E9C"/>
                </a:solidFill>
              </a:rPr>
              <a:pPr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439137"/>
      </p:ext>
    </p:extLst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45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5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9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75784" y="574675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75784" y="576263"/>
            <a:ext cx="10261600" cy="5715000"/>
          </a:xfrm>
          <a:prstGeom prst="rect">
            <a:avLst/>
          </a:prstGeom>
          <a:blipFill dpi="0" rotWithShape="1">
            <a:blip r:embed="rId15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2056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35684">
            <a:off x="726026" y="273063"/>
            <a:ext cx="755649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96196">
            <a:off x="10914856" y="204000"/>
            <a:ext cx="566738" cy="755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" name="Title Placeholder 1"/>
          <p:cNvSpPr>
            <a:spLocks noGrp="1"/>
          </p:cNvSpPr>
          <p:nvPr>
            <p:ph type="title"/>
          </p:nvPr>
        </p:nvSpPr>
        <p:spPr bwMode="auto">
          <a:xfrm>
            <a:off x="1460509" y="817576"/>
            <a:ext cx="9285817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05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51575" y="2119319"/>
            <a:ext cx="8261351" cy="360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368" y="5808676"/>
            <a:ext cx="16171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9" y="5808676"/>
            <a:ext cx="7387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7736" y="5808676"/>
            <a:ext cx="7387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73CB94-3729-4FB6-8CF3-9608DA28020B}" type="slidenum">
              <a:rPr lang="es-ES">
                <a:solidFill>
                  <a:srgbClr val="465E9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261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710" r:id="rId12"/>
    <p:sldLayoutId id="2147483711" r:id="rId13"/>
  </p:sldLayoutIdLst>
  <p:transition spd="slow">
    <p:pull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/>
        <a:buChar char="O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64465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5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5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75784" y="574675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75784" y="576263"/>
            <a:ext cx="102616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2056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35684">
            <a:off x="726022" y="273057"/>
            <a:ext cx="755649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96196">
            <a:off x="10914856" y="203997"/>
            <a:ext cx="566738" cy="755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" name="Title Placeholder 1"/>
          <p:cNvSpPr>
            <a:spLocks noGrp="1"/>
          </p:cNvSpPr>
          <p:nvPr>
            <p:ph type="title"/>
          </p:nvPr>
        </p:nvSpPr>
        <p:spPr bwMode="auto">
          <a:xfrm>
            <a:off x="1460505" y="817570"/>
            <a:ext cx="9285817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05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51571" y="2119319"/>
            <a:ext cx="8261351" cy="360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368" y="5808670"/>
            <a:ext cx="16171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5" y="5808670"/>
            <a:ext cx="7387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7736" y="5808670"/>
            <a:ext cx="7387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73CB94-3729-4FB6-8CF3-9608DA28020B}" type="slidenum">
              <a:rPr lang="es-ES">
                <a:solidFill>
                  <a:srgbClr val="465E9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631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ransition spd="slow">
    <p:pull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/>
        <a:buChar char="O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64465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15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75784" y="574675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75784" y="576263"/>
            <a:ext cx="102616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2056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35684">
            <a:off x="726018" y="273051"/>
            <a:ext cx="755649" cy="56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096196">
            <a:off x="10914856" y="203994"/>
            <a:ext cx="566738" cy="755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8" name="Title Placeholder 1"/>
          <p:cNvSpPr>
            <a:spLocks noGrp="1"/>
          </p:cNvSpPr>
          <p:nvPr>
            <p:ph type="title"/>
          </p:nvPr>
        </p:nvSpPr>
        <p:spPr bwMode="auto">
          <a:xfrm>
            <a:off x="1460501" y="817564"/>
            <a:ext cx="9285817" cy="1201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05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951567" y="2119314"/>
            <a:ext cx="8261351" cy="360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367" y="5808664"/>
            <a:ext cx="16171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1" y="5808664"/>
            <a:ext cx="7387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7734" y="5808664"/>
            <a:ext cx="7387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  <a:cs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73CB94-3729-4FB6-8CF3-9608DA28020B}" type="slidenum">
              <a:rPr lang="es-ES">
                <a:solidFill>
                  <a:srgbClr val="465E9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077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ransition spd="slow">
    <p:pull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onstantia" pitchFamily="18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/>
        <a:buChar char="O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64465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85000"/>
        <a:buFont typeface="Brush Script MT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465E9C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73CB94-3729-4FB6-8CF3-9608DA28020B}" type="slidenum">
              <a:rPr lang="es-ES" smtClean="0">
                <a:solidFill>
                  <a:srgbClr val="465E9C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s-ES" dirty="0">
              <a:solidFill>
                <a:srgbClr val="465E9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1653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  <p:sldLayoutId id="2147483742" r:id="rId12"/>
    <p:sldLayoutId id="2147483743" r:id="rId13"/>
    <p:sldLayoutId id="2147483744" r:id="rId14"/>
    <p:sldLayoutId id="2147483745" r:id="rId15"/>
    <p:sldLayoutId id="2147483746" r:id="rId16"/>
    <p:sldLayoutId id="2147483747" r:id="rId17"/>
  </p:sldLayoutIdLst>
  <p:transition spd="slow">
    <p:pull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gif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citaty.info/topic/znaki" TargetMode="Externa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bject 2">
            <a:extLst>
              <a:ext uri="{FF2B5EF4-FFF2-40B4-BE49-F238E27FC236}">
                <a16:creationId xmlns:a16="http://schemas.microsoft.com/office/drawing/2014/main" xmlns="" id="{182679EF-3EEF-4485-BEDF-0CBEA332EAD6}"/>
              </a:ext>
            </a:extLst>
          </p:cNvPr>
          <p:cNvSpPr>
            <a:spLocks/>
          </p:cNvSpPr>
          <p:nvPr/>
        </p:nvSpPr>
        <p:spPr bwMode="auto">
          <a:xfrm>
            <a:off x="0" y="-24336"/>
            <a:ext cx="12192000" cy="1619250"/>
          </a:xfrm>
          <a:custGeom>
            <a:avLst/>
            <a:gdLst>
              <a:gd name="T0" fmla="*/ 2147483646 w 5760085"/>
              <a:gd name="T1" fmla="*/ 0 h 1021080"/>
              <a:gd name="T2" fmla="*/ 0 w 5760085"/>
              <a:gd name="T3" fmla="*/ 0 h 1021080"/>
              <a:gd name="T4" fmla="*/ 0 w 5760085"/>
              <a:gd name="T5" fmla="*/ 409551945 h 1021080"/>
              <a:gd name="T6" fmla="*/ 2147483646 w 5760085"/>
              <a:gd name="T7" fmla="*/ 409551945 h 1021080"/>
              <a:gd name="T8" fmla="*/ 2147483646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" name="object 3">
            <a:extLst>
              <a:ext uri="{FF2B5EF4-FFF2-40B4-BE49-F238E27FC236}">
                <a16:creationId xmlns:a16="http://schemas.microsoft.com/office/drawing/2014/main" xmlns="" id="{C63096CA-385F-40AF-87B7-8973B6C3F0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00190" y="359045"/>
            <a:ext cx="6472239" cy="852488"/>
          </a:xfrm>
        </p:spPr>
        <p:txBody>
          <a:bodyPr vert="horz" lIns="91440" tIns="23161" rIns="91440" bIns="45720" rtlCol="0" anchor="ctr">
            <a:noAutofit/>
          </a:bodyPr>
          <a:lstStyle/>
          <a:p>
            <a:pPr marL="20141">
              <a:spcBef>
                <a:spcPts val="181"/>
              </a:spcBef>
              <a:defRPr/>
            </a:pPr>
            <a:r>
              <a:rPr lang="ru-RU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88" name="object 4">
            <a:extLst>
              <a:ext uri="{FF2B5EF4-FFF2-40B4-BE49-F238E27FC236}">
                <a16:creationId xmlns:a16="http://schemas.microsoft.com/office/drawing/2014/main" xmlns="" id="{427AB05C-74F0-437D-910A-C4A33E2613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5600" y="2420883"/>
            <a:ext cx="5918240" cy="2877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68479" rIns="0" bIns="0">
            <a:spAutoFit/>
          </a:bodyPr>
          <a:lstStyle>
            <a:lvl1pPr marL="190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5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Синтаксис и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5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5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5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Пунктуация.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endParaRPr lang="ru-RU" altLang="ru-RU" sz="5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5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Словосочетание.</a:t>
            </a:r>
            <a:endParaRPr lang="ru-RU" altLang="ru-RU" sz="5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5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ts val="2700"/>
              </a:lnSpc>
              <a:spcBef>
                <a:spcPts val="538"/>
              </a:spcBef>
            </a:pPr>
            <a:r>
              <a:rPr lang="ru-RU" altLang="ru-RU" sz="5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5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</a:t>
            </a:r>
            <a:r>
              <a:rPr lang="ru-RU" altLang="ru-RU" sz="5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повторение)</a:t>
            </a:r>
          </a:p>
        </p:txBody>
      </p:sp>
      <p:sp>
        <p:nvSpPr>
          <p:cNvPr id="16389" name="object 5">
            <a:extLst>
              <a:ext uri="{FF2B5EF4-FFF2-40B4-BE49-F238E27FC236}">
                <a16:creationId xmlns:a16="http://schemas.microsoft.com/office/drawing/2014/main" xmlns="" id="{2D9876A0-23E1-401C-B827-CFEC3AAE1054}"/>
              </a:ext>
            </a:extLst>
          </p:cNvPr>
          <p:cNvSpPr>
            <a:spLocks/>
          </p:cNvSpPr>
          <p:nvPr/>
        </p:nvSpPr>
        <p:spPr bwMode="auto">
          <a:xfrm>
            <a:off x="1076201" y="1772816"/>
            <a:ext cx="777108" cy="2160240"/>
          </a:xfrm>
          <a:custGeom>
            <a:avLst/>
            <a:gdLst>
              <a:gd name="T0" fmla="*/ 138940851 w 344170"/>
              <a:gd name="T1" fmla="*/ 0 h 740410"/>
              <a:gd name="T2" fmla="*/ 0 w 344170"/>
              <a:gd name="T3" fmla="*/ 0 h 740410"/>
              <a:gd name="T4" fmla="*/ 0 w 344170"/>
              <a:gd name="T5" fmla="*/ 1247946159 h 740410"/>
              <a:gd name="T6" fmla="*/ 138940851 w 344170"/>
              <a:gd name="T7" fmla="*/ 1247946159 h 740410"/>
              <a:gd name="T8" fmla="*/ 138940851 w 344170"/>
              <a:gd name="T9" fmla="*/ 0 h 740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740410"/>
              <a:gd name="T17" fmla="*/ 344170 w 344170"/>
              <a:gd name="T18" fmla="*/ 740410 h 740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6390" name="object 6">
            <a:extLst>
              <a:ext uri="{FF2B5EF4-FFF2-40B4-BE49-F238E27FC236}">
                <a16:creationId xmlns:a16="http://schemas.microsoft.com/office/drawing/2014/main" xmlns="" id="{280E98EC-D115-4173-8D06-5F0D1B403954}"/>
              </a:ext>
            </a:extLst>
          </p:cNvPr>
          <p:cNvSpPr>
            <a:spLocks/>
          </p:cNvSpPr>
          <p:nvPr/>
        </p:nvSpPr>
        <p:spPr bwMode="auto">
          <a:xfrm>
            <a:off x="1070421" y="4293096"/>
            <a:ext cx="777108" cy="1944216"/>
          </a:xfrm>
          <a:custGeom>
            <a:avLst/>
            <a:gdLst>
              <a:gd name="T0" fmla="*/ 138940851 w 344170"/>
              <a:gd name="T1" fmla="*/ 0 h 680719"/>
              <a:gd name="T2" fmla="*/ 0 w 344170"/>
              <a:gd name="T3" fmla="*/ 0 h 680719"/>
              <a:gd name="T4" fmla="*/ 0 w 344170"/>
              <a:gd name="T5" fmla="*/ 272968660 h 680719"/>
              <a:gd name="T6" fmla="*/ 138940851 w 344170"/>
              <a:gd name="T7" fmla="*/ 272968660 h 680719"/>
              <a:gd name="T8" fmla="*/ 138940851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80719"/>
              <a:gd name="T17" fmla="*/ 344170 w 344170"/>
              <a:gd name="T18" fmla="*/ 680719 h 6807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grpSp>
        <p:nvGrpSpPr>
          <p:cNvPr id="16392" name="object 8">
            <a:extLst>
              <a:ext uri="{FF2B5EF4-FFF2-40B4-BE49-F238E27FC236}">
                <a16:creationId xmlns:a16="http://schemas.microsoft.com/office/drawing/2014/main" xmlns="" id="{AF525BCF-5E04-423D-A31D-3FF8B13B16B4}"/>
              </a:ext>
            </a:extLst>
          </p:cNvPr>
          <p:cNvGrpSpPr>
            <a:grpSpLocks/>
          </p:cNvGrpSpPr>
          <p:nvPr/>
        </p:nvGrpSpPr>
        <p:grpSpPr bwMode="auto">
          <a:xfrm>
            <a:off x="10111187" y="360903"/>
            <a:ext cx="958851" cy="957262"/>
            <a:chOff x="4701999" y="228108"/>
            <a:chExt cx="603885" cy="603885"/>
          </a:xfrm>
        </p:grpSpPr>
        <p:sp>
          <p:nvSpPr>
            <p:cNvPr id="16396" name="object 9">
              <a:extLst>
                <a:ext uri="{FF2B5EF4-FFF2-40B4-BE49-F238E27FC236}">
                  <a16:creationId xmlns:a16="http://schemas.microsoft.com/office/drawing/2014/main" xmlns="" id="{4674FD90-B37B-4309-807E-64678D223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1999" y="228108"/>
              <a:ext cx="603885" cy="603885"/>
            </a:xfrm>
            <a:custGeom>
              <a:avLst/>
              <a:gdLst>
                <a:gd name="T0" fmla="*/ 603608 w 603885"/>
                <a:gd name="T1" fmla="*/ 0 h 603885"/>
                <a:gd name="T2" fmla="*/ 0 w 603885"/>
                <a:gd name="T3" fmla="*/ 0 h 603885"/>
                <a:gd name="T4" fmla="*/ 0 w 603885"/>
                <a:gd name="T5" fmla="*/ 603609 h 603885"/>
                <a:gd name="T6" fmla="*/ 603608 w 603885"/>
                <a:gd name="T7" fmla="*/ 603609 h 603885"/>
                <a:gd name="T8" fmla="*/ 603608 w 603885"/>
                <a:gd name="T9" fmla="*/ 0 h 6038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3885"/>
                <a:gd name="T16" fmla="*/ 0 h 603885"/>
                <a:gd name="T17" fmla="*/ 603885 w 603885"/>
                <a:gd name="T18" fmla="*/ 603885 h 6038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  <p:sp>
          <p:nvSpPr>
            <p:cNvPr id="16397" name="object 10">
              <a:extLst>
                <a:ext uri="{FF2B5EF4-FFF2-40B4-BE49-F238E27FC236}">
                  <a16:creationId xmlns:a16="http://schemas.microsoft.com/office/drawing/2014/main" xmlns="" id="{8F2CF17E-F7A7-4A76-B181-A79DC70485FE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1999" y="228108"/>
              <a:ext cx="603885" cy="603885"/>
            </a:xfrm>
            <a:custGeom>
              <a:avLst/>
              <a:gdLst>
                <a:gd name="T0" fmla="*/ 0 w 603885"/>
                <a:gd name="T1" fmla="*/ 0 h 603885"/>
                <a:gd name="T2" fmla="*/ 603608 w 603885"/>
                <a:gd name="T3" fmla="*/ 0 h 603885"/>
                <a:gd name="T4" fmla="*/ 603608 w 603885"/>
                <a:gd name="T5" fmla="*/ 603609 h 603885"/>
                <a:gd name="T6" fmla="*/ 0 w 603885"/>
                <a:gd name="T7" fmla="*/ 603609 h 603885"/>
                <a:gd name="T8" fmla="*/ 0 w 603885"/>
                <a:gd name="T9" fmla="*/ 0 h 6038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3885"/>
                <a:gd name="T16" fmla="*/ 0 h 603885"/>
                <a:gd name="T17" fmla="*/ 603885 w 603885"/>
                <a:gd name="T18" fmla="*/ 603885 h 60388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30481">
              <a:solidFill>
                <a:srgbClr val="FFFF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0" tIns="0" rIns="0" bIns="0"/>
            <a:lstStyle/>
            <a:p>
              <a:endParaRPr lang="ru-RU"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xmlns="" id="{AB721BAF-D24C-44C3-93A9-17D7F67DB49B}"/>
              </a:ext>
            </a:extLst>
          </p:cNvPr>
          <p:cNvSpPr txBox="1"/>
          <p:nvPr/>
        </p:nvSpPr>
        <p:spPr>
          <a:xfrm>
            <a:off x="10397982" y="357433"/>
            <a:ext cx="274637" cy="574675"/>
          </a:xfrm>
          <a:prstGeom prst="rect">
            <a:avLst/>
          </a:prstGeom>
        </p:spPr>
        <p:txBody>
          <a:bodyPr lIns="0" tIns="25176" rIns="0" bIns="0">
            <a:spAutoFit/>
          </a:bodyPr>
          <a:lstStyle/>
          <a:p>
            <a:pPr>
              <a:spcBef>
                <a:spcPts val="198"/>
              </a:spcBef>
              <a:defRPr/>
            </a:pPr>
            <a:r>
              <a:rPr lang="ru-RU" sz="3568" b="1" spc="16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3568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xmlns="" id="{909EAB7E-F1E7-495B-B256-DF2FA4E4DB19}"/>
              </a:ext>
            </a:extLst>
          </p:cNvPr>
          <p:cNvSpPr txBox="1"/>
          <p:nvPr/>
        </p:nvSpPr>
        <p:spPr>
          <a:xfrm>
            <a:off x="10186843" y="874881"/>
            <a:ext cx="696913" cy="336652"/>
          </a:xfrm>
          <a:prstGeom prst="rect">
            <a:avLst/>
          </a:prstGeom>
        </p:spPr>
        <p:txBody>
          <a:bodyPr lIns="0" tIns="19134" rIns="0" bIns="0">
            <a:spAutoFit/>
          </a:bodyPr>
          <a:lstStyle/>
          <a:p>
            <a:pPr>
              <a:spcBef>
                <a:spcPts val="151"/>
              </a:spcBef>
              <a:defRPr/>
            </a:pPr>
            <a:r>
              <a:rPr sz="2062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062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062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8BCE889C-F121-4A8D-9A6C-AAA39F43AD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9861" y="1976682"/>
            <a:ext cx="3190352" cy="36845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A137AD3-2E1D-49E5-8016-80196CD347C8}"/>
              </a:ext>
            </a:extLst>
          </p:cNvPr>
          <p:cNvSpPr txBox="1"/>
          <p:nvPr/>
        </p:nvSpPr>
        <p:spPr>
          <a:xfrm>
            <a:off x="2351584" y="647253"/>
            <a:ext cx="80313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Bookman Old Style" panose="02050604050505020204" pitchFamily="18" charset="0"/>
              </a:rPr>
              <a:t>СТРОЕНИЕ СЛОВОСОЧЕТАНИЙ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6DA2B32-09E0-4530-949B-A82FA4FAE1CF}"/>
              </a:ext>
            </a:extLst>
          </p:cNvPr>
          <p:cNvSpPr txBox="1"/>
          <p:nvPr/>
        </p:nvSpPr>
        <p:spPr>
          <a:xfrm>
            <a:off x="3077227" y="2090378"/>
            <a:ext cx="32464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ГЛАВНОЕ СЛОВО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73D8A60-35C6-41E5-9C3A-DE2622B88C48}"/>
              </a:ext>
            </a:extLst>
          </p:cNvPr>
          <p:cNvSpPr txBox="1"/>
          <p:nvPr/>
        </p:nvSpPr>
        <p:spPr>
          <a:xfrm>
            <a:off x="6779398" y="2089202"/>
            <a:ext cx="38779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FFC000"/>
                </a:solidFill>
                <a:latin typeface="Century Gothic" panose="020B0502020202020204" pitchFamily="34" charset="0"/>
              </a:rPr>
              <a:t>ЗАВИСИМОЕ СЛОВО</a:t>
            </a: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6FCD7B3B-FCDB-4B6E-9304-298C9A05B4C3}"/>
              </a:ext>
            </a:extLst>
          </p:cNvPr>
          <p:cNvCxnSpPr>
            <a:cxnSpLocks/>
          </p:cNvCxnSpPr>
          <p:nvPr/>
        </p:nvCxnSpPr>
        <p:spPr>
          <a:xfrm>
            <a:off x="4206632" y="1772816"/>
            <a:ext cx="3833593" cy="0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xmlns="" id="{EDC21162-6CA5-40B9-8140-08748128FB59}"/>
              </a:ext>
            </a:extLst>
          </p:cNvPr>
          <p:cNvCxnSpPr>
            <a:cxnSpLocks/>
          </p:cNvCxnSpPr>
          <p:nvPr/>
        </p:nvCxnSpPr>
        <p:spPr>
          <a:xfrm>
            <a:off x="8021365" y="1772819"/>
            <a:ext cx="18851" cy="33273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C074FC39-2D7C-4F79-979A-271D821C6ACC}"/>
              </a:ext>
            </a:extLst>
          </p:cNvPr>
          <p:cNvCxnSpPr>
            <a:cxnSpLocks/>
          </p:cNvCxnSpPr>
          <p:nvPr/>
        </p:nvCxnSpPr>
        <p:spPr>
          <a:xfrm>
            <a:off x="4206623" y="1772816"/>
            <a:ext cx="0" cy="316386"/>
          </a:xfrm>
          <a:prstGeom prst="line">
            <a:avLst/>
          </a:prstGeom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3DD72BE-6659-4D21-8141-BD31E868026B}"/>
              </a:ext>
            </a:extLst>
          </p:cNvPr>
          <p:cNvSpPr txBox="1"/>
          <p:nvPr/>
        </p:nvSpPr>
        <p:spPr>
          <a:xfrm>
            <a:off x="3647501" y="1629475"/>
            <a:ext cx="1588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>
                <a:latin typeface="Century Gothic" panose="020B0502020202020204" pitchFamily="34" charset="0"/>
              </a:rPr>
              <a:t>х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DAE1949E-72DE-429C-8EE7-1DE038D1FD81}"/>
              </a:ext>
            </a:extLst>
          </p:cNvPr>
          <p:cNvSpPr txBox="1"/>
          <p:nvPr/>
        </p:nvSpPr>
        <p:spPr>
          <a:xfrm>
            <a:off x="5544769" y="1356729"/>
            <a:ext cx="15600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ВОПРОС</a:t>
            </a:r>
            <a:r>
              <a:rPr lang="ru-RU" dirty="0"/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D22BAE14-47C9-4123-94D5-5DCD30AB0106}"/>
              </a:ext>
            </a:extLst>
          </p:cNvPr>
          <p:cNvSpPr txBox="1"/>
          <p:nvPr/>
        </p:nvSpPr>
        <p:spPr>
          <a:xfrm>
            <a:off x="751441" y="3427321"/>
            <a:ext cx="49125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Century Gothic" panose="020B0502020202020204" pitchFamily="34" charset="0"/>
              </a:rPr>
              <a:t>ЖИТЬ     У    </a:t>
            </a:r>
            <a:r>
              <a:rPr lang="ru-RU" sz="3600" b="1" dirty="0" smtClean="0">
                <a:latin typeface="+mj-lt"/>
              </a:rPr>
              <a:t>леса</a:t>
            </a:r>
            <a:endParaRPr lang="ru-RU" sz="3600" b="1" dirty="0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3028CB39-7673-4F44-8B54-9F09B28FB515}"/>
              </a:ext>
            </a:extLst>
          </p:cNvPr>
          <p:cNvSpPr txBox="1"/>
          <p:nvPr/>
        </p:nvSpPr>
        <p:spPr>
          <a:xfrm>
            <a:off x="4439817" y="3451700"/>
            <a:ext cx="53637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Century Gothic" panose="020B0502020202020204" pitchFamily="34" charset="0"/>
              </a:rPr>
              <a:t>СИНЯЯ</a:t>
            </a:r>
            <a:r>
              <a:rPr lang="ru-RU" sz="2800" b="1" dirty="0">
                <a:latin typeface="Century Gothic" panose="020B0502020202020204" pitchFamily="34" charset="0"/>
              </a:rPr>
              <a:t>      РУБАШКА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1E398B2F-F9E3-4B8F-8C46-E86D7D491BCA}"/>
              </a:ext>
            </a:extLst>
          </p:cNvPr>
          <p:cNvSpPr txBox="1"/>
          <p:nvPr/>
        </p:nvSpPr>
        <p:spPr>
          <a:xfrm>
            <a:off x="8760296" y="3025683"/>
            <a:ext cx="4138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х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BF57E7CD-1958-4E79-B121-FD79D27E7042}"/>
              </a:ext>
            </a:extLst>
          </p:cNvPr>
          <p:cNvSpPr txBox="1"/>
          <p:nvPr/>
        </p:nvSpPr>
        <p:spPr>
          <a:xfrm>
            <a:off x="6914723" y="3034971"/>
            <a:ext cx="4138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х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5AC10D0F-15A0-4B1D-9EB2-902BB8CD8EEB}"/>
              </a:ext>
            </a:extLst>
          </p:cNvPr>
          <p:cNvSpPr txBox="1"/>
          <p:nvPr/>
        </p:nvSpPr>
        <p:spPr>
          <a:xfrm>
            <a:off x="1117475" y="2820509"/>
            <a:ext cx="4138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latin typeface="Century Gothic" panose="020B0502020202020204" pitchFamily="34" charset="0"/>
              </a:rPr>
              <a:t>х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79A2B6E0-82AC-464D-8FC1-E13FDC41DA92}"/>
              </a:ext>
            </a:extLst>
          </p:cNvPr>
          <p:cNvSpPr txBox="1"/>
          <p:nvPr/>
        </p:nvSpPr>
        <p:spPr>
          <a:xfrm>
            <a:off x="2031969" y="2564018"/>
            <a:ext cx="942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где?</a:t>
            </a:r>
            <a:r>
              <a:rPr lang="ru-RU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xmlns="" id="{7F3F6BCC-2D57-4C02-B121-EF4D0E78345A}"/>
              </a:ext>
            </a:extLst>
          </p:cNvPr>
          <p:cNvSpPr txBox="1"/>
          <p:nvPr/>
        </p:nvSpPr>
        <p:spPr>
          <a:xfrm>
            <a:off x="5483655" y="2600560"/>
            <a:ext cx="13195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какая?</a:t>
            </a:r>
            <a:r>
              <a:rPr lang="ru-RU" dirty="0">
                <a:latin typeface="Century Gothic" panose="020B0502020202020204" pitchFamily="34" charset="0"/>
              </a:rPr>
              <a:t> 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xmlns="" id="{C76EC590-F667-4F91-81C4-CD0179BD4BBC}"/>
              </a:ext>
            </a:extLst>
          </p:cNvPr>
          <p:cNvSpPr txBox="1"/>
          <p:nvPr/>
        </p:nvSpPr>
        <p:spPr>
          <a:xfrm>
            <a:off x="9438913" y="2589676"/>
            <a:ext cx="15536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о</a:t>
            </a:r>
            <a:r>
              <a:rPr lang="ru-RU" sz="24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т чего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 flipH="1">
            <a:off x="8406115" y="3405272"/>
            <a:ext cx="35465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  <a:latin typeface="Arial"/>
              </a:rPr>
              <a:t>далеко</a:t>
            </a:r>
            <a:r>
              <a:rPr lang="ru-RU" sz="3200" b="1" dirty="0">
                <a:solidFill>
                  <a:srgbClr val="333333"/>
                </a:solidFill>
                <a:latin typeface="Arial"/>
              </a:rPr>
              <a:t> от дома</a:t>
            </a:r>
            <a:endParaRPr lang="ru-RU" sz="3200" b="1" dirty="0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1319606" y="3950536"/>
            <a:ext cx="4823" cy="33256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3426889" y="4000008"/>
            <a:ext cx="4823" cy="33256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5101078" y="3946832"/>
            <a:ext cx="4823" cy="33256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6914728" y="3950536"/>
            <a:ext cx="4823" cy="33256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Выгнутая вверх стрелка 12"/>
          <p:cNvSpPr/>
          <p:nvPr/>
        </p:nvSpPr>
        <p:spPr>
          <a:xfrm flipH="1">
            <a:off x="5483653" y="3158909"/>
            <a:ext cx="1247019" cy="33687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6" name="Выгнутая вверх стрелка 45"/>
          <p:cNvSpPr/>
          <p:nvPr/>
        </p:nvSpPr>
        <p:spPr>
          <a:xfrm>
            <a:off x="1470429" y="3159979"/>
            <a:ext cx="1737267" cy="33687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7" name="Выгнутая вверх стрелка 46"/>
          <p:cNvSpPr/>
          <p:nvPr/>
        </p:nvSpPr>
        <p:spPr>
          <a:xfrm>
            <a:off x="9310737" y="3158909"/>
            <a:ext cx="1737267" cy="336874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48" name="Прямая со стрелкой 47"/>
          <p:cNvCxnSpPr/>
          <p:nvPr/>
        </p:nvCxnSpPr>
        <p:spPr>
          <a:xfrm>
            <a:off x="9182153" y="3974920"/>
            <a:ext cx="4823" cy="33256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>
            <a:off x="11208577" y="3990047"/>
            <a:ext cx="4823" cy="33256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206632" y="2820496"/>
            <a:ext cx="1" cy="348882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8270384" y="2794838"/>
            <a:ext cx="1" cy="348882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117475" y="5425190"/>
            <a:ext cx="308914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+mj-lt"/>
              </a:rPr>
              <a:t>глагольное</a:t>
            </a:r>
            <a:endParaRPr lang="ru-RU" sz="40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121525" y="5425190"/>
            <a:ext cx="2736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j-lt"/>
              </a:rPr>
              <a:t>именное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472272" y="5425189"/>
            <a:ext cx="27363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+mj-lt"/>
              </a:rPr>
              <a:t>наречное</a:t>
            </a:r>
            <a:endParaRPr lang="ru-RU" sz="3600" b="1" dirty="0">
              <a:solidFill>
                <a:srgbClr val="C00000"/>
              </a:solidFill>
              <a:latin typeface="+mj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90244" y="4332574"/>
            <a:ext cx="31651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+mj-lt"/>
              </a:rPr>
              <a:t>глаг.      +     сущ.   </a:t>
            </a:r>
            <a:endParaRPr lang="ru-RU" sz="28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560876" y="4539256"/>
            <a:ext cx="36709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err="1" smtClean="0">
                <a:solidFill>
                  <a:srgbClr val="002060"/>
                </a:solidFill>
                <a:latin typeface="+mj-lt"/>
              </a:rPr>
              <a:t>прилаг</a:t>
            </a:r>
            <a:r>
              <a:rPr lang="ru-RU" sz="2800" b="1" dirty="0" smtClean="0">
                <a:solidFill>
                  <a:srgbClr val="002060"/>
                </a:solidFill>
                <a:latin typeface="+mj-lt"/>
              </a:rPr>
              <a:t>.      +     сущ.   </a:t>
            </a:r>
            <a:endParaRPr lang="ru-RU" sz="28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8521004" y="4691656"/>
            <a:ext cx="36709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+mj-lt"/>
              </a:rPr>
              <a:t>нареч.   +     сущ.   </a:t>
            </a:r>
            <a:endParaRPr lang="ru-RU" sz="2800" b="1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  <p:bldP spid="5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Виды словосочетаний по главному слову</a:t>
            </a:r>
            <a:endParaRPr lang="ru-RU" dirty="0"/>
          </a:p>
        </p:txBody>
      </p:sp>
      <p:pic>
        <p:nvPicPr>
          <p:cNvPr id="1026" name="Picture 2" descr="Типы словосочетани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16" y="1556794"/>
            <a:ext cx="10585176" cy="4400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620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3">
            <a:extLst>
              <a:ext uri="{FF2B5EF4-FFF2-40B4-BE49-F238E27FC236}">
                <a16:creationId xmlns:a16="http://schemas.microsoft.com/office/drawing/2014/main" xmlns="" id="{993FD048-136D-4F76-98BB-2A070B2A8B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43472" y="954555"/>
            <a:ext cx="964907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600" b="1" dirty="0">
                <a:solidFill>
                  <a:srgbClr val="C00000"/>
                </a:solidFill>
              </a:rPr>
              <a:t>Что не может быть </a:t>
            </a:r>
            <a:r>
              <a:rPr lang="ru-RU" altLang="ru-RU" sz="3600" b="1" dirty="0" smtClean="0">
                <a:solidFill>
                  <a:srgbClr val="C00000"/>
                </a:solidFill>
              </a:rPr>
              <a:t>словосочетанием</a:t>
            </a:r>
            <a:r>
              <a:rPr lang="ru-RU" altLang="ru-RU" sz="3600" b="1" dirty="0">
                <a:solidFill>
                  <a:srgbClr val="C00000"/>
                </a:solidFill>
              </a:rPr>
              <a:t>!</a:t>
            </a:r>
          </a:p>
        </p:txBody>
      </p:sp>
      <p:sp>
        <p:nvSpPr>
          <p:cNvPr id="19460" name="Прямоугольник 4">
            <a:extLst>
              <a:ext uri="{FF2B5EF4-FFF2-40B4-BE49-F238E27FC236}">
                <a16:creationId xmlns:a16="http://schemas.microsoft.com/office/drawing/2014/main" xmlns="" id="{84FE14BE-4E18-4871-8FAD-DE7864B729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800" y="1606490"/>
            <a:ext cx="1080120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FontTx/>
              <a:buChar char="-"/>
              <a:defRPr/>
            </a:pPr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грамматическая </a:t>
            </a: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 предложения: 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лопок созрел.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Tx/>
              <a:buChar char="-"/>
              <a:defRPr/>
            </a:pPr>
            <a:r>
              <a:rPr lang="ru-RU" sz="3200" b="1" dirty="0" smtClean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однородные </a:t>
            </a:r>
            <a:r>
              <a:rPr lang="ru-RU" sz="32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члены  предложения : 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200" b="1" u="db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вылетели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и    </a:t>
            </a:r>
            <a:r>
              <a:rPr lang="ru-RU" sz="3200" b="1" u="dbl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заиграли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200" b="1" dirty="0">
                <a:solidFill>
                  <a:srgbClr val="00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скрипках</a:t>
            </a:r>
          </a:p>
          <a:p>
            <a:pPr algn="ctr">
              <a:defRPr/>
            </a:pPr>
            <a:endParaRPr lang="ru-RU" sz="3200" b="1" dirty="0">
              <a:solidFill>
                <a:srgbClr val="0033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buFontTx/>
              <a:buChar char="-"/>
              <a:defRPr/>
            </a:pP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слово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предлогом или частицей : </a:t>
            </a:r>
          </a:p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около     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школы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2" descr="http://www.doski.ru/i/17/42/6174263.png">
            <a:extLst>
              <a:ext uri="{FF2B5EF4-FFF2-40B4-BE49-F238E27FC236}">
                <a16:creationId xmlns:a16="http://schemas.microsoft.com/office/drawing/2014/main" xmlns="" id="{C889861D-B432-4D97-ACF0-46FD6E2D7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37" y="315911"/>
            <a:ext cx="1965432" cy="1848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D575543-A48D-49F2-AFD6-EFCBD0E2A5B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215609" y="4560928"/>
            <a:ext cx="1976391" cy="1976390"/>
          </a:xfrm>
          <a:prstGeom prst="rect">
            <a:avLst/>
          </a:prstGeom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5159896" y="2708920"/>
            <a:ext cx="1440161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6761832" y="2852936"/>
            <a:ext cx="1494408" cy="14483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6761832" y="2708920"/>
            <a:ext cx="1494408" cy="0"/>
          </a:xfrm>
          <a:prstGeom prst="line">
            <a:avLst/>
          </a:prstGeom>
          <a:ln w="28575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17344" y="2036333"/>
            <a:ext cx="1865966" cy="1521481"/>
          </a:xfrm>
          <a:prstGeom prst="rect">
            <a:avLst/>
          </a:prstGeom>
        </p:spPr>
      </p:pic>
      <p:pic>
        <p:nvPicPr>
          <p:cNvPr id="1026" name="Picture 2" descr="Картинка, открытка, анимация - Кузнечик играет на скрипке"/>
          <p:cNvPicPr>
            <a:picLocks noChangeAspect="1" noChangeArrowheads="1" noCrop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348" y="2589600"/>
            <a:ext cx="1905000" cy="1936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95600" y="5101815"/>
            <a:ext cx="2314677" cy="16950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94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46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4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46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«Выбери меня</a:t>
            </a:r>
            <a:r>
              <a:rPr lang="ru-RU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02785" y="2000258"/>
            <a:ext cx="9889067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dirty="0">
                <a:solidFill>
                  <a:srgbClr val="008000"/>
                </a:solidFill>
                <a:cs typeface="Arial" charset="0"/>
              </a:rPr>
              <a:t>Солнечный день, леса и парки, ребята трудятся, подъехать к станции, пришел бы, лечащий врач, правильно и аккуратно, выбирать профессию, около леса,  упорно учился, альбом или тетрадь</a:t>
            </a:r>
          </a:p>
        </p:txBody>
      </p:sp>
      <p:sp>
        <p:nvSpPr>
          <p:cNvPr id="20484" name="TextBox 4"/>
          <p:cNvSpPr txBox="1">
            <a:spLocks noChangeArrowheads="1"/>
          </p:cNvSpPr>
          <p:nvPr/>
        </p:nvSpPr>
        <p:spPr bwMode="auto">
          <a:xfrm>
            <a:off x="857261" y="5000633"/>
            <a:ext cx="104330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sz="3200" b="1" smtClean="0">
                <a:solidFill>
                  <a:srgbClr val="0C788E"/>
                </a:solidFill>
              </a:rPr>
              <a:t>Из </a:t>
            </a:r>
            <a:r>
              <a:rPr lang="ru-RU" sz="3200" b="1" smtClean="0">
                <a:solidFill>
                  <a:prstClr val="black"/>
                </a:solidFill>
              </a:rPr>
              <a:t>сочетаний слов </a:t>
            </a:r>
            <a:r>
              <a:rPr lang="ru-RU" sz="3200" b="1" smtClean="0">
                <a:solidFill>
                  <a:srgbClr val="0C788E"/>
                </a:solidFill>
              </a:rPr>
              <a:t>выпишите </a:t>
            </a:r>
            <a:r>
              <a:rPr lang="ru-RU" sz="3200" b="1" smtClean="0">
                <a:solidFill>
                  <a:srgbClr val="C00000"/>
                </a:solidFill>
              </a:rPr>
              <a:t>словосочетания.</a:t>
            </a:r>
            <a:endParaRPr lang="ru-RU" smtClean="0">
              <a:solidFill>
                <a:srgbClr val="C00000"/>
              </a:solidFill>
            </a:endParaRPr>
          </a:p>
        </p:txBody>
      </p:sp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07" y="923950"/>
            <a:ext cx="2190751" cy="1030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1199456" y="1954237"/>
            <a:ext cx="9792396" cy="42110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800" b="1" dirty="0">
                <a:solidFill>
                  <a:schemeClr val="bg1"/>
                </a:solidFill>
                <a:cs typeface="Arial" charset="0"/>
              </a:rPr>
              <a:t>Солнечный день</a:t>
            </a:r>
            <a:r>
              <a:rPr lang="ru-RU" sz="4800" b="1" dirty="0" smtClean="0">
                <a:solidFill>
                  <a:schemeClr val="bg1"/>
                </a:solidFill>
                <a:cs typeface="Arial" charset="0"/>
              </a:rPr>
              <a:t>, </a:t>
            </a:r>
            <a:r>
              <a:rPr lang="ru-RU" sz="4800" b="1" dirty="0">
                <a:solidFill>
                  <a:schemeClr val="bg1"/>
                </a:solidFill>
                <a:cs typeface="Arial" charset="0"/>
              </a:rPr>
              <a:t>подъехать к станции, </a:t>
            </a:r>
            <a:r>
              <a:rPr lang="ru-RU" sz="4800" b="1" dirty="0" smtClean="0">
                <a:solidFill>
                  <a:schemeClr val="bg1"/>
                </a:solidFill>
                <a:cs typeface="Arial" charset="0"/>
              </a:rPr>
              <a:t>лечащий </a:t>
            </a:r>
            <a:r>
              <a:rPr lang="ru-RU" sz="4800" b="1" dirty="0">
                <a:solidFill>
                  <a:schemeClr val="bg1"/>
                </a:solidFill>
                <a:cs typeface="Arial" charset="0"/>
              </a:rPr>
              <a:t>врач, </a:t>
            </a:r>
            <a:r>
              <a:rPr lang="ru-RU" sz="4800" b="1" dirty="0" smtClean="0">
                <a:solidFill>
                  <a:schemeClr val="bg1"/>
                </a:solidFill>
                <a:cs typeface="Arial" charset="0"/>
              </a:rPr>
              <a:t> </a:t>
            </a:r>
            <a:r>
              <a:rPr lang="ru-RU" sz="4800" b="1" dirty="0">
                <a:solidFill>
                  <a:schemeClr val="bg1"/>
                </a:solidFill>
                <a:cs typeface="Arial" charset="0"/>
              </a:rPr>
              <a:t>выбирать профессию, </a:t>
            </a:r>
            <a:r>
              <a:rPr lang="ru-RU" sz="4800" b="1" dirty="0" smtClean="0">
                <a:solidFill>
                  <a:schemeClr val="bg1"/>
                </a:solidFill>
                <a:cs typeface="Arial" charset="0"/>
              </a:rPr>
              <a:t> </a:t>
            </a:r>
            <a:r>
              <a:rPr lang="ru-RU" sz="4800" b="1" dirty="0">
                <a:solidFill>
                  <a:schemeClr val="bg1"/>
                </a:solidFill>
                <a:cs typeface="Arial" charset="0"/>
              </a:rPr>
              <a:t>упорно </a:t>
            </a:r>
            <a:r>
              <a:rPr lang="ru-RU" sz="4800" b="1" dirty="0" smtClean="0">
                <a:solidFill>
                  <a:schemeClr val="bg1"/>
                </a:solidFill>
                <a:cs typeface="Arial" charset="0"/>
              </a:rPr>
              <a:t>учился</a:t>
            </a:r>
            <a:endParaRPr lang="ru-RU" sz="4800" b="1" dirty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0813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92344" y="4357769"/>
            <a:ext cx="2075954" cy="16895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7615" y="1891796"/>
            <a:ext cx="2158074" cy="16855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0953" y="4063046"/>
            <a:ext cx="2096096" cy="17281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0953" y="2012346"/>
            <a:ext cx="2088232" cy="16775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extBox 1"/>
          <p:cNvSpPr txBox="1"/>
          <p:nvPr/>
        </p:nvSpPr>
        <p:spPr>
          <a:xfrm>
            <a:off x="1051372" y="730397"/>
            <a:ext cx="9937104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                          Упражнение № 120</a:t>
            </a:r>
          </a:p>
          <a:p>
            <a:pPr algn="ctr"/>
            <a:r>
              <a:rPr lang="ru-RU" sz="2800" b="1" dirty="0" smtClean="0"/>
              <a:t>Спишите, разделив словосочетания на две группы: </a:t>
            </a:r>
            <a:r>
              <a:rPr lang="ru-RU" sz="2800" b="1" dirty="0" smtClean="0">
                <a:solidFill>
                  <a:srgbClr val="C00000"/>
                </a:solidFill>
              </a:rPr>
              <a:t>именные и глагольные</a:t>
            </a:r>
            <a:r>
              <a:rPr lang="ru-RU" sz="2800" b="1" dirty="0" smtClean="0"/>
              <a:t>.</a:t>
            </a:r>
          </a:p>
          <a:p>
            <a:r>
              <a:rPr lang="ru-RU" sz="2800" dirty="0" smtClean="0"/>
              <a:t>                               </a:t>
            </a:r>
          </a:p>
          <a:p>
            <a:r>
              <a:rPr lang="ru-RU" sz="3600" dirty="0">
                <a:solidFill>
                  <a:srgbClr val="002060"/>
                </a:solidFill>
              </a:rPr>
              <a:t> </a:t>
            </a:r>
            <a:r>
              <a:rPr lang="ru-RU" sz="3600" dirty="0" smtClean="0">
                <a:solidFill>
                  <a:srgbClr val="002060"/>
                </a:solidFill>
              </a:rPr>
              <a:t>                            </a:t>
            </a: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</a:rPr>
              <a:t>Идут в школу</a:t>
            </a:r>
          </a:p>
          <a:p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</a:rPr>
              <a:t>                             Школьный двор</a:t>
            </a:r>
          </a:p>
          <a:p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</a:rPr>
              <a:t>                       Разговаривать громко</a:t>
            </a:r>
          </a:p>
          <a:p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</a:rPr>
              <a:t>                             Первый урок</a:t>
            </a:r>
          </a:p>
          <a:p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</a:rPr>
              <a:t>                            Отвечать хорошо</a:t>
            </a:r>
          </a:p>
          <a:p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</a:rPr>
              <a:t>                         Ласково улыбаться</a:t>
            </a:r>
          </a:p>
          <a:p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</a:rPr>
              <a:t>                            Учитель объясняет</a:t>
            </a:r>
            <a:endParaRPr lang="ru-RU" sz="36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55328" y="1613174"/>
            <a:ext cx="10841272" cy="469614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ru-RU" sz="3200" b="1" dirty="0" smtClean="0">
                <a:solidFill>
                  <a:srgbClr val="002060"/>
                </a:solidFill>
              </a:rPr>
              <a:t>     </a:t>
            </a:r>
            <a:r>
              <a:rPr lang="ru-RU" sz="3200" b="1" dirty="0" smtClean="0">
                <a:solidFill>
                  <a:srgbClr val="C00000"/>
                </a:solidFill>
              </a:rPr>
              <a:t>Глагольные                              Именные</a:t>
            </a:r>
            <a:endParaRPr lang="ru-RU" sz="3200" b="1" dirty="0">
              <a:solidFill>
                <a:srgbClr val="C00000"/>
              </a:solidFill>
            </a:endParaRPr>
          </a:p>
          <a:p>
            <a:pPr lvl="0"/>
            <a:r>
              <a:rPr lang="ru-RU" sz="3200" b="1" dirty="0" smtClean="0">
                <a:solidFill>
                  <a:srgbClr val="002060"/>
                </a:solidFill>
              </a:rPr>
              <a:t> </a:t>
            </a:r>
            <a:r>
              <a:rPr lang="ru-RU" sz="3200" b="1" dirty="0" smtClean="0">
                <a:solidFill>
                  <a:srgbClr val="008000"/>
                </a:solidFill>
              </a:rPr>
              <a:t>Идут в школу</a:t>
            </a:r>
            <a:endParaRPr lang="ru-RU" sz="3200" b="1" dirty="0">
              <a:solidFill>
                <a:srgbClr val="008000"/>
              </a:solidFill>
            </a:endParaRPr>
          </a:p>
          <a:p>
            <a:pPr lvl="0"/>
            <a:r>
              <a:rPr lang="ru-RU" sz="3200" b="1" dirty="0">
                <a:solidFill>
                  <a:srgbClr val="008000"/>
                </a:solidFill>
              </a:rPr>
              <a:t>                              </a:t>
            </a:r>
            <a:r>
              <a:rPr lang="ru-RU" sz="3200" b="1" dirty="0" smtClean="0">
                <a:solidFill>
                  <a:srgbClr val="008000"/>
                </a:solidFill>
              </a:rPr>
              <a:t>                     </a:t>
            </a:r>
            <a:r>
              <a:rPr lang="ru-RU" sz="3200" b="1" dirty="0">
                <a:solidFill>
                  <a:srgbClr val="008000"/>
                </a:solidFill>
              </a:rPr>
              <a:t>Школьный двор</a:t>
            </a:r>
          </a:p>
          <a:p>
            <a:pPr lvl="0"/>
            <a:r>
              <a:rPr lang="ru-RU" sz="3200" b="1" dirty="0" smtClean="0">
                <a:solidFill>
                  <a:srgbClr val="008000"/>
                </a:solidFill>
              </a:rPr>
              <a:t>Разговаривать </a:t>
            </a:r>
            <a:r>
              <a:rPr lang="ru-RU" sz="3200" b="1" dirty="0">
                <a:solidFill>
                  <a:srgbClr val="008000"/>
                </a:solidFill>
              </a:rPr>
              <a:t>громко</a:t>
            </a:r>
          </a:p>
          <a:p>
            <a:pPr lvl="0"/>
            <a:r>
              <a:rPr lang="ru-RU" sz="3200" b="1" dirty="0">
                <a:solidFill>
                  <a:srgbClr val="008000"/>
                </a:solidFill>
              </a:rPr>
              <a:t>                                </a:t>
            </a:r>
            <a:r>
              <a:rPr lang="ru-RU" sz="3200" b="1" dirty="0" smtClean="0">
                <a:solidFill>
                  <a:srgbClr val="008000"/>
                </a:solidFill>
              </a:rPr>
              <a:t>                    Первый </a:t>
            </a:r>
            <a:r>
              <a:rPr lang="ru-RU" sz="3200" b="1" dirty="0">
                <a:solidFill>
                  <a:srgbClr val="008000"/>
                </a:solidFill>
              </a:rPr>
              <a:t>урок</a:t>
            </a:r>
          </a:p>
          <a:p>
            <a:pPr lvl="0"/>
            <a:r>
              <a:rPr lang="ru-RU" sz="3200" b="1" dirty="0" smtClean="0">
                <a:solidFill>
                  <a:srgbClr val="008000"/>
                </a:solidFill>
              </a:rPr>
              <a:t>Отвечать хорошо</a:t>
            </a:r>
          </a:p>
          <a:p>
            <a:pPr lvl="0"/>
            <a:endParaRPr lang="ru-RU" sz="3200" b="1" dirty="0">
              <a:solidFill>
                <a:srgbClr val="008000"/>
              </a:solidFill>
            </a:endParaRPr>
          </a:p>
          <a:p>
            <a:pPr lvl="0"/>
            <a:r>
              <a:rPr lang="ru-RU" sz="3200" b="1" dirty="0" smtClean="0">
                <a:solidFill>
                  <a:srgbClr val="008000"/>
                </a:solidFill>
              </a:rPr>
              <a:t> </a:t>
            </a:r>
            <a:r>
              <a:rPr lang="ru-RU" sz="3200" b="1" dirty="0">
                <a:solidFill>
                  <a:srgbClr val="008000"/>
                </a:solidFill>
              </a:rPr>
              <a:t>Ласково улыбаться</a:t>
            </a:r>
          </a:p>
          <a:p>
            <a:pPr lvl="0"/>
            <a:r>
              <a:rPr lang="ru-RU" sz="3200" b="1" dirty="0">
                <a:solidFill>
                  <a:srgbClr val="002060"/>
                </a:solidFill>
              </a:rPr>
              <a:t>                              </a:t>
            </a:r>
            <a:r>
              <a:rPr lang="ru-RU" sz="3200" b="1" dirty="0">
                <a:solidFill>
                  <a:srgbClr val="C00000"/>
                </a:solidFill>
              </a:rPr>
              <a:t>Учитель объясняет</a:t>
            </a:r>
          </a:p>
        </p:txBody>
      </p:sp>
    </p:spTree>
    <p:extLst>
      <p:ext uri="{BB962C8B-B14F-4D97-AF65-F5344CB8AC3E}">
        <p14:creationId xmlns:p14="http://schemas.microsoft.com/office/powerpoint/2010/main" val="523169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600" b="1" dirty="0" smtClean="0">
                <a:solidFill>
                  <a:srgbClr val="002060"/>
                </a:solidFill>
                <a:latin typeface="+mn-lt"/>
              </a:rPr>
              <a:t>Упражнение № 121</a:t>
            </a:r>
            <a:br>
              <a:rPr lang="ru-RU" sz="3600" b="1" dirty="0" smtClean="0">
                <a:solidFill>
                  <a:srgbClr val="002060"/>
                </a:solidFill>
                <a:latin typeface="+mn-lt"/>
              </a:rPr>
            </a:br>
            <a:r>
              <a:rPr lang="ru-RU" sz="3200" dirty="0" smtClean="0">
                <a:solidFill>
                  <a:srgbClr val="008000"/>
                </a:solidFill>
                <a:latin typeface="+mn-lt"/>
              </a:rPr>
              <a:t>Преобразуйте именные словосочетания в глагольные</a:t>
            </a:r>
            <a:endParaRPr lang="ru-RU" sz="3200" dirty="0">
              <a:solidFill>
                <a:srgbClr val="008000"/>
              </a:solidFill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7449" y="2119319"/>
            <a:ext cx="9085478" cy="3603625"/>
          </a:xfrm>
          <a:solidFill>
            <a:schemeClr val="bg1"/>
          </a:solidFill>
        </p:spPr>
        <p:txBody>
          <a:bodyPr/>
          <a:lstStyle/>
          <a:p>
            <a:pPr marL="0" indent="0">
              <a:buNone/>
            </a:pPr>
            <a:r>
              <a:rPr lang="ru-RU" sz="3200" b="1" dirty="0" smtClean="0">
                <a:solidFill>
                  <a:srgbClr val="0070C0"/>
                </a:solidFill>
              </a:rPr>
              <a:t>Чтение (чего?) книги - читать(что?) книгу.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rgbClr val="0070C0"/>
                </a:solidFill>
              </a:rPr>
              <a:t>Написание картины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rgbClr val="0070C0"/>
                </a:solidFill>
              </a:rPr>
              <a:t>Приготовление уроков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rgbClr val="0070C0"/>
                </a:solidFill>
              </a:rPr>
              <a:t>Решение задачи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rgbClr val="0070C0"/>
                </a:solidFill>
              </a:rPr>
              <a:t>Написание сочинения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rgbClr val="0070C0"/>
                </a:solidFill>
              </a:rPr>
              <a:t>Уборка класса</a:t>
            </a:r>
          </a:p>
          <a:p>
            <a:pPr marL="0" indent="0">
              <a:buNone/>
            </a:pPr>
            <a:r>
              <a:rPr lang="ru-RU" sz="3200" b="1" dirty="0" smtClean="0">
                <a:solidFill>
                  <a:srgbClr val="0070C0"/>
                </a:solidFill>
              </a:rPr>
              <a:t>Подготовка экскурсии</a:t>
            </a:r>
          </a:p>
          <a:p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879976" y="2780928"/>
            <a:ext cx="5616624" cy="33843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Писать картину</a:t>
            </a:r>
          </a:p>
          <a:p>
            <a:pPr algn="ctr"/>
            <a:r>
              <a:rPr lang="ru-RU" sz="3200" b="1" dirty="0" smtClean="0"/>
              <a:t>Приготовить уроки</a:t>
            </a:r>
          </a:p>
          <a:p>
            <a:pPr algn="ctr"/>
            <a:r>
              <a:rPr lang="ru-RU" sz="3200" b="1" dirty="0" smtClean="0"/>
              <a:t>Решить задачу</a:t>
            </a:r>
          </a:p>
          <a:p>
            <a:pPr algn="ctr"/>
            <a:r>
              <a:rPr lang="ru-RU" sz="3200" b="1" dirty="0" smtClean="0"/>
              <a:t>Написать сочинение</a:t>
            </a:r>
          </a:p>
          <a:p>
            <a:pPr algn="ctr"/>
            <a:r>
              <a:rPr lang="ru-RU" sz="3200" b="1" dirty="0" smtClean="0"/>
              <a:t>Убрать класс</a:t>
            </a:r>
          </a:p>
          <a:p>
            <a:pPr algn="ctr"/>
            <a:r>
              <a:rPr lang="ru-RU" sz="3200" b="1" dirty="0" smtClean="0"/>
              <a:t>Подготовить экскурсию</a:t>
            </a:r>
          </a:p>
        </p:txBody>
      </p:sp>
    </p:spTree>
    <p:extLst>
      <p:ext uri="{BB962C8B-B14F-4D97-AF65-F5344CB8AC3E}">
        <p14:creationId xmlns:p14="http://schemas.microsoft.com/office/powerpoint/2010/main" val="33357968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>
            <a:extLst>
              <a:ext uri="{FF2B5EF4-FFF2-40B4-BE49-F238E27FC236}">
                <a16:creationId xmlns="" xmlns:a16="http://schemas.microsoft.com/office/drawing/2014/main" id="{368BAAC8-BC8E-4C09-A84E-7E579992B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1" y="260648"/>
            <a:ext cx="9601196" cy="1303867"/>
          </a:xfrm>
        </p:spPr>
        <p:txBody>
          <a:bodyPr/>
          <a:lstStyle/>
          <a:p>
            <a:r>
              <a:rPr lang="ru-RU" altLang="ru-RU" b="1" dirty="0">
                <a:ln>
                  <a:noFill/>
                </a:ln>
                <a:solidFill>
                  <a:srgbClr val="002060"/>
                </a:solidFill>
                <a:latin typeface="Arial"/>
              </a:rPr>
              <a:t>Предложения</a:t>
            </a:r>
            <a:endParaRPr lang="ru-RU" altLang="ru-RU" dirty="0">
              <a:solidFill>
                <a:srgbClr val="002060"/>
              </a:solidFill>
            </a:endParaRPr>
          </a:p>
        </p:txBody>
      </p:sp>
      <p:pic>
        <p:nvPicPr>
          <p:cNvPr id="22531" name="Picture 2" descr="http://ru.static.z-dn.net/files/d34/e07372503d2164026c54cd5205c23dc7.gif">
            <a:extLst>
              <a:ext uri="{FF2B5EF4-FFF2-40B4-BE49-F238E27FC236}">
                <a16:creationId xmlns="" xmlns:a16="http://schemas.microsoft.com/office/drawing/2014/main" id="{3879FCD9-AC44-4250-84AC-F0731098F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503" y="1347023"/>
            <a:ext cx="8928991" cy="280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EC7A8641-D73B-46CA-8866-5A399A794571}"/>
              </a:ext>
            </a:extLst>
          </p:cNvPr>
          <p:cNvSpPr/>
          <p:nvPr/>
        </p:nvSpPr>
        <p:spPr>
          <a:xfrm>
            <a:off x="825406" y="4150548"/>
            <a:ext cx="10541184" cy="301005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buClr>
                <a:srgbClr val="AA2B1E"/>
              </a:buClr>
              <a:buSzPct val="85000"/>
              <a:defRPr/>
            </a:pPr>
            <a:endParaRPr lang="ru-RU" sz="2400" dirty="0">
              <a:solidFill>
                <a:prstClr val="black"/>
              </a:solidFill>
              <a:latin typeface="Arial"/>
            </a:endParaRPr>
          </a:p>
          <a:p>
            <a:pPr>
              <a:spcBef>
                <a:spcPct val="20000"/>
              </a:spcBef>
              <a:buClr>
                <a:srgbClr val="AA2B1E"/>
              </a:buClr>
              <a:buSzPct val="85000"/>
              <a:defRPr/>
            </a:pPr>
            <a:r>
              <a:rPr lang="ru-RU" sz="3600" b="1" dirty="0">
                <a:solidFill>
                  <a:srgbClr val="7030A0"/>
                </a:solidFill>
              </a:rPr>
              <a:t>В </a:t>
            </a:r>
            <a:r>
              <a:rPr lang="ru-RU" sz="3600" b="1" dirty="0" smtClean="0">
                <a:solidFill>
                  <a:srgbClr val="7030A0"/>
                </a:solidFill>
              </a:rPr>
              <a:t>поле </a:t>
            </a:r>
            <a:r>
              <a:rPr lang="ru-RU" sz="3600" b="1" u="dbl" dirty="0" smtClean="0">
                <a:solidFill>
                  <a:srgbClr val="7030A0"/>
                </a:solidFill>
              </a:rPr>
              <a:t>работает</a:t>
            </a:r>
            <a:r>
              <a:rPr lang="ru-RU" sz="3600" b="1" dirty="0" smtClean="0">
                <a:solidFill>
                  <a:srgbClr val="7030A0"/>
                </a:solidFill>
              </a:rPr>
              <a:t> </a:t>
            </a:r>
            <a:r>
              <a:rPr lang="ru-RU" sz="3600" b="1" u="sng" dirty="0" smtClean="0">
                <a:solidFill>
                  <a:srgbClr val="7030A0"/>
                </a:solidFill>
              </a:rPr>
              <a:t>комбайн</a:t>
            </a:r>
            <a:r>
              <a:rPr lang="ru-RU" sz="3600" b="1" dirty="0" smtClean="0">
                <a:solidFill>
                  <a:srgbClr val="7030A0"/>
                </a:solidFill>
              </a:rPr>
              <a:t>.   </a:t>
            </a:r>
            <a:r>
              <a:rPr lang="ru-RU" sz="3600" b="1" dirty="0">
                <a:solidFill>
                  <a:srgbClr val="7030A0"/>
                </a:solidFill>
                <a:latin typeface="Arial"/>
              </a:rPr>
              <a:t>(простое)</a:t>
            </a:r>
          </a:p>
          <a:p>
            <a:pPr>
              <a:spcBef>
                <a:spcPct val="20000"/>
              </a:spcBef>
              <a:buClr>
                <a:srgbClr val="AA2B1E"/>
              </a:buClr>
              <a:buSzPct val="85000"/>
              <a:defRPr/>
            </a:pPr>
            <a:r>
              <a:rPr lang="ru-RU" sz="3600" b="1" dirty="0" err="1" smtClean="0">
                <a:solidFill>
                  <a:srgbClr val="0070C0"/>
                </a:solidFill>
              </a:rPr>
              <a:t>Мадина</a:t>
            </a:r>
            <a:r>
              <a:rPr lang="ru-RU" sz="3600" b="1" dirty="0" smtClean="0">
                <a:solidFill>
                  <a:srgbClr val="0070C0"/>
                </a:solidFill>
              </a:rPr>
              <a:t> собирает марки, а Анвар собирает значки.  </a:t>
            </a:r>
            <a:r>
              <a:rPr lang="ru-RU" sz="3600" b="1" dirty="0">
                <a:solidFill>
                  <a:srgbClr val="0070C0"/>
                </a:solidFill>
                <a:latin typeface="Arial"/>
              </a:rPr>
              <a:t>(сложное)</a:t>
            </a:r>
          </a:p>
          <a:p>
            <a:pPr>
              <a:spcBef>
                <a:spcPct val="20000"/>
              </a:spcBef>
              <a:buClr>
                <a:srgbClr val="AA2B1E"/>
              </a:buClr>
              <a:buSzPct val="85000"/>
              <a:defRPr/>
            </a:pPr>
            <a:endParaRPr lang="ru-RU" sz="3600" b="1" dirty="0">
              <a:solidFill>
                <a:srgbClr val="0070C0"/>
              </a:solidFill>
              <a:latin typeface="Arial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947426" y="5877272"/>
            <a:ext cx="169219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999656" y="5870579"/>
            <a:ext cx="169219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999656" y="5949280"/>
            <a:ext cx="169219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6888088" y="5908577"/>
            <a:ext cx="169219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8688288" y="5877272"/>
            <a:ext cx="169219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8688288" y="5950092"/>
            <a:ext cx="1692190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56019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3.bp.blogspot.com/-0SDsFjmgj1c/Tx_wW0Eg5lI/AAAAAAAAAhs/HHaXRnBZsX4/s1600/%25D0%25BA%25D0%25BE%25D0%25BD%25D1%2581%25D0%25BF%25D0%25B5%25D0%25BA%25D1%2582%25D1%258B_556.jpg">
            <a:extLst>
              <a:ext uri="{FF2B5EF4-FFF2-40B4-BE49-F238E27FC236}">
                <a16:creationId xmlns:a16="http://schemas.microsoft.com/office/drawing/2014/main" xmlns="" id="{44BA7425-8F4C-489C-8A05-6708BC3A6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400" y="214313"/>
            <a:ext cx="11089232" cy="6323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dirty="0" smtClean="0">
                <a:solidFill>
                  <a:srgbClr val="002060"/>
                </a:solidFill>
              </a:rPr>
              <a:t>Предложение</a:t>
            </a:r>
            <a:endParaRPr lang="ru-RU" b="1" dirty="0" smtClean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55187" y="1700808"/>
            <a:ext cx="9696451" cy="1200329"/>
          </a:xfrm>
          <a:prstGeom prst="rect">
            <a:avLst/>
          </a:prstGeom>
          <a:solidFill>
            <a:schemeClr val="bg1"/>
          </a:solidFill>
        </p:spPr>
        <p:txBody>
          <a:bodyPr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600" b="1" dirty="0">
                <a:solidFill>
                  <a:srgbClr val="002060"/>
                </a:solidFill>
                <a:cs typeface="Arial" charset="0"/>
              </a:rPr>
              <a:t>Быстро растаял под лучами яркого солнца снег</a:t>
            </a:r>
            <a:r>
              <a:rPr lang="ru-RU" sz="3600" b="1" dirty="0" smtClean="0">
                <a:solidFill>
                  <a:srgbClr val="002060"/>
                </a:solidFill>
                <a:cs typeface="Arial" charset="0"/>
              </a:rPr>
              <a:t>.</a:t>
            </a:r>
            <a:endParaRPr lang="ru-RU" sz="3600" b="1" dirty="0"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24580" name="Прямоугольник 4"/>
          <p:cNvSpPr>
            <a:spLocks noChangeArrowheads="1"/>
          </p:cNvSpPr>
          <p:nvPr/>
        </p:nvSpPr>
        <p:spPr bwMode="auto">
          <a:xfrm>
            <a:off x="1150409" y="4890740"/>
            <a:ext cx="9986433" cy="138499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D83E2C"/>
                </a:solidFill>
                <a:cs typeface="Arial" pitchFamily="34" charset="0"/>
              </a:rPr>
              <a:t>В </a:t>
            </a:r>
            <a:r>
              <a:rPr lang="ru-RU" sz="2800" b="1" dirty="0" smtClean="0">
                <a:solidFill>
                  <a:srgbClr val="D83E2C"/>
                </a:solidFill>
                <a:cs typeface="Arial" pitchFamily="34" charset="0"/>
              </a:rPr>
              <a:t>данном предложении </a:t>
            </a:r>
            <a:r>
              <a:rPr lang="ru-RU" sz="2800" b="1" dirty="0" smtClean="0">
                <a:solidFill>
                  <a:srgbClr val="D83E2C"/>
                </a:solidFill>
                <a:cs typeface="Arial" pitchFamily="34" charset="0"/>
              </a:rPr>
              <a:t>назовите </a:t>
            </a:r>
            <a:r>
              <a:rPr lang="ru-RU" sz="2800" b="1" dirty="0" smtClean="0">
                <a:solidFill>
                  <a:srgbClr val="D83E2C"/>
                </a:solidFill>
                <a:cs typeface="Arial" pitchFamily="34" charset="0"/>
              </a:rPr>
              <a:t>грамматическую основу </a:t>
            </a:r>
            <a:r>
              <a:rPr lang="ru-RU" sz="2800" b="1" dirty="0" smtClean="0">
                <a:solidFill>
                  <a:srgbClr val="D83E2C"/>
                </a:solidFill>
                <a:cs typeface="Arial" pitchFamily="34" charset="0"/>
              </a:rPr>
              <a:t>и второстепенные члены. Укажите, чем они  выражены.</a:t>
            </a:r>
            <a:endParaRPr lang="ru-RU" sz="2800" b="1" dirty="0" smtClean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1864" y="2901137"/>
            <a:ext cx="2946481" cy="16573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483386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1"/>
          <p:cNvSpPr>
            <a:spLocks noGrp="1"/>
          </p:cNvSpPr>
          <p:nvPr>
            <p:ph type="title"/>
          </p:nvPr>
        </p:nvSpPr>
        <p:spPr>
          <a:xfrm>
            <a:off x="1460502" y="642938"/>
            <a:ext cx="9285817" cy="857250"/>
          </a:xfrm>
        </p:spPr>
        <p:txBody>
          <a:bodyPr/>
          <a:lstStyle/>
          <a:p>
            <a:pPr eaLnBrk="1" hangingPunct="1"/>
            <a:r>
              <a:rPr lang="ru-RU" b="1" dirty="0" smtClean="0">
                <a:solidFill>
                  <a:srgbClr val="C00000"/>
                </a:solidFill>
              </a:rPr>
              <a:t>Предложение</a:t>
            </a:r>
            <a:endParaRPr lang="ru-RU" b="1" dirty="0" smtClean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07568" y="1677868"/>
            <a:ext cx="1012849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u="wavy" dirty="0">
                <a:solidFill>
                  <a:prstClr val="black"/>
                </a:solidFill>
                <a:cs typeface="Arial" pitchFamily="34" charset="0"/>
              </a:rPr>
              <a:t>(</a:t>
            </a:r>
            <a:r>
              <a:rPr lang="ru-RU" sz="3200" b="1" i="1" u="wavy" dirty="0" err="1">
                <a:solidFill>
                  <a:srgbClr val="0070C0"/>
                </a:solidFill>
                <a:cs typeface="Arial" pitchFamily="34" charset="0"/>
              </a:rPr>
              <a:t>прилаг</a:t>
            </a:r>
            <a:r>
              <a:rPr lang="ru-RU" sz="3200" b="1" i="1" u="wavy" dirty="0">
                <a:solidFill>
                  <a:srgbClr val="0070C0"/>
                </a:solidFill>
                <a:cs typeface="Arial" pitchFamily="34" charset="0"/>
              </a:rPr>
              <a:t>.)     (сущ.)  (нареч.)  (глагол)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u="wavy" dirty="0">
                <a:solidFill>
                  <a:srgbClr val="7030A0"/>
                </a:solidFill>
                <a:cs typeface="Arial" pitchFamily="34" charset="0"/>
              </a:rPr>
              <a:t>Пушистый</a:t>
            </a:r>
            <a:r>
              <a:rPr lang="ru-RU" sz="3200" b="1" dirty="0">
                <a:solidFill>
                  <a:srgbClr val="7030A0"/>
                </a:solidFill>
                <a:cs typeface="Arial" pitchFamily="34" charset="0"/>
              </a:rPr>
              <a:t>  </a:t>
            </a:r>
            <a:r>
              <a:rPr lang="ru-RU" sz="3200" b="1" u="sng" dirty="0">
                <a:solidFill>
                  <a:srgbClr val="7030A0"/>
                </a:solidFill>
                <a:cs typeface="Arial" pitchFamily="34" charset="0"/>
              </a:rPr>
              <a:t>снег</a:t>
            </a:r>
            <a:r>
              <a:rPr lang="ru-RU" sz="3200" b="1" dirty="0">
                <a:solidFill>
                  <a:srgbClr val="7030A0"/>
                </a:solidFill>
                <a:cs typeface="Arial" pitchFamily="34" charset="0"/>
              </a:rPr>
              <a:t>    </a:t>
            </a:r>
            <a:r>
              <a:rPr lang="ru-RU" sz="3200" b="1" u="dotDash" dirty="0">
                <a:solidFill>
                  <a:srgbClr val="7030A0"/>
                </a:solidFill>
                <a:cs typeface="Arial" pitchFamily="34" charset="0"/>
              </a:rPr>
              <a:t>быстро</a:t>
            </a:r>
            <a:r>
              <a:rPr lang="ru-RU" sz="3200" b="1" dirty="0">
                <a:solidFill>
                  <a:srgbClr val="7030A0"/>
                </a:solidFill>
                <a:cs typeface="Arial" pitchFamily="34" charset="0"/>
              </a:rPr>
              <a:t>   </a:t>
            </a:r>
            <a:r>
              <a:rPr lang="ru-RU" sz="3200" b="1" u="dbl" dirty="0">
                <a:solidFill>
                  <a:srgbClr val="7030A0"/>
                </a:solidFill>
                <a:cs typeface="Arial" pitchFamily="34" charset="0"/>
              </a:rPr>
              <a:t>растаял</a:t>
            </a:r>
            <a:r>
              <a:rPr lang="ru-RU" sz="3200" b="1" dirty="0">
                <a:solidFill>
                  <a:srgbClr val="7030A0"/>
                </a:solidFill>
                <a:cs typeface="Arial" pitchFamily="34" charset="0"/>
              </a:rPr>
              <a:t>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3200" b="1" dirty="0">
              <a:solidFill>
                <a:srgbClr val="003300"/>
              </a:solidFill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003300"/>
                </a:solidFill>
                <a:cs typeface="Arial" charset="0"/>
              </a:rPr>
              <a:t> </a:t>
            </a:r>
            <a:endParaRPr lang="ru-RU" sz="2800" dirty="0">
              <a:solidFill>
                <a:srgbClr val="003300"/>
              </a:solidFill>
              <a:cs typeface="Arial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9776" y="3068960"/>
            <a:ext cx="3828620" cy="428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6059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C00000"/>
                </a:solidFill>
              </a:rPr>
              <a:t>Сегодня на уроке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1981200" y="1268761"/>
            <a:ext cx="8229600" cy="48574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Мы повторим:</a:t>
            </a:r>
            <a:endParaRPr lang="ru-RU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alt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- синтаксис и пунктуацию;</a:t>
            </a:r>
          </a:p>
          <a:p>
            <a:pPr marL="0" indent="0">
              <a:buNone/>
            </a:pPr>
            <a:r>
              <a:rPr lang="ru-RU" alt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предложение и  словосочетание;</a:t>
            </a:r>
          </a:p>
          <a:p>
            <a:pPr marL="0" indent="0">
              <a:buNone/>
            </a:pPr>
            <a:r>
              <a:rPr lang="ru-RU" alt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главные и второстепенные               члены     предложения.</a:t>
            </a:r>
          </a:p>
          <a:p>
            <a:pPr marL="0" indent="0">
              <a:buNone/>
            </a:pPr>
            <a:endParaRPr lang="ru-RU" b="1" dirty="0"/>
          </a:p>
          <a:p>
            <a:endParaRPr lang="ru-RU" b="1" dirty="0"/>
          </a:p>
        </p:txBody>
      </p:sp>
      <p:pic>
        <p:nvPicPr>
          <p:cNvPr id="4" name="Picture 5" descr="shkolnye_kartinki_56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190" y="61132"/>
            <a:ext cx="2736850" cy="151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 descr="1398675296_bing1b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04438" y="-106168"/>
            <a:ext cx="2087562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8887" y="4838036"/>
            <a:ext cx="2414225" cy="198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9397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>
            <a:extLst>
              <a:ext uri="{FF2B5EF4-FFF2-40B4-BE49-F238E27FC236}">
                <a16:creationId xmlns:a16="http://schemas.microsoft.com/office/drawing/2014/main" xmlns="" id="{8019A42F-12ED-46FB-A946-D7432E476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7608" y="594611"/>
            <a:ext cx="8065516" cy="1439863"/>
          </a:xfrm>
        </p:spPr>
        <p:txBody>
          <a:bodyPr/>
          <a:lstStyle/>
          <a:p>
            <a:pPr eaLnBrk="1" hangingPunct="1"/>
            <a:r>
              <a:rPr lang="ru-RU" altLang="ru-RU" b="1" dirty="0">
                <a:solidFill>
                  <a:srgbClr val="002060"/>
                </a:solidFill>
              </a:rPr>
              <a:t>Что изучает пунктуация ?</a:t>
            </a:r>
            <a:endParaRPr lang="ru-RU" altLang="ru-RU" dirty="0">
              <a:solidFill>
                <a:srgbClr val="002060"/>
              </a:solidFill>
            </a:endParaRPr>
          </a:p>
        </p:txBody>
      </p:sp>
      <p:sp>
        <p:nvSpPr>
          <p:cNvPr id="26627" name="Содержимое 2">
            <a:extLst>
              <a:ext uri="{FF2B5EF4-FFF2-40B4-BE49-F238E27FC236}">
                <a16:creationId xmlns:a16="http://schemas.microsoft.com/office/drawing/2014/main" xmlns="" id="{C5045F26-3A9D-4DEB-ABD5-DA77C5D5A9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5560" y="1785939"/>
            <a:ext cx="9289032" cy="3011213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ru-RU" altLang="ru-RU" dirty="0"/>
              <a:t>   </a:t>
            </a:r>
            <a:r>
              <a:rPr lang="ru-RU" altLang="ru-RU" sz="4000" b="1" dirty="0" err="1">
                <a:solidFill>
                  <a:srgbClr val="003300"/>
                </a:solidFill>
              </a:rPr>
              <a:t>Пункту</a:t>
            </a:r>
            <a:r>
              <a:rPr lang="ru-RU" altLang="ru-RU" sz="4000" b="1" dirty="0" err="1">
                <a:solidFill>
                  <a:srgbClr val="FF0000"/>
                </a:solidFill>
              </a:rPr>
              <a:t>а́</a:t>
            </a:r>
            <a:r>
              <a:rPr lang="ru-RU" altLang="ru-RU" sz="4000" b="1" dirty="0" err="1">
                <a:solidFill>
                  <a:srgbClr val="003300"/>
                </a:solidFill>
              </a:rPr>
              <a:t>ция</a:t>
            </a:r>
            <a:r>
              <a:rPr lang="ru-RU" altLang="ru-RU" sz="4000" dirty="0">
                <a:solidFill>
                  <a:srgbClr val="003300"/>
                </a:solidFill>
              </a:rPr>
              <a:t> — это наука, которая изучает  правила постановки  </a:t>
            </a:r>
            <a:r>
              <a:rPr lang="ru-RU" altLang="ru-RU" sz="4000" b="1" dirty="0">
                <a:solidFill>
                  <a:srgbClr val="003300"/>
                </a:solidFill>
              </a:rPr>
              <a:t>знаков препинания</a:t>
            </a:r>
            <a:r>
              <a:rPr lang="ru-RU" altLang="ru-RU" sz="4000" dirty="0">
                <a:solidFill>
                  <a:srgbClr val="003300"/>
                </a:solidFill>
              </a:rPr>
              <a:t> в  письменной речи </a:t>
            </a:r>
          </a:p>
        </p:txBody>
      </p:sp>
      <p:pic>
        <p:nvPicPr>
          <p:cNvPr id="26628" name="Picture 4" descr="https://im2-tub-ru.yandex.net/i?id=98e981dcb0f56a8da13dc19109d01d70&amp;n=33&amp;h=215&amp;w=277">
            <a:extLst>
              <a:ext uri="{FF2B5EF4-FFF2-40B4-BE49-F238E27FC236}">
                <a16:creationId xmlns:a16="http://schemas.microsoft.com/office/drawing/2014/main" xmlns="" id="{9D535CD6-254C-44B6-BB4A-8038C90196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877" y="666414"/>
            <a:ext cx="1716204" cy="1368060"/>
          </a:xfrm>
          <a:prstGeom prst="rect">
            <a:avLst/>
          </a:prstGeom>
          <a:noFill/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" name="Прямоугольник 1"/>
          <p:cNvSpPr/>
          <p:nvPr/>
        </p:nvSpPr>
        <p:spPr>
          <a:xfrm>
            <a:off x="1847528" y="4509120"/>
            <a:ext cx="90736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1B2024"/>
                </a:solidFill>
                <a:latin typeface="PT Serif"/>
              </a:rPr>
              <a:t> </a:t>
            </a:r>
            <a:r>
              <a:rPr lang="ru-RU" sz="3200" b="1" dirty="0">
                <a:hlinkClick r:id="rId3"/>
              </a:rPr>
              <a:t>Знаки</a:t>
            </a:r>
            <a:r>
              <a:rPr lang="ru-RU" sz="3200" b="1" dirty="0">
                <a:solidFill>
                  <a:srgbClr val="1B2024"/>
                </a:solidFill>
              </a:rPr>
              <a:t> препинания – это как нотные </a:t>
            </a:r>
            <a:r>
              <a:rPr lang="ru-RU" sz="3200" b="1" dirty="0">
                <a:hlinkClick r:id="rId3"/>
              </a:rPr>
              <a:t>знаки</a:t>
            </a:r>
            <a:r>
              <a:rPr lang="ru-RU" sz="3200" b="1" dirty="0">
                <a:solidFill>
                  <a:srgbClr val="1B2024"/>
                </a:solidFill>
              </a:rPr>
              <a:t>. Они твёрдо держат текст и не дают ему рассыпаться</a:t>
            </a:r>
            <a:r>
              <a:rPr lang="ru-RU" sz="3200" b="1" dirty="0" smtClean="0">
                <a:solidFill>
                  <a:srgbClr val="1B2024"/>
                </a:solidFill>
              </a:rPr>
              <a:t>. (</a:t>
            </a:r>
            <a:r>
              <a:rPr lang="ru-RU" sz="3200" b="1" dirty="0" smtClean="0">
                <a:solidFill>
                  <a:srgbClr val="0070C0"/>
                </a:solidFill>
              </a:rPr>
              <a:t>К. Паустовский</a:t>
            </a:r>
            <a:r>
              <a:rPr lang="ru-RU" sz="3200" b="1" dirty="0" smtClean="0">
                <a:solidFill>
                  <a:srgbClr val="1B2024"/>
                </a:solidFill>
              </a:rPr>
              <a:t>)</a:t>
            </a:r>
            <a:endParaRPr lang="ru-RU" sz="3200" b="1"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7958" y="692697"/>
            <a:ext cx="9918601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Главная</a:t>
            </a:r>
            <a:r>
              <a:rPr lang="ru-RU" sz="4000" b="1" dirty="0">
                <a:solidFill>
                  <a:srgbClr val="C00000"/>
                </a:solidFill>
                <a:latin typeface="arial" panose="020B0604020202020204" pitchFamily="34" charset="0"/>
              </a:rPr>
              <a:t> функции знаков </a:t>
            </a:r>
            <a:r>
              <a:rPr lang="ru-RU" sz="40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препинания: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r>
              <a:rPr lang="ru-RU" sz="3600" dirty="0" smtClean="0">
                <a:solidFill>
                  <a:srgbClr val="222222"/>
                </a:solidFill>
                <a:latin typeface="arial" panose="020B0604020202020204" pitchFamily="34" charset="0"/>
              </a:rPr>
              <a:t>- указание </a:t>
            </a:r>
            <a:r>
              <a:rPr lang="ru-RU" sz="3600" dirty="0">
                <a:solidFill>
                  <a:srgbClr val="222222"/>
                </a:solidFill>
                <a:latin typeface="arial" panose="020B0604020202020204" pitchFamily="34" charset="0"/>
              </a:rPr>
              <a:t>на отношения между частями предложения (запятая, точка с запятой, двоеточие, тире</a:t>
            </a:r>
            <a:r>
              <a:rPr lang="ru-RU" sz="3600" dirty="0" smtClean="0">
                <a:solidFill>
                  <a:srgbClr val="222222"/>
                </a:solidFill>
                <a:latin typeface="arial" panose="020B0604020202020204" pitchFamily="34" charset="0"/>
              </a:rPr>
              <a:t>);</a:t>
            </a:r>
          </a:p>
          <a:p>
            <a:r>
              <a:rPr lang="ru-RU" sz="3600" dirty="0" smtClean="0">
                <a:solidFill>
                  <a:srgbClr val="222222"/>
                </a:solidFill>
                <a:latin typeface="arial" panose="020B0604020202020204" pitchFamily="34" charset="0"/>
              </a:rPr>
              <a:t>- выделение </a:t>
            </a:r>
            <a:r>
              <a:rPr lang="ru-RU" sz="3600" dirty="0">
                <a:solidFill>
                  <a:srgbClr val="222222"/>
                </a:solidFill>
                <a:latin typeface="arial" panose="020B0604020202020204" pitchFamily="34" charset="0"/>
              </a:rPr>
              <a:t>прямой речи, цитат (кавычки</a:t>
            </a:r>
            <a:r>
              <a:rPr lang="ru-RU" sz="3600" dirty="0" smtClean="0">
                <a:solidFill>
                  <a:srgbClr val="222222"/>
                </a:solidFill>
                <a:latin typeface="arial" panose="020B0604020202020204" pitchFamily="34" charset="0"/>
              </a:rPr>
              <a:t>);</a:t>
            </a:r>
          </a:p>
          <a:p>
            <a:r>
              <a:rPr lang="ru-RU" sz="3600" dirty="0" smtClean="0">
                <a:solidFill>
                  <a:srgbClr val="222222"/>
                </a:solidFill>
                <a:latin typeface="arial" panose="020B0604020202020204" pitchFamily="34" charset="0"/>
              </a:rPr>
              <a:t>- указание </a:t>
            </a:r>
            <a:r>
              <a:rPr lang="ru-RU" sz="3600" dirty="0">
                <a:solidFill>
                  <a:srgbClr val="222222"/>
                </a:solidFill>
                <a:latin typeface="arial" panose="020B0604020202020204" pitchFamily="34" charset="0"/>
              </a:rPr>
              <a:t>на эмоциональное отношение к отдельным словам и словосочетаниям (кавычки, вопросительный и восклицательный </a:t>
            </a:r>
            <a:r>
              <a:rPr lang="ru-RU" sz="3600" dirty="0" smtClean="0">
                <a:solidFill>
                  <a:srgbClr val="222222"/>
                </a:solidFill>
                <a:latin typeface="arial" panose="020B0604020202020204" pitchFamily="34" charset="0"/>
              </a:rPr>
              <a:t>знаки)…</a:t>
            </a:r>
            <a:endParaRPr lang="ru-RU" sz="3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15480" y="1412776"/>
            <a:ext cx="9398046" cy="158417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В поле, в лесу, вдоль дорог цветут одуванчики.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15480" y="3091312"/>
            <a:ext cx="9398046" cy="62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"Помилуй, мне еще и от роду нет </a:t>
            </a:r>
            <a:r>
              <a:rPr lang="ru-RU" sz="3200" b="1" dirty="0" smtClean="0"/>
              <a:t>году»</a:t>
            </a:r>
            <a:endParaRPr lang="ru-RU" sz="32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15480" y="3717032"/>
            <a:ext cx="9505056" cy="21155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 smtClean="0"/>
              <a:t>- Вы полагаете, все это будет носиться?</a:t>
            </a:r>
          </a:p>
          <a:p>
            <a:r>
              <a:rPr lang="ru-RU" sz="3600" b="1" dirty="0" smtClean="0"/>
              <a:t>- Я полагаю, что все это следует шить!</a:t>
            </a:r>
            <a:endParaRPr lang="ru-RU" sz="36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r="1353" b="7246"/>
          <a:stretch/>
        </p:blipFill>
        <p:spPr>
          <a:xfrm>
            <a:off x="1217959" y="1372601"/>
            <a:ext cx="9706149" cy="475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7458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4D0821C-FF7E-4753-AFD0-DBDA7EE985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3432" y="764704"/>
            <a:ext cx="10225136" cy="1368152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>
            <a:noAutofit/>
          </a:bodyPr>
          <a:lstStyle/>
          <a:p>
            <a:pPr>
              <a:defRPr/>
            </a:pPr>
            <a:r>
              <a:rPr lang="ru-RU" sz="2800" dirty="0">
                <a:latin typeface="Comic Sans MS" panose="030F0702030302020204" pitchFamily="66" charset="0"/>
                <a:cs typeface="Times New Roman" pitchFamily="18" charset="0"/>
              </a:rPr>
              <a:t/>
            </a:r>
            <a:br>
              <a:rPr lang="ru-RU" sz="2800" dirty="0">
                <a:latin typeface="Comic Sans MS" panose="030F0702030302020204" pitchFamily="66" charset="0"/>
                <a:cs typeface="Times New Roman" pitchFamily="18" charset="0"/>
              </a:rPr>
            </a:br>
            <a:r>
              <a:rPr lang="ru-RU" sz="2800" b="1" dirty="0">
                <a:solidFill>
                  <a:srgbClr val="C00000"/>
                </a:solidFill>
                <a:cs typeface="Times New Roman" pitchFamily="18" charset="0"/>
              </a:rPr>
              <a:t>Выберите </a:t>
            </a: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>термины, которые  НЕ относятся к</a:t>
            </a:r>
            <a:b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>синтаксису и пунктуации?</a:t>
            </a:r>
            <a:r>
              <a:rPr lang="ru-RU" sz="2800" b="1" dirty="0">
                <a:solidFill>
                  <a:srgbClr val="C00000"/>
                </a:solidFill>
                <a:cs typeface="Times New Roman" pitchFamily="18" charset="0"/>
              </a:rPr>
              <a:t/>
            </a:r>
            <a:br>
              <a:rPr lang="ru-RU" sz="2800" b="1" dirty="0">
                <a:solidFill>
                  <a:srgbClr val="C00000"/>
                </a:solidFill>
                <a:cs typeface="Times New Roman" pitchFamily="18" charset="0"/>
              </a:rPr>
            </a:br>
            <a:endParaRPr lang="ru-RU" sz="28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sp>
        <p:nvSpPr>
          <p:cNvPr id="12291" name="Содержимое 2">
            <a:extLst>
              <a:ext uri="{FF2B5EF4-FFF2-40B4-BE49-F238E27FC236}">
                <a16:creationId xmlns:a16="http://schemas.microsoft.com/office/drawing/2014/main" xmlns="" id="{3BF066F4-B60B-4928-95EA-84D6CD012E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7408" y="1916832"/>
            <a:ext cx="11017224" cy="3024336"/>
          </a:xfrm>
          <a:solidFill>
            <a:schemeClr val="bg1"/>
          </a:solidFill>
        </p:spPr>
        <p:txBody>
          <a:bodyPr>
            <a:normAutofit fontScale="77500" lnSpcReduction="20000"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eaLnBrk="1" hangingPunct="1">
              <a:buFont typeface="Arial" panose="020B0604020202020204" pitchFamily="34" charset="0"/>
              <a:buNone/>
            </a:pPr>
            <a:r>
              <a:rPr lang="ru-RU" altLang="ru-RU" sz="45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altLang="ru-RU" sz="4500" b="1" dirty="0" smtClean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Грамматическая основа предложения, местоимение, гласный, кавычки, суффикс, дефис, обстоятельство, алфавит,  сказуемое, </a:t>
            </a:r>
            <a:r>
              <a:rPr lang="ru-RU" altLang="ru-RU" sz="4500" b="1" dirty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чередование гласных, точка, словосочетание, </a:t>
            </a:r>
            <a:r>
              <a:rPr lang="ru-RU" altLang="ru-RU" sz="4500" b="1" dirty="0" smtClean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ru-RU" altLang="ru-RU" sz="4500" b="1" dirty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однородные члены предложения, восклицательный </a:t>
            </a:r>
            <a:r>
              <a:rPr lang="ru-RU" altLang="ru-RU" sz="4500" b="1" dirty="0" smtClean="0">
                <a:solidFill>
                  <a:schemeClr val="accent4">
                    <a:lumMod val="50000"/>
                  </a:schemeClr>
                </a:solidFill>
                <a:cs typeface="Times New Roman" panose="02020603050405020304" pitchFamily="18" charset="0"/>
              </a:rPr>
              <a:t>знак.</a:t>
            </a:r>
            <a:endParaRPr lang="ru-RU" altLang="ru-RU" sz="4500" b="1" dirty="0">
              <a:solidFill>
                <a:schemeClr val="accent4">
                  <a:lumMod val="50000"/>
                </a:schemeClr>
              </a:solidFill>
              <a:cs typeface="Times New Roman" panose="02020603050405020304" pitchFamily="18" charset="0"/>
            </a:endParaRPr>
          </a:p>
          <a:p>
            <a:pPr eaLnBrk="1" hangingPunct="1"/>
            <a:endParaRPr lang="ru-RU" alt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7" name="Picture 3" descr="https://i.pinimg.com/originals/eb/41/5b/eb415b657e37d0c59fa48cdfc626d85e.gif">
            <a:extLst>
              <a:ext uri="{FF2B5EF4-FFF2-40B4-BE49-F238E27FC236}">
                <a16:creationId xmlns:a16="http://schemas.microsoft.com/office/drawing/2014/main" xmlns="" id="{64A0C687-2093-43F5-8224-3192BFDDB07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144" y="4509120"/>
            <a:ext cx="1440159" cy="180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1015232" y="3172223"/>
            <a:ext cx="5512816" cy="4320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240016" y="2758608"/>
            <a:ext cx="2304256" cy="4320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811524" y="2290557"/>
            <a:ext cx="8568952" cy="4320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23992" y="3602048"/>
            <a:ext cx="5648672" cy="4320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127447" y="4021762"/>
            <a:ext cx="7704855" cy="4320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101675" y="4463921"/>
            <a:ext cx="5282357" cy="4320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8848328" y="3212144"/>
            <a:ext cx="2664296" cy="43204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4">
            <a:extLst>
              <a:ext uri="{FF2B5EF4-FFF2-40B4-BE49-F238E27FC236}">
                <a16:creationId xmlns:a16="http://schemas.microsoft.com/office/drawing/2014/main" xmlns="" id="{5B149578-8A8B-4CFD-99A7-D1DD998A2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1143000"/>
          </a:xfrm>
        </p:spPr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Сегодня на уроке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3416E7E3-5F9A-4C7C-8520-44A58AD43635}"/>
              </a:ext>
            </a:extLst>
          </p:cNvPr>
          <p:cNvSpPr/>
          <p:nvPr/>
        </p:nvSpPr>
        <p:spPr>
          <a:xfrm>
            <a:off x="1487488" y="1700808"/>
            <a:ext cx="892899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Мы </a:t>
            </a:r>
            <a:r>
              <a:rPr lang="ru-RU" sz="3600" b="1" dirty="0" smtClean="0">
                <a:solidFill>
                  <a:srgbClr val="C00000"/>
                </a:solidFill>
                <a:latin typeface="Century Gothic" panose="020B0502020202020204" pitchFamily="34" charset="0"/>
              </a:rPr>
              <a:t>повторили:</a:t>
            </a:r>
            <a:endParaRPr lang="ru-RU" sz="3600" b="1" dirty="0">
              <a:solidFill>
                <a:srgbClr val="C00000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ru-RU" altLang="ru-RU" sz="3600" dirty="0" smtClean="0">
                <a:latin typeface="Century Gothic" panose="020B0502020202020204" pitchFamily="34" charset="0"/>
              </a:rPr>
              <a:t>- </a:t>
            </a:r>
            <a:r>
              <a:rPr lang="ru-RU" altLang="ru-RU" sz="3600" b="1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синтаксис и </a:t>
            </a:r>
            <a:r>
              <a:rPr lang="ru-RU" altLang="ru-RU" sz="3600" b="1" dirty="0" smtClean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пунктуацию;</a:t>
            </a:r>
            <a:endParaRPr lang="ru-RU" altLang="ru-RU" sz="3600" b="1" dirty="0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r>
              <a:rPr lang="ru-RU" altLang="ru-RU" sz="3600" dirty="0">
                <a:latin typeface="Century Gothic" panose="020B0502020202020204" pitchFamily="34" charset="0"/>
              </a:rPr>
              <a:t>    - </a:t>
            </a:r>
            <a:r>
              <a:rPr lang="ru-RU" altLang="ru-RU" sz="3600" b="1" dirty="0">
                <a:latin typeface="Century Gothic" panose="020B0502020202020204" pitchFamily="34" charset="0"/>
              </a:rPr>
              <a:t>предложение и  словосочетание;</a:t>
            </a:r>
          </a:p>
          <a:p>
            <a:pPr algn="ctr"/>
            <a:r>
              <a:rPr lang="ru-RU" altLang="ru-RU" sz="3600" b="1" dirty="0">
                <a:latin typeface="Century Gothic" panose="020B0502020202020204" pitchFamily="34" charset="0"/>
              </a:rPr>
              <a:t>   </a:t>
            </a:r>
            <a:r>
              <a:rPr lang="ru-RU" altLang="ru-RU" sz="3600" b="1" dirty="0">
                <a:solidFill>
                  <a:srgbClr val="7030A0"/>
                </a:solidFill>
                <a:latin typeface="Century Gothic" panose="020B0502020202020204" pitchFamily="34" charset="0"/>
              </a:rPr>
              <a:t>- главные и второстепенные               члены     предложения.</a:t>
            </a:r>
          </a:p>
        </p:txBody>
      </p:sp>
      <p:pic>
        <p:nvPicPr>
          <p:cNvPr id="4" name="Picture 10" descr="408b1884dd1e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5706" y="4564246"/>
            <a:ext cx="2160588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214174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43672" y="1417645"/>
            <a:ext cx="7602654" cy="4525963"/>
          </a:xfrm>
        </p:spPr>
        <p:txBody>
          <a:bodyPr/>
          <a:lstStyle/>
          <a:p>
            <a:pPr algn="ctr"/>
            <a:endParaRPr lang="ru-RU" b="1" dirty="0" smtClean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endParaRPr lang="ru-RU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600" b="1" dirty="0" smtClean="0">
                <a:solidFill>
                  <a:srgbClr val="0070C0"/>
                </a:solidFill>
              </a:rPr>
              <a:t>Выполнить </a:t>
            </a:r>
            <a:r>
              <a:rPr lang="ru-RU" sz="3600" b="1" dirty="0">
                <a:solidFill>
                  <a:srgbClr val="0070C0"/>
                </a:solidFill>
              </a:rPr>
              <a:t>упражнение </a:t>
            </a:r>
            <a:r>
              <a:rPr lang="ru-RU" sz="3600" b="1" dirty="0" smtClean="0">
                <a:solidFill>
                  <a:srgbClr val="0070C0"/>
                </a:solidFill>
              </a:rPr>
              <a:t>№123.</a:t>
            </a:r>
            <a:endParaRPr lang="ru-RU" sz="3600" b="1" dirty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ru-RU" sz="3600" b="1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7030A0"/>
                </a:solidFill>
              </a:rPr>
              <a:t>Сделать синтаксический разбор двух именных и двух глагольных словосочетаний</a:t>
            </a:r>
            <a:endParaRPr lang="ru-RU" sz="3600" b="1" dirty="0">
              <a:solidFill>
                <a:srgbClr val="7030A0"/>
              </a:solidFill>
            </a:endParaRPr>
          </a:p>
        </p:txBody>
      </p:sp>
      <p:pic>
        <p:nvPicPr>
          <p:cNvPr id="5" name="Picture 4" descr="girl"/>
          <p:cNvPicPr>
            <a:picLocks noChangeAspect="1" noChangeArrowheads="1" noCrop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89102"/>
            <a:ext cx="4105275" cy="338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36" y="116632"/>
            <a:ext cx="2414225" cy="1987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2018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99456" y="1222881"/>
            <a:ext cx="1022513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10101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Из­вест­ный </a:t>
            </a: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линг­вист А. А. Ре­фор­мат­ский го­во­рил: «</a:t>
            </a:r>
            <a:r>
              <a:rPr lang="ru-RU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же в языке поз­во­ля­ет ему вы­пол­нять его глав­ную роль –  функ­цию об­ще­ния? Это син­так­сис</a:t>
            </a:r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</a:t>
            </a:r>
            <a:endParaRPr lang="ru-RU" sz="32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3832" y="3068960"/>
            <a:ext cx="3096344" cy="3172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7854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Слово – основа любого языка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55440" y="1916835"/>
            <a:ext cx="1008112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C00000"/>
                </a:solidFill>
                <a:latin typeface="Arial"/>
              </a:rPr>
              <a:t>      Слова</a:t>
            </a:r>
            <a:r>
              <a:rPr lang="ru-RU" sz="3200" b="1" dirty="0">
                <a:solidFill>
                  <a:srgbClr val="C00000"/>
                </a:solidFill>
                <a:latin typeface="Arial"/>
              </a:rPr>
              <a:t>, соединяясь друг с другом, образуют </a:t>
            </a:r>
          </a:p>
          <a:p>
            <a:pPr lvl="0" algn="ctr"/>
            <a:r>
              <a:rPr lang="ru-RU" sz="4000" b="1" dirty="0">
                <a:solidFill>
                  <a:srgbClr val="002060"/>
                </a:solidFill>
                <a:latin typeface="Arial"/>
              </a:rPr>
              <a:t>словосочетания.</a:t>
            </a:r>
          </a:p>
          <a:p>
            <a:pPr lvl="0" algn="ctr"/>
            <a:r>
              <a:rPr lang="ru-RU" sz="3200" b="1" dirty="0">
                <a:solidFill>
                  <a:srgbClr val="C00000"/>
                </a:solidFill>
                <a:latin typeface="Arial"/>
              </a:rPr>
              <a:t>    Отдельные слова и словосочетания, связанные по смыслу и грамматически, образуют </a:t>
            </a:r>
          </a:p>
          <a:p>
            <a:pPr lvl="0" algn="ctr"/>
            <a:r>
              <a:rPr lang="ru-RU" sz="4400" b="1" dirty="0" smtClean="0">
                <a:solidFill>
                  <a:srgbClr val="002060"/>
                </a:solidFill>
                <a:latin typeface="Arial"/>
              </a:rPr>
              <a:t>предложение</a:t>
            </a:r>
            <a:r>
              <a:rPr lang="ru-RU" sz="3200" b="1" dirty="0">
                <a:solidFill>
                  <a:srgbClr val="002060"/>
                </a:solidFill>
                <a:latin typeface="Arial"/>
              </a:rPr>
              <a:t>.</a:t>
            </a:r>
          </a:p>
          <a:p>
            <a:pPr lvl="0" algn="ctr"/>
            <a:r>
              <a:rPr lang="ru-RU" sz="3200" b="1" dirty="0">
                <a:solidFill>
                  <a:srgbClr val="C00000"/>
                </a:solidFill>
                <a:latin typeface="Arial"/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7863064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55440" y="476677"/>
            <a:ext cx="1022513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Arial"/>
              </a:rPr>
              <a:t>        </a:t>
            </a:r>
            <a:r>
              <a:rPr lang="ru-RU" sz="3200" b="1" dirty="0" smtClean="0">
                <a:solidFill>
                  <a:srgbClr val="C00000"/>
                </a:solidFill>
                <a:latin typeface="Arial"/>
              </a:rPr>
              <a:t>Раздел </a:t>
            </a:r>
            <a:r>
              <a:rPr lang="ru-RU" sz="3200" b="1" dirty="0">
                <a:solidFill>
                  <a:srgbClr val="C00000"/>
                </a:solidFill>
                <a:latin typeface="Arial"/>
              </a:rPr>
              <a:t>науки о языке, в котором изучается строение словосочетаний и предложений, называется </a:t>
            </a:r>
            <a:r>
              <a:rPr lang="ru-RU" sz="4000" b="1" dirty="0">
                <a:solidFill>
                  <a:srgbClr val="002060"/>
                </a:solidFill>
                <a:latin typeface="Arial"/>
              </a:rPr>
              <a:t>синтаксисом.</a:t>
            </a:r>
          </a:p>
          <a:p>
            <a:pPr lvl="0"/>
            <a:r>
              <a:rPr lang="ru-RU" sz="3200" b="1" dirty="0">
                <a:solidFill>
                  <a:srgbClr val="C00000"/>
                </a:solidFill>
                <a:latin typeface="Arial"/>
              </a:rPr>
              <a:t>    Правила постановки знаков препинаний </a:t>
            </a:r>
            <a:r>
              <a:rPr lang="ru-RU" sz="3200" b="1" dirty="0" smtClean="0">
                <a:solidFill>
                  <a:srgbClr val="C00000"/>
                </a:solidFill>
                <a:latin typeface="Arial"/>
              </a:rPr>
              <a:t>называется </a:t>
            </a:r>
            <a:r>
              <a:rPr lang="ru-RU" sz="3600" b="1" dirty="0">
                <a:solidFill>
                  <a:srgbClr val="002060"/>
                </a:solidFill>
                <a:latin typeface="Arial"/>
              </a:rPr>
              <a:t>пунктуацией.</a:t>
            </a:r>
          </a:p>
          <a:p>
            <a:pPr lvl="0"/>
            <a:r>
              <a:rPr lang="ru-RU" sz="3200" b="1" dirty="0">
                <a:solidFill>
                  <a:srgbClr val="C00000"/>
                </a:solidFill>
                <a:latin typeface="Arial"/>
              </a:rPr>
              <a:t>    </a:t>
            </a:r>
            <a:r>
              <a:rPr lang="ru-RU" sz="3200" b="1" dirty="0" smtClean="0">
                <a:solidFill>
                  <a:srgbClr val="C00000"/>
                </a:solidFill>
                <a:latin typeface="Arial"/>
              </a:rPr>
              <a:t>Место </a:t>
            </a:r>
            <a:r>
              <a:rPr lang="ru-RU" sz="3200" b="1" dirty="0">
                <a:solidFill>
                  <a:srgbClr val="C00000"/>
                </a:solidFill>
                <a:latin typeface="Arial"/>
              </a:rPr>
              <a:t>в предложении, где следует поставить знак препинания, называется </a:t>
            </a:r>
            <a:r>
              <a:rPr lang="ru-RU" sz="4000" b="1" dirty="0" err="1">
                <a:solidFill>
                  <a:srgbClr val="002060"/>
                </a:solidFill>
                <a:latin typeface="Arial"/>
              </a:rPr>
              <a:t>пунктограммой</a:t>
            </a:r>
            <a:r>
              <a:rPr lang="ru-RU" sz="2400" b="1" dirty="0" smtClean="0">
                <a:solidFill>
                  <a:srgbClr val="002060"/>
                </a:solidFill>
                <a:latin typeface="Arial"/>
              </a:rPr>
              <a:t>. (лат. </a:t>
            </a:r>
            <a:r>
              <a:rPr lang="ru-RU" sz="2400" b="1" dirty="0" err="1">
                <a:solidFill>
                  <a:srgbClr val="002060"/>
                </a:solidFill>
                <a:latin typeface="Arial"/>
              </a:rPr>
              <a:t>п</a:t>
            </a:r>
            <a:r>
              <a:rPr lang="ru-RU" sz="2400" b="1" dirty="0" err="1" smtClean="0">
                <a:solidFill>
                  <a:srgbClr val="002060"/>
                </a:solidFill>
                <a:latin typeface="Arial"/>
              </a:rPr>
              <a:t>унктум</a:t>
            </a:r>
            <a:r>
              <a:rPr lang="ru-RU" sz="2400" b="1" dirty="0" smtClean="0">
                <a:solidFill>
                  <a:srgbClr val="002060"/>
                </a:solidFill>
                <a:latin typeface="Arial"/>
              </a:rPr>
              <a:t> – точка)</a:t>
            </a:r>
            <a:endParaRPr lang="ru-RU" sz="2400" b="1" dirty="0">
              <a:solidFill>
                <a:srgbClr val="002060"/>
              </a:solidFill>
              <a:latin typeface="Arial"/>
            </a:endParaRPr>
          </a:p>
          <a:p>
            <a:endParaRPr lang="ru-RU" sz="3200" b="1" dirty="0">
              <a:solidFill>
                <a:srgbClr val="C00000"/>
              </a:solidFill>
              <a:latin typeface="+mj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224" y="4520143"/>
            <a:ext cx="5472608" cy="1925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701142" y="5682595"/>
            <a:ext cx="719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+mj-lt"/>
              </a:rPr>
              <a:t>()</a:t>
            </a:r>
            <a:endParaRPr lang="ru-RU" sz="4000" b="1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95527" y="5542007"/>
            <a:ext cx="432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+mj-lt"/>
              </a:rPr>
              <a:t>.</a:t>
            </a:r>
            <a:endParaRPr lang="ru-RU" sz="4000" b="1" dirty="0"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90987" y="5640086"/>
            <a:ext cx="432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+mj-lt"/>
              </a:rPr>
              <a:t>!</a:t>
            </a:r>
            <a:endParaRPr lang="ru-RU" sz="4000" b="1" dirty="0"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361467" y="5733395"/>
            <a:ext cx="432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+mj-lt"/>
              </a:rPr>
              <a:t>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19470" y="5455665"/>
            <a:ext cx="475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+mj-lt"/>
              </a:rPr>
              <a:t>…</a:t>
            </a:r>
            <a:endParaRPr lang="ru-RU" sz="4000" b="1" dirty="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30608" y="5583591"/>
            <a:ext cx="3618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latin typeface="+mj-lt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7442578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DBA130E9-68B2-49EA-94C8-944AE186F782}"/>
              </a:ext>
            </a:extLst>
          </p:cNvPr>
          <p:cNvSpPr/>
          <p:nvPr/>
        </p:nvSpPr>
        <p:spPr>
          <a:xfrm>
            <a:off x="2459596" y="987687"/>
            <a:ext cx="78488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(греч. Синтаксис – составление, построение, порядок)</a:t>
            </a:r>
            <a:endParaRPr lang="ru-RU" sz="32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F34F4D4D-A15B-472F-9161-093EBA2EE4CF}"/>
              </a:ext>
            </a:extLst>
          </p:cNvPr>
          <p:cNvSpPr/>
          <p:nvPr/>
        </p:nvSpPr>
        <p:spPr>
          <a:xfrm>
            <a:off x="2144560" y="2727719"/>
            <a:ext cx="8478942" cy="175432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3600" b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Текст	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	           </a:t>
            </a:r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основные</a:t>
            </a:r>
          </a:p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Предложение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           </a:t>
            </a:r>
            <a:r>
              <a:rPr lang="ru-RU" sz="3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единицы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Словосочетание 	           </a:t>
            </a:r>
            <a:r>
              <a:rPr lang="ru-RU" sz="3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синтаксиса</a:t>
            </a:r>
            <a:endParaRPr lang="ru-RU" sz="3600" b="1" dirty="0">
              <a:solidFill>
                <a:srgbClr val="0070C0"/>
              </a:solidFill>
            </a:endParaRPr>
          </a:p>
        </p:txBody>
      </p:sp>
      <p:sp>
        <p:nvSpPr>
          <p:cNvPr id="3" name="Стрелка вниз 2"/>
          <p:cNvSpPr/>
          <p:nvPr/>
        </p:nvSpPr>
        <p:spPr>
          <a:xfrm rot="16200000">
            <a:off x="6132002" y="3020902"/>
            <a:ext cx="504057" cy="116795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400" y="348300"/>
            <a:ext cx="1316792" cy="39447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TextBox 7">
            <a:extLst>
              <a:ext uri="{FF2B5EF4-FFF2-40B4-BE49-F238E27FC236}">
                <a16:creationId xmlns:a16="http://schemas.microsoft.com/office/drawing/2014/main" xmlns="" id="{0881B144-1E09-41BD-BF13-BFCD164BC0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7568" y="5157192"/>
            <a:ext cx="7344792" cy="156966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200" b="1" dirty="0">
                <a:solidFill>
                  <a:srgbClr val="C00000"/>
                </a:solidFill>
              </a:rPr>
              <a:t>Сравните: </a:t>
            </a:r>
          </a:p>
          <a:p>
            <a:pPr algn="ctr" eaLnBrk="1" hangingPunct="1"/>
            <a:r>
              <a:rPr lang="ru-RU" altLang="ru-RU" sz="3200" b="1" i="1" dirty="0" smtClean="0">
                <a:solidFill>
                  <a:schemeClr val="accent6">
                    <a:lumMod val="50000"/>
                  </a:schemeClr>
                </a:solidFill>
              </a:rPr>
              <a:t>Новый  </a:t>
            </a:r>
            <a:r>
              <a:rPr lang="ru-RU" altLang="ru-RU" sz="3200" b="1" i="1" dirty="0">
                <a:solidFill>
                  <a:schemeClr val="accent6">
                    <a:lumMod val="50000"/>
                  </a:schemeClr>
                </a:solidFill>
              </a:rPr>
              <a:t>дом.</a:t>
            </a:r>
            <a:r>
              <a:rPr lang="ru-RU" altLang="ru-RU" sz="3200" b="1" dirty="0">
                <a:solidFill>
                  <a:schemeClr val="accent6">
                    <a:lumMod val="50000"/>
                  </a:schemeClr>
                </a:solidFill>
              </a:rPr>
              <a:t>  </a:t>
            </a:r>
          </a:p>
          <a:p>
            <a:pPr algn="ctr" eaLnBrk="1" hangingPunct="1"/>
            <a:r>
              <a:rPr lang="ru-RU" altLang="ru-RU" sz="3200" b="1" i="1" dirty="0" smtClean="0">
                <a:solidFill>
                  <a:srgbClr val="0070C0"/>
                </a:solidFill>
              </a:rPr>
              <a:t>    Мы </a:t>
            </a:r>
            <a:r>
              <a:rPr lang="ru-RU" altLang="ru-RU" sz="3200" b="1" i="1" dirty="0">
                <a:solidFill>
                  <a:srgbClr val="0070C0"/>
                </a:solidFill>
              </a:rPr>
              <a:t>построим новый дом.</a:t>
            </a:r>
            <a:endParaRPr lang="ru-RU" altLang="ru-RU" sz="3200" b="1" dirty="0">
              <a:solidFill>
                <a:srgbClr val="0070C0"/>
              </a:solidFill>
            </a:endParaRPr>
          </a:p>
        </p:txBody>
      </p:sp>
      <p:sp>
        <p:nvSpPr>
          <p:cNvPr id="18434" name="Заголовок 1">
            <a:extLst>
              <a:ext uri="{FF2B5EF4-FFF2-40B4-BE49-F238E27FC236}">
                <a16:creationId xmlns:a16="http://schemas.microsoft.com/office/drawing/2014/main" xmlns="" id="{85A330B6-1DE2-4B62-8F00-30F2D5E06A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506212"/>
            <a:ext cx="8229600" cy="1143000"/>
          </a:xfrm>
        </p:spPr>
        <p:txBody>
          <a:bodyPr/>
          <a:lstStyle/>
          <a:p>
            <a:pPr eaLnBrk="1" hangingPunct="1"/>
            <a:r>
              <a:rPr lang="ru-RU" altLang="ru-RU" b="1" dirty="0">
                <a:solidFill>
                  <a:srgbClr val="C00000"/>
                </a:solidFill>
              </a:rPr>
              <a:t>Что изучает синтаксис?</a:t>
            </a:r>
            <a:endParaRPr lang="ru-RU" altLang="ru-RU" dirty="0">
              <a:solidFill>
                <a:srgbClr val="C00000"/>
              </a:solidFill>
            </a:endParaRPr>
          </a:p>
        </p:txBody>
      </p:sp>
      <p:sp>
        <p:nvSpPr>
          <p:cNvPr id="18435" name="Прямоугольник 5">
            <a:extLst>
              <a:ext uri="{FF2B5EF4-FFF2-40B4-BE49-F238E27FC236}">
                <a16:creationId xmlns:a16="http://schemas.microsoft.com/office/drawing/2014/main" xmlns="" id="{3A6A7DA6-3120-41FB-964D-8BFFC4951B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26716" y="1412776"/>
            <a:ext cx="4590008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dirty="0" smtClean="0">
                <a:solidFill>
                  <a:srgbClr val="C00000"/>
                </a:solidFill>
                <a:latin typeface="+mn-lt"/>
              </a:rPr>
              <a:t>Словосочетание</a:t>
            </a:r>
            <a:r>
              <a:rPr lang="ru-RU" altLang="ru-RU" sz="3600" dirty="0" smtClean="0">
                <a:solidFill>
                  <a:srgbClr val="003300"/>
                </a:solidFill>
                <a:latin typeface="+mn-lt"/>
              </a:rPr>
              <a:t> – </a:t>
            </a:r>
            <a:r>
              <a:rPr lang="ru-RU" altLang="ru-RU" sz="3200" b="1" dirty="0" smtClean="0">
                <a:solidFill>
                  <a:srgbClr val="003300"/>
                </a:solidFill>
                <a:latin typeface="+mn-lt"/>
              </a:rPr>
              <a:t>это два или несколько слов</a:t>
            </a:r>
            <a:r>
              <a:rPr lang="ru-RU" altLang="ru-RU" sz="3200" b="1" dirty="0">
                <a:solidFill>
                  <a:srgbClr val="003300"/>
                </a:solidFill>
                <a:latin typeface="+mn-lt"/>
              </a:rPr>
              <a:t>, связанных друг с </a:t>
            </a:r>
            <a:r>
              <a:rPr lang="ru-RU" altLang="ru-RU" sz="3200" b="1" dirty="0" smtClean="0">
                <a:solidFill>
                  <a:srgbClr val="003300"/>
                </a:solidFill>
                <a:latin typeface="+mn-lt"/>
              </a:rPr>
              <a:t>другом по смыслу и грамматически : </a:t>
            </a:r>
            <a:r>
              <a:rPr lang="ru-RU" altLang="ru-RU" sz="3200" b="1" i="1" dirty="0">
                <a:solidFill>
                  <a:srgbClr val="00B050"/>
                </a:solidFill>
                <a:latin typeface="+mn-lt"/>
              </a:rPr>
              <a:t>новый дом, читать книгу</a:t>
            </a:r>
            <a:r>
              <a:rPr lang="ru-RU" altLang="ru-RU" sz="3200" b="1" i="1" dirty="0" smtClean="0">
                <a:solidFill>
                  <a:srgbClr val="00B050"/>
                </a:solidFill>
                <a:latin typeface="+mn-lt"/>
              </a:rPr>
              <a:t>.</a:t>
            </a:r>
            <a:endParaRPr lang="ru-RU" altLang="ru-RU" sz="3200" b="1" i="1" dirty="0">
              <a:solidFill>
                <a:srgbClr val="00B050"/>
              </a:solidFill>
              <a:latin typeface="+mn-lt"/>
            </a:endParaRPr>
          </a:p>
        </p:txBody>
      </p:sp>
      <p:sp>
        <p:nvSpPr>
          <p:cNvPr id="18436" name="Прямоугольник 6">
            <a:extLst>
              <a:ext uri="{FF2B5EF4-FFF2-40B4-BE49-F238E27FC236}">
                <a16:creationId xmlns:a16="http://schemas.microsoft.com/office/drawing/2014/main" xmlns="" id="{67F0B847-6113-4FA5-9977-90DCC1DCB7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1412776"/>
            <a:ext cx="5176416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3600" b="1" dirty="0" err="1">
                <a:solidFill>
                  <a:srgbClr val="7030A0"/>
                </a:solidFill>
                <a:latin typeface="+mn-lt"/>
              </a:rPr>
              <a:t>Предложе́ние</a:t>
            </a:r>
            <a:r>
              <a:rPr lang="ru-RU" altLang="ru-RU" sz="3600" b="1" dirty="0">
                <a:solidFill>
                  <a:srgbClr val="003300"/>
                </a:solidFill>
                <a:latin typeface="+mn-lt"/>
              </a:rPr>
              <a:t> </a:t>
            </a:r>
            <a:r>
              <a:rPr lang="ru-RU" altLang="ru-RU" sz="3600" dirty="0">
                <a:solidFill>
                  <a:srgbClr val="003300"/>
                </a:solidFill>
                <a:latin typeface="+mn-lt"/>
              </a:rPr>
              <a:t>— </a:t>
            </a:r>
            <a:r>
              <a:rPr lang="ru-RU" altLang="ru-RU" sz="32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это слово или группа слов, </a:t>
            </a:r>
            <a:r>
              <a:rPr lang="ru-RU" altLang="ru-RU" sz="32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связанных </a:t>
            </a:r>
            <a:r>
              <a:rPr lang="ru-RU" altLang="ru-RU" sz="32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по </a:t>
            </a:r>
            <a:r>
              <a:rPr lang="ru-RU" altLang="ru-RU" sz="32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смыслу и  </a:t>
            </a:r>
            <a:r>
              <a:rPr lang="ru-RU" altLang="ru-RU" sz="32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интонационно </a:t>
            </a:r>
            <a:r>
              <a:rPr lang="ru-RU" altLang="ru-RU" sz="32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. Предложение  </a:t>
            </a:r>
            <a:r>
              <a:rPr lang="ru-RU" altLang="ru-RU" sz="32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выражает законченную мысль </a:t>
            </a:r>
            <a:r>
              <a:rPr lang="ru-RU" altLang="ru-RU" sz="3200" b="1" dirty="0" smtClean="0">
                <a:solidFill>
                  <a:schemeClr val="accent6">
                    <a:lumMod val="50000"/>
                  </a:schemeClr>
                </a:solidFill>
                <a:latin typeface="+mn-lt"/>
              </a:rPr>
              <a:t>.</a:t>
            </a:r>
            <a:endParaRPr lang="ru-RU" altLang="ru-RU" sz="3200" b="1" dirty="0">
              <a:solidFill>
                <a:schemeClr val="accent6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03208" y="4869160"/>
            <a:ext cx="2264926" cy="16962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47528" y="2060848"/>
            <a:ext cx="8784976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anose="020B0604020202020204" pitchFamily="34" charset="0"/>
              </a:rPr>
              <a:t>Текст</a:t>
            </a:r>
            <a:r>
              <a:rPr lang="ru-RU" sz="4400" b="1" dirty="0">
                <a:solidFill>
                  <a:srgbClr val="008000"/>
                </a:solidFill>
                <a:latin typeface="arial" panose="020B0604020202020204" pitchFamily="34" charset="0"/>
              </a:rPr>
              <a:t> — это группа предложений, объединённых одной мыслью и темой.</a:t>
            </a:r>
            <a:endParaRPr lang="ru-RU" sz="4400" b="1" dirty="0">
              <a:solidFill>
                <a:srgbClr val="008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03512" y="908720"/>
            <a:ext cx="85969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Самая большая единица синтаксиса</a:t>
            </a:r>
            <a:endParaRPr lang="ru-RU" sz="3600" b="1" dirty="0">
              <a:solidFill>
                <a:srgbClr val="7030A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87488" y="1555051"/>
            <a:ext cx="9145016" cy="338611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A2B1E"/>
              </a:buClr>
              <a:buSzPct val="85000"/>
              <a:defRPr/>
            </a:pPr>
            <a:endParaRPr lang="ru-RU" sz="3200" b="1" dirty="0" smtClean="0">
              <a:solidFill>
                <a:prstClr val="black"/>
              </a:solidFill>
              <a:cs typeface="Arial" panose="020B0604020202020204" pitchFamily="34" charset="0"/>
            </a:endParaRPr>
          </a:p>
          <a:p>
            <a:pPr lvl="0" algn="ctr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AA2B1E"/>
              </a:buClr>
              <a:buSzPct val="85000"/>
              <a:defRPr/>
            </a:pPr>
            <a:r>
              <a:rPr lang="ru-RU" sz="32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Уж </a:t>
            </a:r>
            <a:r>
              <a:rPr lang="ru-RU" sz="3200" b="1" dirty="0">
                <a:solidFill>
                  <a:schemeClr val="bg1"/>
                </a:solidFill>
                <a:cs typeface="Arial" panose="020B0604020202020204" pitchFamily="34" charset="0"/>
              </a:rPr>
              <a:t>небо осенью дышало,</a:t>
            </a:r>
            <a:br>
              <a:rPr lang="ru-RU" sz="3200" b="1" dirty="0">
                <a:solidFill>
                  <a:schemeClr val="bg1"/>
                </a:solidFill>
                <a:cs typeface="Arial" panose="020B0604020202020204" pitchFamily="34" charset="0"/>
              </a:rPr>
            </a:br>
            <a:r>
              <a:rPr lang="ru-RU" sz="3200" b="1" dirty="0">
                <a:solidFill>
                  <a:schemeClr val="bg1"/>
                </a:solidFill>
                <a:cs typeface="Arial" panose="020B0604020202020204" pitchFamily="34" charset="0"/>
              </a:rPr>
              <a:t>Уж реже солнышко блистало,</a:t>
            </a:r>
            <a:br>
              <a:rPr lang="ru-RU" sz="3200" b="1" dirty="0">
                <a:solidFill>
                  <a:schemeClr val="bg1"/>
                </a:solidFill>
                <a:cs typeface="Arial" panose="020B0604020202020204" pitchFamily="34" charset="0"/>
              </a:rPr>
            </a:br>
            <a:r>
              <a:rPr lang="ru-RU" sz="3200" b="1" dirty="0">
                <a:solidFill>
                  <a:schemeClr val="bg1"/>
                </a:solidFill>
                <a:cs typeface="Arial" panose="020B0604020202020204" pitchFamily="34" charset="0"/>
              </a:rPr>
              <a:t>Короче становился день,</a:t>
            </a:r>
            <a:br>
              <a:rPr lang="ru-RU" sz="3200" b="1" dirty="0">
                <a:solidFill>
                  <a:schemeClr val="bg1"/>
                </a:solidFill>
                <a:cs typeface="Arial" panose="020B0604020202020204" pitchFamily="34" charset="0"/>
              </a:rPr>
            </a:br>
            <a:r>
              <a:rPr lang="ru-RU" sz="3200" b="1" dirty="0">
                <a:solidFill>
                  <a:schemeClr val="bg1"/>
                </a:solidFill>
                <a:cs typeface="Arial" panose="020B0604020202020204" pitchFamily="34" charset="0"/>
              </a:rPr>
              <a:t>Лесов таинственная сень</a:t>
            </a:r>
            <a:br>
              <a:rPr lang="ru-RU" sz="3200" b="1" dirty="0">
                <a:solidFill>
                  <a:schemeClr val="bg1"/>
                </a:solidFill>
                <a:cs typeface="Arial" panose="020B0604020202020204" pitchFamily="34" charset="0"/>
              </a:rPr>
            </a:br>
            <a:r>
              <a:rPr lang="ru-RU" sz="3200" b="1" dirty="0">
                <a:solidFill>
                  <a:schemeClr val="bg1"/>
                </a:solidFill>
                <a:cs typeface="Arial" panose="020B0604020202020204" pitchFamily="34" charset="0"/>
              </a:rPr>
              <a:t>С печальным шумом обнажалась…</a:t>
            </a:r>
            <a:br>
              <a:rPr lang="ru-RU" sz="3200" b="1" dirty="0">
                <a:solidFill>
                  <a:schemeClr val="bg1"/>
                </a:solidFill>
                <a:cs typeface="Arial" panose="020B0604020202020204" pitchFamily="34" charset="0"/>
              </a:rPr>
            </a:br>
            <a:r>
              <a:rPr lang="ru-RU" sz="3200" dirty="0">
                <a:solidFill>
                  <a:schemeClr val="bg1"/>
                </a:solidFill>
                <a:cs typeface="Arial" panose="020B0604020202020204" pitchFamily="34" charset="0"/>
              </a:rPr>
              <a:t/>
            </a:r>
            <a:br>
              <a:rPr lang="ru-RU" sz="3200" dirty="0">
                <a:solidFill>
                  <a:schemeClr val="bg1"/>
                </a:solidFill>
                <a:cs typeface="Arial" panose="020B0604020202020204" pitchFamily="34" charset="0"/>
              </a:rPr>
            </a:br>
            <a:endParaRPr lang="ru-RU" sz="32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822165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4" descr="0_6efc4_1d9210c1_L.png">
            <a:extLst>
              <a:ext uri="{FF2B5EF4-FFF2-40B4-BE49-F238E27FC236}">
                <a16:creationId xmlns:a16="http://schemas.microsoft.com/office/drawing/2014/main" xmlns="" id="{0390712A-5548-4188-9BB6-9E8C817AF6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53" r="7407" b="2097"/>
          <a:stretch>
            <a:fillRect/>
          </a:stretch>
        </p:blipFill>
        <p:spPr bwMode="auto">
          <a:xfrm>
            <a:off x="839416" y="1772816"/>
            <a:ext cx="10729193" cy="529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73C40B7-61E9-42D2-AEA3-21CAA8D76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3091" y="576852"/>
            <a:ext cx="9285817" cy="1201737"/>
          </a:xfr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А. С. Пушкин «</a:t>
            </a:r>
            <a:r>
              <a:rPr lang="ru-RU" sz="49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Осень</a:t>
            </a:r>
            <a:r>
              <a:rPr lang="ru-RU" sz="49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».</a:t>
            </a:r>
            <a:r>
              <a:rPr lang="ru-RU" sz="49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9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9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xmlns="" id="{5994028A-973C-49FA-80CC-81932FF52C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39568" y="1793041"/>
            <a:ext cx="5133355" cy="4525963"/>
          </a:xfrm>
        </p:spPr>
        <p:txBody>
          <a:bodyPr rtlCol="0">
            <a:noAutofit/>
          </a:bodyPr>
          <a:lstStyle/>
          <a:p>
            <a:pPr marL="0" indent="0" algn="ctr">
              <a:buNone/>
              <a:defRPr/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Уж небо осенью дышало,</a:t>
            </a:r>
            <a:b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Уж реже солнышко блистало,</a:t>
            </a:r>
            <a:b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Короче становился день,</a:t>
            </a:r>
            <a:b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Лесов таинственная сень</a:t>
            </a:r>
            <a:b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С печальным шумом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обнажалась…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A975BABB-F416-4713-BDD7-FACE5AC3C2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440" y="2262193"/>
            <a:ext cx="5040560" cy="54476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3200" b="1" dirty="0" smtClean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          Какая </a:t>
            </a:r>
            <a:r>
              <a:rPr lang="ru-RU" altLang="ru-RU" sz="3200" b="1" dirty="0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</a:rPr>
              <a:t>языковая единица перед нами?</a:t>
            </a:r>
          </a:p>
          <a:p>
            <a:pPr algn="ctr" eaLnBrk="1" hangingPunct="1"/>
            <a:endParaRPr lang="ru-RU" altLang="ru-RU" sz="3200" b="1" dirty="0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ru-RU" altLang="ru-RU" sz="3600" b="1" dirty="0" smtClean="0">
                <a:solidFill>
                  <a:srgbClr val="008000"/>
                </a:solidFill>
                <a:latin typeface="Arial" panose="020B0604020202020204" pitchFamily="34" charset="0"/>
              </a:rPr>
              <a:t>      Из </a:t>
            </a:r>
            <a:r>
              <a:rPr lang="ru-RU" altLang="ru-RU" sz="3600" b="1" dirty="0">
                <a:solidFill>
                  <a:srgbClr val="008000"/>
                </a:solidFill>
                <a:latin typeface="Arial" panose="020B0604020202020204" pitchFamily="34" charset="0"/>
              </a:rPr>
              <a:t>чего состоит текст?</a:t>
            </a:r>
          </a:p>
          <a:p>
            <a:pPr eaLnBrk="1" hangingPunct="1"/>
            <a:r>
              <a:rPr lang="ru-RU" altLang="ru-RU" sz="3600" b="1" dirty="0">
                <a:solidFill>
                  <a:srgbClr val="FF0000"/>
                </a:solidFill>
                <a:latin typeface="Arial" panose="020B0604020202020204" pitchFamily="34" charset="0"/>
              </a:rPr>
              <a:t> </a:t>
            </a:r>
            <a:r>
              <a:rPr lang="ru-RU" altLang="ru-RU" sz="36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   </a:t>
            </a:r>
          </a:p>
          <a:p>
            <a:pPr algn="ctr" eaLnBrk="1" hangingPunct="1"/>
            <a:r>
              <a:rPr lang="ru-RU" altLang="ru-RU" sz="3600" b="1" dirty="0">
                <a:solidFill>
                  <a:srgbClr val="008000"/>
                </a:solidFill>
                <a:latin typeface="Arial" panose="020B0604020202020204" pitchFamily="34" charset="0"/>
              </a:rPr>
              <a:t> </a:t>
            </a:r>
            <a:r>
              <a:rPr lang="ru-RU" altLang="ru-RU" sz="3600" b="1" dirty="0" smtClean="0">
                <a:solidFill>
                  <a:srgbClr val="008000"/>
                </a:solidFill>
                <a:latin typeface="Arial" panose="020B0604020202020204" pitchFamily="34" charset="0"/>
              </a:rPr>
              <a:t>    </a:t>
            </a:r>
            <a:r>
              <a:rPr lang="ru-RU" altLang="ru-RU" sz="3200" b="1" dirty="0" smtClean="0">
                <a:solidFill>
                  <a:srgbClr val="008000"/>
                </a:solidFill>
                <a:latin typeface="Arial" panose="020B0604020202020204" pitchFamily="34" charset="0"/>
              </a:rPr>
              <a:t>Из </a:t>
            </a:r>
            <a:r>
              <a:rPr lang="ru-RU" altLang="ru-RU" sz="3200" b="1" dirty="0">
                <a:solidFill>
                  <a:srgbClr val="008000"/>
                </a:solidFill>
                <a:latin typeface="Arial" panose="020B0604020202020204" pitchFamily="34" charset="0"/>
              </a:rPr>
              <a:t>чего состоят </a:t>
            </a:r>
            <a:r>
              <a:rPr lang="ru-RU" altLang="ru-RU" sz="3200" b="1" dirty="0" smtClean="0">
                <a:solidFill>
                  <a:srgbClr val="008000"/>
                </a:solidFill>
                <a:latin typeface="Arial" panose="020B0604020202020204" pitchFamily="34" charset="0"/>
              </a:rPr>
              <a:t>   предложения</a:t>
            </a:r>
            <a:r>
              <a:rPr lang="ru-RU" altLang="ru-RU" sz="3200" b="1" dirty="0">
                <a:solidFill>
                  <a:srgbClr val="008000"/>
                </a:solidFill>
                <a:latin typeface="Arial" panose="020B0604020202020204" pitchFamily="34" charset="0"/>
              </a:rPr>
              <a:t>?</a:t>
            </a:r>
          </a:p>
          <a:p>
            <a:pPr algn="ctr" eaLnBrk="1" hangingPunct="1"/>
            <a:endParaRPr lang="ru-RU" altLang="ru-RU" sz="2000" b="1" dirty="0">
              <a:latin typeface="+mj-lt"/>
            </a:endParaRPr>
          </a:p>
          <a:p>
            <a:pPr eaLnBrk="1" hangingPunct="1"/>
            <a:r>
              <a:rPr lang="ru-RU" altLang="ru-RU" sz="2000" dirty="0" smtClean="0">
                <a:solidFill>
                  <a:srgbClr val="FF0000"/>
                </a:solidFill>
                <a:latin typeface="+mj-lt"/>
              </a:rPr>
              <a:t> </a:t>
            </a:r>
            <a:endParaRPr lang="ru-RU" altLang="ru-RU" sz="2000" b="1" dirty="0">
              <a:latin typeface="+mj-lt"/>
            </a:endParaRPr>
          </a:p>
          <a:p>
            <a:pPr eaLnBrk="1" hangingPunct="1"/>
            <a:endParaRPr lang="ru-RU" altLang="ru-RU" dirty="0">
              <a:solidFill>
                <a:srgbClr val="FF0000"/>
              </a:solidFill>
              <a:latin typeface="+mj-lt"/>
            </a:endParaRPr>
          </a:p>
          <a:p>
            <a:pPr eaLnBrk="1" hangingPunct="1"/>
            <a:endParaRPr lang="ru-RU" alt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969443" y="2262193"/>
            <a:ext cx="4969593" cy="109479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</a:rPr>
              <a:t>текст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69442" y="3751091"/>
            <a:ext cx="4969593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bg1"/>
                </a:solidFill>
              </a:rPr>
              <a:t>и</a:t>
            </a:r>
            <a:r>
              <a:rPr lang="ru-RU" sz="3200" b="1" dirty="0" smtClean="0">
                <a:solidFill>
                  <a:schemeClr val="bg1"/>
                </a:solidFill>
              </a:rPr>
              <a:t>з предложений</a:t>
            </a:r>
            <a:endParaRPr lang="ru-RU" sz="3200" b="1" dirty="0">
              <a:solidFill>
                <a:schemeClr val="bg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983979" y="5207990"/>
            <a:ext cx="4969592" cy="158559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и</a:t>
            </a:r>
            <a:r>
              <a:rPr lang="ru-RU" sz="3200" b="1" dirty="0" smtClean="0"/>
              <a:t>з словосочетаний и грамматической основы</a:t>
            </a:r>
            <a:endParaRPr lang="ru-RU" sz="3200" b="1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3472" y="570549"/>
            <a:ext cx="1296144" cy="148088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2497</TotalTime>
  <Words>674</Words>
  <Application>Microsoft Office PowerPoint</Application>
  <PresentationFormat>Широкоэкранный</PresentationFormat>
  <Paragraphs>162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24</vt:i4>
      </vt:variant>
    </vt:vector>
  </HeadingPairs>
  <TitlesOfParts>
    <vt:vector size="41" baseType="lpstr">
      <vt:lpstr>Arial</vt:lpstr>
      <vt:lpstr>Arial</vt:lpstr>
      <vt:lpstr>Bookman Old Style</vt:lpstr>
      <vt:lpstr>Brush Script MT</vt:lpstr>
      <vt:lpstr>Calibri</vt:lpstr>
      <vt:lpstr>Century Gothic</vt:lpstr>
      <vt:lpstr>Comic Sans MS</vt:lpstr>
      <vt:lpstr>Constantia</vt:lpstr>
      <vt:lpstr>Franklin Gothic Book</vt:lpstr>
      <vt:lpstr>PT Serif</vt:lpstr>
      <vt:lpstr>Rage Italic</vt:lpstr>
      <vt:lpstr>Times New Roman</vt:lpstr>
      <vt:lpstr>Tw Cen MT</vt:lpstr>
      <vt:lpstr>Кнопка</vt:lpstr>
      <vt:lpstr>2_Кнопка</vt:lpstr>
      <vt:lpstr>3_Кнопка</vt:lpstr>
      <vt:lpstr>Капля</vt:lpstr>
      <vt:lpstr>Русский язык</vt:lpstr>
      <vt:lpstr>Сегодня на уроке</vt:lpstr>
      <vt:lpstr>Презентация PowerPoint</vt:lpstr>
      <vt:lpstr>Слово – основа любого языка</vt:lpstr>
      <vt:lpstr>Презентация PowerPoint</vt:lpstr>
      <vt:lpstr>Презентация PowerPoint</vt:lpstr>
      <vt:lpstr>Что изучает синтаксис?</vt:lpstr>
      <vt:lpstr>Презентация PowerPoint</vt:lpstr>
      <vt:lpstr> А. С. Пушкин «Осень». </vt:lpstr>
      <vt:lpstr>Презентация PowerPoint</vt:lpstr>
      <vt:lpstr>Виды словосочетаний по главному слову</vt:lpstr>
      <vt:lpstr>Презентация PowerPoint</vt:lpstr>
      <vt:lpstr>«Выбери меня»</vt:lpstr>
      <vt:lpstr>Презентация PowerPoint</vt:lpstr>
      <vt:lpstr>Упражнение № 121 Преобразуйте именные словосочетания в глагольные</vt:lpstr>
      <vt:lpstr>Предложения</vt:lpstr>
      <vt:lpstr>Презентация PowerPoint</vt:lpstr>
      <vt:lpstr>Предложение</vt:lpstr>
      <vt:lpstr>Предложение</vt:lpstr>
      <vt:lpstr>Что изучает пунктуация ?</vt:lpstr>
      <vt:lpstr>Презентация PowerPoint</vt:lpstr>
      <vt:lpstr> Выберите термины, которые  НЕ относятся к синтаксису и пунктуации? </vt:lpstr>
      <vt:lpstr>Сегодня на уроке</vt:lpstr>
      <vt:lpstr>Задание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SYSADMIN</cp:lastModifiedBy>
  <cp:revision>174</cp:revision>
  <dcterms:created xsi:type="dcterms:W3CDTF">2013-08-20T23:50:31Z</dcterms:created>
  <dcterms:modified xsi:type="dcterms:W3CDTF">2020-09-10T17:45:06Z</dcterms:modified>
</cp:coreProperties>
</file>