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  <p:sldMasterId id="2147483698" r:id="rId3"/>
    <p:sldMasterId id="2147483730" r:id="rId4"/>
  </p:sldMasterIdLst>
  <p:sldIdLst>
    <p:sldId id="280" r:id="rId5"/>
    <p:sldId id="286" r:id="rId6"/>
    <p:sldId id="313" r:id="rId7"/>
    <p:sldId id="306" r:id="rId8"/>
    <p:sldId id="304" r:id="rId9"/>
    <p:sldId id="259" r:id="rId10"/>
    <p:sldId id="289" r:id="rId11"/>
    <p:sldId id="314" r:id="rId12"/>
    <p:sldId id="288" r:id="rId13"/>
    <p:sldId id="290" r:id="rId14"/>
    <p:sldId id="301" r:id="rId15"/>
    <p:sldId id="291" r:id="rId16"/>
    <p:sldId id="302" r:id="rId17"/>
    <p:sldId id="310" r:id="rId18"/>
    <p:sldId id="311" r:id="rId19"/>
    <p:sldId id="317" r:id="rId20"/>
    <p:sldId id="300" r:id="rId21"/>
    <p:sldId id="308" r:id="rId22"/>
    <p:sldId id="309" r:id="rId23"/>
    <p:sldId id="297" r:id="rId24"/>
    <p:sldId id="312" r:id="rId25"/>
    <p:sldId id="298" r:id="rId26"/>
    <p:sldId id="285" r:id="rId27"/>
    <p:sldId id="27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  <a:srgbClr val="F6F3EC"/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76" d="100"/>
          <a:sy n="76" d="100"/>
        </p:scale>
        <p:origin x="41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1189103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320809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1320803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93" y="701677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7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42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93" y="5357826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42" y="5357826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6" y="5357826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B024FC-52E1-4F27-BF65-ADF0A14A417C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55330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643A-E5D4-4D9A-8954-2E324D8A6700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41183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0" y="925703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70" y="1106325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B66C-2E24-433F-B9A0-7E716F63C71F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28259"/>
      </p:ext>
    </p:extLst>
  </p:cSld>
  <p:clrMapOvr>
    <a:masterClrMapping/>
  </p:clrMapOvr>
  <p:transition spd="slow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10.09.20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10.09.20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1189100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320805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1320803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9" y="701677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7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8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9" y="5357820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8" y="5357820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6" y="5357820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B024FC-52E1-4F27-BF65-ADF0A14A417C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802912"/>
      </p:ext>
    </p:extLst>
  </p:cSld>
  <p:clrMapOvr>
    <a:masterClrMapping/>
  </p:clrMapOvr>
  <p:transition spd="slow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99A9-049C-48CF-B079-97525C453E8F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081143"/>
      </p:ext>
    </p:extLst>
  </p:cSld>
  <p:clrMapOvr>
    <a:masterClrMapping/>
  </p:clrMapOvr>
  <p:transition spd="slow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437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4" y="3725341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3953-0F9A-4C5F-BDF1-09823DF4BCAE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16573"/>
      </p:ext>
    </p:extLst>
  </p:cSld>
  <p:clrMapOvr>
    <a:masterClrMapping/>
  </p:clrMapOvr>
  <p:transition spd="slow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43D5-758C-4E6D-B034-086C13946B16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7851"/>
      </p:ext>
    </p:extLst>
  </p:cSld>
  <p:clrMapOvr>
    <a:masterClrMapping/>
  </p:clrMapOvr>
  <p:transition spd="slow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3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7DED-45C7-4375-AFFF-0B8CE034865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93806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0C4C-9072-4601-8321-49A17B7875CC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31336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99A9-049C-48CF-B079-97525C453E8F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22907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15CB-FFF4-4538-B29A-E969FF93B3C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88243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5958417" y="604845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5962655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1" y="293695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22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9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7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3" y="5829307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70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533A-B88B-4204-9322-1E6979EF42F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85551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5958417" y="604845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1" y="293695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22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91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22" y="5888045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5" y="5830895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45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769E-9452-4127-845D-16904CC1D64D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98146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643A-E5D4-4D9A-8954-2E324D8A6700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97091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6" y="925697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6" y="1106319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B66C-2E24-433F-B9A0-7E716F63C71F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29464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1320801" y="1017588"/>
            <a:ext cx="9571567" cy="483076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1320801" y="1009650"/>
            <a:ext cx="9573684" cy="4832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026585" y="701676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567723" y="65484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85" y="5357814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6334" y="5357814"/>
            <a:ext cx="6711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4634" y="5357814"/>
            <a:ext cx="738717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DB024FC-52E1-4F27-BF65-ADF0A14A417C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75574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99A9-049C-48CF-B079-97525C453E8F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37554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3953-0F9A-4C5F-BDF1-09823DF4BCAE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47013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43D5-758C-4E6D-B034-086C13946B16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53460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7DED-45C7-4375-AFFF-0B8CE034865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88558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40" y="2239443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8" y="3725347"/>
            <a:ext cx="8308623" cy="1309511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3953-0F9A-4C5F-BDF1-09823DF4BCAE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37842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0C4C-9072-4601-8321-49A17B7875CC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84227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15CB-FFF4-4538-B29A-E969FF93B3C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20730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5962651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51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29301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64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533A-B88B-4204-9322-1E6979EF42F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17622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5958417" y="604839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0" y="293689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19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18" y="5888039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1" y="5830889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39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769E-9452-4127-845D-16904CC1D64D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6747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643A-E5D4-4D9A-8954-2E324D8A6700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07468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6B66C-2E24-433F-B9A0-7E716F63C71F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63088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024FC-52E1-4F27-BF65-ADF0A14A417C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05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F699A9-049C-48CF-B079-97525C453E8F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60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4D3953-0F9A-4C5F-BDF1-09823DF4BCAE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05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C43D5-758C-4E6D-B034-086C13946B16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668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43D5-758C-4E6D-B034-086C13946B16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81747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D7DED-45C7-4375-AFFF-0B8CE0348651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42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F0C4C-9072-4601-8321-49A17B7875CC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419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B15CB-FFF4-4538-B29A-E969FF93B3C1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99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6533A-B88B-4204-9322-1E6979EF42F1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3102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2769E-9452-4127-845D-16904CC1D64D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31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2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31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238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81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8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8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D7DED-45C7-4375-AFFF-0B8CE034865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02382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253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643A-E5D4-4D9A-8954-2E324D8A6700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546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6B66C-2E24-433F-B9A0-7E716F63C71F}" type="slidenum">
              <a:rPr lang="es-ES" smtClean="0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7467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0C4C-9072-4601-8321-49A17B7875CC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41982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B15CB-FFF4-4538-B29A-E969FF93B3C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41264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5"/>
          <p:cNvSpPr/>
          <p:nvPr/>
        </p:nvSpPr>
        <p:spPr>
          <a:xfrm rot="60000">
            <a:off x="5958417" y="604846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6"/>
          <p:cNvSpPr/>
          <p:nvPr/>
        </p:nvSpPr>
        <p:spPr>
          <a:xfrm rot="60000">
            <a:off x="5962659" y="603250"/>
            <a:ext cx="5050367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2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3"/>
          <p:cNvSpPr/>
          <p:nvPr/>
        </p:nvSpPr>
        <p:spPr>
          <a:xfrm rot="21540000">
            <a:off x="999067" y="576263"/>
            <a:ext cx="5052484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1" y="293701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25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55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9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5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6084" y="5886463"/>
            <a:ext cx="16171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3" y="5829313"/>
            <a:ext cx="4696884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7451" y="5897576"/>
            <a:ext cx="73871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6533A-B88B-4204-9322-1E6979EF42F1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352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6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11"/>
          <p:cNvSpPr/>
          <p:nvPr/>
        </p:nvSpPr>
        <p:spPr>
          <a:xfrm rot="21540000">
            <a:off x="999067" y="576263"/>
            <a:ext cx="5052484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12"/>
          <p:cNvSpPr/>
          <p:nvPr/>
        </p:nvSpPr>
        <p:spPr>
          <a:xfrm rot="21540000">
            <a:off x="992717" y="576263"/>
            <a:ext cx="5052483" cy="5721350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28"/>
          <p:cNvSpPr/>
          <p:nvPr/>
        </p:nvSpPr>
        <p:spPr>
          <a:xfrm rot="60000">
            <a:off x="5958417" y="604846"/>
            <a:ext cx="5052483" cy="5722937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29"/>
          <p:cNvSpPr/>
          <p:nvPr/>
        </p:nvSpPr>
        <p:spPr>
          <a:xfrm rot="60000">
            <a:off x="5952067" y="603250"/>
            <a:ext cx="5052484" cy="572293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3162301" y="293701"/>
            <a:ext cx="755651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467990" y="238925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95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0326" y="5888051"/>
            <a:ext cx="1619249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 rot="21540000">
            <a:off x="1219209" y="5830901"/>
            <a:ext cx="4425951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3800" y="5900751"/>
            <a:ext cx="7387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2769E-9452-4127-845D-16904CC1D64D}" type="slidenum">
              <a:rPr lang="es-ES">
                <a:solidFill>
                  <a:srgbClr val="465E9C"/>
                </a:solidFill>
              </a:rPr>
              <a:pPr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39137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9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26" y="273063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4000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9" y="817576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75" y="2119319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8" y="5808676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9" y="5808676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6" y="5808676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6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10" r:id="rId12"/>
    <p:sldLayoutId id="2147483711" r:id="rId13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5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22" y="273057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7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5" y="817570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71" y="2119319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8" y="5808670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5" y="5808670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6" y="5808670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3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784" y="574675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784" y="576263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6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26018" y="273051"/>
            <a:ext cx="755649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10914856" y="203994"/>
            <a:ext cx="566738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itle Placeholder 1"/>
          <p:cNvSpPr>
            <a:spLocks noGrp="1"/>
          </p:cNvSpPr>
          <p:nvPr>
            <p:ph type="title"/>
          </p:nvPr>
        </p:nvSpPr>
        <p:spPr bwMode="auto">
          <a:xfrm>
            <a:off x="1460501" y="817564"/>
            <a:ext cx="9285817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51567" y="2119314"/>
            <a:ext cx="8261351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367" y="5808664"/>
            <a:ext cx="1617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5808664"/>
            <a:ext cx="7387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7734" y="5808664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07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644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Brush Script MT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73CB94-3729-4FB6-8CF3-9608DA28020B}" type="slidenum">
              <a:rPr lang="es-ES" smtClean="0">
                <a:solidFill>
                  <a:srgbClr val="465E9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5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itaty.info/topic/znaki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>
            <a:extLst>
              <a:ext uri="{FF2B5EF4-FFF2-40B4-BE49-F238E27FC236}">
                <a16:creationId xmlns:a16="http://schemas.microsoft.com/office/drawing/2014/main" xmlns="" id="{182679EF-3EEF-4485-BEDF-0CBEA332EAD6}"/>
              </a:ext>
            </a:extLst>
          </p:cNvPr>
          <p:cNvSpPr>
            <a:spLocks/>
          </p:cNvSpPr>
          <p:nvPr/>
        </p:nvSpPr>
        <p:spPr bwMode="auto">
          <a:xfrm>
            <a:off x="0" y="-24336"/>
            <a:ext cx="12192000" cy="1619250"/>
          </a:xfrm>
          <a:custGeom>
            <a:avLst/>
            <a:gdLst>
              <a:gd name="T0" fmla="*/ 2147483646 w 5760085"/>
              <a:gd name="T1" fmla="*/ 0 h 1021080"/>
              <a:gd name="T2" fmla="*/ 0 w 5760085"/>
              <a:gd name="T3" fmla="*/ 0 h 1021080"/>
              <a:gd name="T4" fmla="*/ 0 w 5760085"/>
              <a:gd name="T5" fmla="*/ 409551945 h 1021080"/>
              <a:gd name="T6" fmla="*/ 2147483646 w 5760085"/>
              <a:gd name="T7" fmla="*/ 409551945 h 1021080"/>
              <a:gd name="T8" fmla="*/ 2147483646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0085"/>
              <a:gd name="T16" fmla="*/ 0 h 1021080"/>
              <a:gd name="T17" fmla="*/ 5760085 w 5760085"/>
              <a:gd name="T18" fmla="*/ 1021080 h 10210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xmlns="" id="{C63096CA-385F-40AF-87B7-8973B6C3F0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0190" y="359045"/>
            <a:ext cx="6472239" cy="852488"/>
          </a:xfrm>
        </p:spPr>
        <p:txBody>
          <a:bodyPr vert="horz" lIns="91440" tIns="23161" rIns="91440" bIns="45720" rtlCol="0" anchor="ctr">
            <a:noAutofit/>
          </a:bodyPr>
          <a:lstStyle/>
          <a:p>
            <a:pPr marL="20141">
              <a:spcBef>
                <a:spcPts val="181"/>
              </a:spcBef>
              <a:defRPr/>
            </a:pPr>
            <a:r>
              <a:rPr lang="ru-RU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object 4">
            <a:extLst>
              <a:ext uri="{FF2B5EF4-FFF2-40B4-BE49-F238E27FC236}">
                <a16:creationId xmlns:a16="http://schemas.microsoft.com/office/drawing/2014/main" xmlns="" id="{427AB05C-74F0-437D-910A-C4A33E26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600" y="2420883"/>
            <a:ext cx="5918240" cy="287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Синтаксис и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5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Пунктуация.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endParaRPr lang="ru-RU" altLang="ru-RU" sz="5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Словосочетание.</a:t>
            </a:r>
            <a:endParaRPr lang="ru-RU" altLang="ru-RU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5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ru-RU" altLang="ru-RU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повторение)</a:t>
            </a:r>
          </a:p>
        </p:txBody>
      </p:sp>
      <p:sp>
        <p:nvSpPr>
          <p:cNvPr id="16389" name="object 5">
            <a:extLst>
              <a:ext uri="{FF2B5EF4-FFF2-40B4-BE49-F238E27FC236}">
                <a16:creationId xmlns:a16="http://schemas.microsoft.com/office/drawing/2014/main" xmlns="" id="{2D9876A0-23E1-401C-B827-CFEC3AAE1054}"/>
              </a:ext>
            </a:extLst>
          </p:cNvPr>
          <p:cNvSpPr>
            <a:spLocks/>
          </p:cNvSpPr>
          <p:nvPr/>
        </p:nvSpPr>
        <p:spPr bwMode="auto">
          <a:xfrm>
            <a:off x="1076201" y="1772816"/>
            <a:ext cx="777108" cy="2160240"/>
          </a:xfrm>
          <a:custGeom>
            <a:avLst/>
            <a:gdLst>
              <a:gd name="T0" fmla="*/ 138940851 w 344170"/>
              <a:gd name="T1" fmla="*/ 0 h 740410"/>
              <a:gd name="T2" fmla="*/ 0 w 344170"/>
              <a:gd name="T3" fmla="*/ 0 h 740410"/>
              <a:gd name="T4" fmla="*/ 0 w 344170"/>
              <a:gd name="T5" fmla="*/ 1247946159 h 740410"/>
              <a:gd name="T6" fmla="*/ 138940851 w 344170"/>
              <a:gd name="T7" fmla="*/ 1247946159 h 740410"/>
              <a:gd name="T8" fmla="*/ 138940851 w 344170"/>
              <a:gd name="T9" fmla="*/ 0 h 740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740410"/>
              <a:gd name="T17" fmla="*/ 344170 w 344170"/>
              <a:gd name="T18" fmla="*/ 740410 h 740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6390" name="object 6">
            <a:extLst>
              <a:ext uri="{FF2B5EF4-FFF2-40B4-BE49-F238E27FC236}">
                <a16:creationId xmlns:a16="http://schemas.microsoft.com/office/drawing/2014/main" xmlns="" id="{280E98EC-D115-4173-8D06-5F0D1B403954}"/>
              </a:ext>
            </a:extLst>
          </p:cNvPr>
          <p:cNvSpPr>
            <a:spLocks/>
          </p:cNvSpPr>
          <p:nvPr/>
        </p:nvSpPr>
        <p:spPr bwMode="auto">
          <a:xfrm>
            <a:off x="1070421" y="4293096"/>
            <a:ext cx="777108" cy="1944216"/>
          </a:xfrm>
          <a:custGeom>
            <a:avLst/>
            <a:gdLst>
              <a:gd name="T0" fmla="*/ 138940851 w 344170"/>
              <a:gd name="T1" fmla="*/ 0 h 680719"/>
              <a:gd name="T2" fmla="*/ 0 w 344170"/>
              <a:gd name="T3" fmla="*/ 0 h 680719"/>
              <a:gd name="T4" fmla="*/ 0 w 344170"/>
              <a:gd name="T5" fmla="*/ 272968660 h 680719"/>
              <a:gd name="T6" fmla="*/ 138940851 w 344170"/>
              <a:gd name="T7" fmla="*/ 272968660 h 680719"/>
              <a:gd name="T8" fmla="*/ 138940851 w 344170"/>
              <a:gd name="T9" fmla="*/ 0 h 6807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4170"/>
              <a:gd name="T16" fmla="*/ 0 h 680719"/>
              <a:gd name="T17" fmla="*/ 344170 w 344170"/>
              <a:gd name="T18" fmla="*/ 680719 h 6807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16392" name="object 8">
            <a:extLst>
              <a:ext uri="{FF2B5EF4-FFF2-40B4-BE49-F238E27FC236}">
                <a16:creationId xmlns:a16="http://schemas.microsoft.com/office/drawing/2014/main" xmlns="" id="{AF525BCF-5E04-423D-A31D-3FF8B13B16B4}"/>
              </a:ext>
            </a:extLst>
          </p:cNvPr>
          <p:cNvGrpSpPr>
            <a:grpSpLocks/>
          </p:cNvGrpSpPr>
          <p:nvPr/>
        </p:nvGrpSpPr>
        <p:grpSpPr bwMode="auto">
          <a:xfrm>
            <a:off x="10111187" y="360903"/>
            <a:ext cx="958851" cy="957262"/>
            <a:chOff x="4701999" y="228108"/>
            <a:chExt cx="603885" cy="603885"/>
          </a:xfrm>
        </p:grpSpPr>
        <p:sp>
          <p:nvSpPr>
            <p:cNvPr id="16396" name="object 9">
              <a:extLst>
                <a:ext uri="{FF2B5EF4-FFF2-40B4-BE49-F238E27FC236}">
                  <a16:creationId xmlns:a16="http://schemas.microsoft.com/office/drawing/2014/main" xmlns="" id="{4674FD90-B37B-4309-807E-64678D223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603608 w 603885"/>
                <a:gd name="T1" fmla="*/ 0 h 603885"/>
                <a:gd name="T2" fmla="*/ 0 w 603885"/>
                <a:gd name="T3" fmla="*/ 0 h 603885"/>
                <a:gd name="T4" fmla="*/ 0 w 603885"/>
                <a:gd name="T5" fmla="*/ 603609 h 603885"/>
                <a:gd name="T6" fmla="*/ 603608 w 603885"/>
                <a:gd name="T7" fmla="*/ 603609 h 603885"/>
                <a:gd name="T8" fmla="*/ 603608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  <p:sp>
          <p:nvSpPr>
            <p:cNvPr id="16397" name="object 10">
              <a:extLst>
                <a:ext uri="{FF2B5EF4-FFF2-40B4-BE49-F238E27FC236}">
                  <a16:creationId xmlns:a16="http://schemas.microsoft.com/office/drawing/2014/main" xmlns="" id="{8F2CF17E-F7A7-4A76-B181-A79DC7048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999" y="228108"/>
              <a:ext cx="603885" cy="603885"/>
            </a:xfrm>
            <a:custGeom>
              <a:avLst/>
              <a:gdLst>
                <a:gd name="T0" fmla="*/ 0 w 603885"/>
                <a:gd name="T1" fmla="*/ 0 h 603885"/>
                <a:gd name="T2" fmla="*/ 603608 w 603885"/>
                <a:gd name="T3" fmla="*/ 0 h 603885"/>
                <a:gd name="T4" fmla="*/ 603608 w 603885"/>
                <a:gd name="T5" fmla="*/ 603609 h 603885"/>
                <a:gd name="T6" fmla="*/ 0 w 603885"/>
                <a:gd name="T7" fmla="*/ 603609 h 603885"/>
                <a:gd name="T8" fmla="*/ 0 w 603885"/>
                <a:gd name="T9" fmla="*/ 0 h 6038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3885"/>
                <a:gd name="T16" fmla="*/ 0 h 603885"/>
                <a:gd name="T17" fmla="*/ 603885 w 603885"/>
                <a:gd name="T18" fmla="*/ 603885 h 6038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048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ru-RU"/>
            </a:p>
          </p:txBody>
        </p:sp>
      </p:grp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AB721BAF-D24C-44C3-93A9-17D7F67DB49B}"/>
              </a:ext>
            </a:extLst>
          </p:cNvPr>
          <p:cNvSpPr txBox="1"/>
          <p:nvPr/>
        </p:nvSpPr>
        <p:spPr>
          <a:xfrm>
            <a:off x="10397982" y="357433"/>
            <a:ext cx="274637" cy="574675"/>
          </a:xfrm>
          <a:prstGeom prst="rect">
            <a:avLst/>
          </a:prstGeom>
        </p:spPr>
        <p:txBody>
          <a:bodyPr lIns="0" tIns="25176" rIns="0" bIns="0">
            <a:spAutoFit/>
          </a:bodyPr>
          <a:lstStyle/>
          <a:p>
            <a:pPr>
              <a:spcBef>
                <a:spcPts val="198"/>
              </a:spcBef>
              <a:defRPr/>
            </a:pPr>
            <a:r>
              <a:rPr lang="ru-RU" sz="3568" b="1" spc="16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568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xmlns="" id="{909EAB7E-F1E7-495B-B256-DF2FA4E4DB19}"/>
              </a:ext>
            </a:extLst>
          </p:cNvPr>
          <p:cNvSpPr txBox="1"/>
          <p:nvPr/>
        </p:nvSpPr>
        <p:spPr>
          <a:xfrm>
            <a:off x="10186843" y="874881"/>
            <a:ext cx="696913" cy="336652"/>
          </a:xfrm>
          <a:prstGeom prst="rect">
            <a:avLst/>
          </a:prstGeom>
        </p:spPr>
        <p:txBody>
          <a:bodyPr lIns="0" tIns="19134" rIns="0" bIns="0">
            <a:spAutoFit/>
          </a:bodyPr>
          <a:lstStyle/>
          <a:p>
            <a:pPr>
              <a:spcBef>
                <a:spcPts val="151"/>
              </a:spcBef>
              <a:defRPr/>
            </a:pPr>
            <a:r>
              <a:rPr sz="2062" spc="8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062" spc="-8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062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BCE889C-F121-4A8D-9A6C-AAA39F43A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61" y="1976682"/>
            <a:ext cx="3190352" cy="368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137AD3-2E1D-49E5-8016-80196CD347C8}"/>
              </a:ext>
            </a:extLst>
          </p:cNvPr>
          <p:cNvSpPr txBox="1"/>
          <p:nvPr/>
        </p:nvSpPr>
        <p:spPr>
          <a:xfrm>
            <a:off x="2351584" y="647253"/>
            <a:ext cx="8031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СТРОЕНИЕ СЛОВОСОЧЕТАНИЙ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DA2B32-09E0-4530-949B-A82FA4FAE1CF}"/>
              </a:ext>
            </a:extLst>
          </p:cNvPr>
          <p:cNvSpPr txBox="1"/>
          <p:nvPr/>
        </p:nvSpPr>
        <p:spPr>
          <a:xfrm>
            <a:off x="3077227" y="2090378"/>
            <a:ext cx="324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ГЛАВНОЕ СЛОВО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3D8A60-35C6-41E5-9C3A-DE2622B88C48}"/>
              </a:ext>
            </a:extLst>
          </p:cNvPr>
          <p:cNvSpPr txBox="1"/>
          <p:nvPr/>
        </p:nvSpPr>
        <p:spPr>
          <a:xfrm>
            <a:off x="6779398" y="2089202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ЗАВИСИМОЕ СЛОВО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6FCD7B3B-FCDB-4B6E-9304-298C9A05B4C3}"/>
              </a:ext>
            </a:extLst>
          </p:cNvPr>
          <p:cNvCxnSpPr>
            <a:cxnSpLocks/>
          </p:cNvCxnSpPr>
          <p:nvPr/>
        </p:nvCxnSpPr>
        <p:spPr>
          <a:xfrm>
            <a:off x="4206632" y="1772816"/>
            <a:ext cx="383359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EDC21162-6CA5-40B9-8140-08748128FB59}"/>
              </a:ext>
            </a:extLst>
          </p:cNvPr>
          <p:cNvCxnSpPr>
            <a:cxnSpLocks/>
          </p:cNvCxnSpPr>
          <p:nvPr/>
        </p:nvCxnSpPr>
        <p:spPr>
          <a:xfrm>
            <a:off x="8021365" y="1772819"/>
            <a:ext cx="18851" cy="3327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C074FC39-2D7C-4F79-979A-271D821C6ACC}"/>
              </a:ext>
            </a:extLst>
          </p:cNvPr>
          <p:cNvCxnSpPr>
            <a:cxnSpLocks/>
          </p:cNvCxnSpPr>
          <p:nvPr/>
        </p:nvCxnSpPr>
        <p:spPr>
          <a:xfrm>
            <a:off x="4206623" y="1772816"/>
            <a:ext cx="0" cy="31638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DD72BE-6659-4D21-8141-BD31E868026B}"/>
              </a:ext>
            </a:extLst>
          </p:cNvPr>
          <p:cNvSpPr txBox="1"/>
          <p:nvPr/>
        </p:nvSpPr>
        <p:spPr>
          <a:xfrm>
            <a:off x="3647501" y="1629475"/>
            <a:ext cx="158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entury Gothic" panose="020B0502020202020204" pitchFamily="34" charset="0"/>
              </a:rPr>
              <a:t>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AE1949E-72DE-429C-8EE7-1DE038D1FD81}"/>
              </a:ext>
            </a:extLst>
          </p:cNvPr>
          <p:cNvSpPr txBox="1"/>
          <p:nvPr/>
        </p:nvSpPr>
        <p:spPr>
          <a:xfrm>
            <a:off x="5544769" y="1356729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ВОПРОС</a:t>
            </a:r>
            <a:r>
              <a:rPr lang="ru-RU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2BAE14-47C9-4123-94D5-5DCD30AB0106}"/>
              </a:ext>
            </a:extLst>
          </p:cNvPr>
          <p:cNvSpPr txBox="1"/>
          <p:nvPr/>
        </p:nvSpPr>
        <p:spPr>
          <a:xfrm>
            <a:off x="751441" y="3427321"/>
            <a:ext cx="491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ЖИТЬ     У    </a:t>
            </a:r>
            <a:r>
              <a:rPr lang="ru-RU" sz="3600" b="1" dirty="0" smtClean="0">
                <a:latin typeface="+mj-lt"/>
              </a:rPr>
              <a:t>леса</a:t>
            </a:r>
            <a:endParaRPr lang="ru-RU" sz="3600" b="1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28CB39-7673-4F44-8B54-9F09B28FB515}"/>
              </a:ext>
            </a:extLst>
          </p:cNvPr>
          <p:cNvSpPr txBox="1"/>
          <p:nvPr/>
        </p:nvSpPr>
        <p:spPr>
          <a:xfrm>
            <a:off x="4439817" y="3451700"/>
            <a:ext cx="536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СИНЯЯ</a:t>
            </a:r>
            <a:r>
              <a:rPr lang="ru-RU" sz="2800" b="1" dirty="0">
                <a:latin typeface="Century Gothic" panose="020B0502020202020204" pitchFamily="34" charset="0"/>
              </a:rPr>
              <a:t>      РУБАШКА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E398B2F-F9E3-4B8F-8C46-E86D7D491BCA}"/>
              </a:ext>
            </a:extLst>
          </p:cNvPr>
          <p:cNvSpPr txBox="1"/>
          <p:nvPr/>
        </p:nvSpPr>
        <p:spPr>
          <a:xfrm>
            <a:off x="8760296" y="3025683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57E7CD-1958-4E79-B121-FD79D27E7042}"/>
              </a:ext>
            </a:extLst>
          </p:cNvPr>
          <p:cNvSpPr txBox="1"/>
          <p:nvPr/>
        </p:nvSpPr>
        <p:spPr>
          <a:xfrm>
            <a:off x="6914723" y="3034971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х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AC10D0F-15A0-4B1D-9EB2-902BB8CD8EEB}"/>
              </a:ext>
            </a:extLst>
          </p:cNvPr>
          <p:cNvSpPr txBox="1"/>
          <p:nvPr/>
        </p:nvSpPr>
        <p:spPr>
          <a:xfrm>
            <a:off x="1117475" y="2820509"/>
            <a:ext cx="413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Century Gothic" panose="020B0502020202020204" pitchFamily="34" charset="0"/>
              </a:rPr>
              <a:t>х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79A2B6E0-82AC-464D-8FC1-E13FDC41DA92}"/>
              </a:ext>
            </a:extLst>
          </p:cNvPr>
          <p:cNvSpPr txBox="1"/>
          <p:nvPr/>
        </p:nvSpPr>
        <p:spPr>
          <a:xfrm>
            <a:off x="2031969" y="2564018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где?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7F3F6BCC-2D57-4C02-B121-EF4D0E78345A}"/>
              </a:ext>
            </a:extLst>
          </p:cNvPr>
          <p:cNvSpPr txBox="1"/>
          <p:nvPr/>
        </p:nvSpPr>
        <p:spPr>
          <a:xfrm>
            <a:off x="5483655" y="2600560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какая?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76EC590-F667-4F91-81C4-CD0179BD4BBC}"/>
              </a:ext>
            </a:extLst>
          </p:cNvPr>
          <p:cNvSpPr txBox="1"/>
          <p:nvPr/>
        </p:nvSpPr>
        <p:spPr>
          <a:xfrm>
            <a:off x="9438913" y="2589676"/>
            <a:ext cx="1553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о</a:t>
            </a:r>
            <a:r>
              <a:rPr lang="ru-RU" sz="24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т чего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8406115" y="3405272"/>
            <a:ext cx="354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"/>
              </a:rPr>
              <a:t>далеко</a:t>
            </a:r>
            <a:r>
              <a:rPr lang="ru-RU" sz="3200" b="1" dirty="0">
                <a:solidFill>
                  <a:srgbClr val="333333"/>
                </a:solidFill>
                <a:latin typeface="Arial"/>
              </a:rPr>
              <a:t> от дома</a:t>
            </a:r>
            <a:endParaRPr lang="ru-RU" sz="32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319606" y="3950536"/>
            <a:ext cx="4823" cy="332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426889" y="4000008"/>
            <a:ext cx="4823" cy="332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101078" y="3946832"/>
            <a:ext cx="4823" cy="332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6914728" y="3950536"/>
            <a:ext cx="4823" cy="332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Выгнутая вверх стрелка 12"/>
          <p:cNvSpPr/>
          <p:nvPr/>
        </p:nvSpPr>
        <p:spPr>
          <a:xfrm flipH="1">
            <a:off x="5483653" y="3158909"/>
            <a:ext cx="1247019" cy="3368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верх стрелка 45"/>
          <p:cNvSpPr/>
          <p:nvPr/>
        </p:nvSpPr>
        <p:spPr>
          <a:xfrm>
            <a:off x="1470429" y="3159979"/>
            <a:ext cx="1737267" cy="3368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Выгнутая вверх стрелка 46"/>
          <p:cNvSpPr/>
          <p:nvPr/>
        </p:nvSpPr>
        <p:spPr>
          <a:xfrm>
            <a:off x="9310737" y="3158909"/>
            <a:ext cx="1737267" cy="33687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9182153" y="3974920"/>
            <a:ext cx="4823" cy="332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208577" y="3990047"/>
            <a:ext cx="4823" cy="332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206632" y="2820496"/>
            <a:ext cx="1" cy="3488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8270384" y="2794838"/>
            <a:ext cx="1" cy="34888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17475" y="5425190"/>
            <a:ext cx="308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глагольное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21525" y="5425190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именное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72272" y="5425189"/>
            <a:ext cx="273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наречное</a:t>
            </a:r>
            <a:endParaRPr lang="ru-RU" sz="36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0244" y="4332574"/>
            <a:ext cx="3165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глаг.      +     сущ.  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60876" y="4539256"/>
            <a:ext cx="367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+mj-lt"/>
              </a:rPr>
              <a:t>прилаг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.      +     сущ.  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521004" y="4691656"/>
            <a:ext cx="367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нареч.   +     сущ.   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словосочетаний по главному слову</a:t>
            </a:r>
            <a:endParaRPr lang="ru-RU" dirty="0"/>
          </a:p>
        </p:txBody>
      </p:sp>
      <p:pic>
        <p:nvPicPr>
          <p:cNvPr id="1026" name="Picture 2" descr="Типы словосочет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1556794"/>
            <a:ext cx="10585176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0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>
            <a:extLst>
              <a:ext uri="{FF2B5EF4-FFF2-40B4-BE49-F238E27FC236}">
                <a16:creationId xmlns:a16="http://schemas.microsoft.com/office/drawing/2014/main" xmlns="" id="{993FD048-136D-4F76-98BB-2A070B2A8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954555"/>
            <a:ext cx="9649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</a:rPr>
              <a:t>Что не может быть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словосочетанием</a:t>
            </a:r>
            <a:r>
              <a:rPr lang="ru-RU" altLang="ru-RU" sz="36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9460" name="Прямоугольник 4">
            <a:extLst>
              <a:ext uri="{FF2B5EF4-FFF2-40B4-BE49-F238E27FC236}">
                <a16:creationId xmlns:a16="http://schemas.microsoft.com/office/drawing/2014/main" xmlns="" id="{84FE14BE-4E18-4871-8FAD-DE7864B72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800" y="1606490"/>
            <a:ext cx="10801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грамматическая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 предложения: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лопок созрел.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sz="3200" b="1" dirty="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однородные </a:t>
            </a:r>
            <a:r>
              <a:rPr 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члены  предложения :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3200" b="1" u="db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вылетели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    </a:t>
            </a:r>
            <a:r>
              <a:rPr lang="ru-RU" sz="3200" b="1" u="db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заиграли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200" b="1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скрипках</a:t>
            </a:r>
          </a:p>
          <a:p>
            <a:pPr algn="ctr">
              <a:defRPr/>
            </a:pPr>
            <a:endParaRPr lang="ru-RU" sz="3200" b="1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Char char="-"/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слово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предлогом или частицей :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около      </a:t>
            </a: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http://www.doski.ru/i/17/42/6174263.png">
            <a:extLst>
              <a:ext uri="{FF2B5EF4-FFF2-40B4-BE49-F238E27FC236}">
                <a16:creationId xmlns:a16="http://schemas.microsoft.com/office/drawing/2014/main" xmlns="" id="{C889861D-B432-4D97-ACF0-46FD6E2D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7" y="315911"/>
            <a:ext cx="1965432" cy="184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D575543-A48D-49F2-AFD6-EFCBD0E2A5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15609" y="4560928"/>
            <a:ext cx="1976391" cy="197639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5159896" y="2708920"/>
            <a:ext cx="144016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6761832" y="2852936"/>
            <a:ext cx="1494408" cy="1448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761832" y="2708920"/>
            <a:ext cx="149440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7344" y="2036333"/>
            <a:ext cx="1865966" cy="1521481"/>
          </a:xfrm>
          <a:prstGeom prst="rect">
            <a:avLst/>
          </a:prstGeom>
        </p:spPr>
      </p:pic>
      <p:pic>
        <p:nvPicPr>
          <p:cNvPr id="1026" name="Picture 2" descr="Картинка, открытка, анимация - Кузнечик играет на скрипке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48" y="2589600"/>
            <a:ext cx="1905000" cy="193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5600" y="5101815"/>
            <a:ext cx="2314677" cy="1695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«Выбери меня</a:t>
            </a:r>
            <a:r>
              <a:rPr lang="ru-RU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02785" y="2000258"/>
            <a:ext cx="9889067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8000"/>
                </a:solidFill>
                <a:cs typeface="Arial" charset="0"/>
              </a:rPr>
              <a:t>Солнечный день, леса и парки, ребята трудятся, подъехать к станции, пришел бы, лечащий врач, правильно и аккуратно, выбирать профессию, около леса,  упорно учился, альбом или тетрадь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857261" y="5000633"/>
            <a:ext cx="104330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 smtClean="0">
                <a:solidFill>
                  <a:srgbClr val="0C788E"/>
                </a:solidFill>
              </a:rPr>
              <a:t>Из </a:t>
            </a:r>
            <a:r>
              <a:rPr lang="ru-RU" sz="3200" b="1" smtClean="0">
                <a:solidFill>
                  <a:prstClr val="black"/>
                </a:solidFill>
              </a:rPr>
              <a:t>сочетаний слов </a:t>
            </a:r>
            <a:r>
              <a:rPr lang="ru-RU" sz="3200" b="1" smtClean="0">
                <a:solidFill>
                  <a:srgbClr val="0C788E"/>
                </a:solidFill>
              </a:rPr>
              <a:t>выпишите </a:t>
            </a:r>
            <a:r>
              <a:rPr lang="ru-RU" sz="3200" b="1" smtClean="0">
                <a:solidFill>
                  <a:srgbClr val="C00000"/>
                </a:solidFill>
              </a:rPr>
              <a:t>словосочетания.</a:t>
            </a:r>
            <a:endParaRPr lang="ru-RU" smtClean="0">
              <a:solidFill>
                <a:srgbClr val="C00000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7" y="923950"/>
            <a:ext cx="2190751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99456" y="1954237"/>
            <a:ext cx="9792396" cy="4211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solidFill>
                  <a:schemeClr val="bg1"/>
                </a:solidFill>
                <a:cs typeface="Arial" charset="0"/>
              </a:rPr>
              <a:t>Солнечный день</a:t>
            </a:r>
            <a:r>
              <a:rPr lang="ru-RU" sz="4800" b="1" dirty="0" smtClean="0">
                <a:solidFill>
                  <a:schemeClr val="bg1"/>
                </a:solidFill>
                <a:cs typeface="Arial" charset="0"/>
              </a:rPr>
              <a:t>, </a:t>
            </a:r>
            <a:r>
              <a:rPr lang="ru-RU" sz="4800" b="1" dirty="0">
                <a:solidFill>
                  <a:schemeClr val="bg1"/>
                </a:solidFill>
                <a:cs typeface="Arial" charset="0"/>
              </a:rPr>
              <a:t>подъехать к станции, </a:t>
            </a:r>
            <a:r>
              <a:rPr lang="ru-RU" sz="4800" b="1" dirty="0" smtClean="0">
                <a:solidFill>
                  <a:schemeClr val="bg1"/>
                </a:solidFill>
                <a:cs typeface="Arial" charset="0"/>
              </a:rPr>
              <a:t>лечащий </a:t>
            </a:r>
            <a:r>
              <a:rPr lang="ru-RU" sz="4800" b="1" dirty="0">
                <a:solidFill>
                  <a:schemeClr val="bg1"/>
                </a:solidFill>
                <a:cs typeface="Arial" charset="0"/>
              </a:rPr>
              <a:t>врач, </a:t>
            </a:r>
            <a:r>
              <a:rPr lang="ru-RU" sz="4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cs typeface="Arial" charset="0"/>
              </a:rPr>
              <a:t>выбирать профессию, </a:t>
            </a:r>
            <a:r>
              <a:rPr lang="ru-RU" sz="48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sz="4800" b="1" dirty="0">
                <a:solidFill>
                  <a:schemeClr val="bg1"/>
                </a:solidFill>
                <a:cs typeface="Arial" charset="0"/>
              </a:rPr>
              <a:t>упорно </a:t>
            </a:r>
            <a:r>
              <a:rPr lang="ru-RU" sz="4800" b="1" dirty="0" smtClean="0">
                <a:solidFill>
                  <a:schemeClr val="bg1"/>
                </a:solidFill>
                <a:cs typeface="Arial" charset="0"/>
              </a:rPr>
              <a:t>учился</a:t>
            </a:r>
            <a:endParaRPr lang="ru-RU" sz="48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81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344" y="4357769"/>
            <a:ext cx="2075954" cy="1689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7615" y="1891796"/>
            <a:ext cx="2158074" cy="1685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53" y="4063046"/>
            <a:ext cx="209609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953" y="2012346"/>
            <a:ext cx="2088232" cy="1677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051372" y="730397"/>
            <a:ext cx="99371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 Упражнение № 120</a:t>
            </a:r>
          </a:p>
          <a:p>
            <a:pPr algn="ctr"/>
            <a:r>
              <a:rPr lang="ru-RU" sz="2800" b="1" dirty="0" smtClean="0"/>
              <a:t>Спишите, разделив словосочетания на две группы: </a:t>
            </a:r>
            <a:r>
              <a:rPr lang="ru-RU" sz="2800" b="1" dirty="0" smtClean="0">
                <a:solidFill>
                  <a:srgbClr val="C00000"/>
                </a:solidFill>
              </a:rPr>
              <a:t>именные и глагольные</a:t>
            </a:r>
            <a:r>
              <a:rPr lang="ru-RU" sz="2800" b="1" dirty="0" smtClean="0"/>
              <a:t>.</a:t>
            </a:r>
          </a:p>
          <a:p>
            <a:r>
              <a:rPr lang="ru-RU" sz="2800" dirty="0" smtClean="0"/>
              <a:t>                               </a:t>
            </a:r>
          </a:p>
          <a:p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Идут в школу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Школьный двор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Разговаривать громко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Первый урок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Отвечать хорошо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Ласково улыбаться</a:t>
            </a:r>
          </a:p>
          <a:p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Учитель объясняет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5328" y="1613174"/>
            <a:ext cx="10841272" cy="46961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     </a:t>
            </a:r>
            <a:r>
              <a:rPr lang="ru-RU" sz="3200" b="1" dirty="0" smtClean="0">
                <a:solidFill>
                  <a:srgbClr val="C00000"/>
                </a:solidFill>
              </a:rPr>
              <a:t>Глагольные                              Именные</a:t>
            </a:r>
            <a:endParaRPr lang="ru-RU" sz="3200" b="1" dirty="0">
              <a:solidFill>
                <a:srgbClr val="C00000"/>
              </a:solidFill>
            </a:endParaRPr>
          </a:p>
          <a:p>
            <a:pPr lvl="0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8000"/>
                </a:solidFill>
              </a:rPr>
              <a:t>Идут в школу</a:t>
            </a:r>
            <a:endParaRPr lang="ru-RU" sz="3200" b="1" dirty="0">
              <a:solidFill>
                <a:srgbClr val="008000"/>
              </a:solidFill>
            </a:endParaRPr>
          </a:p>
          <a:p>
            <a:pPr lvl="0"/>
            <a:r>
              <a:rPr lang="ru-RU" sz="3200" b="1" dirty="0">
                <a:solidFill>
                  <a:srgbClr val="008000"/>
                </a:solidFill>
              </a:rPr>
              <a:t>                              </a:t>
            </a:r>
            <a:r>
              <a:rPr lang="ru-RU" sz="3200" b="1" dirty="0" smtClean="0">
                <a:solidFill>
                  <a:srgbClr val="008000"/>
                </a:solidFill>
              </a:rPr>
              <a:t>                     </a:t>
            </a:r>
            <a:r>
              <a:rPr lang="ru-RU" sz="3200" b="1" dirty="0">
                <a:solidFill>
                  <a:srgbClr val="008000"/>
                </a:solidFill>
              </a:rPr>
              <a:t>Школьный двор</a:t>
            </a:r>
          </a:p>
          <a:p>
            <a:pPr lvl="0"/>
            <a:r>
              <a:rPr lang="ru-RU" sz="3200" b="1" dirty="0" smtClean="0">
                <a:solidFill>
                  <a:srgbClr val="008000"/>
                </a:solidFill>
              </a:rPr>
              <a:t>Разговаривать </a:t>
            </a:r>
            <a:r>
              <a:rPr lang="ru-RU" sz="3200" b="1" dirty="0">
                <a:solidFill>
                  <a:srgbClr val="008000"/>
                </a:solidFill>
              </a:rPr>
              <a:t>громко</a:t>
            </a:r>
          </a:p>
          <a:p>
            <a:pPr lvl="0"/>
            <a:r>
              <a:rPr lang="ru-RU" sz="3200" b="1" dirty="0">
                <a:solidFill>
                  <a:srgbClr val="008000"/>
                </a:solidFill>
              </a:rPr>
              <a:t>                                </a:t>
            </a:r>
            <a:r>
              <a:rPr lang="ru-RU" sz="3200" b="1" dirty="0" smtClean="0">
                <a:solidFill>
                  <a:srgbClr val="008000"/>
                </a:solidFill>
              </a:rPr>
              <a:t>                    Первый </a:t>
            </a:r>
            <a:r>
              <a:rPr lang="ru-RU" sz="3200" b="1" dirty="0">
                <a:solidFill>
                  <a:srgbClr val="008000"/>
                </a:solidFill>
              </a:rPr>
              <a:t>урок</a:t>
            </a:r>
          </a:p>
          <a:p>
            <a:pPr lvl="0"/>
            <a:r>
              <a:rPr lang="ru-RU" sz="3200" b="1" dirty="0" smtClean="0">
                <a:solidFill>
                  <a:srgbClr val="008000"/>
                </a:solidFill>
              </a:rPr>
              <a:t>Отвечать хорошо</a:t>
            </a:r>
          </a:p>
          <a:p>
            <a:pPr lvl="0"/>
            <a:endParaRPr lang="ru-RU" sz="3200" b="1" dirty="0">
              <a:solidFill>
                <a:srgbClr val="008000"/>
              </a:solidFill>
            </a:endParaRPr>
          </a:p>
          <a:p>
            <a:pPr lvl="0"/>
            <a:r>
              <a:rPr lang="ru-RU" sz="3200" b="1" dirty="0" smtClean="0">
                <a:solidFill>
                  <a:srgbClr val="008000"/>
                </a:solidFill>
              </a:rPr>
              <a:t> </a:t>
            </a:r>
            <a:r>
              <a:rPr lang="ru-RU" sz="3200" b="1" dirty="0">
                <a:solidFill>
                  <a:srgbClr val="008000"/>
                </a:solidFill>
              </a:rPr>
              <a:t>Ласково улыбаться</a:t>
            </a:r>
          </a:p>
          <a:p>
            <a:pPr lvl="0"/>
            <a:r>
              <a:rPr lang="ru-RU" sz="3200" b="1" dirty="0">
                <a:solidFill>
                  <a:srgbClr val="002060"/>
                </a:solidFill>
              </a:rPr>
              <a:t>                              </a:t>
            </a:r>
            <a:r>
              <a:rPr lang="ru-RU" sz="3200" b="1" dirty="0">
                <a:solidFill>
                  <a:srgbClr val="C00000"/>
                </a:solidFill>
              </a:rPr>
              <a:t>Учитель объясняет</a:t>
            </a:r>
          </a:p>
        </p:txBody>
      </p:sp>
    </p:spTree>
    <p:extLst>
      <p:ext uri="{BB962C8B-B14F-4D97-AF65-F5344CB8AC3E}">
        <p14:creationId xmlns:p14="http://schemas.microsoft.com/office/powerpoint/2010/main" val="5231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Упражнение № 121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200" dirty="0" smtClean="0">
                <a:solidFill>
                  <a:srgbClr val="008000"/>
                </a:solidFill>
                <a:latin typeface="+mn-lt"/>
              </a:rPr>
              <a:t>Преобразуйте именные словосочетания в глагольные</a:t>
            </a:r>
            <a:endParaRPr lang="ru-RU" sz="32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9" y="2119319"/>
            <a:ext cx="9085478" cy="360362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Чтение (чего?) книги - читать(что?) книгу.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Написание картины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Приготовление уроков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Решение задачи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Написание сочинения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Уборка класса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Подготовка экскурсии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879976" y="2780928"/>
            <a:ext cx="5616624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Писать картину</a:t>
            </a:r>
          </a:p>
          <a:p>
            <a:pPr algn="ctr"/>
            <a:r>
              <a:rPr lang="ru-RU" sz="3200" b="1" dirty="0" smtClean="0"/>
              <a:t>Приготовить уроки</a:t>
            </a:r>
          </a:p>
          <a:p>
            <a:pPr algn="ctr"/>
            <a:r>
              <a:rPr lang="ru-RU" sz="3200" b="1" dirty="0" smtClean="0"/>
              <a:t>Решить задачу</a:t>
            </a:r>
          </a:p>
          <a:p>
            <a:pPr algn="ctr"/>
            <a:r>
              <a:rPr lang="ru-RU" sz="3200" b="1" dirty="0" smtClean="0"/>
              <a:t>Написать сочинение</a:t>
            </a:r>
          </a:p>
          <a:p>
            <a:pPr algn="ctr"/>
            <a:r>
              <a:rPr lang="ru-RU" sz="3200" b="1" dirty="0" smtClean="0"/>
              <a:t>Убрать класс</a:t>
            </a:r>
          </a:p>
          <a:p>
            <a:pPr algn="ctr"/>
            <a:r>
              <a:rPr lang="ru-RU" sz="3200" b="1" dirty="0" smtClean="0"/>
              <a:t>Подготовить экскурсию</a:t>
            </a:r>
          </a:p>
        </p:txBody>
      </p:sp>
    </p:spTree>
    <p:extLst>
      <p:ext uri="{BB962C8B-B14F-4D97-AF65-F5344CB8AC3E}">
        <p14:creationId xmlns:p14="http://schemas.microsoft.com/office/powerpoint/2010/main" val="3335796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="" xmlns:a16="http://schemas.microsoft.com/office/drawing/2014/main" id="{368BAAC8-BC8E-4C09-A84E-7E579992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60648"/>
            <a:ext cx="9601196" cy="1303867"/>
          </a:xfrm>
        </p:spPr>
        <p:txBody>
          <a:bodyPr/>
          <a:lstStyle/>
          <a:p>
            <a:r>
              <a:rPr lang="ru-RU" altLang="ru-RU" b="1" dirty="0">
                <a:ln>
                  <a:noFill/>
                </a:ln>
                <a:solidFill>
                  <a:srgbClr val="002060"/>
                </a:solidFill>
                <a:latin typeface="Arial"/>
              </a:rPr>
              <a:t>Предложения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22531" name="Picture 2" descr="http://ru.static.z-dn.net/files/d34/e07372503d2164026c54cd5205c23dc7.gif">
            <a:extLst>
              <a:ext uri="{FF2B5EF4-FFF2-40B4-BE49-F238E27FC236}">
                <a16:creationId xmlns="" xmlns:a16="http://schemas.microsoft.com/office/drawing/2014/main" id="{3879FCD9-AC44-4250-84AC-F0731098F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3" y="1347023"/>
            <a:ext cx="8928991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EC7A8641-D73B-46CA-8866-5A399A794571}"/>
              </a:ext>
            </a:extLst>
          </p:cNvPr>
          <p:cNvSpPr/>
          <p:nvPr/>
        </p:nvSpPr>
        <p:spPr>
          <a:xfrm>
            <a:off x="825406" y="4150548"/>
            <a:ext cx="10541184" cy="30100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endParaRPr lang="ru-RU" sz="2400" dirty="0">
              <a:solidFill>
                <a:prstClr val="black"/>
              </a:solidFill>
              <a:latin typeface="Arial"/>
            </a:endParaRPr>
          </a:p>
          <a:p>
            <a:pPr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r>
              <a:rPr lang="ru-RU" sz="3600" b="1" dirty="0">
                <a:solidFill>
                  <a:srgbClr val="7030A0"/>
                </a:solidFill>
              </a:rPr>
              <a:t>В </a:t>
            </a:r>
            <a:r>
              <a:rPr lang="ru-RU" sz="3600" b="1" dirty="0" smtClean="0">
                <a:solidFill>
                  <a:srgbClr val="7030A0"/>
                </a:solidFill>
              </a:rPr>
              <a:t>поле </a:t>
            </a:r>
            <a:r>
              <a:rPr lang="ru-RU" sz="3600" b="1" u="dbl" dirty="0" smtClean="0">
                <a:solidFill>
                  <a:srgbClr val="7030A0"/>
                </a:solidFill>
              </a:rPr>
              <a:t>работает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u="sng" dirty="0" smtClean="0">
                <a:solidFill>
                  <a:srgbClr val="7030A0"/>
                </a:solidFill>
              </a:rPr>
              <a:t>комбайн</a:t>
            </a:r>
            <a:r>
              <a:rPr lang="ru-RU" sz="3600" b="1" dirty="0" smtClean="0">
                <a:solidFill>
                  <a:srgbClr val="7030A0"/>
                </a:solidFill>
              </a:rPr>
              <a:t>.   </a:t>
            </a:r>
            <a:r>
              <a:rPr lang="ru-RU" sz="3600" b="1" dirty="0">
                <a:solidFill>
                  <a:srgbClr val="7030A0"/>
                </a:solidFill>
                <a:latin typeface="Arial"/>
              </a:rPr>
              <a:t>(простое)</a:t>
            </a:r>
          </a:p>
          <a:p>
            <a:pPr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r>
              <a:rPr lang="ru-RU" sz="3600" b="1" dirty="0" err="1" smtClean="0">
                <a:solidFill>
                  <a:srgbClr val="0070C0"/>
                </a:solidFill>
              </a:rPr>
              <a:t>Мадина</a:t>
            </a:r>
            <a:r>
              <a:rPr lang="ru-RU" sz="3600" b="1" dirty="0" smtClean="0">
                <a:solidFill>
                  <a:srgbClr val="0070C0"/>
                </a:solidFill>
              </a:rPr>
              <a:t> собирает марки, а Анвар собирает значки.  </a:t>
            </a:r>
            <a:r>
              <a:rPr lang="ru-RU" sz="3600" b="1" dirty="0">
                <a:solidFill>
                  <a:srgbClr val="0070C0"/>
                </a:solidFill>
                <a:latin typeface="Arial"/>
              </a:rPr>
              <a:t>(сложное)</a:t>
            </a:r>
          </a:p>
          <a:p>
            <a:pPr>
              <a:spcBef>
                <a:spcPct val="20000"/>
              </a:spcBef>
              <a:buClr>
                <a:srgbClr val="AA2B1E"/>
              </a:buClr>
              <a:buSzPct val="85000"/>
              <a:defRPr/>
            </a:pPr>
            <a:endParaRPr lang="ru-RU" sz="3600" b="1" dirty="0">
              <a:solidFill>
                <a:srgbClr val="0070C0"/>
              </a:solidFill>
              <a:latin typeface="Arial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47426" y="5877272"/>
            <a:ext cx="169219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999656" y="5870579"/>
            <a:ext cx="169219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99656" y="5949280"/>
            <a:ext cx="169219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88088" y="5908577"/>
            <a:ext cx="169219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688288" y="5877272"/>
            <a:ext cx="169219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688288" y="5950092"/>
            <a:ext cx="169219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01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3.bp.blogspot.com/-0SDsFjmgj1c/Tx_wW0Eg5lI/AAAAAAAAAhs/HHaXRnBZsX4/s1600/%25D0%25BA%25D0%25BE%25D0%25BD%25D1%2581%25D0%25BF%25D0%25B5%25D0%25BA%25D1%2582%25D1%258B_556.jpg">
            <a:extLst>
              <a:ext uri="{FF2B5EF4-FFF2-40B4-BE49-F238E27FC236}">
                <a16:creationId xmlns:a16="http://schemas.microsoft.com/office/drawing/2014/main" xmlns="" id="{44BA7425-8F4C-489C-8A05-6708BC3A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14313"/>
            <a:ext cx="11089232" cy="632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Предложение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5187" y="1700808"/>
            <a:ext cx="9696451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solidFill>
                  <a:srgbClr val="002060"/>
                </a:solidFill>
                <a:cs typeface="Arial" charset="0"/>
              </a:rPr>
              <a:t>Быстро растаял под лучами яркого солнца снег</a:t>
            </a:r>
            <a:r>
              <a:rPr lang="ru-RU" sz="3600" b="1" dirty="0" smtClean="0">
                <a:solidFill>
                  <a:srgbClr val="002060"/>
                </a:solidFill>
                <a:cs typeface="Arial" charset="0"/>
              </a:rPr>
              <a:t>.</a:t>
            </a:r>
            <a:endParaRPr lang="ru-RU" sz="3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1150409" y="4890740"/>
            <a:ext cx="9986433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D83E2C"/>
                </a:solidFill>
                <a:cs typeface="Arial" pitchFamily="34" charset="0"/>
              </a:rPr>
              <a:t>В </a:t>
            </a:r>
            <a:r>
              <a:rPr lang="ru-RU" sz="2800" b="1" dirty="0" smtClean="0">
                <a:solidFill>
                  <a:srgbClr val="D83E2C"/>
                </a:solidFill>
                <a:cs typeface="Arial" pitchFamily="34" charset="0"/>
              </a:rPr>
              <a:t>данном предложении </a:t>
            </a:r>
            <a:r>
              <a:rPr lang="ru-RU" sz="2800" b="1" dirty="0" smtClean="0">
                <a:solidFill>
                  <a:srgbClr val="D83E2C"/>
                </a:solidFill>
                <a:cs typeface="Arial" pitchFamily="34" charset="0"/>
              </a:rPr>
              <a:t>назовите </a:t>
            </a:r>
            <a:r>
              <a:rPr lang="ru-RU" sz="2800" b="1" dirty="0" smtClean="0">
                <a:solidFill>
                  <a:srgbClr val="D83E2C"/>
                </a:solidFill>
                <a:cs typeface="Arial" pitchFamily="34" charset="0"/>
              </a:rPr>
              <a:t>грамматическую основу </a:t>
            </a:r>
            <a:r>
              <a:rPr lang="ru-RU" sz="2800" b="1" dirty="0" smtClean="0">
                <a:solidFill>
                  <a:srgbClr val="D83E2C"/>
                </a:solidFill>
                <a:cs typeface="Arial" pitchFamily="34" charset="0"/>
              </a:rPr>
              <a:t>и второстепенные члены. Укажите, чем они  выражены.</a:t>
            </a:r>
            <a:endParaRPr lang="ru-RU" sz="2800" b="1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901137"/>
            <a:ext cx="2946481" cy="1657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4833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460502" y="642938"/>
            <a:ext cx="9285817" cy="85725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Предложение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07568" y="1677868"/>
            <a:ext cx="101284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u="wavy" dirty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ru-RU" sz="3200" b="1" i="1" u="wavy" dirty="0" err="1">
                <a:solidFill>
                  <a:srgbClr val="0070C0"/>
                </a:solidFill>
                <a:cs typeface="Arial" pitchFamily="34" charset="0"/>
              </a:rPr>
              <a:t>прилаг</a:t>
            </a:r>
            <a:r>
              <a:rPr lang="ru-RU" sz="3200" b="1" i="1" u="wavy" dirty="0">
                <a:solidFill>
                  <a:srgbClr val="0070C0"/>
                </a:solidFill>
                <a:cs typeface="Arial" pitchFamily="34" charset="0"/>
              </a:rPr>
              <a:t>.)     (сущ.)  (нареч.)  (глагол)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u="wavy" dirty="0">
                <a:solidFill>
                  <a:srgbClr val="7030A0"/>
                </a:solidFill>
                <a:cs typeface="Arial" pitchFamily="34" charset="0"/>
              </a:rPr>
              <a:t>Пушистый</a:t>
            </a:r>
            <a:r>
              <a:rPr lang="ru-RU" sz="3200" b="1" dirty="0">
                <a:solidFill>
                  <a:srgbClr val="7030A0"/>
                </a:solidFill>
                <a:cs typeface="Arial" pitchFamily="34" charset="0"/>
              </a:rPr>
              <a:t>  </a:t>
            </a:r>
            <a:r>
              <a:rPr lang="ru-RU" sz="3200" b="1" u="sng" dirty="0">
                <a:solidFill>
                  <a:srgbClr val="7030A0"/>
                </a:solidFill>
                <a:cs typeface="Arial" pitchFamily="34" charset="0"/>
              </a:rPr>
              <a:t>снег</a:t>
            </a:r>
            <a:r>
              <a:rPr lang="ru-RU" sz="3200" b="1" dirty="0">
                <a:solidFill>
                  <a:srgbClr val="7030A0"/>
                </a:solidFill>
                <a:cs typeface="Arial" pitchFamily="34" charset="0"/>
              </a:rPr>
              <a:t>    </a:t>
            </a:r>
            <a:r>
              <a:rPr lang="ru-RU" sz="3200" b="1" u="dotDash" dirty="0">
                <a:solidFill>
                  <a:srgbClr val="7030A0"/>
                </a:solidFill>
                <a:cs typeface="Arial" pitchFamily="34" charset="0"/>
              </a:rPr>
              <a:t>быстро</a:t>
            </a:r>
            <a:r>
              <a:rPr lang="ru-RU" sz="3200" b="1" dirty="0">
                <a:solidFill>
                  <a:srgbClr val="7030A0"/>
                </a:solidFill>
                <a:cs typeface="Arial" pitchFamily="34" charset="0"/>
              </a:rPr>
              <a:t>   </a:t>
            </a:r>
            <a:r>
              <a:rPr lang="ru-RU" sz="3200" b="1" u="dbl" dirty="0">
                <a:solidFill>
                  <a:srgbClr val="7030A0"/>
                </a:solidFill>
                <a:cs typeface="Arial" pitchFamily="34" charset="0"/>
              </a:rPr>
              <a:t>растаял</a:t>
            </a:r>
            <a:r>
              <a:rPr lang="ru-RU" sz="3200" b="1" dirty="0">
                <a:solidFill>
                  <a:srgbClr val="7030A0"/>
                </a:solidFill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>
              <a:solidFill>
                <a:srgbClr val="003300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3300"/>
                </a:solidFill>
                <a:cs typeface="Arial" charset="0"/>
              </a:rPr>
              <a:t> </a:t>
            </a:r>
            <a:endParaRPr lang="ru-RU" sz="2800" dirty="0">
              <a:solidFill>
                <a:srgbClr val="003300"/>
              </a:solidFill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3068960"/>
            <a:ext cx="3828620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5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Сегодня на уроке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81200" y="1268761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Мы повторим: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alt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синтаксис и пунктуацию;</a:t>
            </a:r>
          </a:p>
          <a:p>
            <a:pPr marL="0" indent="0">
              <a:buNone/>
            </a:pPr>
            <a:r>
              <a:rPr lang="ru-RU" altLang="ru-RU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предложение и  словосочетание;</a:t>
            </a:r>
          </a:p>
          <a:p>
            <a:pPr marL="0" indent="0">
              <a:buNone/>
            </a:pPr>
            <a:r>
              <a:rPr lang="ru-RU" alt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главные и второстепенные               члены     предложения.</a:t>
            </a:r>
          </a:p>
          <a:p>
            <a:pPr marL="0" indent="0">
              <a:buNone/>
            </a:pPr>
            <a:endParaRPr lang="ru-RU" b="1" dirty="0"/>
          </a:p>
          <a:p>
            <a:endParaRPr lang="ru-RU" b="1" dirty="0"/>
          </a:p>
        </p:txBody>
      </p:sp>
      <p:pic>
        <p:nvPicPr>
          <p:cNvPr id="4" name="Picture 5" descr="shkolnye_kartinki_5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0" y="61132"/>
            <a:ext cx="2736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1398675296_bing1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38" y="-106168"/>
            <a:ext cx="20875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887" y="4838036"/>
            <a:ext cx="24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3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xmlns="" id="{8019A42F-12ED-46FB-A946-D7432E47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594611"/>
            <a:ext cx="8065516" cy="1439863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Что изучает пунктуация ?</a:t>
            </a: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26627" name="Содержимое 2">
            <a:extLst>
              <a:ext uri="{FF2B5EF4-FFF2-40B4-BE49-F238E27FC236}">
                <a16:creationId xmlns:a16="http://schemas.microsoft.com/office/drawing/2014/main" xmlns="" id="{C5045F26-3A9D-4DEB-ABD5-DA77C5D5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1785939"/>
            <a:ext cx="9289032" cy="301121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ru-RU" dirty="0"/>
              <a:t>   </a:t>
            </a:r>
            <a:r>
              <a:rPr lang="ru-RU" altLang="ru-RU" sz="4000" b="1" dirty="0" err="1">
                <a:solidFill>
                  <a:srgbClr val="003300"/>
                </a:solidFill>
              </a:rPr>
              <a:t>Пункту</a:t>
            </a:r>
            <a:r>
              <a:rPr lang="ru-RU" altLang="ru-RU" sz="4000" b="1" dirty="0" err="1">
                <a:solidFill>
                  <a:srgbClr val="FF0000"/>
                </a:solidFill>
              </a:rPr>
              <a:t>а́</a:t>
            </a:r>
            <a:r>
              <a:rPr lang="ru-RU" altLang="ru-RU" sz="4000" b="1" dirty="0" err="1">
                <a:solidFill>
                  <a:srgbClr val="003300"/>
                </a:solidFill>
              </a:rPr>
              <a:t>ция</a:t>
            </a:r>
            <a:r>
              <a:rPr lang="ru-RU" altLang="ru-RU" sz="4000" dirty="0">
                <a:solidFill>
                  <a:srgbClr val="003300"/>
                </a:solidFill>
              </a:rPr>
              <a:t> — это наука, которая изучает  правила постановки  </a:t>
            </a:r>
            <a:r>
              <a:rPr lang="ru-RU" altLang="ru-RU" sz="4000" b="1" dirty="0">
                <a:solidFill>
                  <a:srgbClr val="003300"/>
                </a:solidFill>
              </a:rPr>
              <a:t>знаков препинания</a:t>
            </a:r>
            <a:r>
              <a:rPr lang="ru-RU" altLang="ru-RU" sz="4000" dirty="0">
                <a:solidFill>
                  <a:srgbClr val="003300"/>
                </a:solidFill>
              </a:rPr>
              <a:t> в  письменной речи </a:t>
            </a:r>
          </a:p>
        </p:txBody>
      </p:sp>
      <p:pic>
        <p:nvPicPr>
          <p:cNvPr id="26628" name="Picture 4" descr="https://im2-tub-ru.yandex.net/i?id=98e981dcb0f56a8da13dc19109d01d70&amp;n=33&amp;h=215&amp;w=277">
            <a:extLst>
              <a:ext uri="{FF2B5EF4-FFF2-40B4-BE49-F238E27FC236}">
                <a16:creationId xmlns:a16="http://schemas.microsoft.com/office/drawing/2014/main" xmlns="" id="{9D535CD6-254C-44B6-BB4A-8038C9019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77" y="666414"/>
            <a:ext cx="1716204" cy="13680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1847528" y="4509120"/>
            <a:ext cx="90736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B2024"/>
                </a:solidFill>
                <a:latin typeface="PT Serif"/>
              </a:rPr>
              <a:t> </a:t>
            </a:r>
            <a:r>
              <a:rPr lang="ru-RU" sz="3200" b="1" dirty="0">
                <a:hlinkClick r:id="rId3"/>
              </a:rPr>
              <a:t>Знаки</a:t>
            </a:r>
            <a:r>
              <a:rPr lang="ru-RU" sz="3200" b="1" dirty="0">
                <a:solidFill>
                  <a:srgbClr val="1B2024"/>
                </a:solidFill>
              </a:rPr>
              <a:t> препинания – это как нотные </a:t>
            </a:r>
            <a:r>
              <a:rPr lang="ru-RU" sz="3200" b="1" dirty="0">
                <a:hlinkClick r:id="rId3"/>
              </a:rPr>
              <a:t>знаки</a:t>
            </a:r>
            <a:r>
              <a:rPr lang="ru-RU" sz="3200" b="1" dirty="0">
                <a:solidFill>
                  <a:srgbClr val="1B2024"/>
                </a:solidFill>
              </a:rPr>
              <a:t>. Они твёрдо держат текст и не дают ему рассыпаться</a:t>
            </a:r>
            <a:r>
              <a:rPr lang="ru-RU" sz="3200" b="1" dirty="0" smtClean="0">
                <a:solidFill>
                  <a:srgbClr val="1B2024"/>
                </a:solidFill>
              </a:rPr>
              <a:t>. (</a:t>
            </a:r>
            <a:r>
              <a:rPr lang="ru-RU" sz="3200" b="1" dirty="0" smtClean="0">
                <a:solidFill>
                  <a:srgbClr val="0070C0"/>
                </a:solidFill>
              </a:rPr>
              <a:t>К. Паустовский</a:t>
            </a:r>
            <a:r>
              <a:rPr lang="ru-RU" sz="3200" b="1" dirty="0" smtClean="0">
                <a:solidFill>
                  <a:srgbClr val="1B2024"/>
                </a:solidFill>
              </a:rPr>
              <a:t>)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7958" y="692697"/>
            <a:ext cx="991860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Главная</a:t>
            </a:r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</a:rPr>
              <a:t> функции знаков </a:t>
            </a:r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препинания: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указание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на отношения между частями предложения (запятая, точка с запятой, двоеточие, тире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выделение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прямой речи, цитат (кавычки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- указание </a:t>
            </a:r>
            <a:r>
              <a:rPr lang="ru-RU" sz="3600" dirty="0">
                <a:solidFill>
                  <a:srgbClr val="222222"/>
                </a:solidFill>
                <a:latin typeface="arial" panose="020B0604020202020204" pitchFamily="34" charset="0"/>
              </a:rPr>
              <a:t>на эмоциональное отношение к отдельным словам и словосочетаниям (кавычки, вопросительный и восклицательный </a:t>
            </a:r>
            <a:r>
              <a:rPr lang="ru-RU" sz="3600" dirty="0" smtClean="0">
                <a:solidFill>
                  <a:srgbClr val="222222"/>
                </a:solidFill>
                <a:latin typeface="arial" panose="020B0604020202020204" pitchFamily="34" charset="0"/>
              </a:rPr>
              <a:t>знаки)…</a:t>
            </a:r>
            <a:endParaRPr lang="ru-RU" sz="3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15480" y="1412776"/>
            <a:ext cx="939804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 поле, в лесу, вдоль дорог цветут одуванчики.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15480" y="3091312"/>
            <a:ext cx="9398046" cy="62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"Помилуй, мне еще и от роду нет </a:t>
            </a:r>
            <a:r>
              <a:rPr lang="ru-RU" sz="3200" b="1" dirty="0" smtClean="0"/>
              <a:t>году»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15480" y="3717032"/>
            <a:ext cx="9505056" cy="21155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/>
              <a:t>- Вы полагаете, все это будет носиться?</a:t>
            </a:r>
          </a:p>
          <a:p>
            <a:r>
              <a:rPr lang="ru-RU" sz="3600" b="1" dirty="0" smtClean="0"/>
              <a:t>- Я полагаю, что все это следует шить!</a:t>
            </a:r>
            <a:endParaRPr lang="ru-RU" sz="36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1353" b="7246"/>
          <a:stretch/>
        </p:blipFill>
        <p:spPr>
          <a:xfrm>
            <a:off x="1217959" y="1372601"/>
            <a:ext cx="9706149" cy="47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45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D0821C-FF7E-4753-AFD0-DBDA7EE9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764704"/>
            <a:ext cx="10225136" cy="13681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>
              <a:defRPr/>
            </a:pPr>
            <a:r>
              <a:rPr lang="ru-RU" sz="2800" dirty="0"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ru-RU" sz="2800" dirty="0"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>Выберите </a:t>
            </a: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термины, которые  НЕ относятся к</a:t>
            </a:r>
            <a:b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cs typeface="Times New Roman" pitchFamily="18" charset="0"/>
              </a:rPr>
              <a:t>синтаксису и пунктуации?</a:t>
            </a:r>
            <a: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12291" name="Содержимое 2">
            <a:extLst>
              <a:ext uri="{FF2B5EF4-FFF2-40B4-BE49-F238E27FC236}">
                <a16:creationId xmlns:a16="http://schemas.microsoft.com/office/drawing/2014/main" xmlns="" id="{3BF066F4-B60B-4928-95EA-84D6CD012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916832"/>
            <a:ext cx="11017224" cy="302433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ru-RU" sz="4500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Грамматическая основа предложения, местоимение, гласный, кавычки, суффикс, дефис, обстоятельство, алфавит,  сказуемое, </a:t>
            </a:r>
            <a:r>
              <a:rPr lang="ru-RU" altLang="ru-RU" sz="45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чередование гласных, точка, словосочетание, </a:t>
            </a:r>
            <a:r>
              <a:rPr lang="ru-RU" altLang="ru-RU" sz="4500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4500" b="1" dirty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однородные члены предложения, восклицательный </a:t>
            </a:r>
            <a:r>
              <a:rPr lang="ru-RU" altLang="ru-RU" sz="4500" b="1" dirty="0" smtClean="0">
                <a:solidFill>
                  <a:schemeClr val="accent4">
                    <a:lumMod val="50000"/>
                  </a:schemeClr>
                </a:solidFill>
                <a:cs typeface="Times New Roman" panose="02020603050405020304" pitchFamily="18" charset="0"/>
              </a:rPr>
              <a:t>знак.</a:t>
            </a:r>
            <a:endParaRPr lang="ru-RU" altLang="ru-RU" sz="4500" b="1" dirty="0">
              <a:solidFill>
                <a:schemeClr val="accent4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eaLnBrk="1" hangingPunct="1"/>
            <a:endParaRPr lang="ru-RU" alt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Picture 3" descr="https://i.pinimg.com/originals/eb/41/5b/eb415b657e37d0c59fa48cdfc626d85e.gif">
            <a:extLst>
              <a:ext uri="{FF2B5EF4-FFF2-40B4-BE49-F238E27FC236}">
                <a16:creationId xmlns:a16="http://schemas.microsoft.com/office/drawing/2014/main" xmlns="" id="{64A0C687-2093-43F5-8224-3192BFDDB07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4509120"/>
            <a:ext cx="144015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15232" y="3172223"/>
            <a:ext cx="551281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0016" y="2758608"/>
            <a:ext cx="230425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11524" y="2290557"/>
            <a:ext cx="8568952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23992" y="3602048"/>
            <a:ext cx="5648672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27447" y="4021762"/>
            <a:ext cx="7704855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1675" y="4463921"/>
            <a:ext cx="5282357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48328" y="3212144"/>
            <a:ext cx="2664296" cy="4320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extLst>
              <a:ext uri="{FF2B5EF4-FFF2-40B4-BE49-F238E27FC236}">
                <a16:creationId xmlns:a16="http://schemas.microsoft.com/office/drawing/2014/main" xmlns="" id="{5B149578-8A8B-4CFD-99A7-D1DD998A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416E7E3-5F9A-4C7C-8520-44A58AD43635}"/>
              </a:ext>
            </a:extLst>
          </p:cNvPr>
          <p:cNvSpPr/>
          <p:nvPr/>
        </p:nvSpPr>
        <p:spPr>
          <a:xfrm>
            <a:off x="1487488" y="1700808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Мы </a:t>
            </a:r>
            <a:r>
              <a:rPr lang="ru-RU" sz="3600" b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повторили:</a:t>
            </a:r>
            <a:endParaRPr lang="ru-RU" sz="3600" b="1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altLang="ru-RU" sz="3600" dirty="0" smtClean="0">
                <a:latin typeface="Century Gothic" panose="020B0502020202020204" pitchFamily="34" charset="0"/>
              </a:rPr>
              <a:t>- </a:t>
            </a:r>
            <a:r>
              <a:rPr lang="ru-RU" altLang="ru-RU" sz="3600" b="1" dirty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синтаксис и </a:t>
            </a:r>
            <a:r>
              <a:rPr lang="ru-RU" altLang="ru-RU" sz="3600" b="1" dirty="0" smtClean="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пунктуацию;</a:t>
            </a:r>
            <a:endParaRPr lang="ru-RU" altLang="ru-RU" sz="3600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altLang="ru-RU" sz="3600" dirty="0">
                <a:latin typeface="Century Gothic" panose="020B0502020202020204" pitchFamily="34" charset="0"/>
              </a:rPr>
              <a:t>    - </a:t>
            </a:r>
            <a:r>
              <a:rPr lang="ru-RU" altLang="ru-RU" sz="3600" b="1" dirty="0">
                <a:latin typeface="Century Gothic" panose="020B0502020202020204" pitchFamily="34" charset="0"/>
              </a:rPr>
              <a:t>предложение и  словосочетание;</a:t>
            </a:r>
          </a:p>
          <a:p>
            <a:pPr algn="ctr"/>
            <a:r>
              <a:rPr lang="ru-RU" altLang="ru-RU" sz="3600" b="1" dirty="0">
                <a:latin typeface="Century Gothic" panose="020B0502020202020204" pitchFamily="34" charset="0"/>
              </a:rPr>
              <a:t>   </a:t>
            </a:r>
            <a:r>
              <a:rPr lang="ru-RU" altLang="ru-RU" sz="3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- главные и второстепенные               члены     предложения.</a:t>
            </a:r>
          </a:p>
        </p:txBody>
      </p:sp>
      <p:pic>
        <p:nvPicPr>
          <p:cNvPr id="4" name="Picture 10" descr="408b1884dd1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706" y="4564246"/>
            <a:ext cx="2160588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41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672" y="1417645"/>
            <a:ext cx="7602654" cy="4525963"/>
          </a:xfrm>
        </p:spPr>
        <p:txBody>
          <a:bodyPr/>
          <a:lstStyle/>
          <a:p>
            <a:pPr algn="ctr"/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Выполнить </a:t>
            </a:r>
            <a:r>
              <a:rPr lang="ru-RU" sz="3600" b="1" dirty="0">
                <a:solidFill>
                  <a:srgbClr val="0070C0"/>
                </a:solidFill>
              </a:rPr>
              <a:t>упражнение </a:t>
            </a:r>
            <a:r>
              <a:rPr lang="ru-RU" sz="3600" b="1" dirty="0" smtClean="0">
                <a:solidFill>
                  <a:srgbClr val="0070C0"/>
                </a:solidFill>
              </a:rPr>
              <a:t>№123.</a:t>
            </a:r>
            <a:endParaRPr lang="ru-RU" sz="36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Сделать синтаксический разбор двух именных и двух глагольных словосочетаний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girl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9102"/>
            <a:ext cx="4105275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16632"/>
            <a:ext cx="24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018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9456" y="1222881"/>
            <a:ext cx="102251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010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Из­вест­ный 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линг­вист А. А. Ре­фор­мат­ский го­во­рил: «</a:t>
            </a:r>
            <a:r>
              <a:rPr lang="ru-RU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же в языке поз­во­ля­ет ему вы­пол­нять его глав­ную роль –  функ­цию об­ще­ния? Это син­так­сис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endParaRPr lang="ru-RU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3068960"/>
            <a:ext cx="3096344" cy="31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85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Слово – основа любого языка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5440" y="1916835"/>
            <a:ext cx="100811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      Слова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, соединяясь друг с другом, образуют </a:t>
            </a:r>
          </a:p>
          <a:p>
            <a:pPr lvl="0" algn="ctr"/>
            <a:r>
              <a:rPr lang="ru-RU" sz="4000" b="1" dirty="0">
                <a:solidFill>
                  <a:srgbClr val="002060"/>
                </a:solidFill>
                <a:latin typeface="Arial"/>
              </a:rPr>
              <a:t>словосочетания.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Arial"/>
              </a:rPr>
              <a:t>    Отдельные слова и словосочетания, связанные по смыслу и грамматически, образуют </a:t>
            </a:r>
          </a:p>
          <a:p>
            <a:pPr lvl="0" algn="ctr"/>
            <a:r>
              <a:rPr lang="ru-RU" sz="4400" b="1" dirty="0" smtClean="0">
                <a:solidFill>
                  <a:srgbClr val="002060"/>
                </a:solidFill>
                <a:latin typeface="Arial"/>
              </a:rPr>
              <a:t>предложение</a:t>
            </a:r>
            <a:r>
              <a:rPr lang="ru-RU" sz="3200" b="1" dirty="0">
                <a:solidFill>
                  <a:srgbClr val="002060"/>
                </a:solidFill>
                <a:latin typeface="Arial"/>
              </a:rPr>
              <a:t>.</a:t>
            </a:r>
          </a:p>
          <a:p>
            <a:pPr lvl="0" algn="ctr"/>
            <a:r>
              <a:rPr lang="ru-RU" sz="3200" b="1" dirty="0">
                <a:solidFill>
                  <a:srgbClr val="C00000"/>
                </a:solidFill>
                <a:latin typeface="Arial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86306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5440" y="476677"/>
            <a:ext cx="102251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/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Раздел 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науки о языке, в котором изучается строение словосочетаний и предложений, называется </a:t>
            </a:r>
            <a:r>
              <a:rPr lang="ru-RU" sz="4000" b="1" dirty="0">
                <a:solidFill>
                  <a:srgbClr val="002060"/>
                </a:solidFill>
                <a:latin typeface="Arial"/>
              </a:rPr>
              <a:t>синтаксисом.</a:t>
            </a:r>
          </a:p>
          <a:p>
            <a:pPr lvl="0"/>
            <a:r>
              <a:rPr lang="ru-RU" sz="3200" b="1" dirty="0">
                <a:solidFill>
                  <a:srgbClr val="C00000"/>
                </a:solidFill>
                <a:latin typeface="Arial"/>
              </a:rPr>
              <a:t>    Правила постановки знаков препинаний </a:t>
            </a:r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называется </a:t>
            </a:r>
            <a:r>
              <a:rPr lang="ru-RU" sz="3600" b="1" dirty="0">
                <a:solidFill>
                  <a:srgbClr val="002060"/>
                </a:solidFill>
                <a:latin typeface="Arial"/>
              </a:rPr>
              <a:t>пунктуацией.</a:t>
            </a:r>
          </a:p>
          <a:p>
            <a:pPr lvl="0"/>
            <a:r>
              <a:rPr lang="ru-RU" sz="3200" b="1" dirty="0">
                <a:solidFill>
                  <a:srgbClr val="C00000"/>
                </a:solidFill>
                <a:latin typeface="Arial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Arial"/>
              </a:rPr>
              <a:t>Место </a:t>
            </a:r>
            <a:r>
              <a:rPr lang="ru-RU" sz="3200" b="1" dirty="0">
                <a:solidFill>
                  <a:srgbClr val="C00000"/>
                </a:solidFill>
                <a:latin typeface="Arial"/>
              </a:rPr>
              <a:t>в предложении, где следует поставить знак препинания, называется </a:t>
            </a:r>
            <a:r>
              <a:rPr lang="ru-RU" sz="4000" b="1" dirty="0" err="1">
                <a:solidFill>
                  <a:srgbClr val="002060"/>
                </a:solidFill>
                <a:latin typeface="Arial"/>
              </a:rPr>
              <a:t>пунктограммой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. (лат. </a:t>
            </a:r>
            <a:r>
              <a:rPr lang="ru-RU" sz="2400" b="1" dirty="0" err="1">
                <a:solidFill>
                  <a:srgbClr val="002060"/>
                </a:solidFill>
                <a:latin typeface="Arial"/>
              </a:rPr>
              <a:t>п</a:t>
            </a:r>
            <a:r>
              <a:rPr lang="ru-RU" sz="2400" b="1" dirty="0" err="1" smtClean="0">
                <a:solidFill>
                  <a:srgbClr val="002060"/>
                </a:solidFill>
                <a:latin typeface="Arial"/>
              </a:rPr>
              <a:t>унктум</a:t>
            </a:r>
            <a:r>
              <a:rPr lang="ru-RU" sz="2400" b="1" dirty="0" smtClean="0">
                <a:solidFill>
                  <a:srgbClr val="002060"/>
                </a:solidFill>
                <a:latin typeface="Arial"/>
              </a:rPr>
              <a:t> – точка)</a:t>
            </a:r>
            <a:endParaRPr lang="ru-RU" sz="2400" b="1" dirty="0">
              <a:solidFill>
                <a:srgbClr val="002060"/>
              </a:solidFill>
              <a:latin typeface="Arial"/>
            </a:endParaRPr>
          </a:p>
          <a:p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224" y="4520143"/>
            <a:ext cx="5472608" cy="19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1142" y="5682595"/>
            <a:ext cx="719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()</a:t>
            </a:r>
            <a:endParaRPr lang="ru-RU" sz="40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5527" y="5542007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.</a:t>
            </a:r>
            <a:endParaRPr lang="ru-RU" sz="40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0987" y="5640086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!</a:t>
            </a:r>
            <a:endParaRPr lang="ru-RU" sz="40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1467" y="5733395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19470" y="5455665"/>
            <a:ext cx="475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+mj-lt"/>
              </a:rPr>
              <a:t>…</a:t>
            </a:r>
            <a:endParaRPr lang="ru-RU" sz="40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30608" y="5583591"/>
            <a:ext cx="36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+mj-lt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4425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BA130E9-68B2-49EA-94C8-944AE186F782}"/>
              </a:ext>
            </a:extLst>
          </p:cNvPr>
          <p:cNvSpPr/>
          <p:nvPr/>
        </p:nvSpPr>
        <p:spPr>
          <a:xfrm>
            <a:off x="2459596" y="987687"/>
            <a:ext cx="78488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(греч. Синтаксис – составление, построение, порядок)</a:t>
            </a:r>
            <a:endParaRPr lang="ru-RU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34F4D4D-A15B-472F-9161-093EBA2EE4CF}"/>
              </a:ext>
            </a:extLst>
          </p:cNvPr>
          <p:cNvSpPr/>
          <p:nvPr/>
        </p:nvSpPr>
        <p:spPr>
          <a:xfrm>
            <a:off x="2144560" y="2727719"/>
            <a:ext cx="8478942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Текст	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         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Словосочетание 	         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синтаксиса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16200000">
            <a:off x="6132002" y="3020902"/>
            <a:ext cx="504057" cy="1167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348300"/>
            <a:ext cx="1316792" cy="3944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Box 7">
            <a:extLst>
              <a:ext uri="{FF2B5EF4-FFF2-40B4-BE49-F238E27FC236}">
                <a16:creationId xmlns:a16="http://schemas.microsoft.com/office/drawing/2014/main" xmlns="" id="{0881B144-1E09-41BD-BF13-BFCD164BC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5157192"/>
            <a:ext cx="7344792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solidFill>
                  <a:srgbClr val="C00000"/>
                </a:solidFill>
              </a:rPr>
              <a:t>Сравните: </a:t>
            </a:r>
          </a:p>
          <a:p>
            <a:pPr algn="ctr" eaLnBrk="1" hangingPunct="1"/>
            <a:r>
              <a:rPr lang="ru-RU" altLang="ru-RU" sz="3200" b="1" i="1" dirty="0" smtClean="0">
                <a:solidFill>
                  <a:schemeClr val="accent6">
                    <a:lumMod val="50000"/>
                  </a:schemeClr>
                </a:solidFill>
              </a:rPr>
              <a:t>Новый  </a:t>
            </a:r>
            <a:r>
              <a:rPr lang="ru-RU" altLang="ru-RU" sz="3200" b="1" i="1" dirty="0">
                <a:solidFill>
                  <a:schemeClr val="accent6">
                    <a:lumMod val="50000"/>
                  </a:schemeClr>
                </a:solidFill>
              </a:rPr>
              <a:t>дом.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algn="ctr" eaLnBrk="1" hangingPunct="1"/>
            <a:r>
              <a:rPr lang="ru-RU" altLang="ru-RU" sz="3200" b="1" i="1" dirty="0" smtClean="0">
                <a:solidFill>
                  <a:srgbClr val="0070C0"/>
                </a:solidFill>
              </a:rPr>
              <a:t>    Мы </a:t>
            </a:r>
            <a:r>
              <a:rPr lang="ru-RU" altLang="ru-RU" sz="3200" b="1" i="1" dirty="0">
                <a:solidFill>
                  <a:srgbClr val="0070C0"/>
                </a:solidFill>
              </a:rPr>
              <a:t>построим новый дом.</a:t>
            </a:r>
            <a:endParaRPr lang="ru-RU" altLang="ru-RU" sz="3200" b="1" dirty="0">
              <a:solidFill>
                <a:srgbClr val="0070C0"/>
              </a:solidFill>
            </a:endParaRPr>
          </a:p>
        </p:txBody>
      </p:sp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xmlns="" id="{85A330B6-1DE2-4B62-8F00-30F2D5E0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506212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b="1" dirty="0">
                <a:solidFill>
                  <a:srgbClr val="C00000"/>
                </a:solidFill>
              </a:rPr>
              <a:t>Что изучает синтаксис?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18435" name="Прямоугольник 5">
            <a:extLst>
              <a:ext uri="{FF2B5EF4-FFF2-40B4-BE49-F238E27FC236}">
                <a16:creationId xmlns:a16="http://schemas.microsoft.com/office/drawing/2014/main" xmlns="" id="{3A6A7DA6-3120-41FB-964D-8BFFC4951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6716" y="1412776"/>
            <a:ext cx="459000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smtClean="0">
                <a:solidFill>
                  <a:srgbClr val="C00000"/>
                </a:solidFill>
                <a:latin typeface="+mn-lt"/>
              </a:rPr>
              <a:t>Словосочетание</a:t>
            </a:r>
            <a:r>
              <a:rPr lang="ru-RU" altLang="ru-RU" sz="3600" dirty="0" smtClean="0">
                <a:solidFill>
                  <a:srgbClr val="003300"/>
                </a:solidFill>
                <a:latin typeface="+mn-lt"/>
              </a:rPr>
              <a:t> – </a:t>
            </a:r>
            <a:r>
              <a:rPr lang="ru-RU" altLang="ru-RU" sz="3200" b="1" dirty="0" smtClean="0">
                <a:solidFill>
                  <a:srgbClr val="003300"/>
                </a:solidFill>
                <a:latin typeface="+mn-lt"/>
              </a:rPr>
              <a:t>это два или несколько слов</a:t>
            </a:r>
            <a:r>
              <a:rPr lang="ru-RU" altLang="ru-RU" sz="3200" b="1" dirty="0">
                <a:solidFill>
                  <a:srgbClr val="003300"/>
                </a:solidFill>
                <a:latin typeface="+mn-lt"/>
              </a:rPr>
              <a:t>, связанных друг с </a:t>
            </a:r>
            <a:r>
              <a:rPr lang="ru-RU" altLang="ru-RU" sz="3200" b="1" dirty="0" smtClean="0">
                <a:solidFill>
                  <a:srgbClr val="003300"/>
                </a:solidFill>
                <a:latin typeface="+mn-lt"/>
              </a:rPr>
              <a:t>другом по смыслу и грамматически : </a:t>
            </a:r>
            <a:r>
              <a:rPr lang="ru-RU" altLang="ru-RU" sz="3200" b="1" i="1" dirty="0">
                <a:solidFill>
                  <a:srgbClr val="00B050"/>
                </a:solidFill>
                <a:latin typeface="+mn-lt"/>
              </a:rPr>
              <a:t>новый дом, читать книгу</a:t>
            </a:r>
            <a:r>
              <a:rPr lang="ru-RU" altLang="ru-RU" sz="3200" b="1" i="1" dirty="0" smtClean="0">
                <a:solidFill>
                  <a:srgbClr val="00B050"/>
                </a:solidFill>
                <a:latin typeface="+mn-lt"/>
              </a:rPr>
              <a:t>.</a:t>
            </a:r>
            <a:endParaRPr lang="ru-RU" altLang="ru-RU" sz="3200" b="1" i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18436" name="Прямоугольник 6">
            <a:extLst>
              <a:ext uri="{FF2B5EF4-FFF2-40B4-BE49-F238E27FC236}">
                <a16:creationId xmlns:a16="http://schemas.microsoft.com/office/drawing/2014/main" xmlns="" id="{67F0B847-6113-4FA5-9977-90DCC1DCB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12776"/>
            <a:ext cx="517641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7030A0"/>
                </a:solidFill>
                <a:latin typeface="+mn-lt"/>
              </a:rPr>
              <a:t>Предложе́ние</a:t>
            </a:r>
            <a:r>
              <a:rPr lang="ru-RU" altLang="ru-RU" sz="36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altLang="ru-RU" sz="3600" dirty="0">
                <a:solidFill>
                  <a:srgbClr val="003300"/>
                </a:solidFill>
                <a:latin typeface="+mn-lt"/>
              </a:rPr>
              <a:t>—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это слово или группа слов,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связанных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по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смыслу и 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интонационно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 Предложение  </a:t>
            </a:r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выражает законченную мысль </a:t>
            </a:r>
            <a:r>
              <a:rPr lang="ru-RU" altLang="ru-RU" sz="3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.</a:t>
            </a:r>
            <a:endParaRPr lang="ru-RU" altLang="ru-RU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3208" y="4869160"/>
            <a:ext cx="2264926" cy="1696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528" y="2060848"/>
            <a:ext cx="87849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</a:rPr>
              <a:t>Текст</a:t>
            </a:r>
            <a:r>
              <a:rPr lang="ru-RU" sz="4400" b="1" dirty="0">
                <a:solidFill>
                  <a:srgbClr val="008000"/>
                </a:solidFill>
                <a:latin typeface="arial" panose="020B0604020202020204" pitchFamily="34" charset="0"/>
              </a:rPr>
              <a:t> — это группа предложений, объединённых одной мыслью и темой.</a:t>
            </a:r>
            <a:endParaRPr lang="ru-RU" sz="4400" b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3512" y="908720"/>
            <a:ext cx="859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Самая большая единица синтаксиса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87488" y="1555051"/>
            <a:ext cx="9145016" cy="3386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2B1E"/>
              </a:buClr>
              <a:buSzPct val="85000"/>
              <a:defRPr/>
            </a:pPr>
            <a:endParaRPr lang="ru-RU" sz="32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A2B1E"/>
              </a:buClr>
              <a:buSzPct val="85000"/>
              <a:defRPr/>
            </a:pPr>
            <a:r>
              <a:rPr lang="ru-RU" sz="32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Уж </a:t>
            </a: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небо осенью дышало,</a:t>
            </a:r>
            <a:b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Уж реже солнышко блистало,</a:t>
            </a:r>
            <a:b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Короче становился день,</a:t>
            </a:r>
            <a:b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Лесов таинственная сень</a:t>
            </a:r>
            <a:b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  <a:t>С печальным шумом обнажалась…</a:t>
            </a:r>
            <a:br>
              <a:rPr lang="ru-RU" sz="3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216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0_6efc4_1d9210c1_L.png">
            <a:extLst>
              <a:ext uri="{FF2B5EF4-FFF2-40B4-BE49-F238E27FC236}">
                <a16:creationId xmlns:a16="http://schemas.microsoft.com/office/drawing/2014/main" xmlns="" id="{0390712A-5548-4188-9BB6-9E8C817AF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3" r="7407" b="2097"/>
          <a:stretch>
            <a:fillRect/>
          </a:stretch>
        </p:blipFill>
        <p:spPr bwMode="auto">
          <a:xfrm>
            <a:off x="839416" y="1772816"/>
            <a:ext cx="10729193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3C40B7-61E9-42D2-AEA3-21CAA8D7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091" y="576852"/>
            <a:ext cx="9285817" cy="120173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С. Пушкин «</a:t>
            </a:r>
            <a:r>
              <a:rPr lang="ru-RU" sz="49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4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xmlns="" id="{5994028A-973C-49FA-80CC-81932FF52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568" y="1793041"/>
            <a:ext cx="5133355" cy="4525963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Уж небо осенью дышало,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Уж реже солнышко блистало,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Короче становился день,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Лесов таинственная сень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 печальным шумом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обнажалась…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75BABB-F416-4713-BDD7-FACE5AC3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2262193"/>
            <a:ext cx="504056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         Какая </a:t>
            </a:r>
            <a:r>
              <a:rPr lang="ru-RU" altLang="ru-RU" sz="32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языковая единица перед нами?</a:t>
            </a:r>
          </a:p>
          <a:p>
            <a:pPr algn="ctr" eaLnBrk="1" hangingPunct="1"/>
            <a:endParaRPr lang="ru-RU" altLang="ru-RU" sz="32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altLang="ru-RU" sz="36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      Из </a:t>
            </a:r>
            <a:r>
              <a:rPr lang="ru-RU" altLang="ru-RU" sz="3600" b="1" dirty="0">
                <a:solidFill>
                  <a:srgbClr val="008000"/>
                </a:solidFill>
                <a:latin typeface="Arial" panose="020B0604020202020204" pitchFamily="34" charset="0"/>
              </a:rPr>
              <a:t>чего состоит текст?</a:t>
            </a:r>
          </a:p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</a:p>
          <a:p>
            <a:pPr algn="ctr" eaLnBrk="1" hangingPunct="1"/>
            <a:r>
              <a:rPr lang="ru-RU" altLang="ru-RU" sz="3600" b="1" dirty="0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36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    </a:t>
            </a:r>
            <a:r>
              <a:rPr lang="ru-RU" altLang="ru-RU" sz="32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Из </a:t>
            </a:r>
            <a:r>
              <a:rPr lang="ru-RU" altLang="ru-RU" sz="3200" b="1" dirty="0">
                <a:solidFill>
                  <a:srgbClr val="008000"/>
                </a:solidFill>
                <a:latin typeface="Arial" panose="020B0604020202020204" pitchFamily="34" charset="0"/>
              </a:rPr>
              <a:t>чего состоят </a:t>
            </a:r>
            <a:r>
              <a:rPr lang="ru-RU" altLang="ru-RU" sz="3200" b="1" dirty="0" smtClean="0">
                <a:solidFill>
                  <a:srgbClr val="008000"/>
                </a:solidFill>
                <a:latin typeface="Arial" panose="020B0604020202020204" pitchFamily="34" charset="0"/>
              </a:rPr>
              <a:t>   предложения</a:t>
            </a:r>
            <a:r>
              <a:rPr lang="ru-RU" altLang="ru-RU" sz="3200" b="1" dirty="0">
                <a:solidFill>
                  <a:srgbClr val="008000"/>
                </a:solidFill>
                <a:latin typeface="Arial" panose="020B0604020202020204" pitchFamily="34" charset="0"/>
              </a:rPr>
              <a:t>?</a:t>
            </a:r>
          </a:p>
          <a:p>
            <a:pPr algn="ctr" eaLnBrk="1" hangingPunct="1"/>
            <a:endParaRPr lang="ru-RU" altLang="ru-RU" sz="2000" b="1" dirty="0">
              <a:latin typeface="+mj-lt"/>
            </a:endParaRPr>
          </a:p>
          <a:p>
            <a:pPr eaLnBrk="1" hangingPunct="1"/>
            <a:r>
              <a:rPr lang="ru-RU" altLang="ru-RU" sz="2000" dirty="0" smtClean="0">
                <a:solidFill>
                  <a:srgbClr val="FF0000"/>
                </a:solidFill>
                <a:latin typeface="+mj-lt"/>
              </a:rPr>
              <a:t> </a:t>
            </a:r>
            <a:endParaRPr lang="ru-RU" altLang="ru-RU" sz="2000" b="1" dirty="0">
              <a:latin typeface="+mj-lt"/>
            </a:endParaRPr>
          </a:p>
          <a:p>
            <a:pPr eaLnBrk="1" hangingPunct="1"/>
            <a:endParaRPr lang="ru-RU" altLang="ru-RU" dirty="0">
              <a:solidFill>
                <a:srgbClr val="FF0000"/>
              </a:solidFill>
              <a:latin typeface="+mj-lt"/>
            </a:endParaRPr>
          </a:p>
          <a:p>
            <a:pPr eaLnBrk="1" hangingPunct="1"/>
            <a:endParaRPr lang="ru-RU" alt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69443" y="2262193"/>
            <a:ext cx="4969593" cy="10947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текст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69442" y="3751091"/>
            <a:ext cx="4969593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</a:rPr>
              <a:t>з предложений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3979" y="5207990"/>
            <a:ext cx="4969592" cy="15855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и</a:t>
            </a:r>
            <a:r>
              <a:rPr lang="ru-RU" sz="3200" b="1" dirty="0" smtClean="0"/>
              <a:t>з словосочетаний и грамматической основы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570549"/>
            <a:ext cx="1296144" cy="14808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2497</TotalTime>
  <Words>674</Words>
  <Application>Microsoft Office PowerPoint</Application>
  <PresentationFormat>Широкоэкранный</PresentationFormat>
  <Paragraphs>162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41" baseType="lpstr">
      <vt:lpstr>Arial</vt:lpstr>
      <vt:lpstr>Arial</vt:lpstr>
      <vt:lpstr>Bookman Old Style</vt:lpstr>
      <vt:lpstr>Brush Script MT</vt:lpstr>
      <vt:lpstr>Calibri</vt:lpstr>
      <vt:lpstr>Century Gothic</vt:lpstr>
      <vt:lpstr>Comic Sans MS</vt:lpstr>
      <vt:lpstr>Constantia</vt:lpstr>
      <vt:lpstr>Franklin Gothic Book</vt:lpstr>
      <vt:lpstr>PT Serif</vt:lpstr>
      <vt:lpstr>Rage Italic</vt:lpstr>
      <vt:lpstr>Times New Roman</vt:lpstr>
      <vt:lpstr>Tw Cen MT</vt:lpstr>
      <vt:lpstr>Кнопка</vt:lpstr>
      <vt:lpstr>2_Кнопка</vt:lpstr>
      <vt:lpstr>3_Кнопка</vt:lpstr>
      <vt:lpstr>Капля</vt:lpstr>
      <vt:lpstr>Русский язык</vt:lpstr>
      <vt:lpstr>Сегодня на уроке</vt:lpstr>
      <vt:lpstr>Презентация PowerPoint</vt:lpstr>
      <vt:lpstr>Слово – основа любого языка</vt:lpstr>
      <vt:lpstr>Презентация PowerPoint</vt:lpstr>
      <vt:lpstr>Презентация PowerPoint</vt:lpstr>
      <vt:lpstr>Что изучает синтаксис?</vt:lpstr>
      <vt:lpstr>Презентация PowerPoint</vt:lpstr>
      <vt:lpstr> А. С. Пушкин «Осень». </vt:lpstr>
      <vt:lpstr>Презентация PowerPoint</vt:lpstr>
      <vt:lpstr>Виды словосочетаний по главному слову</vt:lpstr>
      <vt:lpstr>Презентация PowerPoint</vt:lpstr>
      <vt:lpstr>«Выбери меня»</vt:lpstr>
      <vt:lpstr>Презентация PowerPoint</vt:lpstr>
      <vt:lpstr>Упражнение № 121 Преобразуйте именные словосочетания в глагольные</vt:lpstr>
      <vt:lpstr>Предложения</vt:lpstr>
      <vt:lpstr>Презентация PowerPoint</vt:lpstr>
      <vt:lpstr>Предложение</vt:lpstr>
      <vt:lpstr>Предложение</vt:lpstr>
      <vt:lpstr>Что изучает пунктуация ?</vt:lpstr>
      <vt:lpstr>Презентация PowerPoint</vt:lpstr>
      <vt:lpstr> Выберите термины, которые  НЕ относятся к синтаксису и пунктуации? </vt:lpstr>
      <vt:lpstr>Сегодня на уроке</vt:lpstr>
      <vt:lpstr>Задание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SYSADMIN</cp:lastModifiedBy>
  <cp:revision>174</cp:revision>
  <dcterms:created xsi:type="dcterms:W3CDTF">2013-08-20T23:50:31Z</dcterms:created>
  <dcterms:modified xsi:type="dcterms:W3CDTF">2020-09-10T17:45:06Z</dcterms:modified>
</cp:coreProperties>
</file>