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13" r:id="rId3"/>
  </p:sldMasterIdLst>
  <p:notesMasterIdLst>
    <p:notesMasterId r:id="rId26"/>
  </p:notesMasterIdLst>
  <p:sldIdLst>
    <p:sldId id="278" r:id="rId4"/>
    <p:sldId id="257" r:id="rId5"/>
    <p:sldId id="276" r:id="rId6"/>
    <p:sldId id="273" r:id="rId7"/>
    <p:sldId id="272" r:id="rId8"/>
    <p:sldId id="270" r:id="rId9"/>
    <p:sldId id="269" r:id="rId10"/>
    <p:sldId id="271" r:id="rId11"/>
    <p:sldId id="268" r:id="rId12"/>
    <p:sldId id="267" r:id="rId13"/>
    <p:sldId id="266" r:id="rId14"/>
    <p:sldId id="265" r:id="rId15"/>
    <p:sldId id="263" r:id="rId16"/>
    <p:sldId id="282" r:id="rId17"/>
    <p:sldId id="281" r:id="rId18"/>
    <p:sldId id="279" r:id="rId19"/>
    <p:sldId id="261" r:id="rId20"/>
    <p:sldId id="264" r:id="rId21"/>
    <p:sldId id="280" r:id="rId22"/>
    <p:sldId id="262" r:id="rId23"/>
    <p:sldId id="277" r:id="rId24"/>
    <p:sldId id="25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009900"/>
    <a:srgbClr val="0F3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7E5FB-1EE4-441E-A205-DCBF0BC6C779}" type="datetimeFigureOut">
              <a:rPr lang="ru-RU" smtClean="0"/>
              <a:pPr/>
              <a:t>ср 09.09.20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81A0C-8436-499A-AC68-FB9EB6806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6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1A0C-8436-499A-AC68-FB9EB6806A0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4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6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4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6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23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89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1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4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25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40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20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8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69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17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9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405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89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7191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40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0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88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99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8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48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80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01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98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5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28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44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51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22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06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284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96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37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01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4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75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0C1-E136-4D02-B698-74C866CCF3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ср 09.09.20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2F1-AEAC-46D7-8378-76DFF123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6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1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5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7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0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0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2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28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8.gif"/><Relationship Id="rId9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>
            <a:extLst>
              <a:ext uri="{FF2B5EF4-FFF2-40B4-BE49-F238E27FC236}">
                <a16:creationId xmlns="" xmlns:a16="http://schemas.microsoft.com/office/drawing/2014/main" id="{182679EF-3EEF-4485-BEDF-0CBEA332EAD6}"/>
              </a:ext>
            </a:extLst>
          </p:cNvPr>
          <p:cNvSpPr>
            <a:spLocks/>
          </p:cNvSpPr>
          <p:nvPr/>
        </p:nvSpPr>
        <p:spPr bwMode="auto">
          <a:xfrm>
            <a:off x="0" y="-8771"/>
            <a:ext cx="12191999" cy="1619250"/>
          </a:xfrm>
          <a:custGeom>
            <a:avLst/>
            <a:gdLst>
              <a:gd name="T0" fmla="*/ 2147483646 w 5760085"/>
              <a:gd name="T1" fmla="*/ 0 h 1021080"/>
              <a:gd name="T2" fmla="*/ 0 w 5760085"/>
              <a:gd name="T3" fmla="*/ 0 h 1021080"/>
              <a:gd name="T4" fmla="*/ 0 w 5760085"/>
              <a:gd name="T5" fmla="*/ 409551945 h 1021080"/>
              <a:gd name="T6" fmla="*/ 2147483646 w 5760085"/>
              <a:gd name="T7" fmla="*/ 409551945 h 1021080"/>
              <a:gd name="T8" fmla="*/ 2147483646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="" xmlns:a16="http://schemas.microsoft.com/office/drawing/2014/main" id="{C63096CA-385F-40AF-87B7-8973B6C3F0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88359" y="234906"/>
            <a:ext cx="4854179" cy="852488"/>
          </a:xfrm>
        </p:spPr>
        <p:txBody>
          <a:bodyPr vert="horz" lIns="91440" tIns="23161" rIns="91440" bIns="45720" rtlCol="0" anchor="ctr">
            <a:normAutofit fontScale="90000"/>
          </a:bodyPr>
          <a:lstStyle/>
          <a:p>
            <a:pPr marL="20141">
              <a:spcBef>
                <a:spcPts val="181"/>
              </a:spcBef>
              <a:defRPr/>
            </a:pPr>
            <a:r>
              <a:rPr lang="ru-RU" sz="539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539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object 4">
            <a:extLst>
              <a:ext uri="{FF2B5EF4-FFF2-40B4-BE49-F238E27FC236}">
                <a16:creationId xmlns="" xmlns:a16="http://schemas.microsoft.com/office/drawing/2014/main" id="{427AB05C-74F0-437D-910A-C4A33E261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660" y="3544073"/>
            <a:ext cx="4421575" cy="82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8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Наречие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8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389" name="object 5">
            <a:extLst>
              <a:ext uri="{FF2B5EF4-FFF2-40B4-BE49-F238E27FC236}">
                <a16:creationId xmlns="" xmlns:a16="http://schemas.microsoft.com/office/drawing/2014/main" id="{2D9876A0-23E1-401C-B827-CFEC3AAE1054}"/>
              </a:ext>
            </a:extLst>
          </p:cNvPr>
          <p:cNvSpPr>
            <a:spLocks/>
          </p:cNvSpPr>
          <p:nvPr/>
        </p:nvSpPr>
        <p:spPr bwMode="auto">
          <a:xfrm>
            <a:off x="911424" y="2204864"/>
            <a:ext cx="936104" cy="1902792"/>
          </a:xfrm>
          <a:custGeom>
            <a:avLst/>
            <a:gdLst>
              <a:gd name="T0" fmla="*/ 138940851 w 344170"/>
              <a:gd name="T1" fmla="*/ 0 h 740410"/>
              <a:gd name="T2" fmla="*/ 0 w 344170"/>
              <a:gd name="T3" fmla="*/ 0 h 740410"/>
              <a:gd name="T4" fmla="*/ 0 w 344170"/>
              <a:gd name="T5" fmla="*/ 1247946159 h 740410"/>
              <a:gd name="T6" fmla="*/ 138940851 w 344170"/>
              <a:gd name="T7" fmla="*/ 1247946159 h 740410"/>
              <a:gd name="T8" fmla="*/ 138940851 w 344170"/>
              <a:gd name="T9" fmla="*/ 0 h 740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740410"/>
              <a:gd name="T17" fmla="*/ 344170 w 344170"/>
              <a:gd name="T18" fmla="*/ 740410 h 740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390" name="object 6">
            <a:extLst>
              <a:ext uri="{FF2B5EF4-FFF2-40B4-BE49-F238E27FC236}">
                <a16:creationId xmlns="" xmlns:a16="http://schemas.microsoft.com/office/drawing/2014/main" id="{280E98EC-D115-4173-8D06-5F0D1B403954}"/>
              </a:ext>
            </a:extLst>
          </p:cNvPr>
          <p:cNvSpPr>
            <a:spLocks/>
          </p:cNvSpPr>
          <p:nvPr/>
        </p:nvSpPr>
        <p:spPr bwMode="auto">
          <a:xfrm>
            <a:off x="911425" y="4509120"/>
            <a:ext cx="936104" cy="1944216"/>
          </a:xfrm>
          <a:custGeom>
            <a:avLst/>
            <a:gdLst>
              <a:gd name="T0" fmla="*/ 138940851 w 344170"/>
              <a:gd name="T1" fmla="*/ 0 h 680719"/>
              <a:gd name="T2" fmla="*/ 0 w 344170"/>
              <a:gd name="T3" fmla="*/ 0 h 680719"/>
              <a:gd name="T4" fmla="*/ 0 w 344170"/>
              <a:gd name="T5" fmla="*/ 272968660 h 680719"/>
              <a:gd name="T6" fmla="*/ 138940851 w 344170"/>
              <a:gd name="T7" fmla="*/ 272968660 h 680719"/>
              <a:gd name="T8" fmla="*/ 138940851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6392" name="object 8">
            <a:extLst>
              <a:ext uri="{FF2B5EF4-FFF2-40B4-BE49-F238E27FC236}">
                <a16:creationId xmlns="" xmlns:a16="http://schemas.microsoft.com/office/drawing/2014/main" id="{AF525BCF-5E04-423D-A31D-3FF8B13B16B4}"/>
              </a:ext>
            </a:extLst>
          </p:cNvPr>
          <p:cNvGrpSpPr>
            <a:grpSpLocks/>
          </p:cNvGrpSpPr>
          <p:nvPr/>
        </p:nvGrpSpPr>
        <p:grpSpPr bwMode="auto">
          <a:xfrm>
            <a:off x="9726053" y="360337"/>
            <a:ext cx="972217" cy="950791"/>
            <a:chOff x="4701997" y="228108"/>
            <a:chExt cx="816404" cy="730044"/>
          </a:xfrm>
        </p:grpSpPr>
        <p:sp>
          <p:nvSpPr>
            <p:cNvPr id="16396" name="object 9">
              <a:extLst>
                <a:ext uri="{FF2B5EF4-FFF2-40B4-BE49-F238E27FC236}">
                  <a16:creationId xmlns="" xmlns:a16="http://schemas.microsoft.com/office/drawing/2014/main" id="{4674FD90-B37B-4309-807E-64678D223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99" y="228108"/>
              <a:ext cx="816402" cy="730044"/>
            </a:xfrm>
            <a:custGeom>
              <a:avLst/>
              <a:gdLst>
                <a:gd name="T0" fmla="*/ 603608 w 603885"/>
                <a:gd name="T1" fmla="*/ 0 h 603885"/>
                <a:gd name="T2" fmla="*/ 0 w 603885"/>
                <a:gd name="T3" fmla="*/ 0 h 603885"/>
                <a:gd name="T4" fmla="*/ 0 w 603885"/>
                <a:gd name="T5" fmla="*/ 603609 h 603885"/>
                <a:gd name="T6" fmla="*/ 603608 w 603885"/>
                <a:gd name="T7" fmla="*/ 603609 h 603885"/>
                <a:gd name="T8" fmla="*/ 603608 w 603885"/>
                <a:gd name="T9" fmla="*/ 0 h 6038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3885"/>
                <a:gd name="T16" fmla="*/ 0 h 603885"/>
                <a:gd name="T17" fmla="*/ 603885 w 603885"/>
                <a:gd name="T18" fmla="*/ 603885 h 6038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397" name="object 10">
              <a:extLst>
                <a:ext uri="{FF2B5EF4-FFF2-40B4-BE49-F238E27FC236}">
                  <a16:creationId xmlns="" xmlns:a16="http://schemas.microsoft.com/office/drawing/2014/main" id="{8F2CF17E-F7A7-4A76-B181-A79DC7048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97" y="228108"/>
              <a:ext cx="816404" cy="730044"/>
            </a:xfrm>
            <a:custGeom>
              <a:avLst/>
              <a:gdLst>
                <a:gd name="T0" fmla="*/ 0 w 603885"/>
                <a:gd name="T1" fmla="*/ 0 h 603885"/>
                <a:gd name="T2" fmla="*/ 603608 w 603885"/>
                <a:gd name="T3" fmla="*/ 0 h 603885"/>
                <a:gd name="T4" fmla="*/ 603608 w 603885"/>
                <a:gd name="T5" fmla="*/ 603609 h 603885"/>
                <a:gd name="T6" fmla="*/ 0 w 603885"/>
                <a:gd name="T7" fmla="*/ 603609 h 603885"/>
                <a:gd name="T8" fmla="*/ 0 w 603885"/>
                <a:gd name="T9" fmla="*/ 0 h 6038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3885"/>
                <a:gd name="T16" fmla="*/ 0 h 603885"/>
                <a:gd name="T17" fmla="*/ 603885 w 603885"/>
                <a:gd name="T18" fmla="*/ 603885 h 6038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048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="" xmlns:a16="http://schemas.microsoft.com/office/drawing/2014/main" id="{AB721BAF-D24C-44C3-93A9-17D7F67DB49B}"/>
              </a:ext>
            </a:extLst>
          </p:cNvPr>
          <p:cNvSpPr txBox="1"/>
          <p:nvPr/>
        </p:nvSpPr>
        <p:spPr>
          <a:xfrm>
            <a:off x="10085856" y="373812"/>
            <a:ext cx="252609" cy="574675"/>
          </a:xfrm>
          <a:prstGeom prst="rect">
            <a:avLst/>
          </a:prstGeom>
        </p:spPr>
        <p:txBody>
          <a:bodyPr wrap="square" lIns="0" tIns="25176" rIns="0" bIns="0">
            <a:spAutoFit/>
          </a:bodyPr>
          <a:lstStyle/>
          <a:p>
            <a:pPr>
              <a:spcBef>
                <a:spcPts val="198"/>
              </a:spcBef>
              <a:defRPr/>
            </a:pPr>
            <a:r>
              <a:rPr lang="ru-RU" sz="3568" b="1" spc="1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56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="" xmlns:a16="http://schemas.microsoft.com/office/drawing/2014/main" id="{909EAB7E-F1E7-495B-B256-DF2FA4E4DB19}"/>
              </a:ext>
            </a:extLst>
          </p:cNvPr>
          <p:cNvSpPr txBox="1"/>
          <p:nvPr/>
        </p:nvSpPr>
        <p:spPr>
          <a:xfrm>
            <a:off x="9820802" y="884144"/>
            <a:ext cx="782715" cy="336652"/>
          </a:xfrm>
          <a:prstGeom prst="rect">
            <a:avLst/>
          </a:prstGeom>
        </p:spPr>
        <p:txBody>
          <a:bodyPr wrap="square" lIns="0" tIns="19134" rIns="0" bIns="0">
            <a:spAutoFit/>
          </a:bodyPr>
          <a:lstStyle/>
          <a:p>
            <a:pPr>
              <a:spcBef>
                <a:spcPts val="151"/>
              </a:spcBef>
              <a:defRPr/>
            </a:pPr>
            <a:r>
              <a:rPr sz="2062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62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062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DBC94B1-E070-4636-9B69-341C4DA87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74" y="1979587"/>
            <a:ext cx="2966055" cy="3954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80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69208-6ED9-4696-B91E-43894D86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7B8B9-FDFE-4B98-8525-408F480E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BA101EB-C4E1-4075-B3FA-36C778F7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" y="2850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1524" y="30282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          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Давайте убедимся в этом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5062" y="572855"/>
            <a:ext cx="1077354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Прилетел (когда?) 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прилетели (когда?) 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рано</a:t>
            </a:r>
          </a:p>
          <a:p>
            <a:pPr lvl="0" algn="ctr"/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Прилетел (когда?) 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вчера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прилетела (когда?) 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вчера</a:t>
            </a:r>
          </a:p>
          <a:p>
            <a:pPr lvl="0" algn="ctr"/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Появились (откуда?) 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издалека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появятся (откуда?)          </a:t>
            </a:r>
            <a:endParaRPr lang="ru-RU" sz="3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издалека  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</a:t>
            </a:r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глагола изменилась форма числа, времени, рода.</a:t>
            </a:r>
          </a:p>
          <a:p>
            <a:pPr lvl="0"/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НАРЕЧИЕ ОСТАЛОСЬ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НЕИЗМЕННЫМ   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4241" y="80579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Ед.ч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20136" y="8432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Мн.ч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1544" y="172444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Муж.р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2672" y="182562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Жен.р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1544" y="272913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Прош.вр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52184" y="2722304"/>
            <a:ext cx="107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Буд.вр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4818" y="4475901"/>
            <a:ext cx="1101722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69208-6ED9-4696-B91E-43894D86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7B8B9-FDFE-4B98-8525-408F480E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BA101EB-C4E1-4075-B3FA-36C778F7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807" y="170899"/>
            <a:ext cx="1065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наречия не изменяются по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родам, числам, падежам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у него нет окончания.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Наречия образуются от других частей речи: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От прилагательных: хороший – хорошо , 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легкий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легко;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От существительных при помощи    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                       верх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сверху – верхом – наверх ;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От глаголов: догонять – вдогонку, обнимать –     в обнимку;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От числительных: четыре – вчетвером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375920" y="1124913"/>
            <a:ext cx="504056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оловина рамки 7"/>
          <p:cNvSpPr/>
          <p:nvPr/>
        </p:nvSpPr>
        <p:spPr>
          <a:xfrm>
            <a:off x="10170375" y="3706202"/>
            <a:ext cx="529208" cy="2643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2600818">
            <a:off x="11089181" y="3735633"/>
            <a:ext cx="415982" cy="39835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3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BA101EB-C4E1-4075-B3FA-36C778F7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1424" y="548680"/>
            <a:ext cx="10369152" cy="507831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Синтаксическая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наречия.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Обычно бывают обстоятельством.</a:t>
            </a:r>
          </a:p>
          <a:p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Стихотворение надо 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читать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(как?)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выразительно,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(как?)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отчетливо 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произносить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слова. (как?)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Горячо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радостно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забилось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при встрече сердце. На западе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зловеще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хмурилась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туча.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639616" y="3861048"/>
            <a:ext cx="3096344" cy="11697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151784" y="5517232"/>
            <a:ext cx="1800200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184232" y="4437112"/>
            <a:ext cx="158417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536160" y="3861048"/>
            <a:ext cx="2232248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487488" y="4941168"/>
            <a:ext cx="1656184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7176120" y="3284984"/>
            <a:ext cx="12492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176120" y="3394314"/>
            <a:ext cx="12492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991544" y="4392926"/>
            <a:ext cx="3060340" cy="59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005945" y="4490267"/>
            <a:ext cx="3060340" cy="59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536115" y="4947573"/>
            <a:ext cx="1836204" cy="87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521714" y="5034954"/>
            <a:ext cx="1836204" cy="87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096000" y="5517232"/>
            <a:ext cx="2329408" cy="87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096000" y="5617836"/>
            <a:ext cx="2329408" cy="87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096000" y="2348880"/>
            <a:ext cx="3888432" cy="0"/>
          </a:xfrm>
          <a:prstGeom prst="line">
            <a:avLst/>
          </a:prstGeom>
          <a:ln w="57150">
            <a:solidFill>
              <a:srgbClr val="0099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6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69208-6ED9-4696-B91E-43894D86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7B8B9-FDFE-4B98-8525-408F480E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BA101EB-C4E1-4075-B3FA-36C778F7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9" y="-99392"/>
            <a:ext cx="12360697" cy="79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1424" y="908720"/>
            <a:ext cx="102251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Упражнение № 111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Спишите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Запомните правописание этих наречий.  Составьте с каждым из них словосочетание и запишите.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Вовремя</a:t>
            </a: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впросак, наизусть, вслух, без оглядки, без толку,    на цыпочках.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9707" y="446853"/>
            <a:ext cx="11377264" cy="6408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Прийти вовремя</a:t>
            </a: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Попасть впросак</a:t>
            </a: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Выучить наизусть</a:t>
            </a: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Читать вслух</a:t>
            </a: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Бежать без оглядки</a:t>
            </a: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Говорить без толку</a:t>
            </a: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Подойти на цыпочках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7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1340768"/>
            <a:ext cx="1219513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Птица летает………………, а черепаха ползает……………..</a:t>
            </a:r>
          </a:p>
          <a:p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Говорить……………, а сделать ………….</a:t>
            </a:r>
          </a:p>
          <a:p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………………положишь, ……………   возьмешь</a:t>
            </a:r>
          </a:p>
          <a:p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Петь хорошо……………… , а говорить……………</a:t>
            </a:r>
          </a:p>
          <a:p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для справок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вместе, порознь, быстро, медленно, </a:t>
            </a:r>
          </a:p>
          <a:p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егко, трудно, подальше, поближе.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43672" y="1196752"/>
            <a:ext cx="237626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96400" y="1340768"/>
            <a:ext cx="237626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медленно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3592" y="2265488"/>
            <a:ext cx="1939482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0311" y="2276872"/>
            <a:ext cx="237626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189" y="3212976"/>
            <a:ext cx="237626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одальше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87888" y="3251177"/>
            <a:ext cx="237626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поближе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74942" y="4259289"/>
            <a:ext cx="237626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40216" y="4275388"/>
            <a:ext cx="237626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порознь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572386" y="201765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Вместо пропусков вставьте антонимы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9" descr="7d1588221b7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8794" y="2012927"/>
            <a:ext cx="22320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6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384" y="332656"/>
            <a:ext cx="1175001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Перепутались значения наречий.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РАССТАВИМ ВСЕ ПО МЕСТАМ!</a:t>
            </a:r>
          </a:p>
          <a:p>
            <a:endParaRPr lang="ru-RU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Навзничь –  </a:t>
            </a:r>
            <a:r>
              <a:rPr lang="ru-RU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хватает терпения, нет сил терпеть,</a:t>
            </a:r>
          </a:p>
          <a:p>
            <a:r>
              <a:rPr lang="ru-RU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ждать.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тмашь – </a:t>
            </a:r>
            <a:r>
              <a:rPr lang="ru-RU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опрокинувшись на спину, вверх</a:t>
            </a:r>
          </a:p>
          <a:p>
            <a:r>
              <a:rPr lang="ru-RU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лицом.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Невтерпеж – </a:t>
            </a:r>
            <a:r>
              <a:rPr lang="ru-RU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распахнув совсем, до конца.</a:t>
            </a:r>
          </a:p>
          <a:p>
            <a:endParaRPr lang="ru-RU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Настежь –     </a:t>
            </a:r>
            <a:r>
              <a:rPr lang="ru-RU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сильно размахнувшись</a:t>
            </a:r>
            <a:endParaRPr lang="ru-RU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72403" y="1772816"/>
            <a:ext cx="8700261" cy="48245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Опрокинувшись на спину, вверх лицом.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Сильно размахнувшись.</a:t>
            </a:r>
          </a:p>
          <a:p>
            <a:pPr algn="ctr"/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хватает терпения, нет сил терпеть, ждать.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Распахнув совсем, до конца.</a:t>
            </a:r>
          </a:p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6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406668366_upr5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3" y="197746"/>
            <a:ext cx="2124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406668363_upr4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132856"/>
            <a:ext cx="21605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1406668137_upr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3" y="4213963"/>
            <a:ext cx="21605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1406668249_upr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920" y="428928"/>
            <a:ext cx="1307306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1406668303_upr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473" y="2712365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1406668599_upr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46" y="4934944"/>
            <a:ext cx="21240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19709" y="192643"/>
            <a:ext cx="80189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наречия помогли нам  провести гимнастику.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1.Встаньте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прямо.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2.Выполняем наклоны </a:t>
            </a:r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головы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влево и вправо.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3.Поставим руки на плечи и выполняем круговые движения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вперед и назад.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4.Медленно совершаем повороты корпуса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влево  и вправо.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" descr="1403816629_tyttofutis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88" y="4942253"/>
            <a:ext cx="20891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1403816085_fu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70" y="5116105"/>
            <a:ext cx="1626092" cy="173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1403815955_fussballdam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419" y="4700788"/>
            <a:ext cx="20875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487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69208-6ED9-4696-B91E-43894D86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7B8B9-FDFE-4B98-8525-408F480E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BA101EB-C4E1-4075-B3FA-36C778F7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6154" y="836712"/>
            <a:ext cx="10719691" cy="52014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Упражнение №112</a:t>
            </a: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Подберите к глаголам подходящие наречия.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Читать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писать  (как?)              направо, налево</a:t>
            </a:r>
          </a:p>
          <a:p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Бежать , идти    (куда?)            вперед, назад</a:t>
            </a:r>
          </a:p>
          <a:p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Пойдем              (куда?)            далеко, близко</a:t>
            </a:r>
          </a:p>
          <a:p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Увидимся           (когда?)          скоро, завтра</a:t>
            </a:r>
          </a:p>
          <a:p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              (зачем?)          назло, напоказ</a:t>
            </a:r>
          </a:p>
          <a:p>
            <a:r>
              <a:rPr lang="ru-RU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lang="ru-RU" sz="36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</a:t>
            </a:r>
            <a:r>
              <a:rPr lang="ru-RU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,хорошо</a:t>
            </a:r>
            <a:endParaRPr lang="ru-RU" sz="3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023992" y="2527400"/>
            <a:ext cx="1563191" cy="2462523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08576" y="3032956"/>
            <a:ext cx="1152128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921947" y="2400987"/>
            <a:ext cx="1567704" cy="92000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371456" y="4123081"/>
            <a:ext cx="1190203" cy="2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417974" y="4594879"/>
            <a:ext cx="1169209" cy="431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820544" y="3421849"/>
            <a:ext cx="1766639" cy="503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564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69208-6ED9-4696-B91E-43894D86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7B8B9-FDFE-4B98-8525-408F480E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BA101EB-C4E1-4075-B3FA-36C778F7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357614"/>
            <a:ext cx="103703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Вопрос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засыпку</a:t>
            </a:r>
          </a:p>
          <a:p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Какой 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частью речи выражены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обстоятельства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В 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 виднелся хлопок.</a:t>
            </a:r>
          </a:p>
          <a:p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Вдалеке 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увидели площадь </a:t>
            </a:r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«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Дружбы народов».</a:t>
            </a:r>
          </a:p>
        </p:txBody>
      </p:sp>
      <p:sp>
        <p:nvSpPr>
          <p:cNvPr id="5" name="Выгнутая вверх стрелка 4"/>
          <p:cNvSpPr/>
          <p:nvPr/>
        </p:nvSpPr>
        <p:spPr>
          <a:xfrm flipH="1">
            <a:off x="4288451" y="3245550"/>
            <a:ext cx="1253092" cy="3436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4878626" y="4445888"/>
            <a:ext cx="1562650" cy="3436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9144" y="400129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4899" y="28762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Где?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150618" y="4001294"/>
            <a:ext cx="1728008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90486" y="5301208"/>
            <a:ext cx="2088140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https://i.pinimg.com/originals/eb/41/5b/eb415b657e37d0c59fa48cdfc626d85e.gif">
            <a:extLst>
              <a:ext uri="{FF2B5EF4-FFF2-40B4-BE49-F238E27FC236}">
                <a16:creationId xmlns="" xmlns:a16="http://schemas.microsoft.com/office/drawing/2014/main" id="{711DA425-4D12-4100-90F7-8EFDAF26CC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7" y="365125"/>
            <a:ext cx="1572444" cy="20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59496" y="3442319"/>
            <a:ext cx="3455443" cy="743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существительное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77212" y="4646114"/>
            <a:ext cx="3455443" cy="743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наречие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88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260648"/>
            <a:ext cx="11856640" cy="71096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1. Наречие – самостоятельная часть речи, 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оторая обозначает признак действия,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 предмета или признак другого признака.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 Наречие отвечает на вопрос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КАК? КОГДА? ГДЕ? КУДА? ОТКУДА ЗАЧЕМ? ПОЧЕМУ?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Это неизменяемая часть речи. У нее нет окончаний.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СИНТАКСИЧЕСКАЯ ФУНКЦИЯ -  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6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ОБСТОЯТЕЛЬСТВО</a:t>
            </a:r>
          </a:p>
          <a:p>
            <a:endParaRPr lang="ru-RU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69208-6ED9-4696-B91E-43894D86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7B8B9-FDFE-4B98-8525-408F480EC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70168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BA101EB-C4E1-4075-B3FA-36C778F7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0157" y="365125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 уроке нам предстоит узнать: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5122" y="1912703"/>
            <a:ext cx="9621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rgbClr val="7030A0"/>
                </a:solidFill>
              </a:rPr>
              <a:t>чем отличаются наречия от других частей речи;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rgbClr val="7030A0"/>
                </a:solidFill>
              </a:rPr>
              <a:t>как они образуются и какие морфологические признаки имеют;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rgbClr val="7030A0"/>
                </a:solidFill>
              </a:rPr>
              <a:t>как они связано с другими частями речи.</a:t>
            </a:r>
          </a:p>
        </p:txBody>
      </p:sp>
      <p:pic>
        <p:nvPicPr>
          <p:cNvPr id="7" name="Picture 4" descr="girl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69" y="4027691"/>
            <a:ext cx="3515076" cy="289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5" y="78683"/>
            <a:ext cx="2411412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903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69208-6ED9-4696-B91E-43894D86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7B8B9-FDFE-4B98-8525-408F480E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BA101EB-C4E1-4075-B3FA-36C778F7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332655"/>
            <a:ext cx="102983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«</a:t>
            </a:r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Жемчуг»  нашей речи</a:t>
            </a:r>
          </a:p>
          <a:p>
            <a:endParaRPr lang="ru-RU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Вчера</a:t>
            </a: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догонишь, а </a:t>
            </a: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завтра </a:t>
            </a: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уйдешь.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Пуганый зверь </a:t>
            </a: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</a:t>
            </a: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бежит. Кто </a:t>
            </a: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вчера</a:t>
            </a: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солгал, тому и </a:t>
            </a: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завтра</a:t>
            </a: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поверят.</a:t>
            </a:r>
          </a:p>
        </p:txBody>
      </p:sp>
    </p:spTree>
    <p:extLst>
      <p:ext uri="{BB962C8B-B14F-4D97-AF65-F5344CB8AC3E}">
        <p14:creationId xmlns:p14="http://schemas.microsoft.com/office/powerpoint/2010/main" val="37726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69208-6ED9-4696-B91E-43894D86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7B8B9-FDFE-4B98-8525-408F480E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BA101EB-C4E1-4075-B3FA-36C778F7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8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26167"/>
            <a:ext cx="100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Сегодня на уроке мы узнали: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5460" y="1256650"/>
            <a:ext cx="9721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4000" b="1" dirty="0">
                <a:solidFill>
                  <a:srgbClr val="0000FF"/>
                </a:solidFill>
              </a:rPr>
              <a:t>чем отличаются наречия от других частей речи;</a:t>
            </a:r>
          </a:p>
          <a:p>
            <a:pPr marL="285750" indent="-285750">
              <a:buFontTx/>
              <a:buChar char="-"/>
            </a:pPr>
            <a:r>
              <a:rPr lang="ru-RU" sz="4000" b="1" dirty="0">
                <a:solidFill>
                  <a:srgbClr val="0000FF"/>
                </a:solidFill>
              </a:rPr>
              <a:t>как они образуются и какие морфологические признаки имеют;</a:t>
            </a:r>
          </a:p>
          <a:p>
            <a:pPr marL="285750" indent="-285750">
              <a:buFontTx/>
              <a:buChar char="-"/>
            </a:pPr>
            <a:r>
              <a:rPr lang="ru-RU" sz="4000" b="1" dirty="0">
                <a:solidFill>
                  <a:srgbClr val="0000FF"/>
                </a:solidFill>
              </a:rPr>
              <a:t>как они связаны с другими частями речи.</a:t>
            </a:r>
          </a:p>
        </p:txBody>
      </p:sp>
      <p:pic>
        <p:nvPicPr>
          <p:cNvPr id="8" name="Picture 4" descr="girl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12" y="4393454"/>
            <a:ext cx="2990764" cy="24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855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69208-6ED9-4696-B91E-43894D86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7B8B9-FDFE-4B98-8525-408F480E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BA101EB-C4E1-4075-B3FA-36C778F7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3432" y="908721"/>
            <a:ext cx="102251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             </a:t>
            </a:r>
            <a:r>
              <a:rPr lang="ru-RU" sz="3600" b="1" dirty="0" smtClean="0">
                <a:solidFill>
                  <a:srgbClr val="002060"/>
                </a:solidFill>
              </a:rPr>
              <a:t>         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дом</a:t>
            </a:r>
          </a:p>
          <a:p>
            <a:endParaRPr lang="ru-RU" sz="3600" b="1" dirty="0">
              <a:solidFill>
                <a:srgbClr val="0070C0"/>
              </a:solidFill>
            </a:endParaRPr>
          </a:p>
          <a:p>
            <a:pPr algn="ctr"/>
            <a:r>
              <a:rPr lang="ru-RU" sz="4800" b="1" dirty="0">
                <a:solidFill>
                  <a:srgbClr val="0070C0"/>
                </a:solidFill>
              </a:rPr>
              <a:t>Упражнение № 113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Поставьте нужные наречия. 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Объясните смысл  пословиц.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="" xmlns:a16="http://schemas.microsoft.com/office/drawing/2014/main" id="{45AC2792-7CC1-4526-811B-54F52EAE4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20336" y="4662106"/>
            <a:ext cx="2880320" cy="205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girl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7" y="-21563"/>
            <a:ext cx="2990764" cy="24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7d1588221b7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360" y="4282020"/>
            <a:ext cx="22320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1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800600" y="908051"/>
            <a:ext cx="705604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«Русский язык необыкновенно богат наречиями, которые делают нашу речь точной, образной, выразительной».</a:t>
            </a:r>
            <a:endParaRPr lang="ru-RU" sz="4400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3600" dirty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600" dirty="0"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lang="ru-RU" sz="3600" b="1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А.М.Горький</a:t>
            </a:r>
            <a:endParaRPr lang="ru-RU" sz="3600" b="1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39" name="Picture 2" descr="C:\Users\Ириша\Desktop\d7058418babe7f4f46bab106b727d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908050"/>
            <a:ext cx="3459411" cy="543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706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69208-6ED9-4696-B91E-43894D86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7B8B9-FDFE-4B98-8525-408F480E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BA101EB-C4E1-4075-B3FA-36C778F7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7" y="82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9975" y="141746"/>
            <a:ext cx="784887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 предложения в парах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3432" y="1124494"/>
            <a:ext cx="104423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шли по склону - Мы шли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вниз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склону.</a:t>
            </a:r>
          </a:p>
          <a:p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Почтальон 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принес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почту -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почтальон принес почту.</a:t>
            </a:r>
          </a:p>
          <a:p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Пламя 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костра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разгорелось - 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Пламя 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костра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ярко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разгорелось.</a:t>
            </a: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7165470" y="1150997"/>
            <a:ext cx="1080120" cy="1554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9486" y="81604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Куда?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6629294" y="5448799"/>
            <a:ext cx="1148244" cy="2442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flipH="1">
            <a:off x="3719736" y="3046493"/>
            <a:ext cx="3233594" cy="4691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7438" y="5048689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4277" y="267597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40891" y="3779662"/>
            <a:ext cx="2213040" cy="21154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86" y="1729929"/>
            <a:ext cx="1985253" cy="1805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876766" y="6142568"/>
            <a:ext cx="9505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к наречиям задавали от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глаголов.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92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69208-6ED9-4696-B91E-43894D86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7B8B9-FDFE-4B98-8525-408F480E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BA101EB-C4E1-4075-B3FA-36C778F7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1424" y="404664"/>
            <a:ext cx="103691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02060"/>
                </a:solidFill>
              </a:rPr>
              <a:t>              </a:t>
            </a:r>
            <a:r>
              <a:rPr lang="ru-RU" sz="5400" dirty="0" smtClean="0">
                <a:solidFill>
                  <a:srgbClr val="002060"/>
                </a:solidFill>
              </a:rPr>
              <a:t>      </a:t>
            </a:r>
            <a:r>
              <a:rPr lang="ru-RU" sz="5400" b="1" dirty="0" smtClean="0">
                <a:solidFill>
                  <a:srgbClr val="002060"/>
                </a:solidFill>
              </a:rPr>
              <a:t>Наречие</a:t>
            </a:r>
            <a:endParaRPr lang="ru-RU" sz="5400" b="1" dirty="0">
              <a:solidFill>
                <a:srgbClr val="002060"/>
              </a:solidFill>
            </a:endParaRPr>
          </a:p>
          <a:p>
            <a:r>
              <a:rPr lang="ru-RU" sz="3600" b="1" dirty="0">
                <a:solidFill>
                  <a:srgbClr val="0070C0"/>
                </a:solidFill>
              </a:rPr>
              <a:t>Происходит от старославянского слова «речь» - глагол т.е. «</a:t>
            </a:r>
            <a:r>
              <a:rPr lang="ru-RU" sz="3600" b="1" dirty="0" err="1">
                <a:solidFill>
                  <a:srgbClr val="0070C0"/>
                </a:solidFill>
              </a:rPr>
              <a:t>приглаголие</a:t>
            </a:r>
            <a:r>
              <a:rPr lang="ru-RU" sz="3600" b="1" dirty="0">
                <a:solidFill>
                  <a:srgbClr val="0070C0"/>
                </a:solidFill>
              </a:rPr>
              <a:t>», стоящий рядом с глаголом</a:t>
            </a:r>
          </a:p>
          <a:p>
            <a:endParaRPr lang="ru-RU" sz="3200" dirty="0">
              <a:solidFill>
                <a:srgbClr val="002060"/>
              </a:solidFill>
            </a:endParaRPr>
          </a:p>
          <a:p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300520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90718" y="3397642"/>
            <a:ext cx="158417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наречие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871864" y="4150246"/>
            <a:ext cx="1584176" cy="432048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1824" y="4797152"/>
            <a:ext cx="252028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dirty="0"/>
              <a:t>   </a:t>
            </a:r>
            <a:r>
              <a:rPr lang="ru-RU" sz="2800" b="1" dirty="0" err="1">
                <a:solidFill>
                  <a:srgbClr val="7030A0"/>
                </a:solidFill>
              </a:rPr>
              <a:t>приглаголие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4136DEFE-C9A2-406B-9000-9B18791AA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1" y="3659252"/>
            <a:ext cx="2628205" cy="2362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5AB7669-B767-4E4A-872F-99F5CEE35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6064">
            <a:off x="8184232" y="2852937"/>
            <a:ext cx="1648672" cy="26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9931" y="329082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             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Наречия-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-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«Почемучки»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481" y="3839167"/>
            <a:ext cx="1468424" cy="16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4486608"/>
            <a:ext cx="1300490" cy="148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9907" r="89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01" y="2450443"/>
            <a:ext cx="1633113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332" y="4503491"/>
            <a:ext cx="1258187" cy="162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7" y="1997702"/>
            <a:ext cx="1069723" cy="159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515" y="1389524"/>
            <a:ext cx="2039075" cy="1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4124908"/>
            <a:ext cx="2198784" cy="157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Капля 5"/>
          <p:cNvSpPr/>
          <p:nvPr/>
        </p:nvSpPr>
        <p:spPr>
          <a:xfrm rot="12149953">
            <a:off x="6757512" y="1440187"/>
            <a:ext cx="1401074" cy="1101608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Капля 24"/>
          <p:cNvSpPr/>
          <p:nvPr/>
        </p:nvSpPr>
        <p:spPr>
          <a:xfrm rot="4814123">
            <a:off x="666426" y="791480"/>
            <a:ext cx="1196601" cy="1322785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Капля 25"/>
          <p:cNvSpPr/>
          <p:nvPr/>
        </p:nvSpPr>
        <p:spPr>
          <a:xfrm rot="12149953">
            <a:off x="4803401" y="1347765"/>
            <a:ext cx="1219736" cy="1196710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Капля 26"/>
          <p:cNvSpPr/>
          <p:nvPr/>
        </p:nvSpPr>
        <p:spPr>
          <a:xfrm rot="12149953">
            <a:off x="2399380" y="3419212"/>
            <a:ext cx="1270325" cy="1269484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Капля 27"/>
          <p:cNvSpPr/>
          <p:nvPr/>
        </p:nvSpPr>
        <p:spPr>
          <a:xfrm rot="16200000" flipH="1" flipV="1">
            <a:off x="8428102" y="794626"/>
            <a:ext cx="909442" cy="1271021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Капля 28"/>
          <p:cNvSpPr/>
          <p:nvPr/>
        </p:nvSpPr>
        <p:spPr>
          <a:xfrm rot="15577530" flipH="1" flipV="1">
            <a:off x="7112559" y="3085305"/>
            <a:ext cx="1203060" cy="1005860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Капля 29"/>
          <p:cNvSpPr/>
          <p:nvPr/>
        </p:nvSpPr>
        <p:spPr>
          <a:xfrm rot="12149953">
            <a:off x="5422031" y="3731485"/>
            <a:ext cx="1295196" cy="1078031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Капля 30"/>
          <p:cNvSpPr/>
          <p:nvPr/>
        </p:nvSpPr>
        <p:spPr>
          <a:xfrm rot="12696169">
            <a:off x="10583133" y="3581723"/>
            <a:ext cx="1170082" cy="1270509"/>
          </a:xfrm>
          <a:prstGeom prst="teardrop">
            <a:avLst>
              <a:gd name="adj" fmla="val 92323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735533" y="1793997"/>
            <a:ext cx="126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ОТКУДА?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11653" y="3331276"/>
            <a:ext cx="94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КУДА?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86683" y="1272997"/>
            <a:ext cx="84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ГДЕ?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45621" y="3851693"/>
            <a:ext cx="123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КОГДА?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49621" y="1204856"/>
            <a:ext cx="117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КАК?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30457" y="4179092"/>
            <a:ext cx="147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СКОЛЬКО?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466830" y="3815967"/>
            <a:ext cx="140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             ПОЧЕМУ?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74202" y="1798951"/>
            <a:ext cx="109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ЗАЧЕМ?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26371" y="-659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Где? -  вдалеке</a:t>
            </a:r>
          </a:p>
          <a:p>
            <a:pPr lvl="0" algn="ctr"/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Куда? – вперед</a:t>
            </a:r>
          </a:p>
          <a:p>
            <a:pPr lvl="0" algn="ctr"/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Откуда? – сверху</a:t>
            </a:r>
          </a:p>
          <a:p>
            <a:pPr lvl="0" algn="ctr"/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Когда? – вчера, сегодня</a:t>
            </a:r>
          </a:p>
          <a:p>
            <a:pPr lvl="0" algn="ctr"/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Сколько?- много, вдоволь</a:t>
            </a:r>
          </a:p>
          <a:p>
            <a:pPr lvl="0" algn="ctr"/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Почему?- потому, поневоле</a:t>
            </a:r>
          </a:p>
          <a:p>
            <a:pPr lvl="0" algn="ctr"/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Зачем?- нарочно, умышленно</a:t>
            </a:r>
          </a:p>
          <a:p>
            <a:pPr lvl="0" algn="ctr"/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Как? - хорошо, плохо, весело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13382" y="109308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63" y="1116523"/>
            <a:ext cx="2335457" cy="224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23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/>
      <p:bldP spid="34" grpId="0"/>
      <p:bldP spid="35" grpId="0"/>
      <p:bldP spid="39" grpId="0"/>
      <p:bldP spid="40" grpId="0"/>
      <p:bldP spid="41" grpId="0"/>
      <p:bldP spid="42" grpId="0"/>
      <p:bldP spid="43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69208-6ED9-4696-B91E-43894D86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7B8B9-FDFE-4B98-8525-408F480E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BA101EB-C4E1-4075-B3FA-36C778F72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8" b="2750"/>
          <a:stretch/>
        </p:blipFill>
        <p:spPr bwMode="auto">
          <a:xfrm>
            <a:off x="0" y="0"/>
            <a:ext cx="1207266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10000" y="10129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Урок 5. Нотный стан и как его читать - Gus.ucoz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686"/>
            <a:ext cx="7620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95600" y="3642868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Где? Когда? Куда? Откуда? Почему? Зачем? и Как?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12" b="13345"/>
          <a:stretch/>
        </p:blipFill>
        <p:spPr>
          <a:xfrm>
            <a:off x="7925780" y="4001294"/>
            <a:ext cx="3960440" cy="26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69208-6ED9-4696-B91E-43894D86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7B8B9-FDFE-4B98-8525-408F480E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BA101EB-C4E1-4075-B3FA-36C778F72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" t="651" r="591" b="2100"/>
          <a:stretch/>
        </p:blipFill>
        <p:spPr bwMode="auto">
          <a:xfrm>
            <a:off x="-24680" y="44624"/>
            <a:ext cx="1214467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6534" y="131326"/>
            <a:ext cx="8722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Наречия, связанные с глаголом, обозначают признак действия.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3085" y="1486880"/>
            <a:ext cx="6700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Пламя костра ярко разгорелось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flipH="1">
            <a:off x="6816080" y="1363994"/>
            <a:ext cx="1458276" cy="2520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3006" y="2006706"/>
            <a:ext cx="9045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</a:rPr>
              <a:t>Наречия, связанные с прилагательным, обозначают признак признака.</a:t>
            </a:r>
          </a:p>
          <a:p>
            <a:pPr lvl="0" algn="ctr"/>
            <a:endParaRPr lang="ru-RU" sz="2800" dirty="0"/>
          </a:p>
          <a:p>
            <a:pPr lvl="0"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Девочка была удивительно красива</a:t>
            </a:r>
          </a:p>
        </p:txBody>
      </p:sp>
      <p:sp>
        <p:nvSpPr>
          <p:cNvPr id="13" name="Выгнутая вверх стрелка 12"/>
          <p:cNvSpPr/>
          <p:nvPr/>
        </p:nvSpPr>
        <p:spPr>
          <a:xfrm flipH="1">
            <a:off x="6672064" y="3302986"/>
            <a:ext cx="1458276" cy="2520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3949" y="3985213"/>
            <a:ext cx="84562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</a:rPr>
              <a:t>Наречия, связанные с существительным, обозначают признак предмета.</a:t>
            </a:r>
          </a:p>
          <a:p>
            <a:pPr lvl="0" algn="ctr"/>
            <a:endParaRPr lang="ru-RU" sz="2800" dirty="0"/>
          </a:p>
          <a:p>
            <a:pPr lvl="0" algn="ctr"/>
            <a:r>
              <a:rPr lang="ru-RU" sz="3600" b="1" dirty="0">
                <a:solidFill>
                  <a:srgbClr val="0070C0"/>
                </a:solidFill>
              </a:rPr>
              <a:t>В доме напротив поселился художник</a:t>
            </a: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3503712" y="5229200"/>
            <a:ext cx="1524904" cy="2897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784" y="638666"/>
            <a:ext cx="2217798" cy="2114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370" y="2337736"/>
            <a:ext cx="2100089" cy="16277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768" y="3512653"/>
            <a:ext cx="2004814" cy="300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4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13" grpId="0" animBg="1"/>
      <p:bldP spid="15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69208-6ED9-4696-B91E-43894D86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7B8B9-FDFE-4B98-8525-408F480E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BA101EB-C4E1-4075-B3FA-36C778F7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5560" y="332657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Наречие отличается от других частей речи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5800" y="185161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НЕ ИЗМЕНЯЕТСЯ по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2713">
            <a:off x="3472668" y="2267193"/>
            <a:ext cx="618516" cy="227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00" y="2370199"/>
            <a:ext cx="612064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3635">
            <a:off x="7633314" y="2257114"/>
            <a:ext cx="554861" cy="22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7488" y="4000101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числам     </a:t>
            </a:r>
            <a:r>
              <a:rPr lang="ru-RU" sz="4800" b="1" dirty="0" smtClean="0">
                <a:solidFill>
                  <a:srgbClr val="C00000"/>
                </a:solidFill>
              </a:rPr>
              <a:t>   родам      </a:t>
            </a:r>
            <a:r>
              <a:rPr lang="ru-RU" sz="4800" b="1" dirty="0">
                <a:solidFill>
                  <a:srgbClr val="C00000"/>
                </a:solidFill>
              </a:rPr>
              <a:t>временам    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5AB7669-B767-4E4A-872F-99F5CEE35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5727">
            <a:off x="9779624" y="304861"/>
            <a:ext cx="1767021" cy="4040205"/>
          </a:xfrm>
          <a:prstGeom prst="rect">
            <a:avLst/>
          </a:prstGeom>
        </p:spPr>
      </p:pic>
      <p:pic>
        <p:nvPicPr>
          <p:cNvPr id="13" name="Picture 9" descr="7d1588221b7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733" y="667536"/>
            <a:ext cx="22320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05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900</Words>
  <Application>Microsoft Office PowerPoint</Application>
  <PresentationFormat>Широкоэкранный</PresentationFormat>
  <Paragraphs>185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Arial Narrow</vt:lpstr>
      <vt:lpstr>Calibri</vt:lpstr>
      <vt:lpstr>Century Gothic</vt:lpstr>
      <vt:lpstr>Times New Roman</vt:lpstr>
      <vt:lpstr>Trebuchet MS</vt:lpstr>
      <vt:lpstr>Tw Cen MT</vt:lpstr>
      <vt:lpstr>Wingdings 3</vt:lpstr>
      <vt:lpstr>Office Theme</vt:lpstr>
      <vt:lpstr>Легкий дым</vt:lpstr>
      <vt:lpstr>Контур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</vt:lpstr>
      <vt:lpstr>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</dc:creator>
  <cp:lastModifiedBy>SYSADMIN</cp:lastModifiedBy>
  <cp:revision>73</cp:revision>
  <dcterms:created xsi:type="dcterms:W3CDTF">2020-08-08T14:02:25Z</dcterms:created>
  <dcterms:modified xsi:type="dcterms:W3CDTF">2020-09-09T08:10:00Z</dcterms:modified>
</cp:coreProperties>
</file>