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6" r:id="rId2"/>
  </p:sldMasterIdLst>
  <p:notesMasterIdLst>
    <p:notesMasterId r:id="rId31"/>
  </p:notesMasterIdLst>
  <p:sldIdLst>
    <p:sldId id="321" r:id="rId3"/>
    <p:sldId id="322" r:id="rId4"/>
    <p:sldId id="342" r:id="rId5"/>
    <p:sldId id="271" r:id="rId6"/>
    <p:sldId id="301" r:id="rId7"/>
    <p:sldId id="267" r:id="rId8"/>
    <p:sldId id="268" r:id="rId9"/>
    <p:sldId id="302" r:id="rId10"/>
    <p:sldId id="303" r:id="rId11"/>
    <p:sldId id="304" r:id="rId12"/>
    <p:sldId id="307" r:id="rId13"/>
    <p:sldId id="313" r:id="rId14"/>
    <p:sldId id="314" r:id="rId15"/>
    <p:sldId id="339" r:id="rId16"/>
    <p:sldId id="325" r:id="rId17"/>
    <p:sldId id="329" r:id="rId18"/>
    <p:sldId id="327" r:id="rId19"/>
    <p:sldId id="340" r:id="rId20"/>
    <p:sldId id="344" r:id="rId21"/>
    <p:sldId id="318" r:id="rId22"/>
    <p:sldId id="337" r:id="rId23"/>
    <p:sldId id="330" r:id="rId24"/>
    <p:sldId id="345" r:id="rId25"/>
    <p:sldId id="346" r:id="rId26"/>
    <p:sldId id="349" r:id="rId27"/>
    <p:sldId id="348" r:id="rId28"/>
    <p:sldId id="294" r:id="rId29"/>
    <p:sldId id="31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00000"/>
    <a:srgbClr val="0000FF"/>
    <a:srgbClr val="800000"/>
    <a:srgbClr val="F7E9C4"/>
    <a:srgbClr val="F5D44B"/>
    <a:srgbClr val="009495"/>
    <a:srgbClr val="FFFFCC"/>
    <a:srgbClr val="6E5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23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93A02-D28B-4D41-9756-B65D11236665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C6CD6-F686-45B0-A374-59621B28CA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69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3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7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83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6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378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41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734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18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614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6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32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F4510-B656-48CC-A455-00B59A43051F}" type="slidenum">
              <a:rPr lang="ru-RU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79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08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76672"/>
            <a:ext cx="109728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44AAF-F68E-41CF-B3B7-E63ED95FA9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5205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4760F-3CE3-4FB2-847F-E4D3F4D80E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65594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7574D-62F1-4719-97EB-8CB0C3FF57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327364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C97AE-0FCB-4CA1-BD14-DA31818E23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6752335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FFADD-30AF-4670-A74C-58BF0F6558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519060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22828-D3D0-45CE-99A1-BDA6F4B83C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254785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85568-EA19-4F1C-B01A-2A3D079E3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472922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31B09-D742-4647-9D6A-124C8AEAB6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916068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DD627A-EEE9-4CC1-B41F-F3FB853A6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0586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2BDB3-ED04-4AF6-B465-B81E187A9D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88902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8714A-19CC-4CAB-AEF6-F5E069EEA1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635882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755EF-9B99-49F3-8E38-D2718A00357D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9308355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97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1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9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9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28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пн 07.09.20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8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0" r:id="rId19"/>
    <p:sldLayoutId id="2147483662" r:id="rId20"/>
    <p:sldLayoutId id="2147483663" r:id="rId21"/>
    <p:sldLayoutId id="2147483661" r:id="rId2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E7BB6A-7F82-4116-879C-FC946C962018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6317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ject 2">
            <a:extLst>
              <a:ext uri="{FF2B5EF4-FFF2-40B4-BE49-F238E27FC236}">
                <a16:creationId xmlns:a16="http://schemas.microsoft.com/office/drawing/2014/main" xmlns="" id="{182679EF-3EEF-4485-BEDF-0CBEA332EAD6}"/>
              </a:ext>
            </a:extLst>
          </p:cNvPr>
          <p:cNvSpPr>
            <a:spLocks/>
          </p:cNvSpPr>
          <p:nvPr/>
        </p:nvSpPr>
        <p:spPr bwMode="auto">
          <a:xfrm>
            <a:off x="10276" y="-15609"/>
            <a:ext cx="12192000" cy="1619250"/>
          </a:xfrm>
          <a:custGeom>
            <a:avLst/>
            <a:gdLst>
              <a:gd name="T0" fmla="*/ 2147483646 w 5760085"/>
              <a:gd name="T1" fmla="*/ 0 h 1021080"/>
              <a:gd name="T2" fmla="*/ 0 w 5760085"/>
              <a:gd name="T3" fmla="*/ 0 h 1021080"/>
              <a:gd name="T4" fmla="*/ 0 w 5760085"/>
              <a:gd name="T5" fmla="*/ 409551945 h 1021080"/>
              <a:gd name="T6" fmla="*/ 2147483646 w 5760085"/>
              <a:gd name="T7" fmla="*/ 409551945 h 1021080"/>
              <a:gd name="T8" fmla="*/ 2147483646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085"/>
              <a:gd name="T16" fmla="*/ 0 h 1021080"/>
              <a:gd name="T17" fmla="*/ 5760085 w 5760085"/>
              <a:gd name="T18" fmla="*/ 1021080 h 10210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xmlns="" id="{C63096CA-385F-40AF-87B7-8973B6C3F0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79576" y="285034"/>
            <a:ext cx="6359725" cy="852488"/>
          </a:xfrm>
        </p:spPr>
        <p:txBody>
          <a:bodyPr vert="horz" lIns="91440" tIns="23161" rIns="91440" bIns="45720" rtlCol="0" anchor="ctr">
            <a:normAutofit/>
          </a:bodyPr>
          <a:lstStyle/>
          <a:p>
            <a:pPr marL="20141">
              <a:spcBef>
                <a:spcPts val="181"/>
              </a:spcBef>
              <a:defRPr/>
            </a:pPr>
            <a:r>
              <a:rPr lang="ru-RU" sz="53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</a:t>
            </a:r>
            <a:endParaRPr sz="539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object 4">
            <a:extLst>
              <a:ext uri="{FF2B5EF4-FFF2-40B4-BE49-F238E27FC236}">
                <a16:creationId xmlns:a16="http://schemas.microsoft.com/office/drawing/2014/main" xmlns="" id="{427AB05C-74F0-437D-910A-C4A33E261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192" y="3083191"/>
            <a:ext cx="6880491" cy="142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68479" rIns="0" bIns="0">
            <a:spAutoFit/>
          </a:bodyPr>
          <a:lstStyle>
            <a:lvl1pPr marL="190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538"/>
              </a:spcBef>
            </a:pPr>
            <a: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 как часть </a:t>
            </a:r>
            <a:r>
              <a:rPr lang="ru-RU" altLang="ru-RU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</a:t>
            </a:r>
            <a:r>
              <a:rPr lang="ru-RU" altLang="ru-RU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538"/>
              </a:spcBef>
            </a:pPr>
            <a:r>
              <a:rPr lang="ru-RU" alt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389" name="object 5">
            <a:extLst>
              <a:ext uri="{FF2B5EF4-FFF2-40B4-BE49-F238E27FC236}">
                <a16:creationId xmlns:a16="http://schemas.microsoft.com/office/drawing/2014/main" xmlns="" id="{2D9876A0-23E1-401C-B827-CFEC3AAE1054}"/>
              </a:ext>
            </a:extLst>
          </p:cNvPr>
          <p:cNvSpPr>
            <a:spLocks/>
          </p:cNvSpPr>
          <p:nvPr/>
        </p:nvSpPr>
        <p:spPr bwMode="auto">
          <a:xfrm>
            <a:off x="767408" y="1988840"/>
            <a:ext cx="864096" cy="1800200"/>
          </a:xfrm>
          <a:custGeom>
            <a:avLst/>
            <a:gdLst>
              <a:gd name="T0" fmla="*/ 138940851 w 344170"/>
              <a:gd name="T1" fmla="*/ 0 h 740410"/>
              <a:gd name="T2" fmla="*/ 0 w 344170"/>
              <a:gd name="T3" fmla="*/ 0 h 740410"/>
              <a:gd name="T4" fmla="*/ 0 w 344170"/>
              <a:gd name="T5" fmla="*/ 1247946159 h 740410"/>
              <a:gd name="T6" fmla="*/ 138940851 w 344170"/>
              <a:gd name="T7" fmla="*/ 1247946159 h 740410"/>
              <a:gd name="T8" fmla="*/ 138940851 w 344170"/>
              <a:gd name="T9" fmla="*/ 0 h 7404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740410"/>
              <a:gd name="T17" fmla="*/ 344170 w 344170"/>
              <a:gd name="T18" fmla="*/ 740410 h 7404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6390" name="object 6">
            <a:extLst>
              <a:ext uri="{FF2B5EF4-FFF2-40B4-BE49-F238E27FC236}">
                <a16:creationId xmlns:a16="http://schemas.microsoft.com/office/drawing/2014/main" xmlns="" id="{280E98EC-D115-4173-8D06-5F0D1B403954}"/>
              </a:ext>
            </a:extLst>
          </p:cNvPr>
          <p:cNvSpPr>
            <a:spLocks/>
          </p:cNvSpPr>
          <p:nvPr/>
        </p:nvSpPr>
        <p:spPr bwMode="auto">
          <a:xfrm>
            <a:off x="789881" y="4509120"/>
            <a:ext cx="841623" cy="1872208"/>
          </a:xfrm>
          <a:custGeom>
            <a:avLst/>
            <a:gdLst>
              <a:gd name="T0" fmla="*/ 138940851 w 344170"/>
              <a:gd name="T1" fmla="*/ 0 h 680719"/>
              <a:gd name="T2" fmla="*/ 0 w 344170"/>
              <a:gd name="T3" fmla="*/ 0 h 680719"/>
              <a:gd name="T4" fmla="*/ 0 w 344170"/>
              <a:gd name="T5" fmla="*/ 272968660 h 680719"/>
              <a:gd name="T6" fmla="*/ 138940851 w 344170"/>
              <a:gd name="T7" fmla="*/ 272968660 h 680719"/>
              <a:gd name="T8" fmla="*/ 138940851 w 344170"/>
              <a:gd name="T9" fmla="*/ 0 h 6807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4170"/>
              <a:gd name="T16" fmla="*/ 0 h 680719"/>
              <a:gd name="T17" fmla="*/ 344170 w 344170"/>
              <a:gd name="T18" fmla="*/ 680719 h 6807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16392" name="object 8">
            <a:extLst>
              <a:ext uri="{FF2B5EF4-FFF2-40B4-BE49-F238E27FC236}">
                <a16:creationId xmlns:a16="http://schemas.microsoft.com/office/drawing/2014/main" xmlns="" id="{AF525BCF-5E04-423D-A31D-3FF8B13B16B4}"/>
              </a:ext>
            </a:extLst>
          </p:cNvPr>
          <p:cNvGrpSpPr>
            <a:grpSpLocks/>
          </p:cNvGrpSpPr>
          <p:nvPr/>
        </p:nvGrpSpPr>
        <p:grpSpPr bwMode="auto">
          <a:xfrm>
            <a:off x="9746321" y="356321"/>
            <a:ext cx="972217" cy="950791"/>
            <a:chOff x="4701997" y="228108"/>
            <a:chExt cx="816404" cy="730044"/>
          </a:xfrm>
        </p:grpSpPr>
        <p:sp>
          <p:nvSpPr>
            <p:cNvPr id="16396" name="object 9">
              <a:extLst>
                <a:ext uri="{FF2B5EF4-FFF2-40B4-BE49-F238E27FC236}">
                  <a16:creationId xmlns:a16="http://schemas.microsoft.com/office/drawing/2014/main" xmlns="" id="{4674FD90-B37B-4309-807E-64678D223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9" y="228108"/>
              <a:ext cx="816402" cy="730044"/>
            </a:xfrm>
            <a:custGeom>
              <a:avLst/>
              <a:gdLst>
                <a:gd name="T0" fmla="*/ 603608 w 603885"/>
                <a:gd name="T1" fmla="*/ 0 h 603885"/>
                <a:gd name="T2" fmla="*/ 0 w 603885"/>
                <a:gd name="T3" fmla="*/ 0 h 603885"/>
                <a:gd name="T4" fmla="*/ 0 w 603885"/>
                <a:gd name="T5" fmla="*/ 603609 h 603885"/>
                <a:gd name="T6" fmla="*/ 603608 w 603885"/>
                <a:gd name="T7" fmla="*/ 603609 h 603885"/>
                <a:gd name="T8" fmla="*/ 603608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6397" name="object 10">
              <a:extLst>
                <a:ext uri="{FF2B5EF4-FFF2-40B4-BE49-F238E27FC236}">
                  <a16:creationId xmlns:a16="http://schemas.microsoft.com/office/drawing/2014/main" xmlns="" id="{8F2CF17E-F7A7-4A76-B181-A79DC7048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997" y="228108"/>
              <a:ext cx="816404" cy="730044"/>
            </a:xfrm>
            <a:custGeom>
              <a:avLst/>
              <a:gdLst>
                <a:gd name="T0" fmla="*/ 0 w 603885"/>
                <a:gd name="T1" fmla="*/ 0 h 603885"/>
                <a:gd name="T2" fmla="*/ 603608 w 603885"/>
                <a:gd name="T3" fmla="*/ 0 h 603885"/>
                <a:gd name="T4" fmla="*/ 603608 w 603885"/>
                <a:gd name="T5" fmla="*/ 603609 h 603885"/>
                <a:gd name="T6" fmla="*/ 0 w 603885"/>
                <a:gd name="T7" fmla="*/ 603609 h 603885"/>
                <a:gd name="T8" fmla="*/ 0 w 603885"/>
                <a:gd name="T9" fmla="*/ 0 h 603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3885"/>
                <a:gd name="T16" fmla="*/ 0 h 603885"/>
                <a:gd name="T17" fmla="*/ 603885 w 603885"/>
                <a:gd name="T18" fmla="*/ 603885 h 603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0481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xmlns="" id="{AB721BAF-D24C-44C3-93A9-17D7F67DB49B}"/>
              </a:ext>
            </a:extLst>
          </p:cNvPr>
          <p:cNvSpPr txBox="1"/>
          <p:nvPr/>
        </p:nvSpPr>
        <p:spPr>
          <a:xfrm>
            <a:off x="10041875" y="356321"/>
            <a:ext cx="252609" cy="574675"/>
          </a:xfrm>
          <a:prstGeom prst="rect">
            <a:avLst/>
          </a:prstGeom>
        </p:spPr>
        <p:txBody>
          <a:bodyPr wrap="square" lIns="0" tIns="25176" rIns="0" bIns="0">
            <a:spAutoFit/>
          </a:bodyPr>
          <a:lstStyle/>
          <a:p>
            <a:pPr>
              <a:spcBef>
                <a:spcPts val="198"/>
              </a:spcBef>
              <a:defRPr/>
            </a:pPr>
            <a:r>
              <a:rPr lang="ru-RU" sz="3568" b="1" spc="16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356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xmlns="" id="{909EAB7E-F1E7-495B-B256-DF2FA4E4DB19}"/>
              </a:ext>
            </a:extLst>
          </p:cNvPr>
          <p:cNvSpPr txBox="1"/>
          <p:nvPr/>
        </p:nvSpPr>
        <p:spPr>
          <a:xfrm>
            <a:off x="9841073" y="794016"/>
            <a:ext cx="782715" cy="336652"/>
          </a:xfrm>
          <a:prstGeom prst="rect">
            <a:avLst/>
          </a:prstGeom>
        </p:spPr>
        <p:txBody>
          <a:bodyPr wrap="square" lIns="0" tIns="19134" rIns="0" bIns="0">
            <a:spAutoFit/>
          </a:bodyPr>
          <a:lstStyle/>
          <a:p>
            <a:pPr>
              <a:spcBef>
                <a:spcPts val="151"/>
              </a:spcBef>
              <a:defRPr/>
            </a:pPr>
            <a:r>
              <a:rPr sz="2062" spc="8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2062" spc="-8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206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BC94B1-E070-4636-9B69-341C4DA87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95" y="1899410"/>
            <a:ext cx="3312368" cy="441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12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432236"/>
            <a:ext cx="11233248" cy="1143000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 имеет </a:t>
            </a:r>
            <a:b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постоянные признаки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3432" y="1988840"/>
            <a:ext cx="103132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Спряжение </a:t>
            </a:r>
            <a:r>
              <a:rPr lang="ru-RU" sz="4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br>
              <a:rPr lang="ru-RU" sz="4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 изменение глаголов  </a:t>
            </a:r>
            <a:r>
              <a:rPr lang="ru-RU" sz="4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лицам и числам  </a:t>
            </a:r>
            <a:r>
              <a:rPr lang="ru-RU" sz="40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настоящем и будущем времени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 2 спряжение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424" y="4365104"/>
            <a:ext cx="1384300" cy="222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30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Непостоянные признаки глагола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388" y="1484784"/>
            <a:ext cx="110172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число 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- единственное или множественное;</a:t>
            </a:r>
          </a:p>
          <a:p>
            <a:pPr algn="ctr"/>
            <a:r>
              <a:rPr lang="ru-RU" sz="4000" b="1" dirty="0">
                <a:solidFill>
                  <a:srgbClr val="0000CC"/>
                </a:solidFill>
              </a:rPr>
              <a:t>время –  (если есть) прошедшее, настоящее или будущее;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Лицо  - 1, 2, 3 (если есть)</a:t>
            </a:r>
          </a:p>
          <a:p>
            <a:pPr algn="ctr"/>
            <a:r>
              <a:rPr lang="ru-RU" sz="4000" b="1" dirty="0"/>
              <a:t>Род </a:t>
            </a:r>
            <a:r>
              <a:rPr lang="ru-RU" sz="4000" b="1" dirty="0">
                <a:solidFill>
                  <a:srgbClr val="006600"/>
                </a:solidFill>
              </a:rPr>
              <a:t>  - (в форме </a:t>
            </a:r>
            <a:r>
              <a:rPr lang="ru-RU" sz="4000" b="1" dirty="0" err="1">
                <a:solidFill>
                  <a:srgbClr val="006600"/>
                </a:solidFill>
              </a:rPr>
              <a:t>прош</a:t>
            </a:r>
            <a:r>
              <a:rPr lang="ru-RU" sz="4000" b="1" dirty="0">
                <a:solidFill>
                  <a:srgbClr val="006600"/>
                </a:solidFill>
              </a:rPr>
              <a:t>. времени) </a:t>
            </a:r>
          </a:p>
          <a:p>
            <a:pPr algn="ctr"/>
            <a:r>
              <a:rPr lang="ru-RU" sz="4000" b="1" dirty="0">
                <a:solidFill>
                  <a:srgbClr val="006600"/>
                </a:solidFill>
              </a:rPr>
              <a:t>        мужской, женский или средний.</a:t>
            </a:r>
          </a:p>
          <a:p>
            <a:pPr algn="ctr"/>
            <a:endParaRPr lang="ru-RU" sz="4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7408" y="620689"/>
            <a:ext cx="109452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Синтаксическая роль глагола – чаще всего              </a:t>
            </a:r>
            <a:r>
              <a:rPr lang="ru-RU" sz="3600" b="1" u="sng" dirty="0">
                <a:solidFill>
                  <a:srgbClr val="006600"/>
                </a:solidFill>
              </a:rPr>
              <a:t>сказуемое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  <a:r>
              <a:rPr lang="ru-RU" sz="36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Осень наступила, высохли цветы.</a:t>
            </a:r>
          </a:p>
          <a:p>
            <a:pPr algn="ctr"/>
            <a:endParaRPr lang="ru-RU" sz="3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неопределенной форме отвечают на вопросы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ДЕЛАТЬ? ЧТО СДЕЛАТЬ? 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Например: помы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отделить, резать, пе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полз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23385" y="2348880"/>
            <a:ext cx="2212775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323385" y="2276872"/>
            <a:ext cx="2212775" cy="3245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824192" y="2348880"/>
            <a:ext cx="1764196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824192" y="2280117"/>
            <a:ext cx="1764196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39225" y="2280117"/>
            <a:ext cx="123054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687652" y="2276872"/>
            <a:ext cx="137690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5051870"/>
            <a:ext cx="2448271" cy="229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5066542"/>
            <a:ext cx="1326679" cy="184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738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728" y="692697"/>
            <a:ext cx="64087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Словарная работа</a:t>
            </a:r>
          </a:p>
          <a:p>
            <a:endParaRPr lang="ru-RU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ЗВОНИТЬ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ЗВОНИМ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ЗВОНИШЬ</a:t>
            </a:r>
            <a:b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ЗВОНИТЕ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5303912" y="1628800"/>
            <a:ext cx="72008" cy="323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340017" y="5301209"/>
            <a:ext cx="72008" cy="323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5340017" y="4086211"/>
            <a:ext cx="72008" cy="323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376021" y="2823307"/>
            <a:ext cx="72008" cy="323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172758"/>
            <a:ext cx="2768823" cy="445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Маме\Учительская деятельность\школа\учебник_5_класс_слабослыш\фото рус 5 класс слабослыш\урок 16 мы помогаем\telef6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632" y="2850097"/>
            <a:ext cx="2024049" cy="1913608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1262665" y="3777557"/>
            <a:ext cx="785818" cy="77152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154210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1384" y="357167"/>
            <a:ext cx="11233247" cy="1276353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Спряжение </a:t>
            </a:r>
            <a:r>
              <a:rPr lang="ru-RU" sz="32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ru-RU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 изменение глаголов по лицам и числам 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настоящем и будущем времени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7226" name="Group 58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2135561" y="1714489"/>
          <a:ext cx="8064895" cy="4594833"/>
        </p:xfrm>
        <a:graphic>
          <a:graphicData uri="http://schemas.openxmlformats.org/drawingml/2006/table">
            <a:tbl>
              <a:tblPr/>
              <a:tblGrid>
                <a:gridCol w="14342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048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166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243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Лицо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Глаголы </a:t>
                      </a: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спряжения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Глаголы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II</a:t>
                      </a: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спряжения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378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Единст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венное число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(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я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люблю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37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(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ты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8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(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он, она, оно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378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Множест</a:t>
                      </a: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венное число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(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мы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( 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вы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е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и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5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(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они</a:t>
                      </a:r>
                      <a:r>
                        <a:rPr kumimoji="0" lang="ru-RU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дума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ю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люб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я</a:t>
                      </a:r>
                      <a:r>
                        <a:rPr kumimoji="0" lang="ru-RU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210" name="Rectangle 81"/>
          <p:cNvSpPr>
            <a:spLocks noChangeArrowheads="1"/>
          </p:cNvSpPr>
          <p:nvPr/>
        </p:nvSpPr>
        <p:spPr bwMode="auto">
          <a:xfrm>
            <a:off x="5844383" y="2664559"/>
            <a:ext cx="358775" cy="2889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1" name="Rectangle 83"/>
          <p:cNvSpPr>
            <a:spLocks noChangeArrowheads="1"/>
          </p:cNvSpPr>
          <p:nvPr/>
        </p:nvSpPr>
        <p:spPr bwMode="auto">
          <a:xfrm>
            <a:off x="5881686" y="3143248"/>
            <a:ext cx="642942" cy="357190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2" name="Rectangle 84"/>
          <p:cNvSpPr>
            <a:spLocks noChangeArrowheads="1"/>
          </p:cNvSpPr>
          <p:nvPr/>
        </p:nvSpPr>
        <p:spPr bwMode="auto">
          <a:xfrm>
            <a:off x="8847948" y="3260069"/>
            <a:ext cx="642942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3" name="Rectangle 85"/>
          <p:cNvSpPr>
            <a:spLocks noChangeArrowheads="1"/>
          </p:cNvSpPr>
          <p:nvPr/>
        </p:nvSpPr>
        <p:spPr bwMode="auto">
          <a:xfrm>
            <a:off x="8849793" y="5214951"/>
            <a:ext cx="571504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4" name="Rectangle 86"/>
          <p:cNvSpPr>
            <a:spLocks noChangeArrowheads="1"/>
          </p:cNvSpPr>
          <p:nvPr/>
        </p:nvSpPr>
        <p:spPr bwMode="auto">
          <a:xfrm>
            <a:off x="5912737" y="5257406"/>
            <a:ext cx="503238" cy="287337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5" name="Rectangle 87"/>
          <p:cNvSpPr>
            <a:spLocks noChangeArrowheads="1"/>
          </p:cNvSpPr>
          <p:nvPr/>
        </p:nvSpPr>
        <p:spPr bwMode="auto">
          <a:xfrm>
            <a:off x="5912738" y="3871776"/>
            <a:ext cx="358775" cy="2873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6" name="Rectangle 88"/>
          <p:cNvSpPr>
            <a:spLocks noChangeArrowheads="1"/>
          </p:cNvSpPr>
          <p:nvPr/>
        </p:nvSpPr>
        <p:spPr bwMode="auto">
          <a:xfrm>
            <a:off x="5912737" y="4594289"/>
            <a:ext cx="428628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7" name="Rectangle 89"/>
          <p:cNvSpPr>
            <a:spLocks noChangeArrowheads="1"/>
          </p:cNvSpPr>
          <p:nvPr/>
        </p:nvSpPr>
        <p:spPr bwMode="auto">
          <a:xfrm>
            <a:off x="5877018" y="5807338"/>
            <a:ext cx="430213" cy="2873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8" name="Rectangle 90"/>
          <p:cNvSpPr>
            <a:spLocks noChangeArrowheads="1"/>
          </p:cNvSpPr>
          <p:nvPr/>
        </p:nvSpPr>
        <p:spPr bwMode="auto">
          <a:xfrm>
            <a:off x="8852270" y="3786983"/>
            <a:ext cx="358775" cy="287338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19" name="Rectangle 91"/>
          <p:cNvSpPr>
            <a:spLocks noChangeArrowheads="1"/>
          </p:cNvSpPr>
          <p:nvPr/>
        </p:nvSpPr>
        <p:spPr bwMode="auto">
          <a:xfrm>
            <a:off x="8862376" y="4558570"/>
            <a:ext cx="500066" cy="357190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20" name="Rectangle 92"/>
          <p:cNvSpPr>
            <a:spLocks noChangeArrowheads="1"/>
          </p:cNvSpPr>
          <p:nvPr/>
        </p:nvSpPr>
        <p:spPr bwMode="auto">
          <a:xfrm>
            <a:off x="8869866" y="5735900"/>
            <a:ext cx="428628" cy="358776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227" name="Rectangle 81"/>
          <p:cNvSpPr>
            <a:spLocks noChangeArrowheads="1"/>
          </p:cNvSpPr>
          <p:nvPr/>
        </p:nvSpPr>
        <p:spPr bwMode="auto">
          <a:xfrm>
            <a:off x="8990824" y="2691176"/>
            <a:ext cx="357190" cy="285752"/>
          </a:xfrm>
          <a:prstGeom prst="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0504" y="6353167"/>
            <a:ext cx="7182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Ведущая гласная                   е                              и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916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3432" y="1502688"/>
            <a:ext cx="110172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 smtClean="0">
                <a:solidFill>
                  <a:srgbClr val="0000CC"/>
                </a:solidFill>
                <a:latin typeface="Times New Roman, serif"/>
              </a:rPr>
              <a:t>                      Гнать</a:t>
            </a: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, держать,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Смотреть и видеть,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Дышать, слышать,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Ненавидеть,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И зависеть, и вертеть,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И обидеть, и терпеть.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Вы запомните, друзья,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                      Их на </a:t>
            </a:r>
            <a:r>
              <a:rPr lang="ru-RU" sz="3600" b="1" dirty="0" smtClean="0">
                <a:solidFill>
                  <a:srgbClr val="0000CC"/>
                </a:solidFill>
                <a:latin typeface="Times New Roman, serif"/>
              </a:rPr>
              <a:t>– </a:t>
            </a:r>
            <a:r>
              <a:rPr lang="ru-RU" sz="3600" b="1" dirty="0" smtClean="0">
                <a:solidFill>
                  <a:srgbClr val="C00000"/>
                </a:solidFill>
                <a:latin typeface="Times New Roman, serif"/>
              </a:rPr>
              <a:t>Е</a:t>
            </a:r>
            <a:r>
              <a:rPr lang="ru-RU" sz="3600" b="1" dirty="0" smtClean="0">
                <a:solidFill>
                  <a:srgbClr val="0000CC"/>
                </a:solidFill>
                <a:latin typeface="Times New Roman, serif"/>
              </a:rPr>
              <a:t> </a:t>
            </a:r>
            <a:r>
              <a:rPr lang="ru-RU" sz="3600" b="1" dirty="0">
                <a:solidFill>
                  <a:srgbClr val="0000CC"/>
                </a:solidFill>
                <a:latin typeface="Times New Roman, serif"/>
              </a:rPr>
              <a:t>спрягать нельзя!</a:t>
            </a:r>
            <a:endParaRPr lang="ru-RU" sz="3600" b="1" dirty="0">
              <a:solidFill>
                <a:srgbClr val="0000CC"/>
              </a:solidFill>
              <a:latin typeface="Open Sans"/>
            </a:endParaRPr>
          </a:p>
          <a:p>
            <a:pPr lvl="0">
              <a:defRPr/>
            </a:pPr>
            <a:r>
              <a:rPr lang="ru-RU" sz="3600" dirty="0">
                <a:solidFill>
                  <a:prstClr val="black"/>
                </a:solidFill>
              </a:rPr>
              <a:t/>
            </a:r>
            <a:br>
              <a:rPr lang="ru-RU" sz="3600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79576" y="692696"/>
            <a:ext cx="9577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исключения 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спряжения:  </a:t>
            </a:r>
          </a:p>
          <a:p>
            <a:pPr lvl="0">
              <a:defRPr/>
            </a:pPr>
            <a:r>
              <a:rPr lang="ru-RU" sz="3600" dirty="0">
                <a:solidFill>
                  <a:srgbClr val="C00000"/>
                </a:solidFill>
                <a:latin typeface="+mj-lt"/>
              </a:rPr>
              <a:t>  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15680" y="1502688"/>
            <a:ext cx="6984776" cy="49506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5400" y="1916832"/>
            <a:ext cx="1087320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 «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Брить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», «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стелить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» запомни тоже!!!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               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Ед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 .ч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.</a:t>
            </a: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                   </a:t>
            </a:r>
            <a:r>
              <a:rPr kumimoji="0" lang="ru-RU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множ.ч</a:t>
            </a: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1.Я бр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ею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         1.мы бре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ем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                           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2.Ты бре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ешь 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2. вы бре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ете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3.Он бре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ет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3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они бре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ют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28560"/>
            <a:ext cx="10657184" cy="1432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831" y="4005064"/>
            <a:ext cx="3312319" cy="28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1559496" y="1340768"/>
            <a:ext cx="9144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algn="ctr" eaLnBrk="1" hangingPunct="1"/>
            <a:r>
              <a:rPr lang="ru-RU" altLang="ru-RU" sz="3600" b="1" dirty="0">
                <a:solidFill>
                  <a:srgbClr val="0000CC"/>
                </a:solidFill>
                <a:latin typeface="Arial" panose="020B0604020202020204" pitchFamily="34" charset="0"/>
              </a:rPr>
              <a:t>Что нужно сделать</a:t>
            </a:r>
            <a:r>
              <a:rPr lang="ru-RU" altLang="ru-RU" sz="36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, чтобы </a:t>
            </a:r>
            <a:r>
              <a:rPr lang="ru-RU" altLang="ru-RU" sz="3600" b="1" dirty="0">
                <a:solidFill>
                  <a:srgbClr val="0000CC"/>
                </a:solidFill>
                <a:latin typeface="Arial" panose="020B0604020202020204" pitchFamily="34" charset="0"/>
              </a:rPr>
              <a:t>не ошибиться в правописании безударных личных окончаний </a:t>
            </a:r>
            <a:r>
              <a:rPr lang="ru-RU" altLang="ru-RU" sz="36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глаголов?</a:t>
            </a:r>
            <a:endParaRPr lang="ru-RU" altLang="ru-RU" sz="36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368" y="3789040"/>
            <a:ext cx="2304256" cy="29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Что такое спряжение глагола и как его определить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03" y="41109"/>
            <a:ext cx="9142197" cy="68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384" y="3177045"/>
            <a:ext cx="122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поют</a:t>
            </a:r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893" y="4149080"/>
            <a:ext cx="1781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говорят</a:t>
            </a:r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919536" y="4005064"/>
            <a:ext cx="72008" cy="2880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5892" y="980728"/>
            <a:ext cx="219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способа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343472" y="3033029"/>
            <a:ext cx="72008" cy="2880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Рамка 2"/>
          <p:cNvSpPr/>
          <p:nvPr/>
        </p:nvSpPr>
        <p:spPr>
          <a:xfrm>
            <a:off x="1714437" y="4251974"/>
            <a:ext cx="698376" cy="42838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Рамка 8"/>
          <p:cNvSpPr/>
          <p:nvPr/>
        </p:nvSpPr>
        <p:spPr>
          <a:xfrm>
            <a:off x="1093996" y="3279939"/>
            <a:ext cx="698376" cy="42838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6527803" y="260353"/>
            <a:ext cx="3744913" cy="6699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r>
              <a:rPr lang="ru-RU" altLang="ru-RU" sz="3600" b="1">
                <a:solidFill>
                  <a:schemeClr val="bg1"/>
                </a:solidFill>
                <a:latin typeface="Arial" panose="020B0604020202020204" pitchFamily="34" charset="0"/>
              </a:rPr>
              <a:t>Проверим себя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2208216" y="1700216"/>
            <a:ext cx="47005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endParaRPr lang="ru-RU" altLang="ru-RU" sz="3200">
              <a:latin typeface="Arial" panose="020B0604020202020204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63352" y="1055691"/>
            <a:ext cx="26997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r>
              <a:rPr lang="ru-RU" altLang="ru-RU" sz="2800" b="1" i="1" dirty="0" smtClean="0">
                <a:latin typeface="Arial" panose="020B0604020202020204" pitchFamily="34" charset="0"/>
              </a:rPr>
              <a:t>  Смотр… </a:t>
            </a:r>
            <a:r>
              <a:rPr lang="ru-RU" altLang="ru-RU" sz="2800" b="1" i="1" dirty="0" err="1" smtClean="0">
                <a:latin typeface="Arial" panose="020B0604020202020204" pitchFamily="34" charset="0"/>
              </a:rPr>
              <a:t>шь</a:t>
            </a:r>
            <a:endParaRPr lang="ru-RU" altLang="ru-RU" sz="2800" b="1" i="1" dirty="0">
              <a:latin typeface="Arial" panose="020B0604020202020204" pitchFamily="34" charset="0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772799" y="942589"/>
            <a:ext cx="433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r>
              <a:rPr lang="ru-RU" altLang="ru-RU" sz="3200" b="1" i="1" u="sng" dirty="0">
                <a:solidFill>
                  <a:srgbClr val="C00000"/>
                </a:solidFill>
                <a:latin typeface="Arial" panose="020B0604020202020204" pitchFamily="34" charset="0"/>
              </a:rPr>
              <a:t>и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2711624" y="1032253"/>
            <a:ext cx="87849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r>
              <a:rPr lang="ru-RU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altLang="ru-RU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н.ф</a:t>
            </a:r>
            <a:r>
              <a:rPr lang="ru-RU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 смотреть, глагол  входит в число глаголов –</a:t>
            </a:r>
            <a:r>
              <a:rPr lang="ru-RU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исключений </a:t>
            </a:r>
            <a:r>
              <a:rPr lang="en-US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altLang="ru-RU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спряжения, </a:t>
            </a:r>
            <a:r>
              <a:rPr lang="ru-RU" altLang="ru-RU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пишем </a:t>
            </a:r>
            <a:r>
              <a:rPr lang="ru-RU" altLang="ru-RU" sz="3200" b="1" i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-и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23392" y="2947616"/>
            <a:ext cx="377990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endParaRPr lang="ru-RU" altLang="ru-RU" sz="2800" b="1" i="1" dirty="0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sz="2800" b="1" i="1" dirty="0">
              <a:latin typeface="Arial" panose="020B0604020202020204" pitchFamily="34" charset="0"/>
            </a:endParaRPr>
          </a:p>
          <a:p>
            <a:pPr eaLnBrk="1" hangingPunct="1"/>
            <a:endParaRPr lang="ru-RU" altLang="ru-RU" sz="2800" b="1" i="1" dirty="0">
              <a:latin typeface="Arial" panose="020B0604020202020204" pitchFamily="34" charset="0"/>
            </a:endParaRPr>
          </a:p>
          <a:p>
            <a:pPr eaLnBrk="1" hangingPunct="1"/>
            <a:r>
              <a:rPr lang="ru-RU" altLang="ru-RU" sz="2800" b="1" i="1" dirty="0" err="1" smtClean="0">
                <a:latin typeface="Arial" panose="020B0604020202020204" pitchFamily="34" charset="0"/>
              </a:rPr>
              <a:t>Подчёркива</a:t>
            </a:r>
            <a:r>
              <a:rPr lang="ru-RU" altLang="ru-RU" sz="2800" b="1" i="1" dirty="0" smtClean="0">
                <a:latin typeface="Arial" panose="020B0604020202020204" pitchFamily="34" charset="0"/>
              </a:rPr>
              <a:t>…</a:t>
            </a:r>
            <a:r>
              <a:rPr lang="ru-RU" altLang="ru-RU" sz="2800" b="1" i="1" dirty="0" err="1" smtClean="0">
                <a:latin typeface="Arial" panose="020B0604020202020204" pitchFamily="34" charset="0"/>
              </a:rPr>
              <a:t>шь</a:t>
            </a:r>
            <a:endParaRPr lang="ru-RU" altLang="ru-RU" sz="2800" b="1" i="1" dirty="0">
              <a:latin typeface="Arial" panose="020B0604020202020204" pitchFamily="34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3791744" y="2730509"/>
            <a:ext cx="840025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endParaRPr lang="ru-RU" altLang="ru-RU" sz="3200" b="1" dirty="0" smtClean="0">
              <a:latin typeface="Monotype Corsiva" panose="03010101010201010101" pitchFamily="66" charset="0"/>
            </a:endParaRPr>
          </a:p>
          <a:p>
            <a:pPr eaLnBrk="1" hangingPunct="1"/>
            <a:endParaRPr lang="ru-RU" altLang="ru-RU" sz="3200" b="1" dirty="0">
              <a:latin typeface="Monotype Corsiva" panose="03010101010201010101" pitchFamily="66" charset="0"/>
            </a:endParaRPr>
          </a:p>
          <a:p>
            <a:pPr eaLnBrk="1" hangingPunct="1"/>
            <a:endParaRPr lang="ru-RU" altLang="ru-RU" sz="3200" b="1" dirty="0" smtClean="0">
              <a:latin typeface="Monotype Corsiva" panose="03010101010201010101" pitchFamily="66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ru-RU" alt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н.ф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. подчёркивать, </a:t>
            </a:r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глагол не 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sz="32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altLang="ru-RU" sz="32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endParaRPr lang="ru-RU" alt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alt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спряжение, пишем </a:t>
            </a:r>
            <a:r>
              <a:rPr lang="ru-RU" altLang="ru-RU" sz="32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-е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2809085" y="4008608"/>
            <a:ext cx="307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hangingPunct="1"/>
            <a:r>
              <a:rPr lang="ru-RU" altLang="ru-RU" sz="3200" b="1" i="1" u="sng" dirty="0">
                <a:solidFill>
                  <a:srgbClr val="C00000"/>
                </a:solidFill>
                <a:latin typeface="Arial" panose="020B0604020202020204" pitchFamily="34" charset="0"/>
              </a:rPr>
              <a:t>е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1199456" y="930278"/>
            <a:ext cx="72008" cy="12541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11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4153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solidFill>
                  <a:srgbClr val="1A06AA"/>
                </a:solidFill>
              </a:rPr>
              <a:t>Сегодня на уроке мы повторим: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83432" y="2181294"/>
            <a:ext cx="1072919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ru-RU" sz="2000" dirty="0">
              <a:solidFill>
                <a:srgbClr val="6600FF"/>
              </a:solidFill>
            </a:endParaRP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глагол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часть речи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начальную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 глагола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научимся :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определять спряжение глагола;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писать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глаголами.</a:t>
            </a:r>
          </a:p>
          <a:p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://s60.radikal.ru/i167/0809/09/2de75a8025e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5630438"/>
            <a:ext cx="1378852" cy="12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xmlns="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321047"/>
            <a:ext cx="2233777" cy="25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h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1262033"/>
            <a:ext cx="2411412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0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9376" y="2219"/>
            <a:ext cx="1137726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БУДЕМ УЧИТЬСЯ ОПРЕДЕЛЯТЬ               СПРЯЖЕНИЕ</a:t>
            </a:r>
            <a:r>
              <a:rPr lang="ru-RU" sz="44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4400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  <a:t>Упражнение № 88</a:t>
            </a:r>
            <a:br>
              <a:rPr lang="ru-RU" sz="4400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Поставьте глаголы в форме 3 лица единственного и множественного числа настоящего времени.</a:t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(2 лицо, ед.ч. (он) Бор…</a:t>
            </a:r>
            <a:r>
              <a:rPr lang="ru-RU" sz="2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тся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(3 лицо, мн.ч. (они) (Бор…</a:t>
            </a:r>
            <a:r>
              <a:rPr lang="ru-RU" sz="27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тся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7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1) Личное окончание глагола безударное. 2)Обращаемся к неопределенной форме глагола </a:t>
            </a:r>
          </a:p>
          <a:p>
            <a:pPr algn="ctr"/>
            <a:r>
              <a:rPr lang="ru-RU" sz="2700" b="1" dirty="0">
                <a:solidFill>
                  <a:srgbClr val="0000C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(что делать?) 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</a:t>
            </a:r>
          </a:p>
          <a:p>
            <a:pPr algn="ctr"/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оканчивается не на </a:t>
            </a:r>
            <a:r>
              <a:rPr lang="ru-RU" sz="27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ru-RU" sz="27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ить</a:t>
            </a:r>
            <a:r>
              <a:rPr lang="ru-RU" sz="2700" b="1" dirty="0" smtClean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               </a:t>
            </a:r>
            <a:r>
              <a:rPr lang="ru-RU" sz="27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спряжение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6524628" y="6000768"/>
            <a:ext cx="1152128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28212" y="3689661"/>
            <a:ext cx="90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ют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20623" y="3043330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77" y="2269970"/>
            <a:ext cx="1283627" cy="2066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49800" y="2843275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БОРОТЬСЯ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0083" y="533739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БОРОТЬСЯ</a:t>
            </a:r>
            <a:endParaRPr 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7294808" y="3173994"/>
            <a:ext cx="150543" cy="2255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412076" y="3964836"/>
            <a:ext cx="150543" cy="22552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86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№ 93</a:t>
            </a: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Образуйте формы 3 л. </a:t>
            </a:r>
            <a:r>
              <a:rPr lang="ru-RU" altLang="ru-RU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altLang="ru-RU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н.ч</a:t>
            </a:r>
            <a:r>
              <a:rPr lang="ru-RU" altLang="ru-RU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Запишите личные окончания глаголов.</a:t>
            </a:r>
          </a:p>
          <a:p>
            <a:pPr eaLnBrk="1" hangingPunct="1"/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Шепч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…т - шептать          1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…т – лечить          2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Ненавид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…т-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искл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Рокоч</a:t>
            </a:r>
            <a:r>
              <a:rPr lang="ru-RU" alt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..т - рокотать         1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Хлопоч</a:t>
            </a:r>
            <a:r>
              <a:rPr lang="ru-RU" alt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…т – хлопотать           1 </a:t>
            </a:r>
            <a:r>
              <a:rPr lang="ru-RU" altLang="ru-RU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</a:t>
            </a:r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ru-RU" alt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5257954" y="3002629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7126358" y="2985590"/>
            <a:ext cx="57626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727848" y="3594449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763544" y="3594449"/>
            <a:ext cx="576263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8184232" y="534164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55663" y="2400059"/>
            <a:ext cx="433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</a:rPr>
              <a:t>у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169257" y="4238252"/>
            <a:ext cx="43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у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85816" y="3125727"/>
            <a:ext cx="60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А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flipH="1">
            <a:off x="2444149" y="4773888"/>
            <a:ext cx="41834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</a:rPr>
              <a:t>у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653321" y="3668004"/>
            <a:ext cx="62088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Я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6174582" y="4149080"/>
            <a:ext cx="58896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329064" y="4773888"/>
            <a:ext cx="43404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306344" y="5341303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3137454"/>
            <a:ext cx="1960800" cy="324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1559496" y="2586405"/>
            <a:ext cx="22088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1449053" y="3221701"/>
            <a:ext cx="22088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2385157" y="3783708"/>
            <a:ext cx="22088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911751" y="4370079"/>
            <a:ext cx="22088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211276" y="4984359"/>
            <a:ext cx="220886" cy="21602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750845" y="2509057"/>
            <a:ext cx="433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</a:rPr>
              <a:t>у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7702620" y="3319879"/>
            <a:ext cx="604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А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7129852" y="3831978"/>
            <a:ext cx="593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Я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>
            <a:off x="7173894" y="4759094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8056892" y="4352884"/>
            <a:ext cx="431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 smtClean="0">
                <a:solidFill>
                  <a:srgbClr val="C00000"/>
                </a:solidFill>
              </a:rPr>
              <a:t>у</a:t>
            </a:r>
            <a:endParaRPr lang="ru-RU" altLang="ru-RU" sz="3600" b="1" dirty="0">
              <a:solidFill>
                <a:srgbClr val="C00000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8682911" y="4983797"/>
            <a:ext cx="41834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MS Mincho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MS Mincho" pitchFamily="49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C00000"/>
                </a:solidFill>
              </a:rPr>
              <a:t>у</a:t>
            </a:r>
          </a:p>
        </p:txBody>
      </p:sp>
    </p:spTree>
    <p:extLst>
      <p:ext uri="{BB962C8B-B14F-4D97-AF65-F5344CB8AC3E}">
        <p14:creationId xmlns:p14="http://schemas.microsoft.com/office/powerpoint/2010/main" val="1171855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31" grpId="0"/>
      <p:bldP spid="32" grpId="0"/>
      <p:bldP spid="33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7568" y="4581128"/>
            <a:ext cx="856932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много трудит…</a:t>
            </a:r>
            <a:r>
              <a:rPr lang="ru-RU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тот хорошо учит…</a:t>
            </a:r>
            <a:r>
              <a:rPr lang="ru-RU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ся.Кто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любит трудит…</a:t>
            </a:r>
            <a:r>
              <a:rPr lang="ru-RU" sz="3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тому есть, чем </a:t>
            </a:r>
            <a:r>
              <a:rPr lang="ru-RU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горди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ru-RU" sz="32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3471" y="17203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глагол отвечает на вопросы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80176" y="1340768"/>
            <a:ext cx="4249737" cy="1200150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Что делать?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Что сделать?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80175" y="2828746"/>
            <a:ext cx="4249737" cy="1200150"/>
          </a:xfrm>
          <a:prstGeom prst="rect">
            <a:avLst/>
          </a:prstGeom>
          <a:solidFill>
            <a:schemeClr val="bg2"/>
          </a:solidFill>
          <a:ln>
            <a:solidFill>
              <a:srgbClr val="0000FF"/>
            </a:solidFill>
          </a:ln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Что делает?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Что сделает?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893" y="1175728"/>
            <a:ext cx="1085182" cy="15302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6189" y="2663706"/>
            <a:ext cx="1085182" cy="1530229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0536189" y="2705957"/>
            <a:ext cx="1325885" cy="1322939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10536188" y="2748208"/>
            <a:ext cx="1325887" cy="1184848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1" y="3340632"/>
            <a:ext cx="1793391" cy="194405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439816" y="4725144"/>
            <a:ext cx="2232248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труди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03512" y="5216728"/>
            <a:ext cx="2365766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256589" y="5187293"/>
            <a:ext cx="2365766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труди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288195" y="5722613"/>
            <a:ext cx="2365766" cy="360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горди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39816" y="475589"/>
            <a:ext cx="2749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ТЬСЯ и ТСЯ</a:t>
            </a:r>
            <a:endParaRPr lang="ru-RU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9416" y="1166843"/>
            <a:ext cx="110892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600" dirty="0" smtClean="0">
                <a:solidFill>
                  <a:srgbClr val="C00000"/>
                </a:solidFill>
                <a:latin typeface="Calibri"/>
              </a:rPr>
              <a:t>             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Правописание </a:t>
            </a: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глаголами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Попробуйте сделать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сами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Не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9816" y="3501008"/>
            <a:ext cx="259238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        </a:t>
            </a:r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хочу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0176" y="3582955"/>
            <a:ext cx="2735262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волить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доумевать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навидеть</a:t>
            </a:r>
            <a:endParaRPr lang="ru-RU" sz="36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dirty="0">
              <a:solidFill>
                <a:prstClr val="black"/>
              </a:solidFill>
              <a:latin typeface="Calibri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600056" y="3582955"/>
            <a:ext cx="0" cy="2582349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695400" y="3501008"/>
            <a:ext cx="10585176" cy="309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Не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с глаголами 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пишется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раздельно: не брать, не был, не 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знал,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 не 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спешил.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Пишутся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</a:rPr>
              <a:t>слитно с не 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глаголы, которые 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</a:rPr>
              <a:t>без не </a:t>
            </a:r>
            <a:r>
              <a:rPr lang="ru-RU" sz="3200" b="1" dirty="0" err="1">
                <a:solidFill>
                  <a:srgbClr val="C00000"/>
                </a:solidFill>
                <a:latin typeface="arial" panose="020B0604020202020204" pitchFamily="34" charset="0"/>
              </a:rPr>
              <a:t>не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</a:rPr>
              <a:t> употребляются</a:t>
            </a:r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</a:rPr>
              <a:t>: негодовать, недоумевать, </a:t>
            </a:r>
            <a:r>
              <a:rPr lang="ru-RU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невзлюбить 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95039"/>
            <a:ext cx="2328874" cy="17436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5720" y="306164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ОРФОГРАММА  №10</a:t>
            </a:r>
            <a:endParaRPr lang="ru-RU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79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08" y="476672"/>
            <a:ext cx="104411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Упражнение 98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Отгадайте загадку. Спишите, раскрывая скобки.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за зверь со мной играет?</a:t>
            </a: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(Не) мычит, (не) ржет, (не) лает,</a:t>
            </a: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Нападает на клубки,</a:t>
            </a: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Прячет в лапках коготки</a:t>
            </a:r>
          </a:p>
          <a:p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06187" y="2975582"/>
            <a:ext cx="252028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мычит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10645" y="2996952"/>
            <a:ext cx="208129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ржет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663952" y="2996952"/>
            <a:ext cx="208129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лает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2530" name="Picture 2" descr="Анимированные картинки, анимации: Красивые рыжие котята - 1 Июня 2010 -  Коты и кошки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91" y="1930967"/>
            <a:ext cx="3535325" cy="441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68" y="620688"/>
            <a:ext cx="11233248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Упражнение №</a:t>
            </a:r>
          </a:p>
          <a:p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Спишите, раскрывая скобки и вставляя пропущенные буквы.</a:t>
            </a:r>
          </a:p>
          <a:p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Очки (не) действу…т никак. Плутовка к дереву на цыпочках подход…т, </a:t>
            </a:r>
            <a:r>
              <a:rPr lang="ru-RU" sz="36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…т хвостом, с Вороны глаз (не свод…т).(Не) смейтесь так исподтишка!</a:t>
            </a:r>
          </a:p>
          <a:p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Зуб на зуб (не) попадает. Душа (не) лежит. И в ус (не) дует.</a:t>
            </a:r>
          </a:p>
          <a:p>
            <a:endParaRPr lang="ru-RU" sz="3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11524" y="2636912"/>
            <a:ext cx="35283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действу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9696" y="3356992"/>
            <a:ext cx="244827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23992" y="3356992"/>
            <a:ext cx="1800200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5720" y="3855932"/>
            <a:ext cx="273630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свод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456040" y="3855932"/>
            <a:ext cx="31683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смейтесь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99656" y="4973112"/>
            <a:ext cx="316835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попадает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08168" y="4981909"/>
            <a:ext cx="23042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лежит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7368" y="5517232"/>
            <a:ext cx="23042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 дует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72" y="542647"/>
            <a:ext cx="2084012" cy="126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29" y="543532"/>
            <a:ext cx="2168125" cy="136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9" y="5553629"/>
            <a:ext cx="2566600" cy="129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008" y="5580705"/>
            <a:ext cx="2062167" cy="1301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7341" y="5557182"/>
            <a:ext cx="2136687" cy="134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76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4153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 dirty="0">
                <a:solidFill>
                  <a:srgbClr val="1A06AA"/>
                </a:solidFill>
              </a:rPr>
              <a:t>Сегодня на уроке </a:t>
            </a:r>
            <a:r>
              <a:rPr lang="ru-RU" sz="4400" b="1" dirty="0" smtClean="0">
                <a:solidFill>
                  <a:srgbClr val="1A06AA"/>
                </a:solidFill>
              </a:rPr>
              <a:t>мы повторили:</a:t>
            </a:r>
            <a:endParaRPr lang="ru-RU" sz="4400" b="1" dirty="0">
              <a:solidFill>
                <a:srgbClr val="1A06AA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83432" y="2181294"/>
            <a:ext cx="10729192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ru-RU" sz="2000" dirty="0">
              <a:solidFill>
                <a:srgbClr val="6600FF"/>
              </a:solidFill>
            </a:endParaRP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глагол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часть речи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начальную 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 глагола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научились :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определять спряжение глагола;</a:t>
            </a:r>
          </a:p>
          <a:p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писать </a:t>
            </a:r>
            <a:r>
              <a:rPr lang="ru-RU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</a:t>
            </a:r>
            <a:r>
              <a:rPr lang="ru-RU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глаголами.</a:t>
            </a:r>
          </a:p>
          <a:p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://s60.radikal.ru/i167/0809/09/2de75a8025e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5630438"/>
            <a:ext cx="1378852" cy="12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https://i.pinimg.com/originals/eb/41/5b/eb415b657e37d0c59fa48cdfc626d85e.gif">
            <a:extLst>
              <a:ext uri="{FF2B5EF4-FFF2-40B4-BE49-F238E27FC236}">
                <a16:creationId xmlns:a16="http://schemas.microsoft.com/office/drawing/2014/main" xmlns="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321047"/>
            <a:ext cx="2233777" cy="253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9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835968"/>
            <a:ext cx="10513168" cy="3082354"/>
          </a:xfrm>
        </p:spPr>
        <p:txBody>
          <a:bodyPr>
            <a:noAutofit/>
          </a:bodyPr>
          <a:lstStyle/>
          <a:p>
            <a:r>
              <a:rPr lang="ru-RU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:</a:t>
            </a:r>
            <a:r>
              <a:rPr lang="ru-RU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6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94, 98</a:t>
            </a:r>
            <a:r>
              <a:rPr lang="ru-RU" sz="4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8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Списать</a:t>
            </a:r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определить спряжение глаголов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8" descr="7769379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48" y="4221088"/>
            <a:ext cx="23764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7d1588221b7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408" y="329190"/>
            <a:ext cx="2232025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E69208-6ED9-4696-B91E-43894D86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07B8B9-FDFE-4B98-8525-408F480ECD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ABA101EB-C4E1-4075-B3FA-36C778F7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5AB7669-B767-4E4A-872F-99F5CEE35B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1825" y="1131095"/>
            <a:ext cx="1068713" cy="12953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D468012-5BD2-4A15-8A71-A50B0431A9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0320" y="1042555"/>
            <a:ext cx="1604733" cy="2268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AA2383D-2AEE-4DA7-A9A5-AAF55126A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24" y="2648745"/>
            <a:ext cx="1004912" cy="120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i.pinimg.com/736x/88/a1/62/88a162227e686039384b2d0ebd5264eb--software-testing-clipart.jpg">
            <a:extLst>
              <a:ext uri="{FF2B5EF4-FFF2-40B4-BE49-F238E27FC236}">
                <a16:creationId xmlns="" xmlns:a16="http://schemas.microsoft.com/office/drawing/2014/main" id="{25ED4EC1-F742-49DA-B8AF-0A213A3A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13" y="943913"/>
            <a:ext cx="736354" cy="136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="" xmlns:a16="http://schemas.microsoft.com/office/drawing/2014/main" id="{9B2C4D52-214B-491A-A2C1-0A62989F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34" y="1131095"/>
            <a:ext cx="665512" cy="99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0">
            <a:extLst>
              <a:ext uri="{FF2B5EF4-FFF2-40B4-BE49-F238E27FC236}">
                <a16:creationId xmlns="" xmlns:a16="http://schemas.microsoft.com/office/drawing/2014/main" id="{881EF08A-6917-43F5-9299-60912CAC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28" y="2558779"/>
            <a:ext cx="1023742" cy="92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4136DEFE-C9A2-406B-9000-9B18791AA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20237" y="2643843"/>
            <a:ext cx="1064567" cy="71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B223F68-5122-4A58-97CB-C9094B9C75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145" y="1131095"/>
            <a:ext cx="1439998" cy="12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A2FDA46E-0DC0-4CB4-A0F2-4BE9D485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30" y="2426454"/>
            <a:ext cx="1064567" cy="90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="" xmlns:a16="http://schemas.microsoft.com/office/drawing/2014/main" id="{45AC2792-7CC1-4526-811B-54F52EAE4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4632" y="1344907"/>
            <a:ext cx="1452605" cy="77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https://i.pinimg.com/originals/eb/41/5b/eb415b657e37d0c59fa48cdfc626d85e.gif">
            <a:extLst>
              <a:ext uri="{FF2B5EF4-FFF2-40B4-BE49-F238E27FC236}">
                <a16:creationId xmlns="" xmlns:a16="http://schemas.microsoft.com/office/drawing/2014/main" id="{711DA425-4D12-4100-90F7-8EFDAF26C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331" y="1314425"/>
            <a:ext cx="1258155" cy="15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80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81958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Глагол всегда в работе,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напряженье и заботе.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Пишет, моет, убирает,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Шьёт, рисует и читает.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Варит, жарит, мастерит,</a:t>
            </a:r>
          </a:p>
          <a:p>
            <a:pPr lvl="0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Режет, пилит, говорит</a:t>
            </a:r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его легко узнать —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Стоит лишь вопрос задать.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вопрос: «Что делать?» — есть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него в ответе весть.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Даже если отдыхает,</a:t>
            </a:r>
          </a:p>
          <a:p>
            <a:pPr lvl="0"/>
            <a:r>
              <a:rPr lang="ru-RU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Тоже дело выполняет.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1958"/>
            <a:ext cx="2158171" cy="181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132856"/>
            <a:ext cx="1871634" cy="18594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15" y="4365104"/>
            <a:ext cx="2158171" cy="1670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30" y="431329"/>
            <a:ext cx="2764776" cy="1737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30" y="2623958"/>
            <a:ext cx="2871465" cy="179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9694" y="4797152"/>
            <a:ext cx="3089198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456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4" y="836712"/>
            <a:ext cx="10801200" cy="4594522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rgbClr val="C00000"/>
                </a:solidFill>
                <a:cs typeface="Aharoni" pitchFamily="2" charset="-79"/>
              </a:rPr>
              <a:t>      Глагол </a:t>
            </a: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- </a:t>
            </a:r>
            <a:br>
              <a:rPr lang="ru-RU" sz="3800" b="1" dirty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          это самостоятельная </a:t>
            </a:r>
            <a:br>
              <a:rPr lang="ru-RU" sz="3800" b="1" dirty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        часть речи,</a:t>
            </a:r>
            <a:br>
              <a:rPr lang="ru-RU" sz="3800" b="1" dirty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         которая обозначает</a:t>
            </a:r>
            <a:br>
              <a:rPr lang="ru-RU" sz="3800" b="1" dirty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        действие предмета</a:t>
            </a:r>
            <a:br>
              <a:rPr lang="ru-RU" sz="3800" b="1" dirty="0">
                <a:solidFill>
                  <a:srgbClr val="0070C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0070C0"/>
                </a:solidFill>
                <a:cs typeface="Aharoni" pitchFamily="2" charset="-79"/>
              </a:rPr>
              <a:t>     и отвечает на вопросы </a:t>
            </a:r>
            <a:r>
              <a:rPr lang="ru-RU" sz="3800" b="1" dirty="0">
                <a:solidFill>
                  <a:srgbClr val="C00000"/>
                </a:solidFill>
                <a:cs typeface="Aharoni" pitchFamily="2" charset="-79"/>
              </a:rPr>
              <a:t/>
            </a:r>
            <a:br>
              <a:rPr lang="ru-RU" sz="3800" b="1" dirty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C00000"/>
                </a:solidFill>
                <a:cs typeface="Aharoni" pitchFamily="2" charset="-79"/>
              </a:rPr>
              <a:t>       Что делать? Что сделать? </a:t>
            </a:r>
            <a:br>
              <a:rPr lang="ru-RU" sz="3800" b="1" dirty="0">
                <a:solidFill>
                  <a:srgbClr val="C00000"/>
                </a:solidFill>
                <a:cs typeface="Aharoni" pitchFamily="2" charset="-79"/>
              </a:rPr>
            </a:br>
            <a:r>
              <a:rPr lang="ru-RU" sz="3800" b="1" dirty="0">
                <a:solidFill>
                  <a:srgbClr val="C00000"/>
                </a:solidFill>
                <a:cs typeface="Aharoni" pitchFamily="2" charset="-79"/>
              </a:rPr>
              <a:t>           Что делает? Что сделает?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289" y="140146"/>
            <a:ext cx="1872208" cy="1864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2" y="2657354"/>
            <a:ext cx="2160241" cy="167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84" y="2818844"/>
            <a:ext cx="2397040" cy="1509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12" y="4869160"/>
            <a:ext cx="2683985" cy="167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184086"/>
            <a:ext cx="2160241" cy="18206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2858" y="5067654"/>
            <a:ext cx="2192584" cy="1698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248" y="83695"/>
            <a:ext cx="9083352" cy="1354162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solidFill>
                  <a:srgbClr val="0070C0"/>
                </a:solidFill>
              </a:rPr>
              <a:t>   </a:t>
            </a:r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Глаголы обозначают :</a:t>
            </a:r>
            <a:endParaRPr lang="ru-RU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0646" y="1437857"/>
            <a:ext cx="56307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д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ействия</a:t>
            </a: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, связанные 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с трудовой деятельностью: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37" y="2658335"/>
            <a:ext cx="3449960" cy="264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490737"/>
            <a:ext cx="2994268" cy="298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2119" y="5306179"/>
            <a:ext cx="230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Пилить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72264" y="5589240"/>
            <a:ext cx="2173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C00000"/>
                </a:solidFill>
              </a:rPr>
              <a:t>Рубить </a:t>
            </a:r>
          </a:p>
        </p:txBody>
      </p:sp>
    </p:spTree>
    <p:extLst>
      <p:ext uri="{BB962C8B-B14F-4D97-AF65-F5344CB8AC3E}">
        <p14:creationId xmlns:p14="http://schemas.microsoft.com/office/powerpoint/2010/main" val="328896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424" y="486379"/>
            <a:ext cx="10801200" cy="121491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Действия, связанные </a:t>
            </a:r>
            <a:b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с умственной и речевой деятельностью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81" y="2204864"/>
            <a:ext cx="2795596" cy="282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36" y="4009131"/>
            <a:ext cx="4234070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13826" y="2780928"/>
            <a:ext cx="39643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Размышлять</a:t>
            </a:r>
            <a:r>
              <a:rPr lang="ru-RU" sz="36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3851" y="5332278"/>
            <a:ext cx="2509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Думать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392" y="435080"/>
            <a:ext cx="10945216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Действия, </a:t>
            </a:r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</a:rPr>
              <a:t>называющие движение 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в пространстве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0" y="1839540"/>
            <a:ext cx="4496048" cy="282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356992"/>
            <a:ext cx="4327829" cy="288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528" y="4652461"/>
            <a:ext cx="2289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</a:rPr>
              <a:t>Лететь</a:t>
            </a:r>
            <a:r>
              <a:rPr lang="ru-RU" sz="36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2144" y="2237674"/>
            <a:ext cx="2093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rgbClr val="C00000"/>
                </a:solidFill>
              </a:rPr>
              <a:t>Ехать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29626" y="40521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3">
                    <a:lumMod val="75000"/>
                  </a:schemeClr>
                </a:solidFill>
              </a:rPr>
              <a:t>Действия, называющие различное состояние человека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477" y="1585429"/>
            <a:ext cx="3055198" cy="236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3"/>
          <a:stretch/>
        </p:blipFill>
        <p:spPr bwMode="auto">
          <a:xfrm>
            <a:off x="4687208" y="4075126"/>
            <a:ext cx="3033599" cy="206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8863"/>
            <a:ext cx="3521968" cy="220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7717" y="3932286"/>
            <a:ext cx="2634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Радоваться</a:t>
            </a:r>
            <a:r>
              <a:rPr lang="ru-RU" sz="2800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7817" y="5558658"/>
            <a:ext cx="2279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Огорчаться</a:t>
            </a:r>
            <a:r>
              <a:rPr lang="ru-RU" sz="3200" b="1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1994" y="3790743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Любить</a:t>
            </a:r>
            <a:r>
              <a:rPr lang="ru-RU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988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3552" y="39299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3">
                    <a:lumMod val="75000"/>
                  </a:schemeClr>
                </a:solidFill>
              </a:rPr>
              <a:t>Действия, называющие то, что происходит в природе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1599569"/>
            <a:ext cx="4330341" cy="287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522" y="3352710"/>
            <a:ext cx="4542926" cy="302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2065" y="1700809"/>
            <a:ext cx="3127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Рассветает</a:t>
            </a:r>
            <a:r>
              <a:rPr lang="ru-RU" sz="3200" b="1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8566" y="4534352"/>
            <a:ext cx="232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Вечереет</a:t>
            </a:r>
            <a:r>
              <a:rPr lang="ru-RU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20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747</Words>
  <Application>Microsoft Office PowerPoint</Application>
  <PresentationFormat>Широкоэкранный</PresentationFormat>
  <Paragraphs>214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Aharoni</vt:lpstr>
      <vt:lpstr>Arial</vt:lpstr>
      <vt:lpstr>Arial</vt:lpstr>
      <vt:lpstr>Calibri</vt:lpstr>
      <vt:lpstr>Monotype Corsiva</vt:lpstr>
      <vt:lpstr>MS Mincho</vt:lpstr>
      <vt:lpstr>Open Sans</vt:lpstr>
      <vt:lpstr>Times New Roman, serif</vt:lpstr>
      <vt:lpstr>Tw Cen MT</vt:lpstr>
      <vt:lpstr>Wingdings</vt:lpstr>
      <vt:lpstr>Капля</vt:lpstr>
      <vt:lpstr>Тема Office</vt:lpstr>
      <vt:lpstr>Русский язык</vt:lpstr>
      <vt:lpstr>Презентация PowerPoint</vt:lpstr>
      <vt:lpstr>Презентация PowerPoint</vt:lpstr>
      <vt:lpstr>      Глагол -            это самостоятельная          часть речи,          которая обозначает         действие предмета      и отвечает на вопросы         Что делать? Что сделать?             Что делает? Что сделает?</vt:lpstr>
      <vt:lpstr>   Глаголы обозначают :</vt:lpstr>
      <vt:lpstr>Действия, связанные  с умственной и речевой деятельностью</vt:lpstr>
      <vt:lpstr>Действия, называющие движение в пространстве</vt:lpstr>
      <vt:lpstr>Действия, называющие различное состояние человека</vt:lpstr>
      <vt:lpstr>Действия, называющие то, что происходит в природе </vt:lpstr>
      <vt:lpstr>Глагол имеет  постоянные признаки </vt:lpstr>
      <vt:lpstr>Непостоянные признаки глагола </vt:lpstr>
      <vt:lpstr>Презентация PowerPoint</vt:lpstr>
      <vt:lpstr>Презентация PowerPoint</vt:lpstr>
      <vt:lpstr>Спряжение —  это изменение глаголов по лицам и числам   в настоящем и будущем времени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Упражнение № 93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:   упражнение № 94, 98  Списать, определить спряжение глаголов. 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SYSADMIN</cp:lastModifiedBy>
  <cp:revision>137</cp:revision>
  <dcterms:created xsi:type="dcterms:W3CDTF">2013-07-29T17:42:42Z</dcterms:created>
  <dcterms:modified xsi:type="dcterms:W3CDTF">2020-09-07T05:48:27Z</dcterms:modified>
</cp:coreProperties>
</file>