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96" r:id="rId2"/>
  </p:sldMasterIdLst>
  <p:notesMasterIdLst>
    <p:notesMasterId r:id="rId31"/>
  </p:notesMasterIdLst>
  <p:sldIdLst>
    <p:sldId id="321" r:id="rId3"/>
    <p:sldId id="322" r:id="rId4"/>
    <p:sldId id="342" r:id="rId5"/>
    <p:sldId id="271" r:id="rId6"/>
    <p:sldId id="301" r:id="rId7"/>
    <p:sldId id="267" r:id="rId8"/>
    <p:sldId id="268" r:id="rId9"/>
    <p:sldId id="302" r:id="rId10"/>
    <p:sldId id="303" r:id="rId11"/>
    <p:sldId id="304" r:id="rId12"/>
    <p:sldId id="307" r:id="rId13"/>
    <p:sldId id="313" r:id="rId14"/>
    <p:sldId id="314" r:id="rId15"/>
    <p:sldId id="339" r:id="rId16"/>
    <p:sldId id="325" r:id="rId17"/>
    <p:sldId id="329" r:id="rId18"/>
    <p:sldId id="327" r:id="rId19"/>
    <p:sldId id="340" r:id="rId20"/>
    <p:sldId id="344" r:id="rId21"/>
    <p:sldId id="318" r:id="rId22"/>
    <p:sldId id="337" r:id="rId23"/>
    <p:sldId id="330" r:id="rId24"/>
    <p:sldId id="345" r:id="rId25"/>
    <p:sldId id="346" r:id="rId26"/>
    <p:sldId id="349" r:id="rId27"/>
    <p:sldId id="348" r:id="rId28"/>
    <p:sldId id="294" r:id="rId29"/>
    <p:sldId id="312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C00000"/>
    <a:srgbClr val="0000FF"/>
    <a:srgbClr val="800000"/>
    <a:srgbClr val="F7E9C4"/>
    <a:srgbClr val="F5D44B"/>
    <a:srgbClr val="009495"/>
    <a:srgbClr val="FFFFCC"/>
    <a:srgbClr val="6E55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234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93A02-D28B-4D41-9756-B65D11236665}" type="datetimeFigureOut">
              <a:rPr lang="ru-RU" smtClean="0"/>
              <a:pPr/>
              <a:t>пн 07.09.20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EC6CD6-F686-45B0-A374-59621B28CA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692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C6CD6-F686-45B0-A374-59621B28CA10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536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C6CD6-F686-45B0-A374-59621B28CA10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372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пн 07.09.20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83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пн 07.09.20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162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пн 07.09.20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378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пн 07.09.20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384120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пн 07.09.20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7341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пн 07.09.20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181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пн 07.09.20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6142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пн 07.09.20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0676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пн 07.09.20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3263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1F4510-B656-48CC-A455-00B59A43051F}" type="slidenum">
              <a:rPr lang="ru-RU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9796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476672"/>
            <a:ext cx="10972800" cy="1143000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пн 07.09.20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пн 07.09.20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3084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476672"/>
            <a:ext cx="10972800" cy="1143000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пн 07.09.20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476672"/>
            <a:ext cx="10972800" cy="1143000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пн 07.09.20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пн 07.09.20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944AAF-F68E-41CF-B3B7-E63ED95FA94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52054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F4760F-3CE3-4FB2-847F-E4D3F4D80E4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76559484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77574D-62F1-4719-97EB-8CB0C3FF579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3273640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7C97AE-0FCB-4CA1-BD14-DA31818E235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6752335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DFFADD-30AF-4670-A74C-58BF0F65583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5190605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622828-D3D0-45CE-99A1-BDA6F4B83CF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32547858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785568-EA19-4F1C-B01A-2A3D079E342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44729225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пн 07.09.20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556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331B09-D742-4647-9D6A-124C8AEAB65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9160687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DD627A-EEE9-4CC1-B41F-F3FB853A6EB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40586302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C2BDB3-ED04-4AF6-B465-B81E187A9DB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6889026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A8714A-19CC-4CAB-AEF6-F5E069EEA1D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36358826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A755EF-9B99-49F3-8E38-D2718A00357D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393083554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пн 07.09.20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971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пн 07.09.20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519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пн 07.09.20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993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пн 07.09.20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693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пн 07.09.20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288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пн 07.09.20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7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65B7319-8752-43DC-9251-6FF6EC4E5500}" type="datetimeFigureOut">
              <a:rPr lang="ru-RU" smtClean="0"/>
              <a:pPr/>
              <a:t>пн 07.09.20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481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  <p:sldLayoutId id="2147483660" r:id="rId19"/>
    <p:sldLayoutId id="2147483662" r:id="rId20"/>
    <p:sldLayoutId id="2147483663" r:id="rId21"/>
    <p:sldLayoutId id="2147483661" r:id="rId2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6E7BB6A-7F82-4116-879C-FC946C962018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263174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gif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3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11" Type="http://schemas.openxmlformats.org/officeDocument/2006/relationships/image" Target="../media/image62.png"/><Relationship Id="rId5" Type="http://schemas.openxmlformats.org/officeDocument/2006/relationships/image" Target="../media/image56.jpe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bject 2">
            <a:extLst>
              <a:ext uri="{FF2B5EF4-FFF2-40B4-BE49-F238E27FC236}">
                <a16:creationId xmlns:a16="http://schemas.microsoft.com/office/drawing/2014/main" xmlns="" id="{182679EF-3EEF-4485-BEDF-0CBEA332EAD6}"/>
              </a:ext>
            </a:extLst>
          </p:cNvPr>
          <p:cNvSpPr>
            <a:spLocks/>
          </p:cNvSpPr>
          <p:nvPr/>
        </p:nvSpPr>
        <p:spPr bwMode="auto">
          <a:xfrm>
            <a:off x="10276" y="-15609"/>
            <a:ext cx="12192000" cy="1619250"/>
          </a:xfrm>
          <a:custGeom>
            <a:avLst/>
            <a:gdLst>
              <a:gd name="T0" fmla="*/ 2147483646 w 5760085"/>
              <a:gd name="T1" fmla="*/ 0 h 1021080"/>
              <a:gd name="T2" fmla="*/ 0 w 5760085"/>
              <a:gd name="T3" fmla="*/ 0 h 1021080"/>
              <a:gd name="T4" fmla="*/ 0 w 5760085"/>
              <a:gd name="T5" fmla="*/ 409551945 h 1021080"/>
              <a:gd name="T6" fmla="*/ 2147483646 w 5760085"/>
              <a:gd name="T7" fmla="*/ 409551945 h 1021080"/>
              <a:gd name="T8" fmla="*/ 2147483646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xmlns="" id="{C63096CA-385F-40AF-87B7-8973B6C3F0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79576" y="285034"/>
            <a:ext cx="6359725" cy="852488"/>
          </a:xfrm>
        </p:spPr>
        <p:txBody>
          <a:bodyPr vert="horz" lIns="91440" tIns="23161" rIns="91440" bIns="45720" rtlCol="0" anchor="ctr">
            <a:normAutofit/>
          </a:bodyPr>
          <a:lstStyle/>
          <a:p>
            <a:pPr marL="20141">
              <a:spcBef>
                <a:spcPts val="181"/>
              </a:spcBef>
              <a:defRPr/>
            </a:pPr>
            <a:r>
              <a:rPr lang="ru-RU" sz="5392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5392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88" name="object 4">
            <a:extLst>
              <a:ext uri="{FF2B5EF4-FFF2-40B4-BE49-F238E27FC236}">
                <a16:creationId xmlns:a16="http://schemas.microsoft.com/office/drawing/2014/main" xmlns="" id="{427AB05C-74F0-437D-910A-C4A33E2613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9192" y="3083191"/>
            <a:ext cx="6880491" cy="1425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538"/>
              </a:spcBef>
            </a:pPr>
            <a:r>
              <a:rPr lang="ru-RU" alt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Глагол как часть </a:t>
            </a:r>
            <a:r>
              <a:rPr lang="ru-RU" alt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речи</a:t>
            </a:r>
            <a:r>
              <a:rPr lang="ru-RU" alt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6389" name="object 5">
            <a:extLst>
              <a:ext uri="{FF2B5EF4-FFF2-40B4-BE49-F238E27FC236}">
                <a16:creationId xmlns:a16="http://schemas.microsoft.com/office/drawing/2014/main" xmlns="" id="{2D9876A0-23E1-401C-B827-CFEC3AAE1054}"/>
              </a:ext>
            </a:extLst>
          </p:cNvPr>
          <p:cNvSpPr>
            <a:spLocks/>
          </p:cNvSpPr>
          <p:nvPr/>
        </p:nvSpPr>
        <p:spPr bwMode="auto">
          <a:xfrm>
            <a:off x="767408" y="1988840"/>
            <a:ext cx="864096" cy="1800200"/>
          </a:xfrm>
          <a:custGeom>
            <a:avLst/>
            <a:gdLst>
              <a:gd name="T0" fmla="*/ 138940851 w 344170"/>
              <a:gd name="T1" fmla="*/ 0 h 740410"/>
              <a:gd name="T2" fmla="*/ 0 w 344170"/>
              <a:gd name="T3" fmla="*/ 0 h 740410"/>
              <a:gd name="T4" fmla="*/ 0 w 344170"/>
              <a:gd name="T5" fmla="*/ 1247946159 h 740410"/>
              <a:gd name="T6" fmla="*/ 138940851 w 344170"/>
              <a:gd name="T7" fmla="*/ 1247946159 h 740410"/>
              <a:gd name="T8" fmla="*/ 138940851 w 344170"/>
              <a:gd name="T9" fmla="*/ 0 h 740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740410"/>
              <a:gd name="T17" fmla="*/ 344170 w 344170"/>
              <a:gd name="T18" fmla="*/ 740410 h 740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6390" name="object 6">
            <a:extLst>
              <a:ext uri="{FF2B5EF4-FFF2-40B4-BE49-F238E27FC236}">
                <a16:creationId xmlns:a16="http://schemas.microsoft.com/office/drawing/2014/main" xmlns="" id="{280E98EC-D115-4173-8D06-5F0D1B403954}"/>
              </a:ext>
            </a:extLst>
          </p:cNvPr>
          <p:cNvSpPr>
            <a:spLocks/>
          </p:cNvSpPr>
          <p:nvPr/>
        </p:nvSpPr>
        <p:spPr bwMode="auto">
          <a:xfrm>
            <a:off x="789881" y="4509120"/>
            <a:ext cx="841623" cy="1872208"/>
          </a:xfrm>
          <a:custGeom>
            <a:avLst/>
            <a:gdLst>
              <a:gd name="T0" fmla="*/ 138940851 w 344170"/>
              <a:gd name="T1" fmla="*/ 0 h 680719"/>
              <a:gd name="T2" fmla="*/ 0 w 344170"/>
              <a:gd name="T3" fmla="*/ 0 h 680719"/>
              <a:gd name="T4" fmla="*/ 0 w 344170"/>
              <a:gd name="T5" fmla="*/ 272968660 h 680719"/>
              <a:gd name="T6" fmla="*/ 138940851 w 344170"/>
              <a:gd name="T7" fmla="*/ 272968660 h 680719"/>
              <a:gd name="T8" fmla="*/ 138940851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16392" name="object 8">
            <a:extLst>
              <a:ext uri="{FF2B5EF4-FFF2-40B4-BE49-F238E27FC236}">
                <a16:creationId xmlns:a16="http://schemas.microsoft.com/office/drawing/2014/main" xmlns="" id="{AF525BCF-5E04-423D-A31D-3FF8B13B16B4}"/>
              </a:ext>
            </a:extLst>
          </p:cNvPr>
          <p:cNvGrpSpPr>
            <a:grpSpLocks/>
          </p:cNvGrpSpPr>
          <p:nvPr/>
        </p:nvGrpSpPr>
        <p:grpSpPr bwMode="auto">
          <a:xfrm>
            <a:off x="9746321" y="356321"/>
            <a:ext cx="972217" cy="950791"/>
            <a:chOff x="4701997" y="228108"/>
            <a:chExt cx="816404" cy="730044"/>
          </a:xfrm>
        </p:grpSpPr>
        <p:sp>
          <p:nvSpPr>
            <p:cNvPr id="16396" name="object 9">
              <a:extLst>
                <a:ext uri="{FF2B5EF4-FFF2-40B4-BE49-F238E27FC236}">
                  <a16:creationId xmlns:a16="http://schemas.microsoft.com/office/drawing/2014/main" xmlns="" id="{4674FD90-B37B-4309-807E-64678D223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1999" y="228108"/>
              <a:ext cx="816402" cy="730044"/>
            </a:xfrm>
            <a:custGeom>
              <a:avLst/>
              <a:gdLst>
                <a:gd name="T0" fmla="*/ 603608 w 603885"/>
                <a:gd name="T1" fmla="*/ 0 h 603885"/>
                <a:gd name="T2" fmla="*/ 0 w 603885"/>
                <a:gd name="T3" fmla="*/ 0 h 603885"/>
                <a:gd name="T4" fmla="*/ 0 w 603885"/>
                <a:gd name="T5" fmla="*/ 603609 h 603885"/>
                <a:gd name="T6" fmla="*/ 603608 w 603885"/>
                <a:gd name="T7" fmla="*/ 603609 h 603885"/>
                <a:gd name="T8" fmla="*/ 603608 w 603885"/>
                <a:gd name="T9" fmla="*/ 0 h 6038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3885"/>
                <a:gd name="T16" fmla="*/ 0 h 603885"/>
                <a:gd name="T17" fmla="*/ 603885 w 603885"/>
                <a:gd name="T18" fmla="*/ 603885 h 6038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6397" name="object 10">
              <a:extLst>
                <a:ext uri="{FF2B5EF4-FFF2-40B4-BE49-F238E27FC236}">
                  <a16:creationId xmlns:a16="http://schemas.microsoft.com/office/drawing/2014/main" xmlns="" id="{8F2CF17E-F7A7-4A76-B181-A79DC7048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1997" y="228108"/>
              <a:ext cx="816404" cy="730044"/>
            </a:xfrm>
            <a:custGeom>
              <a:avLst/>
              <a:gdLst>
                <a:gd name="T0" fmla="*/ 0 w 603885"/>
                <a:gd name="T1" fmla="*/ 0 h 603885"/>
                <a:gd name="T2" fmla="*/ 603608 w 603885"/>
                <a:gd name="T3" fmla="*/ 0 h 603885"/>
                <a:gd name="T4" fmla="*/ 603608 w 603885"/>
                <a:gd name="T5" fmla="*/ 603609 h 603885"/>
                <a:gd name="T6" fmla="*/ 0 w 603885"/>
                <a:gd name="T7" fmla="*/ 603609 h 603885"/>
                <a:gd name="T8" fmla="*/ 0 w 603885"/>
                <a:gd name="T9" fmla="*/ 0 h 6038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3885"/>
                <a:gd name="T16" fmla="*/ 0 h 603885"/>
                <a:gd name="T17" fmla="*/ 603885 w 603885"/>
                <a:gd name="T18" fmla="*/ 603885 h 6038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0481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xmlns="" id="{AB721BAF-D24C-44C3-93A9-17D7F67DB49B}"/>
              </a:ext>
            </a:extLst>
          </p:cNvPr>
          <p:cNvSpPr txBox="1"/>
          <p:nvPr/>
        </p:nvSpPr>
        <p:spPr>
          <a:xfrm>
            <a:off x="10041875" y="356321"/>
            <a:ext cx="252609" cy="574675"/>
          </a:xfrm>
          <a:prstGeom prst="rect">
            <a:avLst/>
          </a:prstGeom>
        </p:spPr>
        <p:txBody>
          <a:bodyPr wrap="square" lIns="0" tIns="25176" rIns="0" bIns="0">
            <a:spAutoFit/>
          </a:bodyPr>
          <a:lstStyle/>
          <a:p>
            <a:pPr>
              <a:spcBef>
                <a:spcPts val="198"/>
              </a:spcBef>
              <a:defRPr/>
            </a:pPr>
            <a:r>
              <a:rPr lang="ru-RU" sz="3568" b="1" spc="16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3568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xmlns="" id="{909EAB7E-F1E7-495B-B256-DF2FA4E4DB19}"/>
              </a:ext>
            </a:extLst>
          </p:cNvPr>
          <p:cNvSpPr txBox="1"/>
          <p:nvPr/>
        </p:nvSpPr>
        <p:spPr>
          <a:xfrm>
            <a:off x="9841073" y="794016"/>
            <a:ext cx="782715" cy="336652"/>
          </a:xfrm>
          <a:prstGeom prst="rect">
            <a:avLst/>
          </a:prstGeom>
        </p:spPr>
        <p:txBody>
          <a:bodyPr wrap="square" lIns="0" tIns="19134" rIns="0" bIns="0">
            <a:spAutoFit/>
          </a:bodyPr>
          <a:lstStyle/>
          <a:p>
            <a:pPr>
              <a:spcBef>
                <a:spcPts val="151"/>
              </a:spcBef>
              <a:defRPr/>
            </a:pPr>
            <a:r>
              <a:rPr sz="2062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062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062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DBC94B1-E070-4636-9B69-341C4DA877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995" y="1899410"/>
            <a:ext cx="3312368" cy="44164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11245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368" y="432236"/>
            <a:ext cx="11233248" cy="1143000"/>
          </a:xfrm>
        </p:spPr>
        <p:txBody>
          <a:bodyPr>
            <a:no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Глагол имеет </a:t>
            </a:r>
            <a:br>
              <a:rPr lang="ru-RU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постоянные признаки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83432" y="1988840"/>
            <a:ext cx="1031329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Спряжение </a:t>
            </a:r>
            <a:r>
              <a:rPr lang="ru-RU" sz="40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br>
              <a:rPr lang="ru-RU" sz="40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это изменение глаголов  </a:t>
            </a:r>
            <a:r>
              <a:rPr lang="ru-RU" sz="40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лицам и числам  </a:t>
            </a:r>
            <a:r>
              <a:rPr lang="ru-RU" sz="40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40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настоящем и будущем времени</a:t>
            </a:r>
            <a:r>
              <a:rPr lang="ru-RU" sz="4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и 2 спряжение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424" y="4365104"/>
            <a:ext cx="1384300" cy="2228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830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Непостоянные признаки глагола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7388" y="1484784"/>
            <a:ext cx="1101722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число  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</a:rPr>
              <a:t>- единственное или множественное;</a:t>
            </a:r>
          </a:p>
          <a:p>
            <a:pPr algn="ctr"/>
            <a:r>
              <a:rPr lang="ru-RU" sz="4000" b="1" dirty="0">
                <a:solidFill>
                  <a:srgbClr val="0000CC"/>
                </a:solidFill>
              </a:rPr>
              <a:t>время –  (если есть) прошедшее, настоящее или будущее;</a:t>
            </a:r>
          </a:p>
          <a:p>
            <a:pPr algn="ctr"/>
            <a:r>
              <a:rPr lang="ru-RU" sz="4000" b="1" dirty="0">
                <a:solidFill>
                  <a:srgbClr val="FF0000"/>
                </a:solidFill>
              </a:rPr>
              <a:t>Лицо  - 1, 2, 3 (если есть)</a:t>
            </a:r>
          </a:p>
          <a:p>
            <a:pPr algn="ctr"/>
            <a:r>
              <a:rPr lang="ru-RU" sz="4000" b="1" dirty="0"/>
              <a:t>Род </a:t>
            </a:r>
            <a:r>
              <a:rPr lang="ru-RU" sz="4000" b="1" dirty="0">
                <a:solidFill>
                  <a:srgbClr val="006600"/>
                </a:solidFill>
              </a:rPr>
              <a:t>  - (в форме </a:t>
            </a:r>
            <a:r>
              <a:rPr lang="ru-RU" sz="4000" b="1" dirty="0" err="1">
                <a:solidFill>
                  <a:srgbClr val="006600"/>
                </a:solidFill>
              </a:rPr>
              <a:t>прош</a:t>
            </a:r>
            <a:r>
              <a:rPr lang="ru-RU" sz="4000" b="1" dirty="0">
                <a:solidFill>
                  <a:srgbClr val="006600"/>
                </a:solidFill>
              </a:rPr>
              <a:t>. времени) </a:t>
            </a:r>
          </a:p>
          <a:p>
            <a:pPr algn="ctr"/>
            <a:r>
              <a:rPr lang="ru-RU" sz="4000" b="1" dirty="0">
                <a:solidFill>
                  <a:srgbClr val="006600"/>
                </a:solidFill>
              </a:rPr>
              <a:t>        мужской, женский или средний.</a:t>
            </a:r>
          </a:p>
          <a:p>
            <a:pPr algn="ctr"/>
            <a:endParaRPr lang="ru-RU" sz="40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81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7408" y="620689"/>
            <a:ext cx="1094521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Синтаксическая роль глагола – чаще всего              </a:t>
            </a:r>
            <a:r>
              <a:rPr lang="ru-RU" sz="3600" b="1" u="sng" dirty="0">
                <a:solidFill>
                  <a:srgbClr val="006600"/>
                </a:solidFill>
              </a:rPr>
              <a:t>сказуемое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Например:</a:t>
            </a:r>
            <a:r>
              <a:rPr lang="ru-RU" sz="36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Осень наступила, высохли цветы.</a:t>
            </a:r>
          </a:p>
          <a:p>
            <a:pPr algn="ctr"/>
            <a:endParaRPr lang="ru-RU" sz="3600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Глаголы </a:t>
            </a:r>
            <a:r>
              <a:rPr lang="ru-RU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неопределенной форме отвечают на вопросы 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ДЕЛАТЬ? ЧТО СДЕЛАТЬ? 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Например: помы</a:t>
            </a:r>
            <a:r>
              <a:rPr lang="ru-RU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отделить, резать, пе</a:t>
            </a:r>
            <a:r>
              <a:rPr lang="ru-RU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чь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полз</a:t>
            </a:r>
            <a:r>
              <a:rPr lang="ru-RU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323385" y="2348880"/>
            <a:ext cx="2212775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323385" y="2276872"/>
            <a:ext cx="2212775" cy="3245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7824192" y="2348880"/>
            <a:ext cx="176419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824192" y="2280117"/>
            <a:ext cx="176419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939225" y="2280117"/>
            <a:ext cx="1230543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9687652" y="2276872"/>
            <a:ext cx="1376900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312" y="5051870"/>
            <a:ext cx="2448271" cy="229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8" y="5066542"/>
            <a:ext cx="1326679" cy="1848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7387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47728" y="692697"/>
            <a:ext cx="640871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Словарная работа</a:t>
            </a:r>
          </a:p>
          <a:p>
            <a:endParaRPr lang="ru-RU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ЗВОНИТЬ</a:t>
            </a:r>
            <a:b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ЗВОНИМ</a:t>
            </a:r>
            <a:b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ЗВОНИШЬ</a:t>
            </a:r>
            <a:b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ЗВОНИТЕ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5303912" y="1628800"/>
            <a:ext cx="72008" cy="3237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5340017" y="5301209"/>
            <a:ext cx="72008" cy="3237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5340017" y="4086211"/>
            <a:ext cx="72008" cy="3237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5376021" y="2823307"/>
            <a:ext cx="72008" cy="3237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336" y="1172758"/>
            <a:ext cx="2768823" cy="4452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D:\Маме\Учительская деятельность\школа\учебник_5_класс_слабослыш\фото рус 5 класс слабослыш\урок 16 мы помогаем\telef6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632" y="2850097"/>
            <a:ext cx="2024049" cy="1913608"/>
          </a:xfrm>
          <a:prstGeom prst="rect">
            <a:avLst/>
          </a:prstGeom>
          <a:noFill/>
        </p:spPr>
      </p:pic>
      <p:sp>
        <p:nvSpPr>
          <p:cNvPr id="11" name="Овал 10"/>
          <p:cNvSpPr/>
          <p:nvPr/>
        </p:nvSpPr>
        <p:spPr>
          <a:xfrm>
            <a:off x="1262665" y="3777557"/>
            <a:ext cx="785818" cy="77152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FF0000"/>
                </a:solidFill>
              </a:rPr>
              <a:t>И</a:t>
            </a:r>
          </a:p>
        </p:txBody>
      </p:sp>
    </p:spTree>
    <p:extLst>
      <p:ext uri="{BB962C8B-B14F-4D97-AF65-F5344CB8AC3E}">
        <p14:creationId xmlns:p14="http://schemas.microsoft.com/office/powerpoint/2010/main" val="154210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551384" y="357167"/>
            <a:ext cx="11233247" cy="1276353"/>
          </a:xfrm>
        </p:spPr>
        <p:txBody>
          <a:bodyPr>
            <a:noAutofit/>
          </a:bodyPr>
          <a:lstStyle/>
          <a:p>
            <a:pPr eaLnBrk="1" hangingPunct="1"/>
            <a:r>
              <a:rPr lang="ru-RU" sz="32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Спряжение </a:t>
            </a:r>
            <a:r>
              <a:rPr lang="ru-RU" sz="32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sz="24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это изменение глаголов по лицам и числам  </a:t>
            </a: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настоящем и будущем времени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7226" name="Group 58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2135561" y="1714489"/>
          <a:ext cx="8064895" cy="4594833"/>
        </p:xfrm>
        <a:graphic>
          <a:graphicData uri="http://schemas.openxmlformats.org/drawingml/2006/table">
            <a:tbl>
              <a:tblPr/>
              <a:tblGrid>
                <a:gridCol w="14342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0915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10482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166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243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Число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Лицо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Глаголы 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</a:rPr>
                        <a:t>I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спряжения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Глаголы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</a:rPr>
                        <a:t>II</a:t>
                      </a: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спряжения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9378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Единст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венное число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( 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я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думаю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люблю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937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( 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ты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дума</a:t>
                      </a: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е</a:t>
                      </a: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шь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люб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и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шь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981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 ( 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он, она, оно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дума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е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люб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и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9378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Множест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венное число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( 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мы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дума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е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люб</a:t>
                      </a: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и</a:t>
                      </a: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955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( 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вы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дума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е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люб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и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955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 (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они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дума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ю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люб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я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7210" name="Rectangle 81"/>
          <p:cNvSpPr>
            <a:spLocks noChangeArrowheads="1"/>
          </p:cNvSpPr>
          <p:nvPr/>
        </p:nvSpPr>
        <p:spPr bwMode="auto">
          <a:xfrm>
            <a:off x="5844383" y="2664559"/>
            <a:ext cx="358775" cy="288925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211" name="Rectangle 83"/>
          <p:cNvSpPr>
            <a:spLocks noChangeArrowheads="1"/>
          </p:cNvSpPr>
          <p:nvPr/>
        </p:nvSpPr>
        <p:spPr bwMode="auto">
          <a:xfrm>
            <a:off x="5881686" y="3143248"/>
            <a:ext cx="642942" cy="357190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212" name="Rectangle 84"/>
          <p:cNvSpPr>
            <a:spLocks noChangeArrowheads="1"/>
          </p:cNvSpPr>
          <p:nvPr/>
        </p:nvSpPr>
        <p:spPr bwMode="auto">
          <a:xfrm>
            <a:off x="8847948" y="3260069"/>
            <a:ext cx="642942" cy="285752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213" name="Rectangle 85"/>
          <p:cNvSpPr>
            <a:spLocks noChangeArrowheads="1"/>
          </p:cNvSpPr>
          <p:nvPr/>
        </p:nvSpPr>
        <p:spPr bwMode="auto">
          <a:xfrm>
            <a:off x="8849793" y="5214951"/>
            <a:ext cx="571504" cy="285752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214" name="Rectangle 86"/>
          <p:cNvSpPr>
            <a:spLocks noChangeArrowheads="1"/>
          </p:cNvSpPr>
          <p:nvPr/>
        </p:nvSpPr>
        <p:spPr bwMode="auto">
          <a:xfrm>
            <a:off x="5912737" y="5257406"/>
            <a:ext cx="503238" cy="287337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215" name="Rectangle 87"/>
          <p:cNvSpPr>
            <a:spLocks noChangeArrowheads="1"/>
          </p:cNvSpPr>
          <p:nvPr/>
        </p:nvSpPr>
        <p:spPr bwMode="auto">
          <a:xfrm>
            <a:off x="5912738" y="3871776"/>
            <a:ext cx="358775" cy="287338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216" name="Rectangle 88"/>
          <p:cNvSpPr>
            <a:spLocks noChangeArrowheads="1"/>
          </p:cNvSpPr>
          <p:nvPr/>
        </p:nvSpPr>
        <p:spPr bwMode="auto">
          <a:xfrm>
            <a:off x="5912737" y="4594289"/>
            <a:ext cx="428628" cy="285752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217" name="Rectangle 89"/>
          <p:cNvSpPr>
            <a:spLocks noChangeArrowheads="1"/>
          </p:cNvSpPr>
          <p:nvPr/>
        </p:nvSpPr>
        <p:spPr bwMode="auto">
          <a:xfrm>
            <a:off x="5877018" y="5807338"/>
            <a:ext cx="430213" cy="287338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218" name="Rectangle 90"/>
          <p:cNvSpPr>
            <a:spLocks noChangeArrowheads="1"/>
          </p:cNvSpPr>
          <p:nvPr/>
        </p:nvSpPr>
        <p:spPr bwMode="auto">
          <a:xfrm>
            <a:off x="8852270" y="3786983"/>
            <a:ext cx="358775" cy="287338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219" name="Rectangle 91"/>
          <p:cNvSpPr>
            <a:spLocks noChangeArrowheads="1"/>
          </p:cNvSpPr>
          <p:nvPr/>
        </p:nvSpPr>
        <p:spPr bwMode="auto">
          <a:xfrm>
            <a:off x="8862376" y="4558570"/>
            <a:ext cx="500066" cy="357190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220" name="Rectangle 92"/>
          <p:cNvSpPr>
            <a:spLocks noChangeArrowheads="1"/>
          </p:cNvSpPr>
          <p:nvPr/>
        </p:nvSpPr>
        <p:spPr bwMode="auto">
          <a:xfrm>
            <a:off x="8869866" y="5735900"/>
            <a:ext cx="428628" cy="358776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227" name="Rectangle 81"/>
          <p:cNvSpPr>
            <a:spLocks noChangeArrowheads="1"/>
          </p:cNvSpPr>
          <p:nvPr/>
        </p:nvSpPr>
        <p:spPr bwMode="auto">
          <a:xfrm>
            <a:off x="8990824" y="2691176"/>
            <a:ext cx="357190" cy="285752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30504" y="6353167"/>
            <a:ext cx="7182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Ведущая гласная                   е                              и</a:t>
            </a:r>
            <a:endParaRPr lang="ru-RU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9160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83432" y="1502688"/>
            <a:ext cx="1101722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3600" b="1" dirty="0" smtClean="0">
                <a:solidFill>
                  <a:srgbClr val="0000CC"/>
                </a:solidFill>
                <a:latin typeface="Times New Roman, serif"/>
              </a:rPr>
              <a:t>                      Гнать</a:t>
            </a:r>
            <a:r>
              <a:rPr lang="ru-RU" sz="3600" b="1" dirty="0">
                <a:solidFill>
                  <a:srgbClr val="0000CC"/>
                </a:solidFill>
                <a:latin typeface="Times New Roman, serif"/>
              </a:rPr>
              <a:t>, держать,</a:t>
            </a:r>
            <a:endParaRPr lang="ru-RU" sz="3600" b="1" dirty="0">
              <a:solidFill>
                <a:srgbClr val="0000CC"/>
              </a:solidFill>
              <a:latin typeface="Open Sans"/>
            </a:endParaRPr>
          </a:p>
          <a:p>
            <a:pPr lvl="0">
              <a:defRPr/>
            </a:pPr>
            <a:r>
              <a:rPr lang="ru-RU" sz="3600" b="1" dirty="0">
                <a:solidFill>
                  <a:srgbClr val="0000CC"/>
                </a:solidFill>
                <a:latin typeface="Times New Roman, serif"/>
              </a:rPr>
              <a:t>                      Смотреть и видеть,</a:t>
            </a:r>
            <a:endParaRPr lang="ru-RU" sz="3600" b="1" dirty="0">
              <a:solidFill>
                <a:srgbClr val="0000CC"/>
              </a:solidFill>
              <a:latin typeface="Open Sans"/>
            </a:endParaRPr>
          </a:p>
          <a:p>
            <a:pPr lvl="0">
              <a:defRPr/>
            </a:pPr>
            <a:r>
              <a:rPr lang="ru-RU" sz="3600" b="1" dirty="0">
                <a:solidFill>
                  <a:srgbClr val="0000CC"/>
                </a:solidFill>
                <a:latin typeface="Times New Roman, serif"/>
              </a:rPr>
              <a:t>                      Дышать, слышать,</a:t>
            </a:r>
            <a:endParaRPr lang="ru-RU" sz="3600" b="1" dirty="0">
              <a:solidFill>
                <a:srgbClr val="0000CC"/>
              </a:solidFill>
              <a:latin typeface="Open Sans"/>
            </a:endParaRPr>
          </a:p>
          <a:p>
            <a:pPr lvl="0">
              <a:defRPr/>
            </a:pPr>
            <a:r>
              <a:rPr lang="ru-RU" sz="3600" b="1" dirty="0">
                <a:solidFill>
                  <a:srgbClr val="0000CC"/>
                </a:solidFill>
                <a:latin typeface="Times New Roman, serif"/>
              </a:rPr>
              <a:t>                      Ненавидеть,</a:t>
            </a:r>
            <a:endParaRPr lang="ru-RU" sz="3600" b="1" dirty="0">
              <a:solidFill>
                <a:srgbClr val="0000CC"/>
              </a:solidFill>
              <a:latin typeface="Open Sans"/>
            </a:endParaRPr>
          </a:p>
          <a:p>
            <a:pPr lvl="0">
              <a:defRPr/>
            </a:pPr>
            <a:r>
              <a:rPr lang="ru-RU" sz="3600" b="1" dirty="0">
                <a:solidFill>
                  <a:srgbClr val="0000CC"/>
                </a:solidFill>
                <a:latin typeface="Times New Roman, serif"/>
              </a:rPr>
              <a:t>                      И зависеть, и вертеть,</a:t>
            </a:r>
            <a:endParaRPr lang="ru-RU" sz="3600" b="1" dirty="0">
              <a:solidFill>
                <a:srgbClr val="0000CC"/>
              </a:solidFill>
              <a:latin typeface="Open Sans"/>
            </a:endParaRPr>
          </a:p>
          <a:p>
            <a:pPr lvl="0">
              <a:defRPr/>
            </a:pPr>
            <a:r>
              <a:rPr lang="ru-RU" sz="3600" b="1" dirty="0">
                <a:solidFill>
                  <a:srgbClr val="0000CC"/>
                </a:solidFill>
                <a:latin typeface="Times New Roman, serif"/>
              </a:rPr>
              <a:t>                      И обидеть, и терпеть.</a:t>
            </a:r>
            <a:endParaRPr lang="ru-RU" sz="3600" b="1" dirty="0">
              <a:solidFill>
                <a:srgbClr val="0000CC"/>
              </a:solidFill>
              <a:latin typeface="Open Sans"/>
            </a:endParaRPr>
          </a:p>
          <a:p>
            <a:pPr lvl="0">
              <a:defRPr/>
            </a:pPr>
            <a:r>
              <a:rPr lang="ru-RU" sz="3600" b="1" dirty="0">
                <a:solidFill>
                  <a:srgbClr val="0000CC"/>
                </a:solidFill>
                <a:latin typeface="Times New Roman, serif"/>
              </a:rPr>
              <a:t>                      Вы запомните, друзья,</a:t>
            </a:r>
            <a:endParaRPr lang="ru-RU" sz="3600" b="1" dirty="0">
              <a:solidFill>
                <a:srgbClr val="0000CC"/>
              </a:solidFill>
              <a:latin typeface="Open Sans"/>
            </a:endParaRPr>
          </a:p>
          <a:p>
            <a:pPr lvl="0">
              <a:defRPr/>
            </a:pPr>
            <a:r>
              <a:rPr lang="ru-RU" sz="3600" b="1" dirty="0">
                <a:solidFill>
                  <a:srgbClr val="0000CC"/>
                </a:solidFill>
                <a:latin typeface="Times New Roman, serif"/>
              </a:rPr>
              <a:t>                      Их на </a:t>
            </a:r>
            <a:r>
              <a:rPr lang="ru-RU" sz="3600" b="1" dirty="0" smtClean="0">
                <a:solidFill>
                  <a:srgbClr val="0000CC"/>
                </a:solidFill>
                <a:latin typeface="Times New Roman, serif"/>
              </a:rPr>
              <a:t>– </a:t>
            </a:r>
            <a:r>
              <a:rPr lang="ru-RU" sz="3600" b="1" dirty="0" smtClean="0">
                <a:solidFill>
                  <a:srgbClr val="C00000"/>
                </a:solidFill>
                <a:latin typeface="Times New Roman, serif"/>
              </a:rPr>
              <a:t>Е</a:t>
            </a:r>
            <a:r>
              <a:rPr lang="ru-RU" sz="3600" b="1" dirty="0" smtClean="0">
                <a:solidFill>
                  <a:srgbClr val="0000CC"/>
                </a:solidFill>
                <a:latin typeface="Times New Roman, serif"/>
              </a:rPr>
              <a:t> </a:t>
            </a:r>
            <a:r>
              <a:rPr lang="ru-RU" sz="3600" b="1" dirty="0">
                <a:solidFill>
                  <a:srgbClr val="0000CC"/>
                </a:solidFill>
                <a:latin typeface="Times New Roman, serif"/>
              </a:rPr>
              <a:t>спрягать нельзя!</a:t>
            </a:r>
            <a:endParaRPr lang="ru-RU" sz="3600" b="1" dirty="0">
              <a:solidFill>
                <a:srgbClr val="0000CC"/>
              </a:solidFill>
              <a:latin typeface="Open Sans"/>
            </a:endParaRPr>
          </a:p>
          <a:p>
            <a:pPr lvl="0">
              <a:defRPr/>
            </a:pPr>
            <a:r>
              <a:rPr lang="ru-RU" sz="3600" dirty="0">
                <a:solidFill>
                  <a:prstClr val="black"/>
                </a:solidFill>
              </a:rPr>
              <a:t/>
            </a:r>
            <a:br>
              <a:rPr lang="ru-RU" sz="3600" dirty="0">
                <a:solidFill>
                  <a:prstClr val="black"/>
                </a:solidFill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79576" y="692696"/>
            <a:ext cx="95770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Глаголы исключения 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спряжения:  </a:t>
            </a:r>
          </a:p>
          <a:p>
            <a:pPr lvl="0">
              <a:defRPr/>
            </a:pPr>
            <a:r>
              <a:rPr lang="ru-RU" sz="3600" dirty="0">
                <a:solidFill>
                  <a:srgbClr val="C00000"/>
                </a:solidFill>
                <a:latin typeface="+mj-lt"/>
              </a:rPr>
              <a:t>  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15680" y="1502688"/>
            <a:ext cx="6984776" cy="495064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959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5400" y="1916832"/>
            <a:ext cx="10873208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          «</a:t>
            </a:r>
            <a:r>
              <a:rPr kumimoji="0" lang="ru-RU" sz="4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</a:rPr>
              <a:t>Брить</a:t>
            </a:r>
            <a:r>
              <a:rPr kumimoji="0" lang="ru-RU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», «</a:t>
            </a:r>
            <a:r>
              <a:rPr kumimoji="0" lang="ru-RU" sz="4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</a:rPr>
              <a:t>стелить</a:t>
            </a:r>
            <a:r>
              <a:rPr kumimoji="0" lang="ru-RU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» запомни тоже!!!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</a:rPr>
              <a:t>                 </a:t>
            </a:r>
            <a:r>
              <a:rPr kumimoji="0" lang="ru-RU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</a:rPr>
              <a:t>Ед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</a:rPr>
              <a:t> .ч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</a:rPr>
              <a:t>.</a:t>
            </a:r>
            <a:r>
              <a:rPr kumimoji="0" lang="ru-RU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                            </a:t>
            </a:r>
            <a:r>
              <a:rPr kumimoji="0" lang="ru-RU" sz="28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</a:rPr>
              <a:t>множ.ч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</a:rPr>
              <a:t>.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       1.Я бр</a:t>
            </a: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</a:rPr>
              <a:t>ею</a:t>
            </a: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                  1.мы бре</a:t>
            </a: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</a:rPr>
              <a:t>ем</a:t>
            </a: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                                       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       2.Ты бре</a:t>
            </a: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</a:rPr>
              <a:t>ешь  </a:t>
            </a: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         2. вы бре</a:t>
            </a: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</a:rPr>
              <a:t>ете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       3.Он бре</a:t>
            </a: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</a:rPr>
              <a:t>ет</a:t>
            </a: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     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    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3</a:t>
            </a: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. они бре</a:t>
            </a: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</a:rPr>
              <a:t>ют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24" y="228560"/>
            <a:ext cx="10657184" cy="14326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0831" y="4005064"/>
            <a:ext cx="3312319" cy="2849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84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4"/>
          <p:cNvSpPr txBox="1">
            <a:spLocks noChangeArrowheads="1"/>
          </p:cNvSpPr>
          <p:nvPr/>
        </p:nvSpPr>
        <p:spPr bwMode="auto">
          <a:xfrm>
            <a:off x="1559496" y="1340768"/>
            <a:ext cx="9144000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1pPr>
            <a:lvl2pPr marL="742950" indent="-28575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2pPr>
            <a:lvl3pPr marL="11430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3pPr>
            <a:lvl4pPr marL="16002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4pPr>
            <a:lvl5pPr marL="20574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9pPr>
          </a:lstStyle>
          <a:p>
            <a:pPr algn="ctr" eaLnBrk="1" hangingPunct="1"/>
            <a:r>
              <a:rPr lang="ru-RU" altLang="ru-RU" sz="3600" b="1" dirty="0">
                <a:solidFill>
                  <a:srgbClr val="0000CC"/>
                </a:solidFill>
                <a:latin typeface="Arial" panose="020B0604020202020204" pitchFamily="34" charset="0"/>
              </a:rPr>
              <a:t>Что нужно сделать</a:t>
            </a:r>
            <a:r>
              <a:rPr lang="ru-RU" altLang="ru-RU" sz="3600" b="1" dirty="0" smtClean="0">
                <a:solidFill>
                  <a:srgbClr val="0000CC"/>
                </a:solidFill>
                <a:latin typeface="Arial" panose="020B0604020202020204" pitchFamily="34" charset="0"/>
              </a:rPr>
              <a:t>, чтобы </a:t>
            </a:r>
            <a:r>
              <a:rPr lang="ru-RU" altLang="ru-RU" sz="3600" b="1" dirty="0">
                <a:solidFill>
                  <a:srgbClr val="0000CC"/>
                </a:solidFill>
                <a:latin typeface="Arial" panose="020B0604020202020204" pitchFamily="34" charset="0"/>
              </a:rPr>
              <a:t>не ошибиться в правописании безударных личных окончаний </a:t>
            </a:r>
            <a:r>
              <a:rPr lang="ru-RU" altLang="ru-RU" sz="3600" b="1" dirty="0" smtClean="0">
                <a:solidFill>
                  <a:srgbClr val="0000CC"/>
                </a:solidFill>
                <a:latin typeface="Arial" panose="020B0604020202020204" pitchFamily="34" charset="0"/>
              </a:rPr>
              <a:t>глаголов?</a:t>
            </a:r>
            <a:endParaRPr lang="ru-RU" altLang="ru-RU" sz="3600" b="1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9368" y="3789040"/>
            <a:ext cx="2304256" cy="2908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42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Что такое спряжение глагола и как его определить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803" y="41109"/>
            <a:ext cx="9142197" cy="6856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1384" y="3177045"/>
            <a:ext cx="12244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поют</a:t>
            </a:r>
            <a:endParaRPr lang="ru-RU" sz="3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5893" y="4149080"/>
            <a:ext cx="17811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говорят</a:t>
            </a:r>
            <a:endParaRPr lang="ru-RU" sz="3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1919536" y="4005064"/>
            <a:ext cx="72008" cy="28803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25892" y="980728"/>
            <a:ext cx="2192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способа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1343472" y="3033029"/>
            <a:ext cx="72008" cy="28803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Рамка 2"/>
          <p:cNvSpPr/>
          <p:nvPr/>
        </p:nvSpPr>
        <p:spPr>
          <a:xfrm>
            <a:off x="1714437" y="4251974"/>
            <a:ext cx="698376" cy="428382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Рамка 8"/>
          <p:cNvSpPr/>
          <p:nvPr/>
        </p:nvSpPr>
        <p:spPr>
          <a:xfrm>
            <a:off x="1093996" y="3279939"/>
            <a:ext cx="698376" cy="428382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21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6527803" y="260353"/>
            <a:ext cx="3744913" cy="66992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1pPr>
            <a:lvl2pPr marL="742950" indent="-28575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2pPr>
            <a:lvl3pPr marL="11430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3pPr>
            <a:lvl4pPr marL="16002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4pPr>
            <a:lvl5pPr marL="20574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9pPr>
          </a:lstStyle>
          <a:p>
            <a:pPr eaLnBrk="1" hangingPunct="1"/>
            <a:r>
              <a:rPr lang="ru-RU" altLang="ru-RU" sz="3600" b="1">
                <a:solidFill>
                  <a:schemeClr val="bg1"/>
                </a:solidFill>
                <a:latin typeface="Arial" panose="020B0604020202020204" pitchFamily="34" charset="0"/>
              </a:rPr>
              <a:t>Проверим себя</a:t>
            </a:r>
          </a:p>
        </p:txBody>
      </p:sp>
      <p:sp>
        <p:nvSpPr>
          <p:cNvPr id="31747" name="Text Box 4"/>
          <p:cNvSpPr txBox="1">
            <a:spLocks noChangeArrowheads="1"/>
          </p:cNvSpPr>
          <p:nvPr/>
        </p:nvSpPr>
        <p:spPr bwMode="auto">
          <a:xfrm>
            <a:off x="2208216" y="1700216"/>
            <a:ext cx="470058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1pPr>
            <a:lvl2pPr marL="742950" indent="-28575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2pPr>
            <a:lvl3pPr marL="11430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3pPr>
            <a:lvl4pPr marL="16002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4pPr>
            <a:lvl5pPr marL="20574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9pPr>
          </a:lstStyle>
          <a:p>
            <a:pPr eaLnBrk="1" hangingPunct="1"/>
            <a:endParaRPr lang="ru-RU" altLang="ru-RU" sz="3200">
              <a:latin typeface="Arial" panose="020B0604020202020204" pitchFamily="34" charset="0"/>
            </a:endParaRP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263352" y="1055691"/>
            <a:ext cx="269972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1pPr>
            <a:lvl2pPr marL="742950" indent="-28575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2pPr>
            <a:lvl3pPr marL="11430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3pPr>
            <a:lvl4pPr marL="16002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4pPr>
            <a:lvl5pPr marL="20574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9pPr>
          </a:lstStyle>
          <a:p>
            <a:pPr eaLnBrk="1" hangingPunct="1"/>
            <a:r>
              <a:rPr lang="ru-RU" altLang="ru-RU" sz="2800" b="1" i="1" dirty="0" smtClean="0">
                <a:latin typeface="Arial" panose="020B0604020202020204" pitchFamily="34" charset="0"/>
              </a:rPr>
              <a:t>  Смотр… </a:t>
            </a:r>
            <a:r>
              <a:rPr lang="ru-RU" altLang="ru-RU" sz="2800" b="1" i="1" dirty="0" err="1" smtClean="0">
                <a:latin typeface="Arial" panose="020B0604020202020204" pitchFamily="34" charset="0"/>
              </a:rPr>
              <a:t>шь</a:t>
            </a:r>
            <a:endParaRPr lang="ru-RU" altLang="ru-RU" sz="2800" b="1" i="1" dirty="0">
              <a:latin typeface="Arial" panose="020B0604020202020204" pitchFamily="34" charset="0"/>
            </a:endParaRP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1772799" y="942589"/>
            <a:ext cx="4333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1pPr>
            <a:lvl2pPr marL="742950" indent="-28575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2pPr>
            <a:lvl3pPr marL="11430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3pPr>
            <a:lvl4pPr marL="16002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4pPr>
            <a:lvl5pPr marL="20574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9pPr>
          </a:lstStyle>
          <a:p>
            <a:pPr eaLnBrk="1" hangingPunct="1"/>
            <a:r>
              <a:rPr lang="ru-RU" altLang="ru-RU" sz="3200" b="1" i="1" u="sng" dirty="0">
                <a:solidFill>
                  <a:srgbClr val="C00000"/>
                </a:solidFill>
                <a:latin typeface="Arial" panose="020B0604020202020204" pitchFamily="34" charset="0"/>
              </a:rPr>
              <a:t>и</a:t>
            </a: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2711624" y="1032253"/>
            <a:ext cx="878497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1pPr>
            <a:lvl2pPr marL="742950" indent="-28575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2pPr>
            <a:lvl3pPr marL="11430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3pPr>
            <a:lvl4pPr marL="16002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4pPr>
            <a:lvl5pPr marL="20574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9pPr>
          </a:lstStyle>
          <a:p>
            <a:pPr eaLnBrk="1" hangingPunct="1"/>
            <a:r>
              <a:rPr lang="ru-RU" alt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н.ф</a:t>
            </a:r>
            <a:r>
              <a:rPr lang="ru-RU" alt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. смотреть, глагол  входит в число глаголов –</a:t>
            </a:r>
            <a:r>
              <a:rPr lang="ru-RU" alt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исключений </a:t>
            </a:r>
            <a:r>
              <a:rPr lang="en-US" alt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alt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спряжения, </a:t>
            </a:r>
            <a:r>
              <a:rPr lang="ru-RU" alt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пишем </a:t>
            </a:r>
            <a:r>
              <a:rPr lang="ru-RU" altLang="ru-RU" sz="3200" b="1" i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-и</a:t>
            </a:r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623392" y="2947616"/>
            <a:ext cx="3779909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1pPr>
            <a:lvl2pPr marL="742950" indent="-28575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2pPr>
            <a:lvl3pPr marL="11430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3pPr>
            <a:lvl4pPr marL="16002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4pPr>
            <a:lvl5pPr marL="20574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9pPr>
          </a:lstStyle>
          <a:p>
            <a:pPr eaLnBrk="1" hangingPunct="1"/>
            <a:endParaRPr lang="ru-RU" altLang="ru-RU" sz="2800" b="1" i="1" dirty="0" smtClean="0">
              <a:latin typeface="Arial" panose="020B0604020202020204" pitchFamily="34" charset="0"/>
            </a:endParaRPr>
          </a:p>
          <a:p>
            <a:pPr eaLnBrk="1" hangingPunct="1"/>
            <a:endParaRPr lang="ru-RU" altLang="ru-RU" sz="2800" b="1" i="1" dirty="0">
              <a:latin typeface="Arial" panose="020B0604020202020204" pitchFamily="34" charset="0"/>
            </a:endParaRPr>
          </a:p>
          <a:p>
            <a:pPr eaLnBrk="1" hangingPunct="1"/>
            <a:endParaRPr lang="ru-RU" altLang="ru-RU" sz="2800" b="1" i="1" dirty="0">
              <a:latin typeface="Arial" panose="020B0604020202020204" pitchFamily="34" charset="0"/>
            </a:endParaRPr>
          </a:p>
          <a:p>
            <a:pPr eaLnBrk="1" hangingPunct="1"/>
            <a:r>
              <a:rPr lang="ru-RU" altLang="ru-RU" sz="2800" b="1" i="1" dirty="0" err="1" smtClean="0">
                <a:latin typeface="Arial" panose="020B0604020202020204" pitchFamily="34" charset="0"/>
              </a:rPr>
              <a:t>Подчёркива</a:t>
            </a:r>
            <a:r>
              <a:rPr lang="ru-RU" altLang="ru-RU" sz="2800" b="1" i="1" dirty="0" smtClean="0">
                <a:latin typeface="Arial" panose="020B0604020202020204" pitchFamily="34" charset="0"/>
              </a:rPr>
              <a:t>…</a:t>
            </a:r>
            <a:r>
              <a:rPr lang="ru-RU" altLang="ru-RU" sz="2800" b="1" i="1" dirty="0" err="1" smtClean="0">
                <a:latin typeface="Arial" panose="020B0604020202020204" pitchFamily="34" charset="0"/>
              </a:rPr>
              <a:t>шь</a:t>
            </a:r>
            <a:endParaRPr lang="ru-RU" altLang="ru-RU" sz="2800" b="1" i="1" dirty="0">
              <a:latin typeface="Arial" panose="020B0604020202020204" pitchFamily="34" charset="0"/>
            </a:endParaRPr>
          </a:p>
        </p:txBody>
      </p:sp>
      <p:sp>
        <p:nvSpPr>
          <p:cNvPr id="21515" name="Text Box 11"/>
          <p:cNvSpPr txBox="1">
            <a:spLocks noChangeArrowheads="1"/>
          </p:cNvSpPr>
          <p:nvPr/>
        </p:nvSpPr>
        <p:spPr bwMode="auto">
          <a:xfrm>
            <a:off x="3791744" y="2730509"/>
            <a:ext cx="8400256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1pPr>
            <a:lvl2pPr marL="742950" indent="-28575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2pPr>
            <a:lvl3pPr marL="11430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3pPr>
            <a:lvl4pPr marL="16002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4pPr>
            <a:lvl5pPr marL="20574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9pPr>
          </a:lstStyle>
          <a:p>
            <a:pPr eaLnBrk="1" hangingPunct="1"/>
            <a:endParaRPr lang="ru-RU" altLang="ru-RU" sz="3200" b="1" dirty="0" smtClean="0">
              <a:latin typeface="Monotype Corsiva" panose="03010101010201010101" pitchFamily="66" charset="0"/>
            </a:endParaRPr>
          </a:p>
          <a:p>
            <a:pPr eaLnBrk="1" hangingPunct="1"/>
            <a:endParaRPr lang="ru-RU" altLang="ru-RU" sz="3200" b="1" dirty="0">
              <a:latin typeface="Monotype Corsiva" panose="03010101010201010101" pitchFamily="66" charset="0"/>
            </a:endParaRPr>
          </a:p>
          <a:p>
            <a:pPr eaLnBrk="1" hangingPunct="1"/>
            <a:endParaRPr lang="ru-RU" altLang="ru-RU" sz="3200" b="1" dirty="0" smtClean="0">
              <a:latin typeface="Monotype Corsiva" panose="03010101010201010101" pitchFamily="66" charset="0"/>
            </a:endParaRPr>
          </a:p>
          <a:p>
            <a:pPr marL="457200" indent="-457200" eaLnBrk="1" hangingPunct="1">
              <a:buFontTx/>
              <a:buChar char="-"/>
            </a:pPr>
            <a:r>
              <a:rPr lang="ru-RU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н.ф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. подчёркивать, </a:t>
            </a: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глагол не 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altLang="ru-RU" sz="32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altLang="ru-RU" sz="3200" b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endParaRPr lang="ru-RU" alt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спряжение, пишем </a:t>
            </a:r>
            <a:r>
              <a:rPr lang="ru-RU" altLang="ru-RU" sz="32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-е</a:t>
            </a:r>
          </a:p>
        </p:txBody>
      </p:sp>
      <p:sp>
        <p:nvSpPr>
          <p:cNvPr id="21516" name="Text Box 12"/>
          <p:cNvSpPr txBox="1">
            <a:spLocks noChangeArrowheads="1"/>
          </p:cNvSpPr>
          <p:nvPr/>
        </p:nvSpPr>
        <p:spPr bwMode="auto">
          <a:xfrm>
            <a:off x="2809085" y="4008608"/>
            <a:ext cx="3079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1pPr>
            <a:lvl2pPr marL="742950" indent="-28575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2pPr>
            <a:lvl3pPr marL="11430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3pPr>
            <a:lvl4pPr marL="16002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4pPr>
            <a:lvl5pPr marL="20574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9pPr>
          </a:lstStyle>
          <a:p>
            <a:pPr eaLnBrk="1" hangingPunct="1"/>
            <a:r>
              <a:rPr lang="ru-RU" altLang="ru-RU" sz="3200" b="1" i="1" u="sng" dirty="0">
                <a:solidFill>
                  <a:srgbClr val="C00000"/>
                </a:solidFill>
                <a:latin typeface="Arial" panose="020B0604020202020204" pitchFamily="34" charset="0"/>
              </a:rPr>
              <a:t>е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V="1">
            <a:off x="1199456" y="930278"/>
            <a:ext cx="72008" cy="12541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5114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1" grpId="0"/>
      <p:bldP spid="215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1752600" y="381001"/>
            <a:ext cx="841536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400" b="1" dirty="0">
                <a:solidFill>
                  <a:srgbClr val="1A06AA"/>
                </a:solidFill>
              </a:rPr>
              <a:t>Сегодня на уроке мы повторим: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983432" y="2181294"/>
            <a:ext cx="10729192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endParaRPr lang="ru-RU" sz="2000" dirty="0">
              <a:solidFill>
                <a:srgbClr val="6600FF"/>
              </a:solidFill>
            </a:endParaRPr>
          </a:p>
          <a:p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глагол </a:t>
            </a:r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часть речи</a:t>
            </a:r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начальную </a:t>
            </a:r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 глагола</a:t>
            </a:r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научимся :</a:t>
            </a:r>
          </a:p>
          <a:p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определять спряжение глагола;</a:t>
            </a:r>
          </a:p>
          <a:p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писать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глаголами.</a:t>
            </a:r>
          </a:p>
          <a:p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http://s60.radikal.ru/i167/0809/09/2de75a8025e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5630438"/>
            <a:ext cx="1378852" cy="122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https://i.pinimg.com/originals/eb/41/5b/eb415b657e37d0c59fa48cdfc626d85e.gif">
            <a:extLst>
              <a:ext uri="{FF2B5EF4-FFF2-40B4-BE49-F238E27FC236}">
                <a16:creationId xmlns:a16="http://schemas.microsoft.com/office/drawing/2014/main" xmlns="" id="{711DA425-4D12-4100-90F7-8EFDAF26CC6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344" y="4321047"/>
            <a:ext cx="2233777" cy="2536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h1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344" y="1262033"/>
            <a:ext cx="2411412" cy="198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9026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79376" y="2219"/>
            <a:ext cx="11377264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00C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БУДЕМ УЧИТЬСЯ ОПРЕДЕЛЯТЬ               СПРЯЖЕНИЕ</a:t>
            </a:r>
            <a:r>
              <a:rPr lang="ru-RU" sz="4400" dirty="0">
                <a:solidFill>
                  <a:srgbClr val="0000C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ru-RU" sz="4400" dirty="0">
                <a:solidFill>
                  <a:srgbClr val="0000C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sz="4400" b="1" dirty="0">
                <a:solidFill>
                  <a:srgbClr val="C00000"/>
                </a:solidFill>
                <a:ea typeface="+mj-ea"/>
                <a:cs typeface="+mj-cs"/>
              </a:rPr>
              <a:t>Упражнение № 88</a:t>
            </a:r>
            <a:br>
              <a:rPr lang="ru-RU" sz="4400" b="1" dirty="0">
                <a:solidFill>
                  <a:srgbClr val="C00000"/>
                </a:solidFill>
                <a:ea typeface="+mj-ea"/>
                <a:cs typeface="+mj-cs"/>
              </a:rPr>
            </a:br>
            <a:r>
              <a:rPr lang="ru-RU" sz="27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Поставьте глаголы в форме 3 лица единственного и множественного числа настоящего времени.</a:t>
            </a:r>
            <a:br>
              <a:rPr lang="ru-RU" sz="27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sz="27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ru-RU" sz="27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sz="27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(2 лицо, ед.ч. (он) Бор…</a:t>
            </a:r>
            <a:r>
              <a:rPr lang="ru-RU" sz="27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тся</a:t>
            </a:r>
            <a:r>
              <a:rPr lang="ru-RU" sz="27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br>
              <a:rPr lang="ru-RU" sz="27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sz="27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ru-RU" sz="27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sz="27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(3 лицо, мн.ч. (они) (Бор…</a:t>
            </a:r>
            <a:r>
              <a:rPr lang="ru-RU" sz="27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тся</a:t>
            </a:r>
            <a:r>
              <a:rPr lang="ru-RU" sz="27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br>
              <a:rPr lang="ru-RU" sz="27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sz="2700" b="1" dirty="0">
                <a:solidFill>
                  <a:srgbClr val="0000C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1) Личное окончание глагола безударное. 2)Обращаемся к неопределенной форме глагола </a:t>
            </a:r>
          </a:p>
          <a:p>
            <a:pPr algn="ctr"/>
            <a:r>
              <a:rPr lang="ru-RU" sz="2700" b="1" dirty="0">
                <a:solidFill>
                  <a:srgbClr val="0000C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(что делать?) </a:t>
            </a:r>
            <a:r>
              <a:rPr lang="ru-RU" sz="27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– </a:t>
            </a:r>
          </a:p>
          <a:p>
            <a:pPr algn="ctr"/>
            <a:r>
              <a:rPr lang="ru-RU" sz="27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оканчивается не на </a:t>
            </a:r>
            <a:r>
              <a:rPr lang="ru-RU" sz="27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 </a:t>
            </a:r>
            <a:r>
              <a:rPr lang="ru-RU" sz="27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ить</a:t>
            </a:r>
            <a:r>
              <a:rPr lang="ru-RU" sz="2700" b="1" dirty="0" smtClean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                  </a:t>
            </a:r>
            <a:r>
              <a:rPr lang="ru-RU" sz="2700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 спряжение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6524628" y="6000768"/>
            <a:ext cx="1152128" cy="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528212" y="3689661"/>
            <a:ext cx="905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C00000"/>
                </a:solidFill>
              </a:rPr>
              <a:t>ют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20623" y="3043330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C00000"/>
                </a:solidFill>
              </a:rPr>
              <a:t>е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6877" y="2269970"/>
            <a:ext cx="1283627" cy="2066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49800" y="2843275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БОРОТЬСЯ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30083" y="5337398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БОРОТЬСЯ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7294808" y="3173994"/>
            <a:ext cx="150543" cy="225527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7412076" y="3964836"/>
            <a:ext cx="150543" cy="225527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6863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№ 93</a:t>
            </a:r>
          </a:p>
        </p:txBody>
      </p:sp>
      <p:sp>
        <p:nvSpPr>
          <p:cNvPr id="3277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Образуйте формы 3 л. </a:t>
            </a:r>
            <a:r>
              <a:rPr lang="ru-RU" altLang="ru-RU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altLang="ru-RU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н.ч</a:t>
            </a:r>
            <a:r>
              <a:rPr lang="ru-RU" altLang="ru-RU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Запишите личные окончания глаголов.</a:t>
            </a:r>
          </a:p>
          <a:p>
            <a:pPr eaLnBrk="1" hangingPunct="1"/>
            <a:r>
              <a:rPr lang="ru-RU" altLang="ru-RU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Шепч</a:t>
            </a:r>
            <a:r>
              <a:rPr lang="ru-RU" altLang="ru-RU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…т - шептать          1 </a:t>
            </a:r>
            <a:r>
              <a:rPr lang="ru-RU" altLang="ru-RU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</a:t>
            </a:r>
            <a:endParaRPr lang="ru-RU" altLang="ru-RU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ru-RU" altLang="ru-RU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Леч</a:t>
            </a:r>
            <a:r>
              <a:rPr lang="ru-RU" altLang="ru-RU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…т – лечить          2 </a:t>
            </a:r>
            <a:r>
              <a:rPr lang="ru-RU" altLang="ru-RU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</a:t>
            </a:r>
            <a:endParaRPr lang="ru-RU" altLang="ru-RU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ru-RU" altLang="ru-RU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Ненавид</a:t>
            </a:r>
            <a:r>
              <a:rPr lang="ru-RU" altLang="ru-RU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…т- </a:t>
            </a:r>
            <a:r>
              <a:rPr lang="ru-RU" altLang="ru-RU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искл</a:t>
            </a:r>
            <a:r>
              <a:rPr lang="ru-RU" altLang="ru-RU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ru-RU" altLang="ru-RU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</a:t>
            </a:r>
            <a:endParaRPr lang="ru-RU" altLang="ru-RU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ru-RU" altLang="ru-RU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Рокоч</a:t>
            </a:r>
            <a:r>
              <a:rPr lang="ru-RU" alt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ru-RU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..т - рокотать         1 </a:t>
            </a:r>
            <a:r>
              <a:rPr lang="ru-RU" altLang="ru-RU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</a:t>
            </a:r>
            <a:endParaRPr lang="ru-RU" altLang="ru-RU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ru-RU" altLang="ru-RU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Хлопоч</a:t>
            </a:r>
            <a:r>
              <a:rPr lang="ru-RU" altLang="ru-RU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…т – хлопотать           1 </a:t>
            </a:r>
            <a:r>
              <a:rPr lang="ru-RU" altLang="ru-RU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</a:t>
            </a:r>
            <a:endParaRPr lang="ru-RU" altLang="ru-RU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5257954" y="3002629"/>
            <a:ext cx="57626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7126358" y="2985590"/>
            <a:ext cx="57626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4727848" y="3594449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763544" y="3594449"/>
            <a:ext cx="57626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8184232" y="5341641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055663" y="2400059"/>
            <a:ext cx="4333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1pPr>
            <a:lvl2pPr marL="742950" indent="-28575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2pPr>
            <a:lvl3pPr marL="11430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3pPr>
            <a:lvl4pPr marL="16002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4pPr>
            <a:lvl5pPr marL="20574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C00000"/>
                </a:solidFill>
              </a:rPr>
              <a:t>у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169257" y="4238252"/>
            <a:ext cx="4318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1pPr>
            <a:lvl2pPr marL="742950" indent="-28575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2pPr>
            <a:lvl3pPr marL="11430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3pPr>
            <a:lvl4pPr marL="16002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4pPr>
            <a:lvl5pPr marL="20574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 smtClean="0">
                <a:solidFill>
                  <a:srgbClr val="C00000"/>
                </a:solidFill>
              </a:rPr>
              <a:t>у</a:t>
            </a:r>
            <a:endParaRPr lang="ru-RU" altLang="ru-RU" sz="3600" b="1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685816" y="3125727"/>
            <a:ext cx="6047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1pPr>
            <a:lvl2pPr marL="742950" indent="-28575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2pPr>
            <a:lvl3pPr marL="11430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3pPr>
            <a:lvl4pPr marL="16002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4pPr>
            <a:lvl5pPr marL="20574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 smtClean="0">
                <a:solidFill>
                  <a:srgbClr val="C00000"/>
                </a:solidFill>
              </a:rPr>
              <a:t>А</a:t>
            </a:r>
            <a:endParaRPr lang="ru-RU" altLang="ru-RU" sz="3600" b="1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 flipH="1">
            <a:off x="2444149" y="4773888"/>
            <a:ext cx="41834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1pPr>
            <a:lvl2pPr marL="742950" indent="-28575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2pPr>
            <a:lvl3pPr marL="11430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3pPr>
            <a:lvl4pPr marL="16002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4pPr>
            <a:lvl5pPr marL="20574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C00000"/>
                </a:solidFill>
              </a:rPr>
              <a:t>у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653321" y="3668004"/>
            <a:ext cx="62088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1pPr>
            <a:lvl2pPr marL="742950" indent="-28575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2pPr>
            <a:lvl3pPr marL="11430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3pPr>
            <a:lvl4pPr marL="16002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4pPr>
            <a:lvl5pPr marL="20574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 smtClean="0">
                <a:solidFill>
                  <a:srgbClr val="C00000"/>
                </a:solidFill>
              </a:rPr>
              <a:t>Я</a:t>
            </a:r>
            <a:endParaRPr lang="ru-RU" altLang="ru-RU" sz="3600" b="1" dirty="0">
              <a:solidFill>
                <a:srgbClr val="C00000"/>
              </a:solidFill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6174582" y="4149080"/>
            <a:ext cx="58896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5329064" y="4773888"/>
            <a:ext cx="43404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6306344" y="5341303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8" name="Рисунок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3137454"/>
            <a:ext cx="1960800" cy="3243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 flipV="1">
            <a:off x="1559496" y="2586405"/>
            <a:ext cx="220886" cy="21602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1449053" y="3221701"/>
            <a:ext cx="220886" cy="21602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2385157" y="3783708"/>
            <a:ext cx="220886" cy="21602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1911751" y="4370079"/>
            <a:ext cx="220886" cy="21602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2211276" y="4984359"/>
            <a:ext cx="220886" cy="21602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7750845" y="2509057"/>
            <a:ext cx="4333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1pPr>
            <a:lvl2pPr marL="742950" indent="-28575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2pPr>
            <a:lvl3pPr marL="11430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3pPr>
            <a:lvl4pPr marL="16002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4pPr>
            <a:lvl5pPr marL="20574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C00000"/>
                </a:solidFill>
              </a:rPr>
              <a:t>у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7702620" y="3319879"/>
            <a:ext cx="6047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1pPr>
            <a:lvl2pPr marL="742950" indent="-28575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2pPr>
            <a:lvl3pPr marL="11430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3pPr>
            <a:lvl4pPr marL="16002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4pPr>
            <a:lvl5pPr marL="20574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 smtClean="0">
                <a:solidFill>
                  <a:srgbClr val="C00000"/>
                </a:solidFill>
              </a:rPr>
              <a:t>А</a:t>
            </a:r>
            <a:endParaRPr lang="ru-RU" altLang="ru-RU" sz="3600" b="1" dirty="0">
              <a:solidFill>
                <a:srgbClr val="C00000"/>
              </a:solidFill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7129852" y="3831978"/>
            <a:ext cx="5934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1pPr>
            <a:lvl2pPr marL="742950" indent="-28575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2pPr>
            <a:lvl3pPr marL="11430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3pPr>
            <a:lvl4pPr marL="16002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4pPr>
            <a:lvl5pPr marL="20574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 smtClean="0">
                <a:solidFill>
                  <a:srgbClr val="C00000"/>
                </a:solidFill>
              </a:rPr>
              <a:t>Я</a:t>
            </a:r>
            <a:endParaRPr lang="ru-RU" altLang="ru-RU" sz="3600" b="1" dirty="0">
              <a:solidFill>
                <a:srgbClr val="C00000"/>
              </a:solidFill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>
            <a:off x="7173894" y="4759094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8056892" y="4352884"/>
            <a:ext cx="4318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1pPr>
            <a:lvl2pPr marL="742950" indent="-28575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2pPr>
            <a:lvl3pPr marL="11430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3pPr>
            <a:lvl4pPr marL="16002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4pPr>
            <a:lvl5pPr marL="20574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 smtClean="0">
                <a:solidFill>
                  <a:srgbClr val="C00000"/>
                </a:solidFill>
              </a:rPr>
              <a:t>у</a:t>
            </a:r>
            <a:endParaRPr lang="ru-RU" altLang="ru-RU" sz="3600" b="1" dirty="0">
              <a:solidFill>
                <a:srgbClr val="C00000"/>
              </a:solidFill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 flipH="1">
            <a:off x="8682911" y="4983797"/>
            <a:ext cx="41834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1pPr>
            <a:lvl2pPr marL="742950" indent="-28575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2pPr>
            <a:lvl3pPr marL="11430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3pPr>
            <a:lvl4pPr marL="16002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4pPr>
            <a:lvl5pPr marL="2057400" indent="-228600" eaLnBrk="0" hangingPunct="0">
              <a:defRPr sz="8000">
                <a:solidFill>
                  <a:schemeClr val="tx1"/>
                </a:solidFill>
                <a:latin typeface="MS Mincho" pitchFamily="4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chemeClr val="tx1"/>
                </a:solidFill>
                <a:latin typeface="MS Mincho" pitchFamily="49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C00000"/>
                </a:solidFill>
              </a:rPr>
              <a:t>у</a:t>
            </a:r>
          </a:p>
        </p:txBody>
      </p:sp>
    </p:spTree>
    <p:extLst>
      <p:ext uri="{BB962C8B-B14F-4D97-AF65-F5344CB8AC3E}">
        <p14:creationId xmlns:p14="http://schemas.microsoft.com/office/powerpoint/2010/main" val="11718554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  <p:bldP spid="18" grpId="0"/>
      <p:bldP spid="19" grpId="0"/>
      <p:bldP spid="31" grpId="0"/>
      <p:bldP spid="32" grpId="0"/>
      <p:bldP spid="33" grpId="0"/>
      <p:bldP spid="35" grpId="0"/>
      <p:bldP spid="3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07568" y="4581128"/>
            <a:ext cx="8569325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много трудит…</a:t>
            </a:r>
            <a:r>
              <a:rPr lang="ru-RU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ся</a:t>
            </a:r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тот хорошо учит…</a:t>
            </a:r>
            <a:r>
              <a:rPr lang="ru-RU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ся.Кто</a:t>
            </a:r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любит трудит…</a:t>
            </a:r>
            <a:r>
              <a:rPr lang="ru-RU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ся</a:t>
            </a:r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тому есть, чем </a:t>
            </a:r>
            <a:r>
              <a:rPr lang="ru-RU" sz="32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горди</a:t>
            </a:r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32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тся</a:t>
            </a:r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43471" y="172036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глагол отвечает на вопросы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80176" y="1340768"/>
            <a:ext cx="4249737" cy="1200150"/>
          </a:xfrm>
          <a:prstGeom prst="rect">
            <a:avLst/>
          </a:prstGeom>
          <a:solidFill>
            <a:schemeClr val="bg2"/>
          </a:solidFill>
          <a:ln>
            <a:solidFill>
              <a:srgbClr val="0000FF"/>
            </a:solidFill>
          </a:ln>
        </p:spPr>
        <p:txBody>
          <a:bodyPr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</a:rPr>
              <a:t>Что делать?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</a:rPr>
              <a:t>Что сделать?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80175" y="2828746"/>
            <a:ext cx="4249737" cy="1200150"/>
          </a:xfrm>
          <a:prstGeom prst="rect">
            <a:avLst/>
          </a:prstGeom>
          <a:solidFill>
            <a:schemeClr val="bg2"/>
          </a:solidFill>
          <a:ln>
            <a:solidFill>
              <a:srgbClr val="0000FF"/>
            </a:solidFill>
          </a:ln>
        </p:spPr>
        <p:txBody>
          <a:bodyPr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</a:rPr>
              <a:t>Что делает?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</a:rPr>
              <a:t>Что сделает?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6893" y="1175728"/>
            <a:ext cx="1085182" cy="153022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6189" y="2663706"/>
            <a:ext cx="1085182" cy="1530229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10536189" y="2705957"/>
            <a:ext cx="1325885" cy="1322939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10536188" y="2748208"/>
            <a:ext cx="1325887" cy="1184848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81" y="3340632"/>
            <a:ext cx="1793391" cy="1944055"/>
          </a:xfrm>
          <a:prstGeom prst="rect">
            <a:avLst/>
          </a:prstGeom>
        </p:spPr>
      </p:pic>
      <p:sp>
        <p:nvSpPr>
          <p:cNvPr id="20" name="Скругленный прямоугольник 19"/>
          <p:cNvSpPr/>
          <p:nvPr/>
        </p:nvSpPr>
        <p:spPr>
          <a:xfrm>
            <a:off x="4439816" y="4725144"/>
            <a:ext cx="2232248" cy="3600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труди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тся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703512" y="5216728"/>
            <a:ext cx="2365766" cy="3600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тся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256589" y="5187293"/>
            <a:ext cx="2365766" cy="3600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труди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ться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288195" y="5722613"/>
            <a:ext cx="2365766" cy="3600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горди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ться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439816" y="475589"/>
            <a:ext cx="27492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ТЬСЯ и ТСЯ</a:t>
            </a:r>
            <a:endParaRPr lang="ru-RU" sz="3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390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39416" y="1166843"/>
            <a:ext cx="110892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dirty="0">
                <a:solidFill>
                  <a:srgbClr val="C00000"/>
                </a:solidFill>
                <a:latin typeface="Calibri"/>
              </a:rPr>
              <a:t> </a:t>
            </a:r>
            <a:r>
              <a:rPr lang="ru-RU" sz="3600" dirty="0" smtClean="0">
                <a:solidFill>
                  <a:srgbClr val="C00000"/>
                </a:solidFill>
                <a:latin typeface="Calibri"/>
              </a:rPr>
              <a:t>             </a:t>
            </a:r>
            <a:r>
              <a:rPr lang="ru-RU" sz="36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Правописание 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глаголами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36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Попробуйте сделать 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 сами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36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36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Не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39816" y="3501008"/>
            <a:ext cx="2592387" cy="286232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буду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могу        </a:t>
            </a: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хочу</a:t>
            </a:r>
            <a:endParaRPr lang="ru-RU" sz="36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стану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3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80176" y="3582955"/>
            <a:ext cx="2735262" cy="286232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волить</a:t>
            </a:r>
            <a:endParaRPr lang="ru-RU" sz="36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доумевать</a:t>
            </a:r>
            <a:endParaRPr lang="ru-RU" sz="36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навидеть</a:t>
            </a:r>
            <a:endParaRPr lang="ru-RU" sz="36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3600" dirty="0">
              <a:solidFill>
                <a:prstClr val="black"/>
              </a:solidFill>
              <a:latin typeface="Calibri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36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600056" y="3582955"/>
            <a:ext cx="0" cy="2582349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кругленный прямоугольник 8"/>
          <p:cNvSpPr/>
          <p:nvPr/>
        </p:nvSpPr>
        <p:spPr>
          <a:xfrm>
            <a:off x="695400" y="3501008"/>
            <a:ext cx="10585176" cy="30963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</a:rPr>
              <a:t> 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Не</a:t>
            </a:r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</a:rPr>
              <a:t>с глаголами </a:t>
            </a:r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пишется </a:t>
            </a: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</a:rPr>
              <a:t>раздельно: не брать, не был, не </a:t>
            </a:r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знал,</a:t>
            </a: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</a:rPr>
              <a:t> не </a:t>
            </a:r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спешил. </a:t>
            </a: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</a:rPr>
              <a:t>Пишутся 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</a:rPr>
              <a:t>слитно с не </a:t>
            </a: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</a:rPr>
              <a:t>глаголы, которые 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</a:rPr>
              <a:t>без не </a:t>
            </a:r>
            <a:r>
              <a:rPr lang="ru-RU" sz="3200" b="1" dirty="0" err="1">
                <a:solidFill>
                  <a:srgbClr val="C00000"/>
                </a:solidFill>
                <a:latin typeface="arial" panose="020B0604020202020204" pitchFamily="34" charset="0"/>
              </a:rPr>
              <a:t>не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</a:rPr>
              <a:t> употребляются</a:t>
            </a: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</a:rPr>
              <a:t>: негодовать, недоумевать, </a:t>
            </a:r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невзлюбить .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4" y="295039"/>
            <a:ext cx="2328874" cy="174360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575720" y="306164"/>
            <a:ext cx="5112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ОРФОГРАММА  №10</a:t>
            </a:r>
            <a:endParaRPr lang="ru-RU" sz="3200" b="1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799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7408" y="476672"/>
            <a:ext cx="1044116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Упражнение 98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Отгадайте загадку. Спишите, раскрывая скобки.</a:t>
            </a:r>
          </a:p>
          <a:p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за зверь со мной играет?</a:t>
            </a:r>
          </a:p>
          <a:p>
            <a:r>
              <a:rPr lang="ru-RU" sz="36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(Не) мычит, (не) ржет, (не) лает,</a:t>
            </a:r>
          </a:p>
          <a:p>
            <a:r>
              <a:rPr lang="ru-RU" sz="36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Нападает на клубки,</a:t>
            </a:r>
          </a:p>
          <a:p>
            <a:r>
              <a:rPr lang="ru-RU" sz="36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Прячет в лапках коготки</a:t>
            </a:r>
          </a:p>
          <a:p>
            <a:endParaRPr lang="ru-RU" sz="36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806187" y="2975582"/>
            <a:ext cx="252028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 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мычит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10645" y="2996952"/>
            <a:ext cx="2081299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 ржет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663952" y="2996952"/>
            <a:ext cx="2081299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 лает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2530" name="Picture 2" descr="Анимированные картинки, анимации: Красивые рыжие котята - 1 Июня 2010 -  Коты и кошки.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291" y="1930967"/>
            <a:ext cx="3535325" cy="4416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515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7368" y="620688"/>
            <a:ext cx="11233248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Упражнение №</a:t>
            </a:r>
          </a:p>
          <a:p>
            <a:endParaRPr lang="ru-RU" sz="36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Спишите, раскрывая скобки и вставляя пропущенные буквы.</a:t>
            </a:r>
          </a:p>
          <a:p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Очки (не) действу…т никак. Плутовка к дереву на цыпочках подход…т, </a:t>
            </a:r>
            <a:r>
              <a:rPr lang="ru-RU" sz="36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верт</a:t>
            </a:r>
            <a:r>
              <a:rPr lang="ru-RU" sz="36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…т хвостом, с Вороны глаз (не свод…т).(Не) смейтесь так исподтишка!</a:t>
            </a:r>
          </a:p>
          <a:p>
            <a:r>
              <a:rPr lang="ru-RU" sz="36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Зуб на зуб (не) попадает. Душа (не) лежит. И в ус (не) дует.</a:t>
            </a:r>
          </a:p>
          <a:p>
            <a:endParaRPr lang="ru-RU" sz="36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811524" y="2636912"/>
            <a:ext cx="3528392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действу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ют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359696" y="3356992"/>
            <a:ext cx="2448272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подход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023992" y="3356992"/>
            <a:ext cx="1800200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верт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75720" y="3855932"/>
            <a:ext cx="2736304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36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 свод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56040" y="3855932"/>
            <a:ext cx="3168352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смейтесь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999656" y="4973112"/>
            <a:ext cx="3168352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36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 попадает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608168" y="4981909"/>
            <a:ext cx="2304256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36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 лежит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07368" y="5517232"/>
            <a:ext cx="2304256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36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 дует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4872" y="542647"/>
            <a:ext cx="2084012" cy="1264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0329" y="543532"/>
            <a:ext cx="2168125" cy="13687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7649" y="5553629"/>
            <a:ext cx="2566600" cy="12974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3008" y="5580705"/>
            <a:ext cx="2062167" cy="13018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77341" y="5557182"/>
            <a:ext cx="2136687" cy="1348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3762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1752600" y="381001"/>
            <a:ext cx="841536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400" b="1" dirty="0">
                <a:solidFill>
                  <a:srgbClr val="1A06AA"/>
                </a:solidFill>
              </a:rPr>
              <a:t>Сегодня на уроке </a:t>
            </a:r>
            <a:r>
              <a:rPr lang="ru-RU" sz="4400" b="1" dirty="0" smtClean="0">
                <a:solidFill>
                  <a:srgbClr val="1A06AA"/>
                </a:solidFill>
              </a:rPr>
              <a:t>мы повторили:</a:t>
            </a:r>
            <a:endParaRPr lang="ru-RU" sz="4400" b="1" dirty="0">
              <a:solidFill>
                <a:srgbClr val="1A06AA"/>
              </a:solidFill>
            </a:endParaRP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983432" y="2181294"/>
            <a:ext cx="10729192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endParaRPr lang="ru-RU" sz="2000" dirty="0">
              <a:solidFill>
                <a:srgbClr val="6600FF"/>
              </a:solidFill>
            </a:endParaRPr>
          </a:p>
          <a:p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глагол </a:t>
            </a:r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часть речи</a:t>
            </a:r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начальную </a:t>
            </a:r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 глагола</a:t>
            </a:r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научились :</a:t>
            </a:r>
          </a:p>
          <a:p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определять спряжение глагола;</a:t>
            </a:r>
          </a:p>
          <a:p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писать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глаголами.</a:t>
            </a:r>
          </a:p>
          <a:p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http://s60.radikal.ru/i167/0809/09/2de75a8025e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5630438"/>
            <a:ext cx="1378852" cy="122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https://i.pinimg.com/originals/eb/41/5b/eb415b657e37d0c59fa48cdfc626d85e.gif">
            <a:extLst>
              <a:ext uri="{FF2B5EF4-FFF2-40B4-BE49-F238E27FC236}">
                <a16:creationId xmlns:a16="http://schemas.microsoft.com/office/drawing/2014/main" xmlns="" id="{711DA425-4D12-4100-90F7-8EFDAF26CC6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344" y="4321047"/>
            <a:ext cx="2233777" cy="2536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99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7408" y="835968"/>
            <a:ext cx="10513168" cy="3082354"/>
          </a:xfrm>
        </p:spPr>
        <p:txBody>
          <a:bodyPr>
            <a:noAutofit/>
          </a:bodyPr>
          <a:lstStyle/>
          <a:p>
            <a:r>
              <a:rPr lang="ru-RU" sz="6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:</a:t>
            </a:r>
            <a:r>
              <a:rPr lang="ru-RU" sz="6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6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6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</a:t>
            </a:r>
            <a:r>
              <a:rPr lang="ru-RU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94, 98</a:t>
            </a:r>
            <a:r>
              <a:rPr lang="ru-RU" sz="4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Списать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определить спряжение глаголов</a:t>
            </a:r>
            <a:r>
              <a:rPr lang="ru-RU" sz="3200" b="1" dirty="0" smtClean="0">
                <a:solidFill>
                  <a:srgbClr val="0070C0"/>
                </a:solidFill>
              </a:rPr>
              <a:t>.</a:t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4" name="Picture 8" descr="7769379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748" y="4221088"/>
            <a:ext cx="2376488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7d1588221b77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7408" y="329190"/>
            <a:ext cx="2232025" cy="20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FE69208-6ED9-4696-B91E-43894D862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607B8B9-FDFE-4B98-8525-408F480ECDD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>
            <a:extLst>
              <a:ext uri="{FF2B5EF4-FFF2-40B4-BE49-F238E27FC236}">
                <a16:creationId xmlns="" xmlns:a16="http://schemas.microsoft.com/office/drawing/2014/main" id="{ABA101EB-C4E1-4075-B3FA-36C778F72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5725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5AB7669-B767-4E4A-872F-99F5CEE35B0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51825" y="1131095"/>
            <a:ext cx="1068713" cy="129535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CD468012-5BD2-4A15-8A71-A50B0431A96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60320" y="1042555"/>
            <a:ext cx="1604733" cy="22682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AA2383D-2AEE-4DA7-A9A5-AAF55126A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124" y="2648745"/>
            <a:ext cx="1004912" cy="1209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https://i.pinimg.com/736x/88/a1/62/88a162227e686039384b2d0ebd5264eb--software-testing-clipart.jpg">
            <a:extLst>
              <a:ext uri="{FF2B5EF4-FFF2-40B4-BE49-F238E27FC236}">
                <a16:creationId xmlns="" xmlns:a16="http://schemas.microsoft.com/office/drawing/2014/main" id="{25ED4EC1-F742-49DA-B8AF-0A213A3A9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1313" y="943913"/>
            <a:ext cx="736354" cy="1367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>
            <a:extLst>
              <a:ext uri="{FF2B5EF4-FFF2-40B4-BE49-F238E27FC236}">
                <a16:creationId xmlns="" xmlns:a16="http://schemas.microsoft.com/office/drawing/2014/main" id="{9B2C4D52-214B-491A-A2C1-0A62989FD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934" y="1131095"/>
            <a:ext cx="665512" cy="99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20">
            <a:extLst>
              <a:ext uri="{FF2B5EF4-FFF2-40B4-BE49-F238E27FC236}">
                <a16:creationId xmlns="" xmlns:a16="http://schemas.microsoft.com/office/drawing/2014/main" id="{881EF08A-6917-43F5-9299-60912CAC2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128" y="2558779"/>
            <a:ext cx="1023742" cy="926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="" xmlns:a16="http://schemas.microsoft.com/office/drawing/2014/main" id="{4136DEFE-C9A2-406B-9000-9B18791AA8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20237" y="2643843"/>
            <a:ext cx="1064567" cy="717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3B223F68-5122-4A58-97CB-C9094B9C754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145" y="1131095"/>
            <a:ext cx="1439998" cy="1213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>
            <a:extLst>
              <a:ext uri="{FF2B5EF4-FFF2-40B4-BE49-F238E27FC236}">
                <a16:creationId xmlns="" xmlns:a16="http://schemas.microsoft.com/office/drawing/2014/main" id="{A2FDA46E-0DC0-4CB4-A0F2-4BE9D485F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630" y="2426454"/>
            <a:ext cx="1064567" cy="900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>
            <a:extLst>
              <a:ext uri="{FF2B5EF4-FFF2-40B4-BE49-F238E27FC236}">
                <a16:creationId xmlns="" xmlns:a16="http://schemas.microsoft.com/office/drawing/2014/main" id="{45AC2792-7CC1-4526-811B-54F52EAE4A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54632" y="1344907"/>
            <a:ext cx="1452605" cy="778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3" descr="https://i.pinimg.com/originals/eb/41/5b/eb415b657e37d0c59fa48cdfc626d85e.gif">
            <a:extLst>
              <a:ext uri="{FF2B5EF4-FFF2-40B4-BE49-F238E27FC236}">
                <a16:creationId xmlns="" xmlns:a16="http://schemas.microsoft.com/office/drawing/2014/main" id="{711DA425-4D12-4100-90F7-8EFDAF26CC6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6331" y="1314425"/>
            <a:ext cx="1258155" cy="1572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6801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181958"/>
            <a:ext cx="6096000" cy="649408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Глагол всегда в работе,</a:t>
            </a:r>
          </a:p>
          <a:p>
            <a:pPr lvl="0"/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напряженье и заботе.</a:t>
            </a:r>
          </a:p>
          <a:p>
            <a:pPr lvl="0"/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Пишет, моет, убирает,</a:t>
            </a:r>
          </a:p>
          <a:p>
            <a:pPr lvl="0"/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Шьёт, рисует и читает.</a:t>
            </a:r>
          </a:p>
          <a:p>
            <a:pPr lvl="0"/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Варит, жарит, мастерит,</a:t>
            </a:r>
          </a:p>
          <a:p>
            <a:pPr lvl="0"/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Режет, пилит, говорит</a:t>
            </a:r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 его легко узнать —</a:t>
            </a:r>
          </a:p>
          <a:p>
            <a:pPr lvl="0"/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Стоит лишь вопрос задать.</a:t>
            </a:r>
          </a:p>
          <a:p>
            <a:pPr lvl="0"/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вопрос: «Что делать?» — есть</a:t>
            </a:r>
          </a:p>
          <a:p>
            <a:pPr lvl="0"/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него в ответе весть.</a:t>
            </a:r>
          </a:p>
          <a:p>
            <a:pPr lvl="0"/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Даже если отдыхает,</a:t>
            </a:r>
          </a:p>
          <a:p>
            <a:pPr lvl="0"/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Тоже дело выполняет.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84" y="181958"/>
            <a:ext cx="2158171" cy="18167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4" y="2132856"/>
            <a:ext cx="1871634" cy="18594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115" y="4365104"/>
            <a:ext cx="2158171" cy="16704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9630" y="431329"/>
            <a:ext cx="2764776" cy="17374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69630" y="2623958"/>
            <a:ext cx="2871465" cy="17984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19694" y="4797152"/>
            <a:ext cx="3089198" cy="20608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0456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384" y="836712"/>
            <a:ext cx="10801200" cy="4594522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rgbClr val="C00000"/>
                </a:solidFill>
                <a:cs typeface="Aharoni" pitchFamily="2" charset="-79"/>
              </a:rPr>
              <a:t>      Глагол </a:t>
            </a:r>
            <a:r>
              <a:rPr lang="ru-RU" sz="3800" b="1" dirty="0">
                <a:solidFill>
                  <a:srgbClr val="0070C0"/>
                </a:solidFill>
                <a:cs typeface="Aharoni" pitchFamily="2" charset="-79"/>
              </a:rPr>
              <a:t>- </a:t>
            </a:r>
            <a:br>
              <a:rPr lang="ru-RU" sz="3800" b="1" dirty="0">
                <a:solidFill>
                  <a:srgbClr val="0070C0"/>
                </a:solidFill>
                <a:cs typeface="Aharoni" pitchFamily="2" charset="-79"/>
              </a:rPr>
            </a:br>
            <a:r>
              <a:rPr lang="ru-RU" sz="3800" b="1" dirty="0">
                <a:solidFill>
                  <a:srgbClr val="0070C0"/>
                </a:solidFill>
                <a:cs typeface="Aharoni" pitchFamily="2" charset="-79"/>
              </a:rPr>
              <a:t>          это самостоятельная </a:t>
            </a:r>
            <a:br>
              <a:rPr lang="ru-RU" sz="3800" b="1" dirty="0">
                <a:solidFill>
                  <a:srgbClr val="0070C0"/>
                </a:solidFill>
                <a:cs typeface="Aharoni" pitchFamily="2" charset="-79"/>
              </a:rPr>
            </a:br>
            <a:r>
              <a:rPr lang="ru-RU" sz="3800" b="1" dirty="0">
                <a:solidFill>
                  <a:srgbClr val="0070C0"/>
                </a:solidFill>
                <a:cs typeface="Aharoni" pitchFamily="2" charset="-79"/>
              </a:rPr>
              <a:t>        часть речи,</a:t>
            </a:r>
            <a:br>
              <a:rPr lang="ru-RU" sz="3800" b="1" dirty="0">
                <a:solidFill>
                  <a:srgbClr val="0070C0"/>
                </a:solidFill>
                <a:cs typeface="Aharoni" pitchFamily="2" charset="-79"/>
              </a:rPr>
            </a:br>
            <a:r>
              <a:rPr lang="ru-RU" sz="3800" b="1" dirty="0">
                <a:solidFill>
                  <a:srgbClr val="0070C0"/>
                </a:solidFill>
                <a:cs typeface="Aharoni" pitchFamily="2" charset="-79"/>
              </a:rPr>
              <a:t>         которая обозначает</a:t>
            </a:r>
            <a:br>
              <a:rPr lang="ru-RU" sz="3800" b="1" dirty="0">
                <a:solidFill>
                  <a:srgbClr val="0070C0"/>
                </a:solidFill>
                <a:cs typeface="Aharoni" pitchFamily="2" charset="-79"/>
              </a:rPr>
            </a:br>
            <a:r>
              <a:rPr lang="ru-RU" sz="3800" b="1" dirty="0">
                <a:solidFill>
                  <a:srgbClr val="0070C0"/>
                </a:solidFill>
                <a:cs typeface="Aharoni" pitchFamily="2" charset="-79"/>
              </a:rPr>
              <a:t>        действие предмета</a:t>
            </a:r>
            <a:br>
              <a:rPr lang="ru-RU" sz="3800" b="1" dirty="0">
                <a:solidFill>
                  <a:srgbClr val="0070C0"/>
                </a:solidFill>
                <a:cs typeface="Aharoni" pitchFamily="2" charset="-79"/>
              </a:rPr>
            </a:br>
            <a:r>
              <a:rPr lang="ru-RU" sz="3800" b="1" dirty="0">
                <a:solidFill>
                  <a:srgbClr val="0070C0"/>
                </a:solidFill>
                <a:cs typeface="Aharoni" pitchFamily="2" charset="-79"/>
              </a:rPr>
              <a:t>     и отвечает на вопросы </a:t>
            </a:r>
            <a:r>
              <a:rPr lang="ru-RU" sz="3800" b="1" dirty="0">
                <a:solidFill>
                  <a:srgbClr val="C00000"/>
                </a:solidFill>
                <a:cs typeface="Aharoni" pitchFamily="2" charset="-79"/>
              </a:rPr>
              <a:t/>
            </a:r>
            <a:br>
              <a:rPr lang="ru-RU" sz="3800" b="1" dirty="0">
                <a:solidFill>
                  <a:srgbClr val="C00000"/>
                </a:solidFill>
                <a:cs typeface="Aharoni" pitchFamily="2" charset="-79"/>
              </a:rPr>
            </a:br>
            <a:r>
              <a:rPr lang="ru-RU" sz="3800" b="1" dirty="0">
                <a:solidFill>
                  <a:srgbClr val="C00000"/>
                </a:solidFill>
                <a:cs typeface="Aharoni" pitchFamily="2" charset="-79"/>
              </a:rPr>
              <a:t>       Что делать? Что сделать? </a:t>
            </a:r>
            <a:br>
              <a:rPr lang="ru-RU" sz="3800" b="1" dirty="0">
                <a:solidFill>
                  <a:srgbClr val="C00000"/>
                </a:solidFill>
                <a:cs typeface="Aharoni" pitchFamily="2" charset="-79"/>
              </a:rPr>
            </a:br>
            <a:r>
              <a:rPr lang="ru-RU" sz="3800" b="1" dirty="0">
                <a:solidFill>
                  <a:srgbClr val="C00000"/>
                </a:solidFill>
                <a:cs typeface="Aharoni" pitchFamily="2" charset="-79"/>
              </a:rPr>
              <a:t>           Что делает? Что сделает?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4289" y="140146"/>
            <a:ext cx="1872208" cy="18645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302" y="2657354"/>
            <a:ext cx="2160241" cy="16706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2384" y="2818844"/>
            <a:ext cx="2397040" cy="15091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712" y="4869160"/>
            <a:ext cx="2683985" cy="1676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3512" y="184086"/>
            <a:ext cx="2160241" cy="182064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62858" y="5067654"/>
            <a:ext cx="2192584" cy="16980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7248" y="83695"/>
            <a:ext cx="9083352" cy="1354162"/>
          </a:xfrm>
        </p:spPr>
        <p:txBody>
          <a:bodyPr>
            <a:noAutofit/>
          </a:bodyPr>
          <a:lstStyle/>
          <a:p>
            <a:pPr algn="l"/>
            <a:r>
              <a:rPr lang="ru-RU" sz="3600" dirty="0">
                <a:solidFill>
                  <a:srgbClr val="0070C0"/>
                </a:solidFill>
              </a:rPr>
              <a:t>   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Глаголы обозначают :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80646" y="1437857"/>
            <a:ext cx="56307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д</a:t>
            </a:r>
            <a:r>
              <a:rPr lang="ru-RU" sz="36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ействия</a:t>
            </a: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, связанные </a:t>
            </a:r>
          </a:p>
          <a:p>
            <a:pPr algn="ctr"/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с трудовой деятельностью: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037" y="2658335"/>
            <a:ext cx="3449960" cy="2647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2490737"/>
            <a:ext cx="2994268" cy="2983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42119" y="5306179"/>
            <a:ext cx="23006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Пилить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72264" y="5589240"/>
            <a:ext cx="21738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Рубить </a:t>
            </a:r>
          </a:p>
        </p:txBody>
      </p:sp>
    </p:spTree>
    <p:extLst>
      <p:ext uri="{BB962C8B-B14F-4D97-AF65-F5344CB8AC3E}">
        <p14:creationId xmlns:p14="http://schemas.microsoft.com/office/powerpoint/2010/main" val="328896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11424" y="486379"/>
            <a:ext cx="10801200" cy="121491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3">
                    <a:lumMod val="75000"/>
                  </a:schemeClr>
                </a:solidFill>
              </a:rPr>
              <a:t>Действия, связанные </a:t>
            </a:r>
            <a:br>
              <a:rPr lang="ru-RU" sz="3600" b="1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</a:rPr>
              <a:t>с умственной и речевой деятельностью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281" y="2204864"/>
            <a:ext cx="2795596" cy="2825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936" y="4009131"/>
            <a:ext cx="4234070" cy="2646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713826" y="2780928"/>
            <a:ext cx="39643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C00000"/>
                </a:solidFill>
              </a:rPr>
              <a:t>Размышлять</a:t>
            </a:r>
            <a:r>
              <a:rPr lang="ru-RU" sz="3600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93851" y="5332278"/>
            <a:ext cx="25093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C00000"/>
                </a:solidFill>
              </a:rPr>
              <a:t>Думать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23392" y="435080"/>
            <a:ext cx="10945216" cy="1143000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accent3">
                    <a:lumMod val="75000"/>
                  </a:schemeClr>
                </a:solidFill>
              </a:rPr>
              <a:t>Действия, </a:t>
            </a:r>
            <a:r>
              <a:rPr lang="ru-RU" sz="4000" b="1" dirty="0" smtClean="0">
                <a:solidFill>
                  <a:schemeClr val="accent3">
                    <a:lumMod val="75000"/>
                  </a:schemeClr>
                </a:solidFill>
              </a:rPr>
              <a:t>называющие движение </a:t>
            </a:r>
            <a:r>
              <a:rPr lang="ru-RU" sz="4000" b="1" dirty="0">
                <a:solidFill>
                  <a:schemeClr val="accent3">
                    <a:lumMod val="75000"/>
                  </a:schemeClr>
                </a:solidFill>
              </a:rPr>
              <a:t>в пространстве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20" y="1839540"/>
            <a:ext cx="4496048" cy="2827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080" y="3356992"/>
            <a:ext cx="4327829" cy="288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47528" y="4652461"/>
            <a:ext cx="22894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C00000"/>
                </a:solidFill>
              </a:rPr>
              <a:t>Лететь</a:t>
            </a:r>
            <a:r>
              <a:rPr lang="ru-RU" sz="3600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92144" y="2237674"/>
            <a:ext cx="209320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>
                <a:solidFill>
                  <a:srgbClr val="C00000"/>
                </a:solidFill>
              </a:rPr>
              <a:t>Ехать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29626" y="405214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accent3">
                    <a:lumMod val="75000"/>
                  </a:schemeClr>
                </a:solidFill>
              </a:rPr>
              <a:t>Действия, называющие различное состояние человека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477" y="1585429"/>
            <a:ext cx="3055198" cy="2367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3"/>
          <a:stretch/>
        </p:blipFill>
        <p:spPr bwMode="auto">
          <a:xfrm>
            <a:off x="4687208" y="4075126"/>
            <a:ext cx="3033599" cy="2060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68863"/>
            <a:ext cx="3521968" cy="2201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27717" y="3932286"/>
            <a:ext cx="26346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Радоваться</a:t>
            </a:r>
            <a:r>
              <a:rPr lang="ru-RU" sz="2800" b="1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97817" y="5558658"/>
            <a:ext cx="22795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Огорчаться</a:t>
            </a:r>
            <a:r>
              <a:rPr lang="ru-RU" sz="3200" b="1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11994" y="3790743"/>
            <a:ext cx="16450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Любить</a:t>
            </a:r>
            <a:r>
              <a:rPr lang="ru-RU" sz="2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0988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63552" y="39299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3">
                    <a:lumMod val="75000"/>
                  </a:schemeClr>
                </a:solidFill>
              </a:rPr>
              <a:t>Действия, называющие то, что происходит в природе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9" y="1599569"/>
            <a:ext cx="4330341" cy="2871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522" y="3352710"/>
            <a:ext cx="4542926" cy="3028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672065" y="1700809"/>
            <a:ext cx="31276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</a:rPr>
              <a:t>Рассветает</a:t>
            </a:r>
            <a:r>
              <a:rPr lang="ru-RU" sz="3200" b="1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58566" y="4534352"/>
            <a:ext cx="23263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Вечереет</a:t>
            </a:r>
            <a:r>
              <a:rPr lang="ru-RU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4205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1515</TotalTime>
  <Words>747</Words>
  <Application>Microsoft Office PowerPoint</Application>
  <PresentationFormat>Широкоэкранный</PresentationFormat>
  <Paragraphs>214</Paragraphs>
  <Slides>28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40" baseType="lpstr">
      <vt:lpstr>Aharoni</vt:lpstr>
      <vt:lpstr>Arial</vt:lpstr>
      <vt:lpstr>Arial</vt:lpstr>
      <vt:lpstr>Calibri</vt:lpstr>
      <vt:lpstr>Monotype Corsiva</vt:lpstr>
      <vt:lpstr>MS Mincho</vt:lpstr>
      <vt:lpstr>Open Sans</vt:lpstr>
      <vt:lpstr>Times New Roman, serif</vt:lpstr>
      <vt:lpstr>Tw Cen MT</vt:lpstr>
      <vt:lpstr>Wingdings</vt:lpstr>
      <vt:lpstr>Капля</vt:lpstr>
      <vt:lpstr>Тема Office</vt:lpstr>
      <vt:lpstr>Русский язык</vt:lpstr>
      <vt:lpstr>Презентация PowerPoint</vt:lpstr>
      <vt:lpstr>Презентация PowerPoint</vt:lpstr>
      <vt:lpstr>      Глагол -            это самостоятельная          часть речи,          которая обозначает         действие предмета      и отвечает на вопросы         Что делать? Что сделать?             Что делает? Что сделает?</vt:lpstr>
      <vt:lpstr>   Глаголы обозначают :</vt:lpstr>
      <vt:lpstr>Действия, связанные  с умственной и речевой деятельностью</vt:lpstr>
      <vt:lpstr>Действия, называющие движение в пространстве</vt:lpstr>
      <vt:lpstr>Действия, называющие различное состояние человека</vt:lpstr>
      <vt:lpstr>Действия, называющие то, что происходит в природе </vt:lpstr>
      <vt:lpstr>Глагол имеет  постоянные признаки </vt:lpstr>
      <vt:lpstr>Непостоянные признаки глагола </vt:lpstr>
      <vt:lpstr>Презентация PowerPoint</vt:lpstr>
      <vt:lpstr>Презентация PowerPoint</vt:lpstr>
      <vt:lpstr>Спряжение —  это изменение глаголов по лицам и числам   в настоящем и будущем времени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Упражнение № 93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:   упражнение № 94, 98  Списать, определить спряжение глаголов. 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Елена</dc:creator>
  <cp:lastModifiedBy>SYSADMIN</cp:lastModifiedBy>
  <cp:revision>137</cp:revision>
  <dcterms:created xsi:type="dcterms:W3CDTF">2013-07-29T17:42:42Z</dcterms:created>
  <dcterms:modified xsi:type="dcterms:W3CDTF">2020-09-07T05:48:27Z</dcterms:modified>
</cp:coreProperties>
</file>