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4"/>
  </p:notesMasterIdLst>
  <p:sldIdLst>
    <p:sldId id="315" r:id="rId3"/>
    <p:sldId id="258" r:id="rId4"/>
    <p:sldId id="271" r:id="rId5"/>
    <p:sldId id="299" r:id="rId6"/>
    <p:sldId id="275" r:id="rId7"/>
    <p:sldId id="277" r:id="rId8"/>
    <p:sldId id="307" r:id="rId9"/>
    <p:sldId id="276" r:id="rId10"/>
    <p:sldId id="294" r:id="rId11"/>
    <p:sldId id="306" r:id="rId12"/>
    <p:sldId id="297" r:id="rId13"/>
    <p:sldId id="298" r:id="rId14"/>
    <p:sldId id="311" r:id="rId15"/>
    <p:sldId id="312" r:id="rId16"/>
    <p:sldId id="300" r:id="rId17"/>
    <p:sldId id="301" r:id="rId18"/>
    <p:sldId id="302" r:id="rId19"/>
    <p:sldId id="303" r:id="rId20"/>
    <p:sldId id="313" r:id="rId21"/>
    <p:sldId id="309" r:id="rId22"/>
    <p:sldId id="28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4A45F-7DB5-47AA-A95B-786CB4AD0AA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44B8A-9E34-440C-BAE5-674D93C5A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5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44B8A-9E34-440C-BAE5-674D93C5AFA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573C24-B5B4-476F-A426-72AB751DB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A7B0AE-1847-44C8-8895-2F827658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B3CF1D-CEB5-488A-895C-02FABFDF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8905DC-DD68-4221-8686-E33F8EA4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E9396A-5B3F-42AD-9F9D-FFDE9416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E7C76F-E11F-4581-A938-0415A226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4527394-BF73-46ED-A541-DCCE0FF04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A32731-FA2B-4F08-B92C-7ECE40AE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C38B2C-79E3-425D-917C-B4613B4A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A0FAB9-C07F-4192-A2C7-E8CD2DA1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CD3FF8-048A-4319-A8E9-0C99EDB1C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3A6BA4-48E8-4FAB-8871-E6910CEA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828045-F73D-4EE9-B61D-C2C73EF2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8A9238-AE35-4C4A-B717-8DB40626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D3BA6B-68E3-40B1-B802-1A8DE457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5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2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3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5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9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F8FBC-1814-4892-A2DE-E76790F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E20350-D565-4D3F-8292-70B21E53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D4453E-A0CD-4CA8-9744-887F805C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408A5A-0597-4D84-9B3A-F4C84DDD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1684C-4AD3-483A-9C75-FACBE887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12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C7446-7803-4F68-9A3D-D879DDED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954353-DE91-4C5B-B173-99F75DCA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2412C5-10A2-4147-92FD-8C8C5DF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BF2B39-A31D-4B67-AD5D-E2A8BE6F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955C-D0F9-43DC-93D1-8BB76A66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59803E-37A8-4F1D-84B1-40EC1442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F41227-E20E-4267-893C-B47C40141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3DAAE5-97F3-43A8-AB3B-B163BADE4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04CA99-B897-4FFF-BF44-646CF83B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D627A3-15FE-417E-AAFA-764EBF2F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382C1E-00A8-4ED5-9522-138C3CD8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2A6916-6F39-4E93-921E-6A1D3F5A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5FE7EC-EDE8-4D03-9C63-680F44BE6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CEC2B0D-6A72-4D9B-B4B5-8DE2A4FC4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5C9644A-553D-4695-8E14-A3951FBFC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7BB9C96-AD00-42E0-A760-33FB9FB6B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C27C9AD-85CB-4037-8BAE-D7330D41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BCEFB9C-0BC3-45E3-A979-2EC83C9F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A9E634-76F0-4C55-8D64-EE767765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8CB725-0C29-45E7-8D36-EDBECDBB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2D15A7-E4CC-4624-9A85-8BC9ACDE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8AB8517-C8BA-4165-8B2E-3F54F026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AD5DFE3-3F10-4671-98B1-EBE00B3A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7D23865-F5FC-475B-B76F-1C720D81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99EDC3A-7F78-4300-A329-36491819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9119DC8-DE83-4C20-990A-A837DE82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58F99F-42E8-4566-8298-91C92791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8446C8-B286-4983-B990-E021EB54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77D6A9-A9C6-4EF1-AB9D-DAC3C23B6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398BFFC-CD23-431C-A2FF-B488FF0B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391F4A-83C2-4A96-BBFE-5B457EC6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A15F15-C7C0-4100-9C05-DCE59C62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F04550-844B-41DD-A312-D6720547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2F739C0-8329-4762-8B36-B9D4EA3DC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5EBCF80-782F-4D12-A4AB-A2F45B9C1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FB9AB0-B372-4B55-8933-6059D78B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8939E2-FD00-4FE2-837D-0FD49342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01AE47-934B-4E75-B5C7-D1177F3A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4ABF9D-E7FA-4777-A511-81A47E158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6FF414-998D-4A23-9EFC-0F4F836F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985C3F-A5C5-4E3B-8DF1-DD6C61B64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8309-C692-46D3-BB86-82CC2D98F3F1}" type="datetimeFigureOut">
              <a:rPr lang="ru-RU" smtClean="0"/>
              <a:pPr/>
              <a:t>вт 01.09.20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792010-B23B-4ADC-A3F4-2536D7E88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314F51-498C-4E6A-B3DD-C9D171DE0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60DB-F68C-4EBD-BEAF-FB61246F2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4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="" xmlns:a16="http://schemas.microsoft.com/office/drawing/2014/main" id="{182679EF-3EEF-4485-BEDF-0CBEA332EA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1619250"/>
          </a:xfrm>
          <a:custGeom>
            <a:avLst/>
            <a:gdLst>
              <a:gd name="T0" fmla="*/ 2147483646 w 5760085"/>
              <a:gd name="T1" fmla="*/ 0 h 1021080"/>
              <a:gd name="T2" fmla="*/ 0 w 5760085"/>
              <a:gd name="T3" fmla="*/ 0 h 1021080"/>
              <a:gd name="T4" fmla="*/ 0 w 5760085"/>
              <a:gd name="T5" fmla="*/ 409551945 h 1021080"/>
              <a:gd name="T6" fmla="*/ 2147483646 w 5760085"/>
              <a:gd name="T7" fmla="*/ 409551945 h 1021080"/>
              <a:gd name="T8" fmla="*/ 2147483646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="" xmlns:a16="http://schemas.microsoft.com/office/drawing/2014/main" id="{C63096CA-385F-40AF-87B7-8973B6C3F0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587" y="301953"/>
            <a:ext cx="4854179" cy="852488"/>
          </a:xfrm>
        </p:spPr>
        <p:txBody>
          <a:bodyPr vert="horz" lIns="91440" tIns="23161" rIns="91440" bIns="45720" rtlCol="0" anchor="ctr">
            <a:normAutofit fontScale="90000"/>
          </a:bodyPr>
          <a:lstStyle/>
          <a:p>
            <a:pPr marL="20141">
              <a:spcBef>
                <a:spcPts val="181"/>
              </a:spcBef>
              <a:defRPr/>
            </a:pPr>
            <a:r>
              <a:rPr lang="ru-RU" sz="539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539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object 4">
            <a:extLst>
              <a:ext uri="{FF2B5EF4-FFF2-40B4-BE49-F238E27FC236}">
                <a16:creationId xmlns="" xmlns:a16="http://schemas.microsoft.com/office/drawing/2014/main" id="{427AB05C-74F0-437D-910A-C4A33E26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734" y="3416991"/>
            <a:ext cx="5523884" cy="12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fontAlgn="base">
              <a:lnSpc>
                <a:spcPts val="2700"/>
              </a:lnSpc>
              <a:spcBef>
                <a:spcPts val="538"/>
              </a:spcBef>
              <a:spcAft>
                <a:spcPct val="0"/>
              </a:spcAft>
            </a:pPr>
            <a:r>
              <a:rPr lang="ru-RU" altLang="ru-RU" sz="4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Текст. Изложение.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4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389" name="object 5">
            <a:extLst>
              <a:ext uri="{FF2B5EF4-FFF2-40B4-BE49-F238E27FC236}">
                <a16:creationId xmlns="" xmlns:a16="http://schemas.microsoft.com/office/drawing/2014/main" id="{2D9876A0-23E1-401C-B827-CFEC3AAE1054}"/>
              </a:ext>
            </a:extLst>
          </p:cNvPr>
          <p:cNvSpPr>
            <a:spLocks/>
          </p:cNvSpPr>
          <p:nvPr/>
        </p:nvSpPr>
        <p:spPr bwMode="auto">
          <a:xfrm>
            <a:off x="569844" y="1859504"/>
            <a:ext cx="887896" cy="1952558"/>
          </a:xfrm>
          <a:custGeom>
            <a:avLst/>
            <a:gdLst>
              <a:gd name="T0" fmla="*/ 138940851 w 344170"/>
              <a:gd name="T1" fmla="*/ 0 h 740410"/>
              <a:gd name="T2" fmla="*/ 0 w 344170"/>
              <a:gd name="T3" fmla="*/ 0 h 740410"/>
              <a:gd name="T4" fmla="*/ 0 w 344170"/>
              <a:gd name="T5" fmla="*/ 1247946159 h 740410"/>
              <a:gd name="T6" fmla="*/ 138940851 w 344170"/>
              <a:gd name="T7" fmla="*/ 1247946159 h 740410"/>
              <a:gd name="T8" fmla="*/ 138940851 w 344170"/>
              <a:gd name="T9" fmla="*/ 0 h 740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740410"/>
              <a:gd name="T17" fmla="*/ 344170 w 344170"/>
              <a:gd name="T18" fmla="*/ 740410 h 740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0" name="object 6">
            <a:extLst>
              <a:ext uri="{FF2B5EF4-FFF2-40B4-BE49-F238E27FC236}">
                <a16:creationId xmlns="" xmlns:a16="http://schemas.microsoft.com/office/drawing/2014/main" id="{280E98EC-D115-4173-8D06-5F0D1B403954}"/>
              </a:ext>
            </a:extLst>
          </p:cNvPr>
          <p:cNvSpPr>
            <a:spLocks/>
          </p:cNvSpPr>
          <p:nvPr/>
        </p:nvSpPr>
        <p:spPr bwMode="auto">
          <a:xfrm>
            <a:off x="569844" y="4377924"/>
            <a:ext cx="887896" cy="1913590"/>
          </a:xfrm>
          <a:custGeom>
            <a:avLst/>
            <a:gdLst>
              <a:gd name="T0" fmla="*/ 138940851 w 344170"/>
              <a:gd name="T1" fmla="*/ 0 h 680719"/>
              <a:gd name="T2" fmla="*/ 0 w 344170"/>
              <a:gd name="T3" fmla="*/ 0 h 680719"/>
              <a:gd name="T4" fmla="*/ 0 w 344170"/>
              <a:gd name="T5" fmla="*/ 272968660 h 680719"/>
              <a:gd name="T6" fmla="*/ 138940851 w 344170"/>
              <a:gd name="T7" fmla="*/ 272968660 h 680719"/>
              <a:gd name="T8" fmla="*/ 138940851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6392" name="object 8">
            <a:extLst>
              <a:ext uri="{FF2B5EF4-FFF2-40B4-BE49-F238E27FC236}">
                <a16:creationId xmlns="" xmlns:a16="http://schemas.microsoft.com/office/drawing/2014/main" id="{AF525BCF-5E04-423D-A31D-3FF8B13B16B4}"/>
              </a:ext>
            </a:extLst>
          </p:cNvPr>
          <p:cNvGrpSpPr>
            <a:grpSpLocks/>
          </p:cNvGrpSpPr>
          <p:nvPr/>
        </p:nvGrpSpPr>
        <p:grpSpPr bwMode="auto">
          <a:xfrm>
            <a:off x="9444763" y="360337"/>
            <a:ext cx="972217" cy="950791"/>
            <a:chOff x="4701997" y="228108"/>
            <a:chExt cx="816404" cy="730044"/>
          </a:xfrm>
        </p:grpSpPr>
        <p:sp>
          <p:nvSpPr>
            <p:cNvPr id="16396" name="object 9">
              <a:extLst>
                <a:ext uri="{FF2B5EF4-FFF2-40B4-BE49-F238E27FC236}">
                  <a16:creationId xmlns="" xmlns:a16="http://schemas.microsoft.com/office/drawing/2014/main" id="{4674FD90-B37B-4309-807E-64678D22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99" y="228108"/>
              <a:ext cx="816402" cy="730044"/>
            </a:xfrm>
            <a:custGeom>
              <a:avLst/>
              <a:gdLst>
                <a:gd name="T0" fmla="*/ 603608 w 603885"/>
                <a:gd name="T1" fmla="*/ 0 h 603885"/>
                <a:gd name="T2" fmla="*/ 0 w 603885"/>
                <a:gd name="T3" fmla="*/ 0 h 603885"/>
                <a:gd name="T4" fmla="*/ 0 w 603885"/>
                <a:gd name="T5" fmla="*/ 603609 h 603885"/>
                <a:gd name="T6" fmla="*/ 603608 w 603885"/>
                <a:gd name="T7" fmla="*/ 603609 h 603885"/>
                <a:gd name="T8" fmla="*/ 603608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97" name="object 10">
              <a:extLst>
                <a:ext uri="{FF2B5EF4-FFF2-40B4-BE49-F238E27FC236}">
                  <a16:creationId xmlns="" xmlns:a16="http://schemas.microsoft.com/office/drawing/2014/main" id="{8F2CF17E-F7A7-4A76-B181-A79DC7048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97" y="228108"/>
              <a:ext cx="816404" cy="730044"/>
            </a:xfrm>
            <a:custGeom>
              <a:avLst/>
              <a:gdLst>
                <a:gd name="T0" fmla="*/ 0 w 603885"/>
                <a:gd name="T1" fmla="*/ 0 h 603885"/>
                <a:gd name="T2" fmla="*/ 603608 w 603885"/>
                <a:gd name="T3" fmla="*/ 0 h 603885"/>
                <a:gd name="T4" fmla="*/ 603608 w 603885"/>
                <a:gd name="T5" fmla="*/ 603609 h 603885"/>
                <a:gd name="T6" fmla="*/ 0 w 603885"/>
                <a:gd name="T7" fmla="*/ 603609 h 603885"/>
                <a:gd name="T8" fmla="*/ 0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8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AB721BAF-D24C-44C3-93A9-17D7F67DB49B}"/>
              </a:ext>
            </a:extLst>
          </p:cNvPr>
          <p:cNvSpPr txBox="1"/>
          <p:nvPr/>
        </p:nvSpPr>
        <p:spPr>
          <a:xfrm>
            <a:off x="9804566" y="367541"/>
            <a:ext cx="252609" cy="574675"/>
          </a:xfrm>
          <a:prstGeom prst="rect">
            <a:avLst/>
          </a:prstGeom>
        </p:spPr>
        <p:txBody>
          <a:bodyPr wrap="square" lIns="0" tIns="25176" rIns="0" bIns="0">
            <a:spAutoFit/>
          </a:bodyPr>
          <a:lstStyle/>
          <a:p>
            <a:pPr>
              <a:spcBef>
                <a:spcPts val="198"/>
              </a:spcBef>
              <a:defRPr/>
            </a:pPr>
            <a:r>
              <a:rPr lang="ru-RU" sz="3568" b="1" spc="1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56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="" xmlns:a16="http://schemas.microsoft.com/office/drawing/2014/main" id="{909EAB7E-F1E7-495B-B256-DF2FA4E4DB19}"/>
              </a:ext>
            </a:extLst>
          </p:cNvPr>
          <p:cNvSpPr txBox="1"/>
          <p:nvPr/>
        </p:nvSpPr>
        <p:spPr>
          <a:xfrm>
            <a:off x="9539512" y="890243"/>
            <a:ext cx="782715" cy="336652"/>
          </a:xfrm>
          <a:prstGeom prst="rect">
            <a:avLst/>
          </a:prstGeom>
        </p:spPr>
        <p:txBody>
          <a:bodyPr wrap="square" lIns="0" tIns="19134" rIns="0" bIns="0">
            <a:spAutoFit/>
          </a:bodyPr>
          <a:lstStyle/>
          <a:p>
            <a:pPr>
              <a:spcBef>
                <a:spcPts val="151"/>
              </a:spcBef>
              <a:defRPr/>
            </a:pPr>
            <a:r>
              <a:rPr sz="2062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62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06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11" y="1824210"/>
            <a:ext cx="3894510" cy="3185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1" y="1224968"/>
            <a:ext cx="1167516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поздно! Воробей благополучно улетел, правда,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лишился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хвоста. Кошка прищурила зеленые глаза, обиженно отвернулась, сделав равнодушный вид, и только искоса поглядывает на воробьев, тревожно чирикающих между собой.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Теперь понятно, откуда в городах берутся куцые воробьи.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61" y="4392474"/>
            <a:ext cx="4026639" cy="236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0853" y="331305"/>
            <a:ext cx="359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Кошачья охота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06400" y="838200"/>
            <a:ext cx="11480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4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Понравился 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вам рассказ?</a:t>
            </a:r>
          </a:p>
          <a:p>
            <a:pPr algn="just" eaLnBrk="1" hangingPunct="1"/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ли </a:t>
            </a:r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 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текстом?</a:t>
            </a:r>
          </a:p>
          <a:p>
            <a:pPr eaLnBrk="1" hangingPunct="1"/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Назовите признаки текста.</a:t>
            </a:r>
          </a:p>
          <a:p>
            <a:pPr eaLnBrk="1" hangingPunct="1"/>
            <a:endParaRPr lang="ru-RU" alt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102464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Аналитическая беседа по тексту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173357" y="2435088"/>
            <a:ext cx="47547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altLang="ru-RU" sz="36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u="sng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altLang="ru-RU" sz="3600" b="1" i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36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u="sng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  <a:endParaRPr lang="ru-RU" altLang="ru-RU" sz="3600" b="1" i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36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u="sng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altLang="ru-RU" sz="3600" b="1" i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36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u="sng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Концовка</a:t>
            </a:r>
            <a:endParaRPr lang="ru-RU" altLang="ru-RU" sz="3600" b="1" i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36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u="sng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endParaRPr lang="ru-RU" altLang="ru-RU" sz="3600" b="1" i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sz="3600" b="1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u="sng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altLang="ru-RU" sz="3600" b="1" i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58" y="2435088"/>
            <a:ext cx="4618161" cy="322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4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393412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Деление </a:t>
            </a:r>
            <a:r>
              <a:rPr lang="ru-RU" alt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на </a:t>
            </a:r>
            <a:r>
              <a:rPr lang="ru-RU" altLang="ru-RU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микротемы</a:t>
            </a:r>
            <a:r>
              <a:rPr lang="ru-RU" alt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плана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326295" y="2590801"/>
            <a:ext cx="811145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74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поисках </a:t>
            </a:r>
            <a:r>
              <a:rPr lang="ru-RU" alt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пищи.</a:t>
            </a:r>
            <a:endParaRPr lang="ru-RU" altLang="ru-RU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Воробьи - осторожные птицы.</a:t>
            </a:r>
            <a:endParaRPr lang="ru-RU" altLang="ru-RU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Неудачный </a:t>
            </a: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прыжок.</a:t>
            </a:r>
          </a:p>
          <a:p>
            <a:pPr eaLnBrk="1" hangingPunct="1">
              <a:buFontTx/>
              <a:buAutoNum type="arabicPeriod"/>
            </a:pPr>
            <a:r>
              <a:rPr lang="ru-RU" alt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Откуда </a:t>
            </a: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берутся </a:t>
            </a:r>
            <a:r>
              <a:rPr lang="ru-RU" alt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куцые воробьи</a:t>
            </a: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eaLnBrk="1" hangingPunct="1"/>
            <a:endParaRPr lang="ru-RU" altLang="ru-RU" sz="2800" b="1" dirty="0">
              <a:latin typeface="Century Schoolbook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1600" y="1219200"/>
            <a:ext cx="1158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4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МИКРОТЕМА </a:t>
            </a:r>
            <a:r>
              <a:rPr lang="ru-RU" alt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alt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наименьшая составная часть темы целого </a:t>
            </a:r>
            <a:r>
              <a:rPr lang="ru-RU" alt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текста.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  <a:p>
            <a:pPr algn="ctr" eaLnBrk="1" hangingPunct="1"/>
            <a:endParaRPr lang="ru-RU" alt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endParaRPr lang="ru-RU" alt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97922" y="5205366"/>
            <a:ext cx="1137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3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ЗАПОМНИТЕ:</a:t>
            </a:r>
          </a:p>
          <a:p>
            <a:pPr algn="ctr"/>
            <a:r>
              <a:rPr lang="ru-RU" altLang="ru-RU" sz="32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плане столько пунктов, сколько </a:t>
            </a:r>
            <a:r>
              <a:rPr lang="ru-RU" altLang="ru-RU" sz="3200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</a:t>
            </a:r>
            <a:r>
              <a:rPr lang="ru-RU" altLang="ru-RU" sz="32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3200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Перескажите текст по плану</a:t>
            </a:r>
            <a:endParaRPr lang="ru-RU" altLang="ru-RU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6" y="2404716"/>
            <a:ext cx="2941983" cy="297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Опорные слова и выражения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4967" y="1442624"/>
            <a:ext cx="4302055" cy="82391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Кошка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1304" y="2505075"/>
            <a:ext cx="5666271" cy="36845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Затаилась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Пристально следит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Подскакивает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Прищурила глаза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Искоса поглядывает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51643" y="1442624"/>
            <a:ext cx="5183188" cy="8239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Воробьи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Прыгают по дорожкам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Осторожные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Знают своего врага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Близко не подлетают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Воробей вспорхнул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Благополучно улетел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71" y="1442624"/>
            <a:ext cx="2050773" cy="160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0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66" y="406477"/>
            <a:ext cx="120992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Какова 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текста?</a:t>
            </a:r>
          </a:p>
          <a:p>
            <a:pPr lvl="0"/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alt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тексте рассказывается о том, как кошка охотилась на воробьев.</a:t>
            </a:r>
          </a:p>
          <a:p>
            <a:pPr lvl="0"/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Какова 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мысль текста, т.е. авторский замысел? </a:t>
            </a:r>
          </a:p>
          <a:p>
            <a:pPr lvl="0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Основная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мысль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текста: О</a:t>
            </a:r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хота </a:t>
            </a:r>
            <a:r>
              <a:rPr lang="ru-RU" alt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кошки </a:t>
            </a:r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оказалась неудачной</a:t>
            </a:r>
            <a:r>
              <a:rPr lang="ru-RU" alt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вы озаглавили текст?</a:t>
            </a:r>
          </a:p>
          <a:p>
            <a:pPr lvl="0"/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Кошачья охота», «Кошка на охоте», «Кошка и воробьи»</a:t>
            </a:r>
          </a:p>
          <a:p>
            <a:pPr lvl="0"/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какому стилю и типу речи принадлежит текст?</a:t>
            </a:r>
          </a:p>
          <a:p>
            <a:pPr lvl="0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Стиль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 — 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художественный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тип речи —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повествование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524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Сжатие текста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3098981"/>
            <a:ext cx="868946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Без каких предложений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слов в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первой </a:t>
            </a:r>
            <a:r>
              <a:rPr lang="ru-RU" alt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микротеме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обойтись нельзя?</a:t>
            </a:r>
          </a:p>
          <a:p>
            <a:pPr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Сожмите 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первую </a:t>
            </a:r>
            <a:r>
              <a:rPr lang="ru-RU" alt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микротему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eaLnBrk="1" hangingPunct="1"/>
            <a:r>
              <a:rPr lang="ru-RU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0" algn="just" eaLnBrk="1" hangingPunct="1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траве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парка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затаилась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кошка. Она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следит за стайкой воробьев,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прыгающих в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поисках пищи.</a:t>
            </a:r>
          </a:p>
          <a:p>
            <a:pPr eaLnBrk="1" hangingPunct="1"/>
            <a:endParaRPr lang="ru-RU" alt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57200" y="720878"/>
            <a:ext cx="11277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4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3600" b="1" dirty="0">
                <a:solidFill>
                  <a:schemeClr val="tx2"/>
                </a:solidFill>
              </a:rPr>
              <a:t>В траве городского парка прижалась к земле и затаилась кошка. Она пристально следит за стайкой воробьев, прыгающих по дорожкам и около кустов в поисках пищи.</a:t>
            </a:r>
          </a:p>
          <a:p>
            <a:pPr algn="just" eaLnBrk="1" hangingPunct="1"/>
            <a:endParaRPr lang="ru-RU" altLang="ru-RU" sz="3600" b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914400" y="1300315"/>
            <a:ext cx="1669773" cy="1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3246783" y="1896050"/>
            <a:ext cx="1364944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28703" y="1896050"/>
            <a:ext cx="195547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5177785" y="1867716"/>
            <a:ext cx="736270" cy="8903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9141032" y="1840566"/>
            <a:ext cx="2481125" cy="27149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5177785" y="1278175"/>
            <a:ext cx="1474806" cy="2214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36713" y="2455624"/>
            <a:ext cx="4234070" cy="8904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4964890" y="2455624"/>
            <a:ext cx="3017651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47" y="3024101"/>
            <a:ext cx="3611653" cy="342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723861" y="3024101"/>
            <a:ext cx="3445565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7200" y="4691928"/>
            <a:ext cx="9170505" cy="203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-251792" y="43542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Сжатие текста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5636" y="3469050"/>
            <a:ext cx="1188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Без каких слов и предложений </a:t>
            </a: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во второй </a:t>
            </a:r>
            <a:r>
              <a:rPr lang="ru-RU" alt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микротеме</a:t>
            </a: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обойтись нельзя</a:t>
            </a:r>
            <a:r>
              <a:rPr lang="ru-RU" alt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Сожмите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вторую </a:t>
            </a:r>
            <a:r>
              <a:rPr lang="ru-RU" altLang="ru-RU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микротему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2693060" y="3326317"/>
            <a:ext cx="7802662" cy="2205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33924" y="4684907"/>
            <a:ext cx="1191230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74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Воробьи - осторожные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птицы. Они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знают своего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врага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 нему не подлетают.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Кошке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надоело ждать. Она делает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прыжок,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подскакивает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 пытается перехватить вспорхнувшего воробья.</a:t>
            </a:r>
          </a:p>
          <a:p>
            <a:pPr algn="just" eaLnBrk="1" hangingPunct="1"/>
            <a:endParaRPr lang="ru-RU" altLang="ru-RU" sz="3200" b="1" i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548" y="805774"/>
            <a:ext cx="1188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Воробьи- умные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осторожные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птицы. Они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отлично знают своего злейшего врага и близко к нему не подлетают. Наконец, кошке надоело ждать. Она делает громадный прыжок, очень ловко подскакивает в воздухе и пытается перехватить вспорхнувшего воробья.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8775637" y="1339932"/>
            <a:ext cx="703827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64548" y="1791947"/>
            <a:ext cx="134719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571340" y="1339932"/>
            <a:ext cx="3830537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747369" y="1339932"/>
            <a:ext cx="1725337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11678" y="2311729"/>
            <a:ext cx="2474026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889611" y="1791947"/>
            <a:ext cx="1261421" cy="7917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7754011" y="2317580"/>
            <a:ext cx="1295732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7195930" y="2790851"/>
            <a:ext cx="2584174" cy="15684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10004929" y="2311729"/>
            <a:ext cx="1324131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457621" y="2330832"/>
            <a:ext cx="3109369" cy="15771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133924" y="3328522"/>
            <a:ext cx="2167907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1538514" y="1776263"/>
            <a:ext cx="134719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229236" y="1799864"/>
            <a:ext cx="365155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8127771" y="1844695"/>
            <a:ext cx="1904126" cy="15019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9227916" y="2311729"/>
            <a:ext cx="703827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2693060" y="2790851"/>
            <a:ext cx="1460393" cy="15684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2538" y="4791612"/>
            <a:ext cx="11945731" cy="2034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1524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Сжатие текста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5920" y="3510372"/>
            <a:ext cx="1117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Century Schoolbook" pitchFamily="18" charset="0"/>
              </a:rPr>
              <a:t>      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 и предложений 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третьей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микротеме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обойтись нельзя?</a:t>
            </a:r>
          </a:p>
          <a:p>
            <a:pPr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Сожмите </a:t>
            </a:r>
            <a:r>
              <a:rPr lang="ru-RU" alt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третью </a:t>
            </a:r>
            <a:r>
              <a:rPr lang="ru-RU" altLang="ru-RU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микротему</a:t>
            </a:r>
            <a:r>
              <a:rPr lang="ru-RU" alt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76809" y="5080032"/>
            <a:ext cx="119142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74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Но поздно!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Воробей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улетел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, но лишился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хвоста. Кошка прищурила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глаза, обиженно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отвернулась и искоса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поглядывает на воробьев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чирикающих между собой.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53" y="897162"/>
            <a:ext cx="1176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866" y="955827"/>
            <a:ext cx="117981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поздно! Воробей благополучно улетел,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лишился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хвоста. Кошка прищурила зеленые глаза, обиженно отвернулась, сделав равнодушный вид, и только искоса поглядывает на воробьев, тревожно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чирикающих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собой.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126" y="5041801"/>
            <a:ext cx="11798108" cy="1625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874643" y="1490479"/>
            <a:ext cx="2107097" cy="3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3097852" y="1512209"/>
            <a:ext cx="1995831" cy="21727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7956669" y="1533936"/>
            <a:ext cx="156456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9672825" y="1512209"/>
            <a:ext cx="491592" cy="11785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300123" y="2036411"/>
            <a:ext cx="3251459" cy="17676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3865961" y="2005232"/>
            <a:ext cx="3568509" cy="251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9521230" y="1961322"/>
            <a:ext cx="1080509" cy="12983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00123" y="2437490"/>
            <a:ext cx="465619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10734261" y="2437491"/>
            <a:ext cx="265044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1842053" y="2967577"/>
            <a:ext cx="6771860" cy="4032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480031" y="3537983"/>
            <a:ext cx="5231656" cy="9298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88176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Сжатие текста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2035" y="3352799"/>
            <a:ext cx="112687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 в 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четвёртой </a:t>
            </a:r>
            <a:r>
              <a:rPr lang="ru-RU" alt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микротеме</a:t>
            </a:r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обойтись нельзя?</a:t>
            </a:r>
          </a:p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Сожмите 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четвёртую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микротему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998" y="1149784"/>
            <a:ext cx="104529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Теперь 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понятно, откуда в городах берутся куцые </a:t>
            </a: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воробьи.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496" y="5414902"/>
            <a:ext cx="10737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Теперь 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понятно, откуда </a:t>
            </a:r>
            <a:r>
              <a:rPr lang="ru-RU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берутся куцые </a:t>
            </a:r>
            <a:r>
              <a:rPr lang="ru-RU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воробьи.</a:t>
            </a:r>
            <a:endParaRPr lang="ru-R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27" y="1704586"/>
            <a:ext cx="1663576" cy="246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85908" y="1909775"/>
            <a:ext cx="4500492" cy="11789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565914" y="1921563"/>
            <a:ext cx="2093844" cy="14449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507998" y="2596333"/>
            <a:ext cx="6674680" cy="0"/>
          </a:xfrm>
          <a:prstGeom prst="line">
            <a:avLst/>
          </a:prstGeom>
          <a:noFill/>
          <a:ln w="5715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5496" y="5416651"/>
            <a:ext cx="11283165" cy="1209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539" y="906023"/>
            <a:ext cx="117149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траве  парка  затаилась кошка. Она  следит за стайкой воробьев, прыгающих в  поисках пищи</a:t>
            </a: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ru-RU" sz="3600" b="1" dirty="0" smtClean="0">
                <a:solidFill>
                  <a:srgbClr val="70AD47">
                    <a:lumMod val="50000"/>
                  </a:srgbClr>
                </a:solidFill>
              </a:rPr>
              <a:t>    Воробьи </a:t>
            </a:r>
            <a:r>
              <a:rPr lang="ru-RU" sz="3600" b="1" dirty="0">
                <a:solidFill>
                  <a:srgbClr val="70AD47">
                    <a:lumMod val="50000"/>
                  </a:srgbClr>
                </a:solidFill>
              </a:rPr>
              <a:t>- осторожные птицы. Они  знают своего  врага и  к нему не подлетают.  Кошке надоело ждать. Она делает  прыжок,  подскакивает  и пытается перехватить вспорхнувшего воробья</a:t>
            </a:r>
            <a:r>
              <a:rPr lang="ru-RU" sz="3600" b="1" dirty="0" smtClean="0">
                <a:solidFill>
                  <a:srgbClr val="70AD47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</a:rPr>
              <a:t>Но </a:t>
            </a:r>
            <a:r>
              <a:rPr lang="ru-RU" sz="3600" b="1" dirty="0">
                <a:solidFill>
                  <a:srgbClr val="C00000"/>
                </a:solidFill>
              </a:rPr>
              <a:t>поздно! Воробей улетел, но лишился хвоста. Кошка прищурила  глаза, обиженно отвернулась и искоса поглядывает на воробьев, чирикающих между собой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Теперь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понятно, откуда  берутся куцые </a:t>
            </a: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воробьи.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600" b="1" dirty="0">
              <a:solidFill>
                <a:srgbClr val="FF0000"/>
              </a:solidFill>
            </a:endParaRPr>
          </a:p>
          <a:p>
            <a:pPr lvl="0" algn="just"/>
            <a:endParaRPr lang="ru-RU" sz="36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7009" y="145774"/>
            <a:ext cx="841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Перескажите сжатый текст </a:t>
            </a:r>
          </a:p>
        </p:txBody>
      </p:sp>
    </p:spTree>
    <p:extLst>
      <p:ext uri="{BB962C8B-B14F-4D97-AF65-F5344CB8AC3E}">
        <p14:creationId xmlns:p14="http://schemas.microsoft.com/office/powerpoint/2010/main" val="16376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22AA25-0A97-412E-B00E-A1E51780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altLang="ru-RU" b="1" i="1" dirty="0">
                <a:solidFill>
                  <a:srgbClr val="006600"/>
                </a:solidFill>
                <a:latin typeface="Century Schoolbook" panose="02040604050505020304" pitchFamily="18" charset="0"/>
                <a:ea typeface="+mn-ea"/>
                <a:cs typeface="+mn-cs"/>
              </a:rPr>
              <a:t>    </a:t>
            </a:r>
            <a:r>
              <a:rPr lang="ru-RU" altLang="ru-RU" b="1" i="1" dirty="0" smtClean="0">
                <a:solidFill>
                  <a:srgbClr val="006600"/>
                </a:solidFill>
                <a:latin typeface="Century Schoolbook" panose="02040604050505020304" pitchFamily="18" charset="0"/>
                <a:ea typeface="+mn-ea"/>
                <a:cs typeface="+mn-cs"/>
              </a:rPr>
              <a:t>     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Сегодня 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уроке 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 будем: </a:t>
            </a:r>
            <a:r>
              <a:rPr lang="ru-RU" alt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BBEE3E-19D0-4E36-AEF3-D7B59DC69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585783"/>
            <a:ext cx="11313228" cy="4351338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учиться формулировать основную мысль текста;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endParaRPr lang="ru-RU" altLang="ru-RU" sz="32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FontTx/>
              <a:buChar char="-"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выделять в тексте главную и второстепенную 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информацию;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endParaRPr lang="ru-RU" alt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FontTx/>
              <a:buChar char="-"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учиться сжимать текст, сохраняя основную мысль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основе исходного текста.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8" descr="776937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4418634"/>
            <a:ext cx="23764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22AA25-0A97-412E-B00E-A1E51780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altLang="ru-RU" sz="4000" b="1" i="1" dirty="0">
                <a:solidFill>
                  <a:srgbClr val="006600"/>
                </a:solidFill>
                <a:latin typeface="Century Schoolbook" panose="02040604050505020304" pitchFamily="18" charset="0"/>
                <a:ea typeface="+mn-ea"/>
                <a:cs typeface="+mn-cs"/>
              </a:rPr>
              <a:t>    </a:t>
            </a:r>
            <a:r>
              <a:rPr lang="ru-RU" altLang="ru-RU" sz="4000" b="1" i="1" dirty="0" smtClean="0">
                <a:solidFill>
                  <a:srgbClr val="006600"/>
                </a:solidFill>
                <a:latin typeface="Century Schoolbook" panose="02040604050505020304" pitchFamily="18" charset="0"/>
                <a:ea typeface="+mn-ea"/>
                <a:cs typeface="+mn-cs"/>
              </a:rPr>
              <a:t>                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Сегодня </a:t>
            </a: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уроке 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мы:  </a:t>
            </a:r>
            <a:r>
              <a:rPr lang="ru-RU" altLang="ru-RU" sz="36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6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BBEE3E-19D0-4E36-AEF3-D7B59DC69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227974"/>
            <a:ext cx="11688417" cy="4351338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учились 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формулировать основную мысль текста;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Blip>
                <a:blip r:embed="rId2"/>
              </a:buBlip>
            </a:pP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FontTx/>
              <a:buChar char="-"/>
            </a:pP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выделять 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тексте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главную и второстепенную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информацию; 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Blip>
                <a:blip r:embed="rId2"/>
              </a:buBlip>
            </a:pP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FontTx/>
              <a:buChar char="-"/>
            </a:pP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учились сжимать текст, 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сохраняя основную мысль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None/>
            </a:pP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исходного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текста. 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006600"/>
              </a:buClr>
              <a:buBlip>
                <a:blip r:embed="rId2"/>
              </a:buBlip>
            </a:pPr>
            <a:endParaRPr lang="ru-RU" altLang="ru-RU" sz="24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10" descr="408b1884dd1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281574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069" y="139838"/>
            <a:ext cx="10783957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89044" y="1878634"/>
            <a:ext cx="6318017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Написать изложение по плану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ru-RU" altLang="ru-RU" b="1" dirty="0" smtClean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alt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поисках </a:t>
            </a:r>
            <a:r>
              <a:rPr lang="ru-RU" alt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пищи.</a:t>
            </a:r>
            <a:endParaRPr lang="ru-RU" alt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Воробьи - осторожные птицы.</a:t>
            </a:r>
            <a:endParaRPr lang="ru-RU" alt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Неудачный </a:t>
            </a:r>
            <a:r>
              <a:rPr lang="ru-RU" alt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прыжок.</a:t>
            </a:r>
          </a:p>
          <a:p>
            <a:pPr marL="0" indent="0">
              <a:buNone/>
            </a:pPr>
            <a:r>
              <a:rPr lang="ru-RU" alt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Откуда </a:t>
            </a:r>
            <a:r>
              <a:rPr lang="ru-RU" alt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берутся куцые воробьи.</a:t>
            </a:r>
          </a:p>
          <a:p>
            <a:pPr indent="0"/>
            <a:endParaRPr lang="ru-RU" altLang="ru-RU" b="1" dirty="0">
              <a:latin typeface="Century Schoolbook" pitchFamily="18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ru-RU" b="1" dirty="0">
              <a:solidFill>
                <a:srgbClr val="7030A0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56" y="4419600"/>
            <a:ext cx="311417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39" y="662899"/>
            <a:ext cx="3114170" cy="38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19289" y="924590"/>
            <a:ext cx="83534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Изложение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письменная работа,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которой необходимо 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памяти</a:t>
            </a:r>
            <a:r>
              <a:rPr lang="ru-RU" alt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изложить текст.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важно передать содержание так,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написал автор.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" y="0"/>
            <a:ext cx="2980580" cy="2429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6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84313" y="331305"/>
            <a:ext cx="115426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Слово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сжато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глагола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сжать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(сократить, уменьшить в объеме). Сжать можно за счет того, что мы исключим,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уберем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детали (подробности) или обобщим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факты, действия, сохраняя основную мысль на основе исходного текста.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00" y="3992225"/>
            <a:ext cx="3553887" cy="278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Текст — это группа предложений, объединённых одной мыслью и темой.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b="1" i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altLang="ru-RU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часть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Концовка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мысль</a:t>
            </a:r>
          </a:p>
          <a:p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11" y="1757548"/>
            <a:ext cx="5534024" cy="4850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7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6" y="201479"/>
            <a:ext cx="11781182" cy="1072686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altLang="ru-RU" sz="320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ru-RU" alt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Деление </a:t>
            </a:r>
            <a:r>
              <a:rPr lang="ru-RU" alt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текста на </a:t>
            </a:r>
            <a:r>
              <a:rPr lang="ru-RU" altLang="ru-RU" sz="40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микротемы</a:t>
            </a:r>
            <a:r>
              <a:rPr lang="ru-RU" alt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составление плана</a:t>
            </a:r>
            <a:br>
              <a:rPr lang="ru-RU" alt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8BD75F7D-07F1-440E-A983-A14F6FE6E4EE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278296" y="1255998"/>
            <a:ext cx="7288695" cy="50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defTabSz="457200"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 </a:t>
            </a:r>
            <a:r>
              <a:rPr lang="ru-RU" altLang="ru-RU" sz="32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Микротема</a:t>
            </a:r>
            <a:r>
              <a:rPr lang="ru-RU" altLang="ru-RU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rgbClr val="4C0000"/>
                </a:solidFill>
                <a:cs typeface="Arial" panose="020B0604020202020204" pitchFamily="34" charset="0"/>
              </a:rPr>
              <a:t>– содержание нескольких самостоятельных предложений текста, связанных одной </a:t>
            </a:r>
            <a:r>
              <a:rPr lang="ru-RU" altLang="ru-RU" sz="3200" b="1" dirty="0" smtClean="0">
                <a:solidFill>
                  <a:srgbClr val="4C0000"/>
                </a:solidFill>
                <a:cs typeface="Arial" panose="020B0604020202020204" pitchFamily="34" charset="0"/>
              </a:rPr>
              <a:t>мыслью. Если </a:t>
            </a:r>
            <a:r>
              <a:rPr lang="ru-RU" altLang="ru-RU" sz="3200" b="1" dirty="0">
                <a:solidFill>
                  <a:srgbClr val="4C0000"/>
                </a:solidFill>
                <a:cs typeface="Arial" panose="020B0604020202020204" pitchFamily="34" charset="0"/>
              </a:rPr>
              <a:t>в тексте есть несколько частей, то каждая из них имеет свою </a:t>
            </a:r>
            <a:r>
              <a:rPr lang="ru-RU" altLang="ru-RU" sz="3200" b="1" dirty="0" smtClean="0">
                <a:solidFill>
                  <a:srgbClr val="4C0000"/>
                </a:solidFill>
                <a:cs typeface="Arial" panose="020B0604020202020204" pitchFamily="34" charset="0"/>
              </a:rPr>
              <a:t>тему. </a:t>
            </a:r>
          </a:p>
          <a:p>
            <a:pPr indent="0" algn="just" defTabSz="457200">
              <a:buNone/>
            </a:pPr>
            <a:r>
              <a:rPr lang="ru-RU" altLang="ru-RU" sz="3200" b="1" dirty="0" smtClean="0">
                <a:solidFill>
                  <a:srgbClr val="4C0000"/>
                </a:solidFill>
                <a:cs typeface="Arial" panose="020B0604020202020204" pitchFamily="34" charset="0"/>
              </a:rPr>
              <a:t>	Часто </a:t>
            </a:r>
            <a:r>
              <a:rPr lang="ru-RU" altLang="ru-RU" sz="3200" b="1" dirty="0" err="1">
                <a:solidFill>
                  <a:srgbClr val="4C0000"/>
                </a:solidFill>
                <a:cs typeface="Arial" panose="020B0604020202020204" pitchFamily="34" charset="0"/>
              </a:rPr>
              <a:t>микротема</a:t>
            </a:r>
            <a:r>
              <a:rPr lang="ru-RU" altLang="ru-RU" sz="3200" b="1" dirty="0">
                <a:solidFill>
                  <a:srgbClr val="4C0000"/>
                </a:solidFill>
                <a:cs typeface="Arial" panose="020B0604020202020204" pitchFamily="34" charset="0"/>
              </a:rPr>
              <a:t> выделяется в отдельный </a:t>
            </a:r>
            <a:r>
              <a:rPr lang="ru-RU" altLang="ru-RU" sz="3200" b="1" dirty="0" smtClean="0">
                <a:solidFill>
                  <a:srgbClr val="4C0000"/>
                </a:solidFill>
                <a:cs typeface="Arial" panose="020B0604020202020204" pitchFamily="34" charset="0"/>
              </a:rPr>
              <a:t>абзац, то </a:t>
            </a:r>
            <a:r>
              <a:rPr lang="ru-RU" altLang="ru-RU" sz="3200" b="1" dirty="0">
                <a:solidFill>
                  <a:srgbClr val="4C0000"/>
                </a:solidFill>
                <a:cs typeface="Arial" panose="020B0604020202020204" pitchFamily="34" charset="0"/>
              </a:rPr>
              <a:t>есть начинается с красной </a:t>
            </a:r>
            <a:r>
              <a:rPr lang="ru-RU" altLang="ru-RU" sz="3200" b="1" dirty="0" smtClean="0">
                <a:solidFill>
                  <a:srgbClr val="4C0000"/>
                </a:solidFill>
                <a:cs typeface="Arial" panose="020B0604020202020204" pitchFamily="34" charset="0"/>
              </a:rPr>
              <a:t>строки.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b="1" i="1" dirty="0" smtClean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ЗАПОМНИТЕ: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плане столько</a:t>
            </a:r>
            <a:r>
              <a:rPr lang="en-US" altLang="ru-RU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cs typeface="Arial" panose="020B0604020202020204" pitchFamily="34" charset="0"/>
              </a:rPr>
              <a:t>абзацев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, сколько </a:t>
            </a:r>
            <a:r>
              <a:rPr lang="ru-RU" altLang="ru-RU" b="1" dirty="0" err="1">
                <a:solidFill>
                  <a:srgbClr val="C00000"/>
                </a:solidFill>
                <a:cs typeface="Arial" panose="020B0604020202020204" pitchFamily="34" charset="0"/>
              </a:rPr>
              <a:t>микротем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55999"/>
            <a:ext cx="4495800" cy="482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0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23" y="365125"/>
            <a:ext cx="11953460" cy="13255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рассказ делится на несколько частей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23" y="1838878"/>
            <a:ext cx="11953460" cy="48667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Завязка           </a:t>
            </a:r>
            <a:r>
              <a:rPr lang="ru-RU" sz="5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кульминация </a:t>
            </a:r>
            <a:r>
              <a:rPr 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5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</a:t>
            </a:r>
          </a:p>
          <a:p>
            <a:pPr marL="0" indent="0">
              <a:buNone/>
            </a:pPr>
            <a:r>
              <a:rPr lang="ru-RU" sz="5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ЗАВЯЗКА</a:t>
            </a:r>
            <a:r>
              <a:rPr lang="ru-RU" sz="5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— событие, которое является </a:t>
            </a:r>
            <a:r>
              <a:rPr 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началом действия</a:t>
            </a: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endParaRPr 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КУЛЬМИНАЦИЯ</a:t>
            </a:r>
            <a:r>
              <a:rPr lang="ru-RU" sz="5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наиболее напряженный момент в развитии действия, решающий, переломный момент во взаимоотношениях, столкновениях литературных героев или между героем и обстоятельствами</a:t>
            </a:r>
            <a:r>
              <a:rPr 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5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 </a:t>
            </a: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— окончание действия или завершение конфликта между </a:t>
            </a:r>
            <a:r>
              <a:rPr 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персонажами. </a:t>
            </a: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Чаще всего развязка дается в конце </a:t>
            </a:r>
            <a:r>
              <a:rPr 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текста</a:t>
            </a:r>
            <a:r>
              <a:rPr 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30" y="1690688"/>
            <a:ext cx="2084284" cy="164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DE822145-B192-4241-9A00-0CE3E1405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39633" y="2146418"/>
            <a:ext cx="1023985" cy="3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DE822145-B192-4241-9A00-0CE3E1405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9826" y="2146418"/>
            <a:ext cx="1023985" cy="3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206" y="11213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379" y="1379095"/>
            <a:ext cx="6080167" cy="47978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Пристально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сосредоточенно, напряженно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Искоса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 прямо, а скосив глаза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Куцый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слишком короткий (обрезанный) хвост</a:t>
            </a:r>
          </a:p>
          <a:p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D:\клипарт\Волшебник\0_92fbd_fe8cdff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5098" y="4039849"/>
            <a:ext cx="2630774" cy="2630774"/>
          </a:xfrm>
          <a:prstGeom prst="rect">
            <a:avLst/>
          </a:prstGeom>
          <a:noFill/>
        </p:spPr>
      </p:pic>
      <p:pic>
        <p:nvPicPr>
          <p:cNvPr id="1027" name="Picture 3" descr="D:\клипарт\Волшебник\0_139d07_e3cce366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86006" y="4766873"/>
            <a:ext cx="1146748" cy="1720122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06" y="1224981"/>
            <a:ext cx="5919866" cy="543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87" y="0"/>
            <a:ext cx="11128513" cy="1325563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Прочитайте и озаглавьте текст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87" y="1325563"/>
            <a:ext cx="11622156" cy="5158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траве городского парка прижалась к земле и затаилась кошка. Она пристально следит за стайкой воробьев, прыгающих по дорожкам и около кустов в поисках пищи.</a:t>
            </a:r>
          </a:p>
          <a:p>
            <a:pPr marL="0" indent="0">
              <a:buNone/>
            </a:pP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Воробьи - умные и осторожные птицы, отлично знают своего злейшего врага и близко к нему не подлетают. Наконец, кошке надоело ждать. Она делает громадный прыжок, очень ловко подскакивает в воздухе и пытается перехватить вспорхнувшего воробья.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9DE"/>
              </a:clrFrom>
              <a:clrTo>
                <a:srgbClr val="F6F9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42" y="113335"/>
            <a:ext cx="1500641" cy="121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889</Words>
  <Application>Microsoft Office PowerPoint</Application>
  <PresentationFormat>Широкоэкранный</PresentationFormat>
  <Paragraphs>142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</vt:lpstr>
      <vt:lpstr>Arial Narrow</vt:lpstr>
      <vt:lpstr>Calibri</vt:lpstr>
      <vt:lpstr>Calibri Light</vt:lpstr>
      <vt:lpstr>Century Schoolbook</vt:lpstr>
      <vt:lpstr>Тема Office</vt:lpstr>
      <vt:lpstr>1_Office Theme</vt:lpstr>
      <vt:lpstr>Русский язык</vt:lpstr>
      <vt:lpstr>         Сегодня на уроке мы будем:  </vt:lpstr>
      <vt:lpstr>Презентация PowerPoint</vt:lpstr>
      <vt:lpstr>Презентация PowerPoint</vt:lpstr>
      <vt:lpstr>Текст — это группа предложений, объединённых одной мыслью и темой.</vt:lpstr>
      <vt:lpstr> Деление текста на микротемы и составление плана </vt:lpstr>
      <vt:lpstr>Обычно рассказ делится на несколько частей:</vt:lpstr>
      <vt:lpstr>                  Словарная работа</vt:lpstr>
      <vt:lpstr>       Прочитайте и озаглавьте текст</vt:lpstr>
      <vt:lpstr>Презентация PowerPoint</vt:lpstr>
      <vt:lpstr>Презентация PowerPoint</vt:lpstr>
      <vt:lpstr>Презентация PowerPoint</vt:lpstr>
      <vt:lpstr>         Опорные слова и выражения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Сегодня на уроке мы:   </vt:lpstr>
      <vt:lpstr>Домашнее задание: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ТАНЮША</dc:creator>
  <cp:lastModifiedBy>SYSADMIN</cp:lastModifiedBy>
  <cp:revision>115</cp:revision>
  <dcterms:created xsi:type="dcterms:W3CDTF">2020-04-25T13:22:14Z</dcterms:created>
  <dcterms:modified xsi:type="dcterms:W3CDTF">2020-09-01T06:19:49Z</dcterms:modified>
</cp:coreProperties>
</file>