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9" r:id="rId2"/>
  </p:sldMasterIdLst>
  <p:notesMasterIdLst>
    <p:notesMasterId r:id="rId29"/>
  </p:notesMasterIdLst>
  <p:sldIdLst>
    <p:sldId id="1396" r:id="rId3"/>
    <p:sldId id="271" r:id="rId4"/>
    <p:sldId id="258" r:id="rId5"/>
    <p:sldId id="299" r:id="rId6"/>
    <p:sldId id="277" r:id="rId7"/>
    <p:sldId id="275" r:id="rId8"/>
    <p:sldId id="1410" r:id="rId9"/>
    <p:sldId id="307" r:id="rId10"/>
    <p:sldId id="276" r:id="rId11"/>
    <p:sldId id="1402" r:id="rId12"/>
    <p:sldId id="1404" r:id="rId13"/>
    <p:sldId id="1398" r:id="rId14"/>
    <p:sldId id="1405" r:id="rId15"/>
    <p:sldId id="1403" r:id="rId16"/>
    <p:sldId id="1400" r:id="rId17"/>
    <p:sldId id="1397" r:id="rId18"/>
    <p:sldId id="306" r:id="rId19"/>
    <p:sldId id="312" r:id="rId20"/>
    <p:sldId id="1399" r:id="rId21"/>
    <p:sldId id="1406" r:id="rId22"/>
    <p:sldId id="301" r:id="rId23"/>
    <p:sldId id="1401" r:id="rId24"/>
    <p:sldId id="1409" r:id="rId25"/>
    <p:sldId id="300" r:id="rId26"/>
    <p:sldId id="1407" r:id="rId27"/>
    <p:sldId id="140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4A45F-7DB5-47AA-A95B-786CB4AD0AA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44B8A-9E34-440C-BAE5-674D93C5AF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5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44B8A-9E34-440C-BAE5-674D93C5AFA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3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9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9990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5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799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0861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31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4728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52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1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2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2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5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9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1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5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B8309-C692-46D3-BB86-82CC2D98F3F1}" type="datetimeFigureOut">
              <a:rPr lang="ru-RU" smtClean="0"/>
              <a:pPr/>
              <a:t>ср 09.09.20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DF60DB-F68C-4EBD-BEAF-FB61246F2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99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762" y="1156970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84067987-1644-49AF-8501-9EF4CBC0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434" y="3088684"/>
            <a:ext cx="6938861" cy="19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Тема: Текст. </a:t>
            </a:r>
          </a:p>
          <a:p>
            <a:pPr>
              <a:spcBef>
                <a:spcPts val="0"/>
              </a:spcBef>
            </a:pPr>
            <a:r>
              <a:rPr lang="ru-RU" altLang="ru-RU" sz="4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Составление плана.</a:t>
            </a:r>
          </a:p>
          <a:p>
            <a:pPr>
              <a:lnSpc>
                <a:spcPts val="2700"/>
              </a:lnSpc>
              <a:spcBef>
                <a:spcPts val="538"/>
              </a:spcBef>
            </a:pPr>
            <a:endParaRPr lang="ru-RU" altLang="ru-RU" sz="4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70340-D0F5-48D0-AA32-2F2BEE67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629" y="2836171"/>
            <a:ext cx="3268265" cy="22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947CC-780E-4EF7-9A74-03326E72B707}"/>
              </a:ext>
            </a:extLst>
          </p:cNvPr>
          <p:cNvSpPr txBox="1"/>
          <p:nvPr/>
        </p:nvSpPr>
        <p:spPr>
          <a:xfrm>
            <a:off x="4725814" y="586389"/>
            <a:ext cx="282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ТИПЫ ТЕКСТА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B0ACE-DCA6-4A50-803C-57BFEBC26AA0}"/>
              </a:ext>
            </a:extLst>
          </p:cNvPr>
          <p:cNvSpPr txBox="1"/>
          <p:nvPr/>
        </p:nvSpPr>
        <p:spPr>
          <a:xfrm>
            <a:off x="1273077" y="2116753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C0000"/>
                </a:solidFill>
              </a:rPr>
              <a:t>повествование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DD1FEA-8549-4300-8D62-CB8A1DB79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9432">
            <a:off x="3376256" y="1472444"/>
            <a:ext cx="1124195" cy="4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7572840-2E57-4BD3-B6A1-3B65CF31B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131">
            <a:off x="7553450" y="1475438"/>
            <a:ext cx="1127562" cy="4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DA0A9-0C55-448D-840D-AD350FB9E93F}"/>
              </a:ext>
            </a:extLst>
          </p:cNvPr>
          <p:cNvSpPr txBox="1"/>
          <p:nvPr/>
        </p:nvSpPr>
        <p:spPr>
          <a:xfrm>
            <a:off x="715423" y="4990837"/>
            <a:ext cx="31935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Что? Где? Как? 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Когда произошло?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A0A75-3403-4CB6-8EDA-650D70E10E75}"/>
              </a:ext>
            </a:extLst>
          </p:cNvPr>
          <p:cNvSpPr txBox="1"/>
          <p:nvPr/>
        </p:nvSpPr>
        <p:spPr>
          <a:xfrm>
            <a:off x="517094" y="3039894"/>
            <a:ext cx="4145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рассказывается,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 сообщается о чём-либо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A8538-8E37-4A3F-B57D-C52CF1F4BF34}"/>
              </a:ext>
            </a:extLst>
          </p:cNvPr>
          <p:cNvSpPr txBox="1"/>
          <p:nvPr/>
        </p:nvSpPr>
        <p:spPr>
          <a:xfrm>
            <a:off x="5034762" y="2393873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C0000"/>
                </a:solidFill>
              </a:rPr>
              <a:t>описание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2BE42-8AD6-4525-9460-17B5ED4E9FD3}"/>
              </a:ext>
            </a:extLst>
          </p:cNvPr>
          <p:cNvSpPr txBox="1"/>
          <p:nvPr/>
        </p:nvSpPr>
        <p:spPr>
          <a:xfrm>
            <a:off x="5034762" y="3013501"/>
            <a:ext cx="2358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описывается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внешний вид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A251DB-D092-4E50-BBE7-F18E8592BAC0}"/>
              </a:ext>
            </a:extLst>
          </p:cNvPr>
          <p:cNvSpPr txBox="1"/>
          <p:nvPr/>
        </p:nvSpPr>
        <p:spPr>
          <a:xfrm>
            <a:off x="4254984" y="4990837"/>
            <a:ext cx="427587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Какой? Какая? Какое? Какие?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407AA-53D9-4A92-9767-357528E2477E}"/>
              </a:ext>
            </a:extLst>
          </p:cNvPr>
          <p:cNvSpPr txBox="1"/>
          <p:nvPr/>
        </p:nvSpPr>
        <p:spPr>
          <a:xfrm>
            <a:off x="8029366" y="2218481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C0000"/>
                </a:solidFill>
              </a:rPr>
              <a:t>рассуждение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86C1A-A80C-407C-AACE-D86DF844A18B}"/>
              </a:ext>
            </a:extLst>
          </p:cNvPr>
          <p:cNvSpPr txBox="1"/>
          <p:nvPr/>
        </p:nvSpPr>
        <p:spPr>
          <a:xfrm>
            <a:off x="7683663" y="2982723"/>
            <a:ext cx="4403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объясняется,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рассказывается что-либо,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 говорится о причинах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210AA-69E9-46DC-91BC-0486BF8508E3}"/>
              </a:ext>
            </a:extLst>
          </p:cNvPr>
          <p:cNvSpPr txBox="1"/>
          <p:nvPr/>
        </p:nvSpPr>
        <p:spPr>
          <a:xfrm>
            <a:off x="9222974" y="5094255"/>
            <a:ext cx="155523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Почему?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19A85EC-340E-404B-A0F8-4B2D54163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3937" y="1596665"/>
            <a:ext cx="1045726" cy="4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A67E210-20D6-49C9-83A9-2EDE66389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1262" y="4149521"/>
            <a:ext cx="830999" cy="4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C32CA37-AFC6-4AD4-86EB-5C2D8D85B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8432" y="4131374"/>
            <a:ext cx="830998" cy="4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1790D3D-0392-4FDA-BE7E-81CEB1E029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32435" y="4399506"/>
            <a:ext cx="736312" cy="4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B0E86A-1CBC-41F8-A7A6-C915DFE1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152" y="143898"/>
            <a:ext cx="2835686" cy="20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F91B9A-FC77-4F3F-BAD3-CD1AA09FB8DA}"/>
              </a:ext>
            </a:extLst>
          </p:cNvPr>
          <p:cNvSpPr txBox="1"/>
          <p:nvPr/>
        </p:nvSpPr>
        <p:spPr>
          <a:xfrm>
            <a:off x="4068462" y="841857"/>
            <a:ext cx="521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Определите вид текста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CB00F-208E-4F8F-ABAF-C7BC2D32D8FD}"/>
              </a:ext>
            </a:extLst>
          </p:cNvPr>
          <p:cNvSpPr txBox="1"/>
          <p:nvPr/>
        </p:nvSpPr>
        <p:spPr>
          <a:xfrm>
            <a:off x="660508" y="2521059"/>
            <a:ext cx="11271034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ru-RU" sz="2800" b="1" dirty="0"/>
              <a:t>      Однажды подложили утке куриное яйцо. Вылупились</a:t>
            </a:r>
          </a:p>
          <a:p>
            <a:pPr algn="just"/>
            <a:r>
              <a:rPr lang="ru-RU" sz="2800" b="1" dirty="0"/>
              <a:t> птенцы. Повела их утка на пруд. Пошёл с ними и цыплёнок.</a:t>
            </a:r>
          </a:p>
          <a:p>
            <a:pPr algn="just"/>
            <a:r>
              <a:rPr lang="ru-RU" sz="2800" b="1" dirty="0"/>
              <a:t> Утята – в воду, и он за ними. Хорошо, что на берегу были </a:t>
            </a:r>
          </a:p>
          <a:p>
            <a:pPr algn="just"/>
            <a:r>
              <a:rPr lang="ru-RU" sz="2800" b="1" dirty="0"/>
              <a:t>ребята. Еле спасли цыплёнка.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8F4ABF4-AA26-4131-961E-0C31D7517AB6}"/>
              </a:ext>
            </a:extLst>
          </p:cNvPr>
          <p:cNvSpPr/>
          <p:nvPr/>
        </p:nvSpPr>
        <p:spPr>
          <a:xfrm>
            <a:off x="4068461" y="804620"/>
            <a:ext cx="5216493" cy="9144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Текст - повествование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E9187B-07E8-4160-ADD9-AB97316B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4025126"/>
            <a:ext cx="3914775" cy="2579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3E640D-1C58-40E4-A1FE-31EDF16EEB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23" y="1030969"/>
            <a:ext cx="2436377" cy="137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C08DB-10EE-41B2-A70F-B0A548744911}"/>
              </a:ext>
            </a:extLst>
          </p:cNvPr>
          <p:cNvSpPr txBox="1"/>
          <p:nvPr/>
        </p:nvSpPr>
        <p:spPr>
          <a:xfrm>
            <a:off x="439441" y="2134035"/>
            <a:ext cx="11444159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ru-RU" sz="2800" b="1" dirty="0"/>
              <a:t>      Петух-домашняя птица, покрыта перьями. На голове у</a:t>
            </a:r>
          </a:p>
          <a:p>
            <a:pPr algn="just"/>
            <a:r>
              <a:rPr lang="ru-RU" sz="2800" b="1" dirty="0"/>
              <a:t> птиц красный гребень, а под носом красная бородка. </a:t>
            </a:r>
          </a:p>
          <a:p>
            <a:pPr algn="just"/>
            <a:r>
              <a:rPr lang="ru-RU" sz="2800" b="1" dirty="0"/>
              <a:t>Глаза широко расставлены, поэтому петух хорошо видит.</a:t>
            </a:r>
          </a:p>
          <a:p>
            <a:pPr algn="just"/>
            <a:r>
              <a:rPr lang="ru-RU" sz="2800" b="1" dirty="0"/>
              <a:t>Ушей не видно – они скрыты под перьями, но слух у петухов </a:t>
            </a:r>
          </a:p>
          <a:p>
            <a:pPr algn="just"/>
            <a:r>
              <a:rPr lang="ru-RU" sz="2800" b="1" dirty="0"/>
              <a:t>хороший. Нос острый, сжатый с боков. Петух может летать,</a:t>
            </a:r>
          </a:p>
          <a:p>
            <a:pPr algn="just"/>
            <a:r>
              <a:rPr lang="ru-RU" sz="2800" b="1" dirty="0"/>
              <a:t> но делает это неохотно. У него короткие ноги. На них есть </a:t>
            </a:r>
          </a:p>
          <a:p>
            <a:pPr algn="just"/>
            <a:r>
              <a:rPr lang="ru-RU" sz="2800" b="1" dirty="0"/>
              <a:t>шпоры.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987119-0D90-40E0-94CD-A28993C2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79" y="24801"/>
            <a:ext cx="2226421" cy="222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93D2E6-E8F7-4070-B560-1BD54900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48" y="4920063"/>
            <a:ext cx="2130748" cy="19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85D07-22DC-44E7-8CC3-B2A6CFDD6A9E}"/>
              </a:ext>
            </a:extLst>
          </p:cNvPr>
          <p:cNvSpPr txBox="1"/>
          <p:nvPr/>
        </p:nvSpPr>
        <p:spPr>
          <a:xfrm>
            <a:off x="4050337" y="757712"/>
            <a:ext cx="521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Определите вид текста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93C739E-77FB-4A18-83E7-7D1FCA68C50B}"/>
              </a:ext>
            </a:extLst>
          </p:cNvPr>
          <p:cNvSpPr/>
          <p:nvPr/>
        </p:nvSpPr>
        <p:spPr>
          <a:xfrm>
            <a:off x="4050336" y="778598"/>
            <a:ext cx="5216493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Текст - описание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989A541-8899-4469-96F0-4D45A305A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478" y="518613"/>
            <a:ext cx="2616770" cy="1565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20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B7E9FC-25AB-43B9-9126-FB312AB8D5B4}"/>
              </a:ext>
            </a:extLst>
          </p:cNvPr>
          <p:cNvSpPr txBox="1"/>
          <p:nvPr/>
        </p:nvSpPr>
        <p:spPr>
          <a:xfrm>
            <a:off x="4584172" y="989113"/>
            <a:ext cx="521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Определите вид текста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52BD52-0E3F-4358-B3F3-1CB436D5ED78}"/>
              </a:ext>
            </a:extLst>
          </p:cNvPr>
          <p:cNvSpPr/>
          <p:nvPr/>
        </p:nvSpPr>
        <p:spPr>
          <a:xfrm>
            <a:off x="4584171" y="964853"/>
            <a:ext cx="5216493" cy="9144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Текст - рассуждение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3AE2B-46BB-4D97-A379-D811926A5DB3}"/>
              </a:ext>
            </a:extLst>
          </p:cNvPr>
          <p:cNvSpPr txBox="1"/>
          <p:nvPr/>
        </p:nvSpPr>
        <p:spPr>
          <a:xfrm>
            <a:off x="797114" y="2181564"/>
            <a:ext cx="11091498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        </a:t>
            </a:r>
            <a:r>
              <a:rPr lang="ru-RU" sz="2800" b="1" dirty="0"/>
              <a:t>Почему мы взяли бездомную собаку? Нам с папой </a:t>
            </a:r>
          </a:p>
          <a:p>
            <a:r>
              <a:rPr lang="ru-RU" sz="2800" b="1" dirty="0"/>
              <a:t>стало жалко бездомную собаку. Она была худая, грязная. </a:t>
            </a:r>
          </a:p>
          <a:p>
            <a:r>
              <a:rPr lang="ru-RU" sz="2800" b="1" dirty="0"/>
              <a:t>Собака смотрела на нас потухшими глазами. Шерсть</a:t>
            </a:r>
          </a:p>
          <a:p>
            <a:r>
              <a:rPr lang="ru-RU" sz="2800" b="1" dirty="0"/>
              <a:t> торчала грязными, свалявшимися клочьями.</a:t>
            </a:r>
          </a:p>
          <a:p>
            <a:r>
              <a:rPr lang="ru-RU" sz="2800" b="1" dirty="0"/>
              <a:t>       Животные – братья наши меньшие, и мы должны</a:t>
            </a:r>
          </a:p>
          <a:p>
            <a:r>
              <a:rPr lang="ru-RU" sz="2800" b="1" dirty="0"/>
              <a:t> заботиться о них.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700A7BF-41AE-4261-95FF-71291A3AD1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37" y="384504"/>
            <a:ext cx="1998040" cy="17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7CC5BC-E812-48C5-87A5-B82F24AD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40" y="4609707"/>
            <a:ext cx="3174810" cy="2119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9B9CC7-E422-41C2-AC98-743DE512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838" y="258882"/>
            <a:ext cx="8866321" cy="1715810"/>
          </a:xfrm>
        </p:spPr>
        <p:txBody>
          <a:bodyPr>
            <a:normAutofit fontScale="90000"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br>
              <a:rPr lang="ru-RU" altLang="ru-RU" sz="32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Деление текста на </a:t>
            </a:r>
            <a:r>
              <a:rPr lang="ru-RU" altLang="ru-RU" b="1" dirty="0" err="1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микротемы</a:t>
            </a:r>
            <a:br>
              <a:rPr lang="ru-RU" altLang="ru-RU" b="1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0070C0"/>
                </a:solidFill>
                <a:latin typeface="Bookman Old Style" panose="02050604050505020204" pitchFamily="18" charset="0"/>
                <a:ea typeface="+mn-ea"/>
                <a:cs typeface="Arial" panose="020B0604020202020204" pitchFamily="34" charset="0"/>
              </a:rPr>
              <a:t>и составление плана.</a:t>
            </a:r>
            <a:br>
              <a:rPr lang="ru-RU" altLang="ru-RU" sz="3200" b="1" dirty="0">
                <a:solidFill>
                  <a:srgbClr val="0070C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9E51E4-625F-43DC-A33D-76E5606F4D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889" y="101434"/>
            <a:ext cx="2068951" cy="2145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2A0953CD-0910-4603-B64D-4A651DEE0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57" y="2132139"/>
            <a:ext cx="11682484" cy="4458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228600" indent="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indent="0" algn="ctr" defTabSz="457200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    </a:t>
            </a:r>
            <a:r>
              <a:rPr lang="ru-RU" altLang="ru-RU" sz="32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Микротема</a:t>
            </a:r>
            <a:r>
              <a:rPr lang="ru-RU" altLang="ru-RU" sz="3200" b="1" dirty="0">
                <a:solidFill>
                  <a:srgbClr val="4C0000"/>
                </a:solidFill>
                <a:latin typeface="+mj-lt"/>
                <a:cs typeface="Arial" panose="020B0604020202020204" pitchFamily="34" charset="0"/>
              </a:rPr>
              <a:t> - содержание нескольких самостоятельных предложений текста, связанных </a:t>
            </a:r>
            <a:r>
              <a:rPr lang="ru-RU" altLang="ru-RU" sz="3200" b="1">
                <a:solidFill>
                  <a:srgbClr val="4C0000"/>
                </a:solidFill>
                <a:latin typeface="+mj-lt"/>
                <a:cs typeface="Arial" panose="020B0604020202020204" pitchFamily="34" charset="0"/>
              </a:rPr>
              <a:t>одной мыслью. </a:t>
            </a:r>
            <a:r>
              <a:rPr lang="ru-RU" altLang="ru-RU" sz="3200" b="1" dirty="0">
                <a:solidFill>
                  <a:srgbClr val="4C0000"/>
                </a:solidFill>
                <a:latin typeface="+mj-lt"/>
                <a:cs typeface="Arial" panose="020B0604020202020204" pitchFamily="34" charset="0"/>
              </a:rPr>
              <a:t>Если в тексте есть несколько частей, то каждая из них имеет свою тему. Часто </a:t>
            </a:r>
            <a:r>
              <a:rPr lang="ru-RU" altLang="ru-RU" sz="3200" b="1" dirty="0" err="1">
                <a:solidFill>
                  <a:srgbClr val="4C0000"/>
                </a:solidFill>
                <a:latin typeface="+mj-lt"/>
                <a:cs typeface="Arial" panose="020B0604020202020204" pitchFamily="34" charset="0"/>
              </a:rPr>
              <a:t>микротема</a:t>
            </a:r>
            <a:r>
              <a:rPr lang="ru-RU" altLang="ru-RU" sz="3200" b="1" dirty="0">
                <a:solidFill>
                  <a:srgbClr val="4C0000"/>
                </a:solidFill>
                <a:latin typeface="+mj-lt"/>
                <a:cs typeface="Arial" panose="020B0604020202020204" pitchFamily="34" charset="0"/>
              </a:rPr>
              <a:t> выделяется в отдельный абзац, то есть начинается с красной строки.</a:t>
            </a:r>
          </a:p>
          <a:p>
            <a:pPr indent="0" algn="ctr" defTabSz="457200">
              <a:buFont typeface="Arial" panose="020B0604020202020204" pitchFamily="34" charset="0"/>
              <a:buNone/>
            </a:pPr>
            <a:endParaRPr lang="ru-RU" altLang="ru-RU" sz="3200" b="1" dirty="0">
              <a:solidFill>
                <a:srgbClr val="4C0000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3200" b="1" i="1" u="sng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ЗАПОМНИТЕ:</a:t>
            </a:r>
          </a:p>
          <a:p>
            <a:pPr marL="0" indent="0" algn="ctr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в плане столько</a:t>
            </a:r>
            <a:r>
              <a:rPr lang="en-US" altLang="ru-RU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ru-RU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абзацев , сколько </a:t>
            </a:r>
            <a:r>
              <a:rPr lang="ru-RU" altLang="ru-RU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микротем</a:t>
            </a:r>
            <a:r>
              <a:rPr lang="ru-RU" altLang="ru-RU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81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5881A2-4F33-4489-B179-0936A5318160}"/>
              </a:ext>
            </a:extLst>
          </p:cNvPr>
          <p:cNvSpPr txBox="1"/>
          <p:nvPr/>
        </p:nvSpPr>
        <p:spPr>
          <a:xfrm>
            <a:off x="1191244" y="554209"/>
            <a:ext cx="10573788" cy="6186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Ранним утром лес ещё спит. Густой туман накинул на него молочную завесу.</a:t>
            </a:r>
          </a:p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С восходом солнца туман растаял и лес заиграл яркими красками. Солнечные лучи зажгли оранжевые осины и красные клёны, которые празднично торжественны в своём осеннем наряде.</a:t>
            </a:r>
          </a:p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Но коротки дни золотой осени! Печально шумит поредевший лес.</a:t>
            </a:r>
          </a:p>
        </p:txBody>
      </p:sp>
    </p:spTree>
    <p:extLst>
      <p:ext uri="{BB962C8B-B14F-4D97-AF65-F5344CB8AC3E}">
        <p14:creationId xmlns:p14="http://schemas.microsoft.com/office/powerpoint/2010/main" val="28756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4DDE13-7312-4F85-B403-C0FC6386EC71}"/>
              </a:ext>
            </a:extLst>
          </p:cNvPr>
          <p:cNvSpPr txBox="1"/>
          <p:nvPr/>
        </p:nvSpPr>
        <p:spPr>
          <a:xfrm>
            <a:off x="3753134" y="2572611"/>
            <a:ext cx="5028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1. Лес ранним утром.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88366-4DDB-4B5E-8394-946EE87E4FB2}"/>
              </a:ext>
            </a:extLst>
          </p:cNvPr>
          <p:cNvSpPr txBox="1"/>
          <p:nvPr/>
        </p:nvSpPr>
        <p:spPr>
          <a:xfrm>
            <a:off x="3236275" y="3509319"/>
            <a:ext cx="6652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2. Лес после восхода солнца.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43713-CD52-4313-A784-B4A93A4972F7}"/>
              </a:ext>
            </a:extLst>
          </p:cNvPr>
          <p:cNvSpPr txBox="1"/>
          <p:nvPr/>
        </p:nvSpPr>
        <p:spPr>
          <a:xfrm>
            <a:off x="3479939" y="4406082"/>
            <a:ext cx="547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3. Короткие дни осени.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5C61B-7C0A-41B9-8E4F-AEE0EE7954E8}"/>
              </a:ext>
            </a:extLst>
          </p:cNvPr>
          <p:cNvSpPr txBox="1"/>
          <p:nvPr/>
        </p:nvSpPr>
        <p:spPr>
          <a:xfrm>
            <a:off x="4030453" y="581638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Bookman Old Style" panose="02050604050505020204" pitchFamily="18" charset="0"/>
              </a:rPr>
              <a:t>Осень в лесу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EBBAB-D467-4FA8-BD90-C1F0555E9C96}"/>
              </a:ext>
            </a:extLst>
          </p:cNvPr>
          <p:cNvSpPr txBox="1"/>
          <p:nvPr/>
        </p:nvSpPr>
        <p:spPr>
          <a:xfrm>
            <a:off x="5138878" y="1640737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План:</a:t>
            </a:r>
          </a:p>
        </p:txBody>
      </p:sp>
      <p:pic>
        <p:nvPicPr>
          <p:cNvPr id="4098" name="Picture 2" descr=" ">
            <a:extLst>
              <a:ext uri="{FF2B5EF4-FFF2-40B4-BE49-F238E27FC236}">
                <a16:creationId xmlns:a16="http://schemas.microsoft.com/office/drawing/2014/main" id="{F0127658-BB56-4833-86AD-658036B5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2" y="581638"/>
            <a:ext cx="3478943" cy="2628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9EE4092-E985-4315-8A44-B4C9BD2A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087" y="4446027"/>
            <a:ext cx="2726361" cy="188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34C496C-D69C-4793-A9D9-A0744ECE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926" y="261917"/>
            <a:ext cx="2338522" cy="31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4A0ED-BD7D-4424-AF80-EDAE497C6A2B}"/>
              </a:ext>
            </a:extLst>
          </p:cNvPr>
          <p:cNvSpPr txBox="1"/>
          <p:nvPr/>
        </p:nvSpPr>
        <p:spPr>
          <a:xfrm rot="20624315">
            <a:off x="9824071" y="515408"/>
            <a:ext cx="1340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Bookman Old Style" panose="02050604050505020204" pitchFamily="18" charset="0"/>
              </a:rPr>
              <a:t>осень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C940B649-DC5B-43EB-BEA3-5D031E92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382">
            <a:off x="200143" y="4499746"/>
            <a:ext cx="3205028" cy="17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9CDE40-AECC-433F-AED9-51160808F983}"/>
              </a:ext>
            </a:extLst>
          </p:cNvPr>
          <p:cNvSpPr txBox="1"/>
          <p:nvPr/>
        </p:nvSpPr>
        <p:spPr>
          <a:xfrm>
            <a:off x="996058" y="1855561"/>
            <a:ext cx="10390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Средства связи между предложениями 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(повторы, местоимения, однокоренные слова)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099F5-4D2B-4B5C-BD29-B82C5195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69" y="191069"/>
            <a:ext cx="3302757" cy="198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4E2209A-944E-489C-9D02-ADC649AA3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43" y="4461666"/>
            <a:ext cx="2711584" cy="19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28D0B8-558A-46D8-9180-3354C7B3EC27}"/>
              </a:ext>
            </a:extLst>
          </p:cNvPr>
          <p:cNvSpPr txBox="1"/>
          <p:nvPr/>
        </p:nvSpPr>
        <p:spPr>
          <a:xfrm>
            <a:off x="1136653" y="431379"/>
            <a:ext cx="10573788" cy="61863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Ранним утром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лес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ещё спит. Густой туман накинул на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него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молочную завесу.</a:t>
            </a:r>
          </a:p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С восходом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солнца туман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растаял и лес заиграл яркими красками.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Солнечные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лучи зажгли оранжевые осины и красные клёны, которые празднично торжественны в своём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осеннем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наряде.</a:t>
            </a:r>
          </a:p>
          <a:p>
            <a:pPr algn="just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Но коротки дни золотой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осени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! Печально шумит поредевший </a:t>
            </a:r>
            <a:r>
              <a:rPr lang="ru-RU" sz="36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лес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5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ABCE0D-50D8-4B00-B22D-818ACD2C0157}"/>
              </a:ext>
            </a:extLst>
          </p:cNvPr>
          <p:cNvSpPr/>
          <p:nvPr/>
        </p:nvSpPr>
        <p:spPr>
          <a:xfrm>
            <a:off x="450376" y="2251586"/>
            <a:ext cx="1158694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b="1" dirty="0">
                <a:latin typeface="Bookman Old Style" panose="02050604050505020204" pitchFamily="18" charset="0"/>
              </a:rPr>
              <a:t>Сверху их прикрывала </a:t>
            </a:r>
            <a:r>
              <a:rPr lang="ru-RU" sz="2800" b="1" dirty="0" err="1">
                <a:latin typeface="Bookman Old Style" panose="02050604050505020204" pitchFamily="18" charset="0"/>
              </a:rPr>
              <a:t>паутиновая</a:t>
            </a:r>
            <a:r>
              <a:rPr lang="ru-RU" sz="2800" b="1" dirty="0">
                <a:latin typeface="Bookman Old Style" panose="02050604050505020204" pitchFamily="18" charset="0"/>
              </a:rPr>
              <a:t> сеть, замусоренная стрекозиными крыльями и высосанными комарами. </a:t>
            </a:r>
          </a:p>
          <a:p>
            <a:pPr algn="just"/>
            <a:r>
              <a:rPr lang="ru-RU" sz="2800" b="1" dirty="0">
                <a:latin typeface="Bookman Old Style" panose="02050604050505020204" pitchFamily="18" charset="0"/>
              </a:rPr>
              <a:t>2. Мальвина и Пьеро сидели на сырой теплой кочке в камышах. 3. Маленькие голубые птички, перелетая с камыша на камыши, с веселым изумлением поглядывали на горько плачущую девочку. </a:t>
            </a:r>
          </a:p>
          <a:p>
            <a:pPr algn="just"/>
            <a:r>
              <a:rPr lang="ru-RU" sz="28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963C36-992F-4BF8-A43F-8A5333B1D972}"/>
              </a:ext>
            </a:extLst>
          </p:cNvPr>
          <p:cNvSpPr/>
          <p:nvPr/>
        </p:nvSpPr>
        <p:spPr>
          <a:xfrm>
            <a:off x="1992573" y="403578"/>
            <a:ext cx="97854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Упражнение 56.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Расположите предложения так, чтобы получился текст.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1B9AED-36AC-486C-A1F6-414686A40377}"/>
              </a:ext>
            </a:extLst>
          </p:cNvPr>
          <p:cNvSpPr/>
          <p:nvPr/>
        </p:nvSpPr>
        <p:spPr>
          <a:xfrm>
            <a:off x="450377" y="2251586"/>
            <a:ext cx="11586948" cy="3970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2800" b="1" dirty="0">
              <a:latin typeface="Bookman Old Style" panose="02050604050505020204" pitchFamily="18" charset="0"/>
            </a:endParaRPr>
          </a:p>
          <a:p>
            <a:pPr algn="just"/>
            <a:r>
              <a:rPr lang="ru-RU" sz="28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1. Мальвина и Пьеро сидели на сырой теплой кочке в камышах. 3. Маленькие голубые птички, перелетая с камыша на камыши, с веселым изумлением поглядывали на горько плачущую девочку. 3 Сверху их прикрывала </a:t>
            </a:r>
            <a:r>
              <a:rPr lang="ru-RU" sz="2800" b="1" dirty="0" err="1">
                <a:solidFill>
                  <a:srgbClr val="4C0000"/>
                </a:solidFill>
                <a:latin typeface="Bookman Old Style" panose="02050604050505020204" pitchFamily="18" charset="0"/>
              </a:rPr>
              <a:t>паутиновая</a:t>
            </a:r>
            <a:r>
              <a:rPr lang="ru-RU" sz="28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 сеть, замусоренная стрекозиными крыльями и высосанными комарами. </a:t>
            </a:r>
          </a:p>
          <a:p>
            <a:pPr algn="just"/>
            <a:r>
              <a:rPr lang="ru-RU" sz="28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28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14FE9-D464-4845-99C6-2CCC7C915418}"/>
              </a:ext>
            </a:extLst>
          </p:cNvPr>
          <p:cNvSpPr txBox="1"/>
          <p:nvPr/>
        </p:nvSpPr>
        <p:spPr>
          <a:xfrm>
            <a:off x="805142" y="5500315"/>
            <a:ext cx="1097287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lvl="0" algn="just"/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Поменяйте местами </a:t>
            </a:r>
            <a:r>
              <a:rPr lang="ru-RU" sz="28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1</a:t>
            </a:r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и </a:t>
            </a:r>
            <a:r>
              <a:rPr lang="ru-RU" sz="28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3</a:t>
            </a:r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предложения и подумайте, </a:t>
            </a:r>
          </a:p>
          <a:p>
            <a:pPr lvl="0" algn="just"/>
            <a:r>
              <a:rPr lang="ru-RU" sz="28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изменится ли текст? </a:t>
            </a:r>
          </a:p>
        </p:txBody>
      </p:sp>
    </p:spTree>
    <p:extLst>
      <p:ext uri="{BB962C8B-B14F-4D97-AF65-F5344CB8AC3E}">
        <p14:creationId xmlns:p14="http://schemas.microsoft.com/office/powerpoint/2010/main" val="4682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B3DA33-BD2F-44E9-8BC3-53FC72289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7363" r="4130" b="68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DB66E9-EC83-4CCB-8B0F-FAD70E69F193}"/>
              </a:ext>
            </a:extLst>
          </p:cNvPr>
          <p:cNvSpPr/>
          <p:nvPr/>
        </p:nvSpPr>
        <p:spPr>
          <a:xfrm>
            <a:off x="1255594" y="1646876"/>
            <a:ext cx="100174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Отгадайте загадку С. Я. Маршака и определите, является ли отгадка темой  текста.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F166A-9248-40BE-895E-FDC992C9BC65}"/>
              </a:ext>
            </a:extLst>
          </p:cNvPr>
          <p:cNvSpPr txBox="1"/>
          <p:nvPr/>
        </p:nvSpPr>
        <p:spPr>
          <a:xfrm>
            <a:off x="514196" y="3647566"/>
            <a:ext cx="5581804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Bookman Old Style" panose="02050604050505020204" pitchFamily="18" charset="0"/>
              </a:rPr>
              <a:t>Она меня впускает в дом.</a:t>
            </a:r>
          </a:p>
          <a:p>
            <a:pPr algn="just"/>
            <a:r>
              <a:rPr lang="ru-RU" sz="2400" b="1" dirty="0">
                <a:latin typeface="Bookman Old Style" panose="02050604050505020204" pitchFamily="18" charset="0"/>
              </a:rPr>
              <a:t>И выпускает вон.</a:t>
            </a:r>
          </a:p>
          <a:p>
            <a:pPr algn="just"/>
            <a:r>
              <a:rPr lang="ru-RU" sz="2400" b="1" dirty="0">
                <a:latin typeface="Bookman Old Style" panose="02050604050505020204" pitchFamily="18" charset="0"/>
              </a:rPr>
              <a:t>В ночное время под замком</a:t>
            </a:r>
          </a:p>
          <a:p>
            <a:pPr algn="just"/>
            <a:r>
              <a:rPr lang="ru-RU" sz="2400" b="1" dirty="0">
                <a:latin typeface="Bookman Old Style" panose="02050604050505020204" pitchFamily="18" charset="0"/>
              </a:rPr>
              <a:t>Она хранит мой сон.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6B900-AC04-441F-9094-63A4A6B77A82}"/>
              </a:ext>
            </a:extLst>
          </p:cNvPr>
          <p:cNvSpPr txBox="1"/>
          <p:nvPr/>
        </p:nvSpPr>
        <p:spPr>
          <a:xfrm>
            <a:off x="6815748" y="3650978"/>
            <a:ext cx="501772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Bookman Old Style" panose="02050604050505020204" pitchFamily="18" charset="0"/>
              </a:rPr>
              <a:t>Она ни в город, ни во двор</a:t>
            </a:r>
          </a:p>
          <a:p>
            <a:r>
              <a:rPr lang="ru-RU" sz="2400" b="1" dirty="0">
                <a:latin typeface="Bookman Old Style" panose="02050604050505020204" pitchFamily="18" charset="0"/>
              </a:rPr>
              <a:t>Не просится гулять.</a:t>
            </a:r>
          </a:p>
          <a:p>
            <a:r>
              <a:rPr lang="ru-RU" sz="2400" b="1" dirty="0">
                <a:latin typeface="Bookman Old Style" panose="02050604050505020204" pitchFamily="18" charset="0"/>
              </a:rPr>
              <a:t>На миг заглянет в коридор –</a:t>
            </a:r>
          </a:p>
          <a:p>
            <a:r>
              <a:rPr lang="ru-RU" sz="2400" b="1" dirty="0">
                <a:latin typeface="Bookman Old Style" panose="02050604050505020204" pitchFamily="18" charset="0"/>
              </a:rPr>
              <a:t>И в комнату опять.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42B766D-9AF0-467F-A39D-D512FE512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11" y="3429000"/>
            <a:ext cx="2660176" cy="345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A948864-A50C-4DCB-BB37-A87B7B700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986" r="2948" b="12438"/>
          <a:stretch/>
        </p:blipFill>
        <p:spPr bwMode="auto">
          <a:xfrm>
            <a:off x="9734041" y="159380"/>
            <a:ext cx="1815152" cy="2040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929E0B-5727-48FD-B483-B3018EBA0A75}"/>
              </a:ext>
            </a:extLst>
          </p:cNvPr>
          <p:cNvSpPr/>
          <p:nvPr/>
        </p:nvSpPr>
        <p:spPr>
          <a:xfrm>
            <a:off x="4369405" y="1027769"/>
            <a:ext cx="3453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Упражнение 57. </a:t>
            </a:r>
          </a:p>
        </p:txBody>
      </p:sp>
    </p:spTree>
    <p:extLst>
      <p:ext uri="{BB962C8B-B14F-4D97-AF65-F5344CB8AC3E}">
        <p14:creationId xmlns:p14="http://schemas.microsoft.com/office/powerpoint/2010/main" val="7863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709971-A823-41BC-83E7-CBEA1B9F2CBA}"/>
              </a:ext>
            </a:extLst>
          </p:cNvPr>
          <p:cNvSpPr/>
          <p:nvPr/>
        </p:nvSpPr>
        <p:spPr>
          <a:xfrm>
            <a:off x="1444531" y="2510524"/>
            <a:ext cx="103584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Bookman Old Style" panose="02050604050505020204" pitchFamily="18" charset="0"/>
              </a:rPr>
              <a:t>Тема сочинения может быть </a:t>
            </a:r>
            <a:r>
              <a:rPr lang="ru-RU" sz="32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широкой</a:t>
            </a:r>
            <a:r>
              <a:rPr lang="ru-RU" sz="3200" b="1" dirty="0">
                <a:latin typeface="Bookman Old Style" panose="02050604050505020204" pitchFamily="18" charset="0"/>
              </a:rPr>
              <a:t> </a:t>
            </a:r>
            <a:r>
              <a:rPr lang="ru-RU" sz="32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(высказывание на какую-либо общую тему) </a:t>
            </a:r>
            <a:r>
              <a:rPr lang="ru-RU" sz="3200" b="1" dirty="0">
                <a:latin typeface="Bookman Old Style" panose="02050604050505020204" pitchFamily="18" charset="0"/>
              </a:rPr>
              <a:t>и </a:t>
            </a:r>
            <a: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узкой</a:t>
            </a:r>
            <a:r>
              <a:rPr lang="ru-RU" sz="3200" b="1" dirty="0">
                <a:latin typeface="Bookman Old Style" panose="02050604050505020204" pitchFamily="18" charset="0"/>
              </a:rPr>
              <a:t> </a:t>
            </a:r>
            <a:r>
              <a:rPr lang="ru-RU" sz="3200" b="1" dirty="0">
                <a:solidFill>
                  <a:srgbClr val="4C0000"/>
                </a:solidFill>
                <a:latin typeface="Bookman Old Style" panose="02050604050505020204" pitchFamily="18" charset="0"/>
              </a:rPr>
              <a:t>(конкретное высказывание по какому-либо вопросу)</a:t>
            </a:r>
            <a:r>
              <a:rPr lang="ru-RU" sz="3200" b="1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DD098-1281-4DE9-A908-6F49D5B5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75" y="269902"/>
            <a:ext cx="4039737" cy="2158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D3FD48E-C17A-4740-B5FE-13C1B0999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r="30433" b="1334"/>
          <a:stretch/>
        </p:blipFill>
        <p:spPr bwMode="auto">
          <a:xfrm>
            <a:off x="482435" y="3284708"/>
            <a:ext cx="1632968" cy="30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2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ABA24E-410B-4289-8401-1FAE5307D650}"/>
              </a:ext>
            </a:extLst>
          </p:cNvPr>
          <p:cNvSpPr/>
          <p:nvPr/>
        </p:nvSpPr>
        <p:spPr>
          <a:xfrm>
            <a:off x="1041780" y="2976856"/>
            <a:ext cx="110410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/>
          </a:p>
          <a:p>
            <a:r>
              <a:rPr lang="ru-RU" sz="2800" b="1" dirty="0"/>
              <a:t>1. В Республике Узбекистан уделяется много внимания развитию детского спорта. Для того чтобы юное поколение росло здоровым, сильным, крепким, была принята специальная программа, осуществление которой предполагает развитие спортивных секций, строительство спортивных залов.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CC5FF-7652-4AB8-B8EE-A19E98CA4671}"/>
              </a:ext>
            </a:extLst>
          </p:cNvPr>
          <p:cNvSpPr txBox="1"/>
          <p:nvPr/>
        </p:nvSpPr>
        <p:spPr>
          <a:xfrm>
            <a:off x="4666290" y="1110736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</a:rPr>
              <a:t>Упражнение 58.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90CA1A-AB10-43CB-9C91-ED5D05DD962C}"/>
              </a:ext>
            </a:extLst>
          </p:cNvPr>
          <p:cNvSpPr/>
          <p:nvPr/>
        </p:nvSpPr>
        <p:spPr>
          <a:xfrm>
            <a:off x="903026" y="2081589"/>
            <a:ext cx="10385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</a:rPr>
              <a:t>Сравните два текста и скажите, в каком из них поднята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широкая</a:t>
            </a:r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тема, а в каком – </a:t>
            </a:r>
            <a:r>
              <a:rPr lang="ru-RU" sz="2800" b="1" dirty="0">
                <a:solidFill>
                  <a:srgbClr val="6AAC91">
                    <a:lumMod val="50000"/>
                  </a:srgbClr>
                </a:solidFill>
              </a:rPr>
              <a:t>узкая</a:t>
            </a:r>
            <a:r>
              <a:rPr lang="ru-RU" sz="2800" b="1" dirty="0">
                <a:solidFill>
                  <a:prstClr val="black"/>
                </a:solidFill>
              </a:rPr>
              <a:t>. </a:t>
            </a:r>
          </a:p>
          <a:p>
            <a:pPr lvl="0" algn="ctr"/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DDAA616-08E4-4CCD-A185-9962C675E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r="6014" b="3760"/>
          <a:stretch/>
        </p:blipFill>
        <p:spPr bwMode="auto">
          <a:xfrm>
            <a:off x="8858594" y="206421"/>
            <a:ext cx="2701059" cy="1875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E13B40-934B-4F27-B67E-F582D5283373}"/>
              </a:ext>
            </a:extLst>
          </p:cNvPr>
          <p:cNvSpPr/>
          <p:nvPr/>
        </p:nvSpPr>
        <p:spPr>
          <a:xfrm>
            <a:off x="1569493" y="819921"/>
            <a:ext cx="10249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</a:rPr>
              <a:t>2. В нашем районе проходили соревнования по лёгкой атлетике. Первое место в беге на короткую дистанцию занял ученик восьмого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</a:rPr>
              <a:t> класса нашей школы. Второе место занял мальчик из соседней школы. Хорошо выступила на соревнованиях команда седьмой школы, ученики которой заняли первое место по прыжкам в высоту. Девочка из шестого класса заняла третье место по прыжкам в длину.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5682C3D-B0FE-4B67-A8E3-C8BC3364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40" y="4524510"/>
            <a:ext cx="3248167" cy="204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4C735-FBC8-4C43-B9BD-FFFD8A89D279}"/>
              </a:ext>
            </a:extLst>
          </p:cNvPr>
          <p:cNvSpPr txBox="1"/>
          <p:nvPr/>
        </p:nvSpPr>
        <p:spPr>
          <a:xfrm>
            <a:off x="254000" y="1535838"/>
            <a:ext cx="11683999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Текст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– это </a:t>
            </a:r>
            <a:r>
              <a:rPr lang="ru-RU" sz="4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ряд предложений 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4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логической последовательности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которые объединяются общей </a:t>
            </a:r>
            <a:r>
              <a:rPr lang="ru-RU" sz="4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темой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выражают </a:t>
            </a:r>
            <a:r>
              <a:rPr lang="ru-RU" sz="4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идею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и связываются друг с другом </a:t>
            </a:r>
            <a:r>
              <a:rPr lang="ru-RU" sz="48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средствами связи.</a:t>
            </a:r>
          </a:p>
        </p:txBody>
      </p:sp>
    </p:spTree>
    <p:extLst>
      <p:ext uri="{BB962C8B-B14F-4D97-AF65-F5344CB8AC3E}">
        <p14:creationId xmlns:p14="http://schemas.microsoft.com/office/powerpoint/2010/main" val="31060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86B8110-3F63-46B9-B187-01597875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916" y="414075"/>
            <a:ext cx="8911687" cy="128089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altLang="ru-RU" b="1" i="1" dirty="0">
                <a:solidFill>
                  <a:srgbClr val="006600"/>
                </a:solidFill>
                <a:latin typeface="Century Schoolbook" panose="02040604050505020304" pitchFamily="18" charset="0"/>
                <a:ea typeface="+mn-ea"/>
                <a:cs typeface="+mn-cs"/>
              </a:rPr>
              <a:t>        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Сегодня на уроке мы : </a:t>
            </a:r>
            <a:br>
              <a:rPr lang="ru-RU" altLang="ru-RU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2EE6415-2E00-4F32-89CF-FACCDB61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546" y="1694965"/>
            <a:ext cx="11008428" cy="4351338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научились формулировать основную мысль текста;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FontTx/>
              <a:buChar char="-"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выделять в тексте главную и второстепенную 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 информацию;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FontTx/>
              <a:buChar char="-"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научились  составлять план к тексту.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831BEAF-F8DB-4E1C-A9FA-E637A311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35" y="3872448"/>
            <a:ext cx="2581174" cy="25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23FC06-D457-459B-BDFF-321AF881F62C}"/>
              </a:ext>
            </a:extLst>
          </p:cNvPr>
          <p:cNvSpPr txBox="1"/>
          <p:nvPr/>
        </p:nvSpPr>
        <p:spPr>
          <a:xfrm>
            <a:off x="4926840" y="1477786"/>
            <a:ext cx="2670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Bookman Old Style" panose="02050604050505020204" pitchFamily="18" charset="0"/>
              </a:rPr>
              <a:t>Задание.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E1DD5-6C85-40F0-A634-EAE5A6AE0ED3}"/>
              </a:ext>
            </a:extLst>
          </p:cNvPr>
          <p:cNvSpPr txBox="1"/>
          <p:nvPr/>
        </p:nvSpPr>
        <p:spPr>
          <a:xfrm>
            <a:off x="1583828" y="2405137"/>
            <a:ext cx="9884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Выполнить упражнение  № 60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0499F-225F-4812-AEAA-D1DB77B369C9}"/>
              </a:ext>
            </a:extLst>
          </p:cNvPr>
          <p:cNvSpPr txBox="1"/>
          <p:nvPr/>
        </p:nvSpPr>
        <p:spPr>
          <a:xfrm>
            <a:off x="1327698" y="3429000"/>
            <a:ext cx="9868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Подберите название широкой темы, в составе которой </a:t>
            </a:r>
          </a:p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могут быть узкие темы: </a:t>
            </a:r>
          </a:p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«Обсерватория Улугбека», «Мавзолей Исмаила </a:t>
            </a:r>
            <a:r>
              <a:rPr lang="ru-RU" sz="2400" b="1" dirty="0" err="1">
                <a:latin typeface="Bookman Old Style" panose="02050604050505020204" pitchFamily="18" charset="0"/>
              </a:rPr>
              <a:t>Саманида</a:t>
            </a:r>
            <a:r>
              <a:rPr lang="ru-RU" sz="2400" b="1" dirty="0">
                <a:latin typeface="Bookman Old Style" panose="02050604050505020204" pitchFamily="18" charset="0"/>
              </a:rPr>
              <a:t>»,</a:t>
            </a:r>
          </a:p>
          <a:p>
            <a:pPr algn="ctr"/>
            <a:r>
              <a:rPr lang="ru-RU" sz="2400" b="1" dirty="0">
                <a:latin typeface="Bookman Old Style" panose="02050604050505020204" pitchFamily="18" charset="0"/>
              </a:rPr>
              <a:t> «Минарет </a:t>
            </a:r>
            <a:r>
              <a:rPr lang="ru-RU" sz="2400" b="1" dirty="0" err="1">
                <a:latin typeface="Bookman Old Style" panose="02050604050505020204" pitchFamily="18" charset="0"/>
              </a:rPr>
              <a:t>Калян</a:t>
            </a:r>
            <a:r>
              <a:rPr lang="ru-RU" sz="2400" b="1" dirty="0">
                <a:latin typeface="Bookman Old Style" panose="02050604050505020204" pitchFamily="18" charset="0"/>
              </a:rPr>
              <a:t>», «Регистан», комплекс «Аль-</a:t>
            </a:r>
            <a:r>
              <a:rPr lang="ru-RU" sz="2400" b="1" dirty="0" err="1">
                <a:latin typeface="Bookman Old Style" panose="02050604050505020204" pitchFamily="18" charset="0"/>
              </a:rPr>
              <a:t>Бухари</a:t>
            </a:r>
            <a:r>
              <a:rPr lang="ru-RU" sz="2400" b="1" dirty="0">
                <a:latin typeface="Bookman Old Style" panose="02050604050505020204" pitchFamily="18" charset="0"/>
              </a:rPr>
              <a:t>».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5D90DEB-1AB8-4EA6-B522-85487AA7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98" y="107745"/>
            <a:ext cx="2331645" cy="243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77231B-CEE8-4B08-A088-8B4C99513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01" y="4998660"/>
            <a:ext cx="4590398" cy="16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2AA25-0A97-412E-B00E-A1E51780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69519"/>
            <a:ext cx="8911687" cy="128089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ru-RU" altLang="ru-RU" b="1" i="1" dirty="0">
                <a:solidFill>
                  <a:srgbClr val="006600"/>
                </a:solidFill>
                <a:latin typeface="Century Schoolbook" panose="02040604050505020304" pitchFamily="18" charset="0"/>
                <a:ea typeface="+mn-ea"/>
                <a:cs typeface="+mn-cs"/>
              </a:rPr>
              <a:t>        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Сегодня на уроке мы будем: </a:t>
            </a:r>
            <a:br>
              <a:rPr lang="ru-RU" altLang="ru-RU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BEE3E-19D0-4E36-AEF3-D7B59DC69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546" y="1694965"/>
            <a:ext cx="11008428" cy="4351338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учиться формулировать основную мысль текста;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FontTx/>
              <a:buChar char="-"/>
            </a:pPr>
            <a:r>
              <a:rPr lang="ru-RU" altLang="ru-RU" sz="32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выделять в тексте главную и второстепенную 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r>
              <a:rPr lang="ru-RU" altLang="ru-RU" sz="3200" b="1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  информацию;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3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FontTx/>
              <a:buChar char="-"/>
            </a:pPr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учиться составлять план к тексту.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006600"/>
              </a:buClr>
              <a:buNone/>
            </a:pP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D0ABE19C-7BF9-40E1-8156-ED575B6E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493" y="3429000"/>
            <a:ext cx="1628699" cy="302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6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46E4E2-57DE-41B6-9C6F-8796755F2547}"/>
              </a:ext>
            </a:extLst>
          </p:cNvPr>
          <p:cNvSpPr/>
          <p:nvPr/>
        </p:nvSpPr>
        <p:spPr>
          <a:xfrm>
            <a:off x="4067033" y="1124887"/>
            <a:ext cx="78884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[от лат. </a:t>
            </a:r>
            <a:r>
              <a:rPr lang="ru-RU" sz="3600" b="1" dirty="0" err="1"/>
              <a:t>textum</a:t>
            </a:r>
            <a:r>
              <a:rPr lang="ru-RU" sz="3600" b="1" dirty="0"/>
              <a:t> – связь, соединение] –  авторское сочинение       или документ, воспроизведенные на письме или в печати.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B36BD-AE89-4711-981C-5A7CC784E56E}"/>
              </a:ext>
            </a:extLst>
          </p:cNvPr>
          <p:cNvSpPr txBox="1"/>
          <p:nvPr/>
        </p:nvSpPr>
        <p:spPr>
          <a:xfrm>
            <a:off x="2306472" y="2006220"/>
            <a:ext cx="2109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Текст -</a:t>
            </a:r>
            <a:r>
              <a:rPr lang="ru-RU" sz="4000" b="1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6F58C5-BE59-45D4-8D31-0CBC9B9C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1" y="3715004"/>
            <a:ext cx="5672699" cy="2719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78855F-54E0-4306-8374-4F6E5230720C}"/>
              </a:ext>
            </a:extLst>
          </p:cNvPr>
          <p:cNvSpPr txBox="1"/>
          <p:nvPr/>
        </p:nvSpPr>
        <p:spPr>
          <a:xfrm>
            <a:off x="1421145" y="1679673"/>
            <a:ext cx="9759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Текст</a:t>
            </a:r>
            <a:r>
              <a:rPr lang="ru-RU" sz="8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это ряд предложений, объединённых одной мыслью и темой</a:t>
            </a:r>
          </a:p>
        </p:txBody>
      </p:sp>
      <p:pic>
        <p:nvPicPr>
          <p:cNvPr id="3" name="Picture 6" descr="https://litera.spb.ru/images/articles/girl.png">
            <a:extLst>
              <a:ext uri="{FF2B5EF4-FFF2-40B4-BE49-F238E27FC236}">
                <a16:creationId xmlns:a16="http://schemas.microsoft.com/office/drawing/2014/main" id="{11B05EB2-A35A-4EEF-A70D-0FD4D06E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077"/>
            <a:ext cx="27749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89354C-7E07-4A72-B6A1-EA228869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51" y="422666"/>
            <a:ext cx="2437680" cy="243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66029" y="268975"/>
            <a:ext cx="7233313" cy="5119048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40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Заголовок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Начало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Основная часть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Концовка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rgbClr val="0070C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Тема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4000" b="1" dirty="0">
                <a:solidFill>
                  <a:srgbClr val="0070C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Основная мысль</a:t>
            </a:r>
          </a:p>
          <a:p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D0037-7F11-4F20-85E0-E0CE9A596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324" y="413550"/>
            <a:ext cx="2282353" cy="276637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A415B0A-C911-418F-B144-758DD466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536" y="4412342"/>
            <a:ext cx="4269655" cy="228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7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78855F-54E0-4306-8374-4F6E5230720C}"/>
              </a:ext>
            </a:extLst>
          </p:cNvPr>
          <p:cNvSpPr txBox="1"/>
          <p:nvPr/>
        </p:nvSpPr>
        <p:spPr>
          <a:xfrm>
            <a:off x="2089885" y="2034515"/>
            <a:ext cx="975914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Тема текста</a:t>
            </a:r>
            <a:r>
              <a:rPr lang="ru-RU" sz="8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это, о чём (или о ком) в нём говорится.</a:t>
            </a:r>
          </a:p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Очень часто тема текста отражается в его заглавии. </a:t>
            </a:r>
          </a:p>
        </p:txBody>
      </p:sp>
      <p:pic>
        <p:nvPicPr>
          <p:cNvPr id="3" name="Picture 6" descr="https://litera.spb.ru/images/articles/girl.png">
            <a:extLst>
              <a:ext uri="{FF2B5EF4-FFF2-40B4-BE49-F238E27FC236}">
                <a16:creationId xmlns:a16="http://schemas.microsoft.com/office/drawing/2014/main" id="{11B05EB2-A35A-4EEF-A70D-0FD4D06E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077"/>
            <a:ext cx="27749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089354C-7E07-4A72-B6A1-EA228869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275" y="122415"/>
            <a:ext cx="2437680" cy="243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3DBE6DD-FA43-43A0-90B4-5FCC412815A2}"/>
              </a:ext>
            </a:extLst>
          </p:cNvPr>
          <p:cNvSpPr txBox="1"/>
          <p:nvPr/>
        </p:nvSpPr>
        <p:spPr>
          <a:xfrm>
            <a:off x="1567384" y="1813912"/>
            <a:ext cx="97591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Идея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– основная мысль текста, то, что хочет донести автор.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335251-78AF-4177-83C5-9AD97E37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346" y="341195"/>
            <a:ext cx="2532539" cy="181391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DADA24-5EFB-490D-8E07-A387FCCE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50" y="4186684"/>
            <a:ext cx="2782512" cy="235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80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C6C81A5-91EF-4CED-9B8E-56E1C9F54EFC}"/>
              </a:ext>
            </a:extLst>
          </p:cNvPr>
          <p:cNvSpPr txBox="1"/>
          <p:nvPr/>
        </p:nvSpPr>
        <p:spPr>
          <a:xfrm>
            <a:off x="0" y="1813173"/>
            <a:ext cx="123292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Логическая последовательность предложений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– расположение предложений в нужном порядке по смыслу.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344CB7-D404-4FE9-B4B6-4D935B00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688">
            <a:off x="8784866" y="-225966"/>
            <a:ext cx="3261763" cy="27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72ABFD4-202F-486E-ACF6-DB7A7A98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94" y="4371587"/>
            <a:ext cx="2182265" cy="230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1007</Words>
  <Application>Microsoft Office PowerPoint</Application>
  <PresentationFormat>Широкоэкранный</PresentationFormat>
  <Paragraphs>126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Bookman Old Style</vt:lpstr>
      <vt:lpstr>Calibri</vt:lpstr>
      <vt:lpstr>Century Gothic</vt:lpstr>
      <vt:lpstr>Century Schoolbook</vt:lpstr>
      <vt:lpstr>Times New Roman</vt:lpstr>
      <vt:lpstr>Wingdings 3</vt:lpstr>
      <vt:lpstr>1_Office Theme</vt:lpstr>
      <vt:lpstr>Легкий дым</vt:lpstr>
      <vt:lpstr>Презентация PowerPoint</vt:lpstr>
      <vt:lpstr>Презентация PowerPoint</vt:lpstr>
      <vt:lpstr>         Сегодня на уроке мы будем: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Деление текста на микротемы и составление плана.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Сегодня на уроке мы :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ТАНЮША</dc:creator>
  <cp:lastModifiedBy>ТАНЮШКА</cp:lastModifiedBy>
  <cp:revision>162</cp:revision>
  <dcterms:created xsi:type="dcterms:W3CDTF">2020-04-25T13:22:14Z</dcterms:created>
  <dcterms:modified xsi:type="dcterms:W3CDTF">2020-09-09T07:19:39Z</dcterms:modified>
</cp:coreProperties>
</file>