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7" r:id="rId2"/>
  </p:sldMasterIdLst>
  <p:notesMasterIdLst>
    <p:notesMasterId r:id="rId29"/>
  </p:notesMasterIdLst>
  <p:sldIdLst>
    <p:sldId id="1396" r:id="rId3"/>
    <p:sldId id="282" r:id="rId4"/>
    <p:sldId id="333" r:id="rId5"/>
    <p:sldId id="335" r:id="rId6"/>
    <p:sldId id="336" r:id="rId7"/>
    <p:sldId id="337" r:id="rId8"/>
    <p:sldId id="338" r:id="rId9"/>
    <p:sldId id="339" r:id="rId10"/>
    <p:sldId id="340" r:id="rId11"/>
    <p:sldId id="341" r:id="rId12"/>
    <p:sldId id="342" r:id="rId13"/>
    <p:sldId id="347" r:id="rId14"/>
    <p:sldId id="343" r:id="rId15"/>
    <p:sldId id="344" r:id="rId16"/>
    <p:sldId id="345" r:id="rId17"/>
    <p:sldId id="346" r:id="rId18"/>
    <p:sldId id="348" r:id="rId19"/>
    <p:sldId id="1397" r:id="rId20"/>
    <p:sldId id="349" r:id="rId21"/>
    <p:sldId id="1400" r:id="rId22"/>
    <p:sldId id="1399" r:id="rId23"/>
    <p:sldId id="1398" r:id="rId24"/>
    <p:sldId id="1401" r:id="rId25"/>
    <p:sldId id="1402" r:id="rId26"/>
    <p:sldId id="1403" r:id="rId27"/>
    <p:sldId id="1404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B42D6E4-4B5E-4319-8F71-FF07CB3CA6F3}">
          <p14:sldIdLst>
            <p14:sldId id="1396"/>
            <p14:sldId id="282"/>
            <p14:sldId id="333"/>
            <p14:sldId id="335"/>
            <p14:sldId id="336"/>
            <p14:sldId id="337"/>
            <p14:sldId id="338"/>
            <p14:sldId id="339"/>
            <p14:sldId id="340"/>
            <p14:sldId id="341"/>
            <p14:sldId id="342"/>
            <p14:sldId id="347"/>
            <p14:sldId id="343"/>
            <p14:sldId id="344"/>
            <p14:sldId id="345"/>
            <p14:sldId id="346"/>
            <p14:sldId id="348"/>
            <p14:sldId id="1397"/>
            <p14:sldId id="349"/>
            <p14:sldId id="1400"/>
            <p14:sldId id="1399"/>
            <p14:sldId id="1398"/>
            <p14:sldId id="1401"/>
            <p14:sldId id="1402"/>
            <p14:sldId id="1403"/>
            <p14:sldId id="140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EEF9"/>
    <a:srgbClr val="2EC1C8"/>
    <a:srgbClr val="CDF4BE"/>
    <a:srgbClr val="FFFF99"/>
    <a:srgbClr val="7E0000"/>
    <a:srgbClr val="D751CD"/>
    <a:srgbClr val="49B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5" autoAdjust="0"/>
    <p:restoredTop sz="94660"/>
  </p:normalViewPr>
  <p:slideViewPr>
    <p:cSldViewPr snapToGrid="0">
      <p:cViewPr varScale="1">
        <p:scale>
          <a:sx n="74" d="100"/>
          <a:sy n="74" d="100"/>
        </p:scale>
        <p:origin x="4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8DE655-C20E-4083-B535-13F6789172AB}" type="datetimeFigureOut">
              <a:rPr lang="ru-RU" smtClean="0"/>
              <a:t>пн 21.09.20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28F10F-1DFF-46D9-AE8B-9E10406BFD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193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пн 21.09.20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3803781"/>
      </p:ext>
    </p:extLst>
  </p:cSld>
  <p:clrMapOvr>
    <a:masterClrMapping/>
  </p:clrMapOvr>
  <p:transition spd="slow">
    <p:wheel spokes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пн 21.09.20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508873"/>
      </p:ext>
    </p:extLst>
  </p:cSld>
  <p:clrMapOvr>
    <a:masterClrMapping/>
  </p:clrMapOvr>
  <p:transition spd="slow">
    <p:wheel spokes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пн 21.09.20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8545675"/>
      </p:ext>
    </p:extLst>
  </p:cSld>
  <p:clrMapOvr>
    <a:masterClrMapping/>
  </p:clrMapOvr>
  <p:transition spd="slow">
    <p:wheel spokes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00860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554945-6841-417A-BFBC-7A347F4DD9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7017974-F9DA-4189-AA2D-E6BE76E8C8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D1E05D9-7CE7-4B6A-9F45-B320E63E4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пн 21.09.20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393D7BC-7E49-4EBD-ADBE-3741F7FE0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4B7892D-E0AE-4D0F-9230-75BADF440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1473252"/>
      </p:ext>
    </p:extLst>
  </p:cSld>
  <p:clrMapOvr>
    <a:masterClrMapping/>
  </p:clrMapOvr>
  <p:transition spd="slow">
    <p:wheel spokes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56988B-0822-4E7C-B434-1E6F0150F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39D56-2EC4-42A0-A849-71AC50EC93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1B73C9-D9A5-4CFF-A422-37AE0BA61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пн 21.09.20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AD58585-27E1-4D28-A080-B11A5E94B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0710F7-F9D9-4DE7-B3AC-5EB30368A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246376"/>
      </p:ext>
    </p:extLst>
  </p:cSld>
  <p:clrMapOvr>
    <a:masterClrMapping/>
  </p:clrMapOvr>
  <p:transition spd="slow">
    <p:wheel spokes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C166AD-E05F-4211-B075-27AAD0B04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F52B575-55C4-4B8E-A1CA-B98C7DAD28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7B716C6-67E4-4A09-B268-0E96931E0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пн 21.09.20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C29843-937F-454D-9F23-33D314AD6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6E61B4-FEB0-4AD1-9630-7B1A7C8F6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71513"/>
      </p:ext>
    </p:extLst>
  </p:cSld>
  <p:clrMapOvr>
    <a:masterClrMapping/>
  </p:clrMapOvr>
  <p:transition spd="slow">
    <p:wheel spokes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5236E1-D3C6-4944-AB30-D8B5740DE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761F2E-94CD-43BB-B3DF-5D92292245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29ECF37-42FF-4483-AEF3-9098780DE1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E25574-9811-4A05-B408-B9D469E8F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пн 21.09.20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359E973-8FB0-464B-96C5-90A577320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7142AC9-AE22-48CE-93E7-FF89191DA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832103"/>
      </p:ext>
    </p:extLst>
  </p:cSld>
  <p:clrMapOvr>
    <a:masterClrMapping/>
  </p:clrMapOvr>
  <p:transition spd="slow">
    <p:wheel spokes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7297A9-C809-4699-B3B7-BB0E4AD19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369E83C-7CF2-4695-A790-21B5FA9B8A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388815E-7DB5-42BE-956D-E562A081F3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9D06047-6DCC-4AB5-967B-D10AE79D8B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D26F2FB-48E0-4E29-A05A-E0F33E2E8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5822688-DE55-4158-BA3C-9CEC2C699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пн 21.09.20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A1E3760-9747-4E03-A95B-00EB893B4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C305ABE-7EA5-4266-BD43-91DA8387C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1706985"/>
      </p:ext>
    </p:extLst>
  </p:cSld>
  <p:clrMapOvr>
    <a:masterClrMapping/>
  </p:clrMapOvr>
  <p:transition spd="slow">
    <p:wheel spokes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27CF87-1A93-4B1C-9BCA-329626D60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86FF779-68D0-4BCA-8388-346538DF2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пн 21.09.20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18AE31A-0CD8-4C9A-8E68-A07ED582E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8C89A87-FA6E-4E8C-BAB1-FF088F4F5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918699"/>
      </p:ext>
    </p:extLst>
  </p:cSld>
  <p:clrMapOvr>
    <a:masterClrMapping/>
  </p:clrMapOvr>
  <p:transition spd="slow">
    <p:wheel spokes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F0165C6-E6A0-4D43-A162-14C594AF8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пн 21.09.20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94108B9-DD1B-4E59-957F-002ABF934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346C646-7AD6-4F1B-9D15-D57D8F7F9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5644549"/>
      </p:ext>
    </p:extLst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пн 21.09.20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781132"/>
      </p:ext>
    </p:extLst>
  </p:cSld>
  <p:clrMapOvr>
    <a:masterClrMapping/>
  </p:clrMapOvr>
  <p:transition spd="slow">
    <p:wheel spokes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A75975-401B-4FD4-9282-135695B44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0B740D-D66B-414F-84C0-486E81B7FB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5309C40-1FDB-49BB-B91F-312ECDAB62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F9BD2D7-8056-482F-819F-FD7A1C287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пн 21.09.20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451F43B-9C47-4C9B-9ADD-6022FFE33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E1B863E-5B75-438A-BF27-5970D1F0C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932456"/>
      </p:ext>
    </p:extLst>
  </p:cSld>
  <p:clrMapOvr>
    <a:masterClrMapping/>
  </p:clrMapOvr>
  <p:transition spd="slow">
    <p:wheel spokes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58BCA7-CFBF-4D56-8A1F-4C375B7FE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BA1F55D-9400-4034-B73B-C3921C4D6E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A91A2FA-9B1E-49B6-8BF0-EA1B770196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B02711-EF25-4B53-87C6-EC318522B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пн 21.09.20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64ADCAB-AD9B-45F9-9A7E-8B8CCC7FC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46987D9-7AD4-45A6-919F-A988BBBFB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68788"/>
      </p:ext>
    </p:extLst>
  </p:cSld>
  <p:clrMapOvr>
    <a:masterClrMapping/>
  </p:clrMapOvr>
  <p:transition spd="slow">
    <p:wheel spokes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5BD225-65FA-4DB2-BCD3-695BA0AD4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8BCAA53-70BC-42B4-AAB2-8E07D8DFBD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2D018C1-B93F-45AC-99DF-72C292784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пн 21.09.20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6ACECA7-F800-4AA8-B392-24EB39380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0AFC02-92ED-4191-9DE1-1C6206452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1300127"/>
      </p:ext>
    </p:extLst>
  </p:cSld>
  <p:clrMapOvr>
    <a:masterClrMapping/>
  </p:clrMapOvr>
  <p:transition spd="slow">
    <p:wheel spokes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2A3869C-01AC-4BC2-9972-A329855901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E497F6B-A166-4E03-8091-51A173AEB6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5B919CA-7F81-436F-B38C-EFF8B87AD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пн 21.09.20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6FD973-BD5A-475B-AEEA-A9FAA4EC4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2A97DB-8A91-4FC1-BCAD-8F939C63E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1973189"/>
      </p:ext>
    </p:extLst>
  </p:cSld>
  <p:clrMapOvr>
    <a:masterClrMapping/>
  </p:clrMapOvr>
  <p:transition spd="slow">
    <p:wheel spokes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71092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пн 21.09.20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8319664"/>
      </p:ext>
    </p:extLst>
  </p:cSld>
  <p:clrMapOvr>
    <a:masterClrMapping/>
  </p:clrMapOvr>
  <p:transition spd="slow"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пн 21.09.20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110883"/>
      </p:ext>
    </p:extLst>
  </p:cSld>
  <p:clrMapOvr>
    <a:masterClrMapping/>
  </p:clrMapOvr>
  <p:transition spd="slow"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пн 21.09.20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728250"/>
      </p:ext>
    </p:extLst>
  </p:cSld>
  <p:clrMapOvr>
    <a:masterClrMapping/>
  </p:clrMapOvr>
  <p:transition spd="slow">
    <p:wheel spokes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пн 21.09.20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821237"/>
      </p:ext>
    </p:extLst>
  </p:cSld>
  <p:clrMapOvr>
    <a:masterClrMapping/>
  </p:clrMapOvr>
  <p:transition spd="slow"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пн 21.09.20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077702"/>
      </p:ext>
    </p:extLst>
  </p:cSld>
  <p:clrMapOvr>
    <a:masterClrMapping/>
  </p:clrMapOvr>
  <p:transition spd="slow">
    <p:wheel spokes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4F4218F-BD46-429E-B522-58DCBFF3C209}" type="datetimeFigureOut">
              <a:rPr lang="ru-RU" smtClean="0"/>
              <a:t>пн 21.09.20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819373"/>
      </p:ext>
    </p:extLst>
  </p:cSld>
  <p:clrMapOvr>
    <a:masterClrMapping/>
  </p:clrMapOvr>
  <p:transition spd="slow"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пн 21.09.20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560989"/>
      </p:ext>
    </p:extLst>
  </p:cSld>
  <p:clrMapOvr>
    <a:masterClrMapping/>
  </p:clrMapOvr>
  <p:transition spd="slow"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4F4218F-BD46-429E-B522-58DCBFF3C209}" type="datetimeFigureOut">
              <a:rPr lang="ru-RU" smtClean="0"/>
              <a:t>пн 21.09.20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4760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ransition spd="slow">
    <p:wheel spokes="1"/>
  </p:transition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D372D4-92FE-44DF-8E31-507D5DEA8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BF48350-3292-4F99-9EA8-C92E24BDC9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BD4EA6A-8565-46A0-9AFD-5C924EE5BB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F4218F-BD46-429E-B522-58DCBFF3C209}" type="datetimeFigureOut">
              <a:rPr lang="ru-RU" smtClean="0"/>
              <a:t>пн 21.09.20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426BD47-3F88-4C4E-A1A1-8F63538716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3DB2826-3B47-4C37-ACD7-390E8D6B6F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732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transition spd="slow">
    <p:wheel spokes="1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49900" y="2630943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519033" y="4444467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42762" y="1156970"/>
            <a:ext cx="920609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7"/>
            <a:ext cx="626191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>
                <a:solidFill>
                  <a:sysClr val="window" lastClr="FFFFFF"/>
                </a:solidFill>
              </a:rPr>
              <a:t>Русский</a:t>
            </a:r>
            <a:r>
              <a:rPr lang="ru-RU" sz="7196" kern="0" spc="-116" dirty="0">
                <a:solidFill>
                  <a:sysClr val="window" lastClr="FFFFFF"/>
                </a:solidFill>
              </a:rPr>
              <a:t> </a:t>
            </a:r>
            <a:r>
              <a:rPr lang="ru-RU" sz="7196" kern="0" spc="21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4">
            <a:extLst>
              <a:ext uri="{FF2B5EF4-FFF2-40B4-BE49-F238E27FC236}">
                <a16:creationId xmlns:a16="http://schemas.microsoft.com/office/drawing/2014/main" id="{BE8A2EAD-6C49-45BE-8503-9B1E6FF4F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4256" y="3080145"/>
            <a:ext cx="8475810" cy="2904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79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8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Тема: Рассказ.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endParaRPr lang="ru-RU" altLang="ru-RU" sz="480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8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         Сложный план.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endParaRPr lang="ru-RU" altLang="ru-RU" sz="480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8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           Эпиграф.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6" name="Picture 2">
            <a:extLst>
              <a:ext uri="{FF2B5EF4-FFF2-40B4-BE49-F238E27FC236}">
                <a16:creationId xmlns:a16="http://schemas.microsoft.com/office/drawing/2014/main" id="{E0EB8061-7AD7-4E19-A52E-28B4A37F4F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1153" y="2730790"/>
            <a:ext cx="3111163" cy="34253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0069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E0F3002-85C4-4DE0-B092-03C66B73EC76}"/>
              </a:ext>
            </a:extLst>
          </p:cNvPr>
          <p:cNvSpPr txBox="1">
            <a:spLocks/>
          </p:cNvSpPr>
          <p:nvPr/>
        </p:nvSpPr>
        <p:spPr>
          <a:xfrm>
            <a:off x="3217848" y="167425"/>
            <a:ext cx="5756303" cy="94659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 fontScale="92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altLang="ru-RU" sz="6600" b="1" kern="0" spc="0" dirty="0">
                <a:latin typeface="Century Gothic" panose="020B0502020202020204" pitchFamily="34" charset="0"/>
                <a:cs typeface="Times New Roman" panose="02020603050405020304" pitchFamily="18" charset="0"/>
              </a:rPr>
              <a:t>Простой план</a:t>
            </a:r>
            <a:endParaRPr lang="ru-RU" sz="7200" b="1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AE87F497-826B-4178-9B5A-55610E444434}"/>
              </a:ext>
            </a:extLst>
          </p:cNvPr>
          <p:cNvSpPr txBox="1">
            <a:spLocks/>
          </p:cNvSpPr>
          <p:nvPr/>
        </p:nvSpPr>
        <p:spPr>
          <a:xfrm>
            <a:off x="171717" y="1913373"/>
            <a:ext cx="11848563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96666"/>
              </a:buClr>
              <a:buSzPct val="80000"/>
            </a:pPr>
            <a:r>
              <a:rPr lang="ru-RU" altLang="ru-RU" sz="3200" b="1" kern="0" cap="none" spc="0" dirty="0">
                <a:solidFill>
                  <a:srgbClr val="0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     Это перечень основных пунктов. Зачастую он </a:t>
            </a:r>
            <a:r>
              <a:rPr lang="ru-RU" altLang="ru-RU" sz="3200" b="1" u="sng" kern="0" cap="none" spc="0" dirty="0">
                <a:solidFill>
                  <a:srgbClr val="0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состоит</a:t>
            </a:r>
            <a:r>
              <a:rPr lang="ru-RU" altLang="ru-RU" sz="3200" b="1" kern="0" cap="none" spc="0" dirty="0">
                <a:solidFill>
                  <a:srgbClr val="0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из назывных предложений, достаточно лаконичных. Вы сможете сверяться с таким планом, чтобы давать информацию последовательно, ничего не упустить, а основной материал излагать своими словами. Если составить план текста грамотно, это обеспечит хорошую, связанную и логичную, речь.</a:t>
            </a:r>
          </a:p>
        </p:txBody>
      </p:sp>
    </p:spTree>
    <p:extLst>
      <p:ext uri="{BB962C8B-B14F-4D97-AF65-F5344CB8AC3E}">
        <p14:creationId xmlns:p14="http://schemas.microsoft.com/office/powerpoint/2010/main" val="9364015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4">
            <a:extLst>
              <a:ext uri="{FF2B5EF4-FFF2-40B4-BE49-F238E27FC236}">
                <a16:creationId xmlns:a16="http://schemas.microsoft.com/office/drawing/2014/main" id="{23D50294-D0F9-47A6-96BE-EB67D33E3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05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922D25E-256A-465E-BFA9-89F58C766788}"/>
              </a:ext>
            </a:extLst>
          </p:cNvPr>
          <p:cNvSpPr/>
          <p:nvPr/>
        </p:nvSpPr>
        <p:spPr>
          <a:xfrm>
            <a:off x="3718102" y="176378"/>
            <a:ext cx="5657319" cy="5770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ru-RU" altLang="ru-RU" sz="32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Легендарная птица </a:t>
            </a:r>
            <a:r>
              <a:rPr lang="ru-RU" altLang="ru-RU" sz="3200" b="1" dirty="0" err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Хумо</a:t>
            </a:r>
            <a:r>
              <a:rPr lang="ru-RU" altLang="ru-RU" sz="32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4" name="Picture 5" descr="https://yt3.ggpht.com/a/AATXAJxKQ8ZkXx97oAGjyJYqWPwzTY092uwln0dSPg=s900-c-k-c0xffffffff-no-rj-mo">
            <a:extLst>
              <a:ext uri="{FF2B5EF4-FFF2-40B4-BE49-F238E27FC236}">
                <a16:creationId xmlns:a16="http://schemas.microsoft.com/office/drawing/2014/main" id="{9AF82D8D-DD0A-405D-B08E-D315EFEED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872" y="929773"/>
            <a:ext cx="2184489" cy="218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30CE8BE-8667-406E-BE33-2F6825E86DF2}"/>
              </a:ext>
            </a:extLst>
          </p:cNvPr>
          <p:cNvSpPr txBox="1"/>
          <p:nvPr/>
        </p:nvSpPr>
        <p:spPr>
          <a:xfrm>
            <a:off x="2582974" y="926926"/>
            <a:ext cx="947641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Century Gothic" panose="020B0502020202020204" pitchFamily="34" charset="0"/>
              </a:rPr>
              <a:t>	</a:t>
            </a:r>
            <a:r>
              <a:rPr lang="ru-RU" sz="2700" dirty="0">
                <a:latin typeface="Century Gothic" panose="020B0502020202020204" pitchFamily="34" charset="0"/>
              </a:rPr>
              <a:t>   </a:t>
            </a:r>
            <a:r>
              <a:rPr lang="ru-RU" sz="2700" b="1" dirty="0" err="1">
                <a:latin typeface="Century Gothic" panose="020B0502020202020204" pitchFamily="34" charset="0"/>
              </a:rPr>
              <a:t>Хумо</a:t>
            </a:r>
            <a:r>
              <a:rPr lang="ru-RU" sz="2700" b="1" dirty="0">
                <a:latin typeface="Century Gothic" panose="020B0502020202020204" pitchFamily="34" charset="0"/>
              </a:rPr>
              <a:t> – это легендарная птица счастья и </a:t>
            </a:r>
          </a:p>
          <a:p>
            <a:r>
              <a:rPr lang="ru-RU" sz="2700" b="1" dirty="0">
                <a:latin typeface="Century Gothic" panose="020B0502020202020204" pitchFamily="34" charset="0"/>
              </a:rPr>
              <a:t>свободолюбия. В древне-тюркских источниках</a:t>
            </a:r>
          </a:p>
          <a:p>
            <a:r>
              <a:rPr lang="ru-RU" sz="2700" b="1" dirty="0">
                <a:latin typeface="Century Gothic" panose="020B0502020202020204" pitchFamily="34" charset="0"/>
              </a:rPr>
              <a:t>описывается волшебная сила, красота и доброта этой птицы. Она на своих крыльях уносит людей от беды, спасает их от преследователей, помогает только смелым и благородным людям.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EFCF2E-1672-4F13-B1AC-53F853D6458E}"/>
              </a:ext>
            </a:extLst>
          </p:cNvPr>
          <p:cNvSpPr txBox="1"/>
          <p:nvPr/>
        </p:nvSpPr>
        <p:spPr>
          <a:xfrm>
            <a:off x="121211" y="3366445"/>
            <a:ext cx="1189287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Century Gothic" panose="020B0502020202020204" pitchFamily="34" charset="0"/>
              </a:rPr>
              <a:t>	</a:t>
            </a:r>
            <a:r>
              <a:rPr lang="ru-RU" sz="2700" b="1" dirty="0" err="1">
                <a:latin typeface="Century Gothic" panose="020B0502020202020204" pitchFamily="34" charset="0"/>
              </a:rPr>
              <a:t>Хумо</a:t>
            </a:r>
            <a:r>
              <a:rPr lang="ru-RU" sz="2700" b="1" dirty="0">
                <a:latin typeface="Century Gothic" panose="020B0502020202020204" pitchFamily="34" charset="0"/>
              </a:rPr>
              <a:t> как символ спасительной силы, благородства и </a:t>
            </a:r>
            <a:r>
              <a:rPr lang="ru-RU" sz="2700" b="1" dirty="0" err="1">
                <a:latin typeface="Century Gothic" panose="020B0502020202020204" pitchFamily="34" charset="0"/>
              </a:rPr>
              <a:t>самоот</a:t>
            </a:r>
            <a:r>
              <a:rPr lang="ru-RU" sz="2700" b="1" dirty="0">
                <a:latin typeface="Century Gothic" panose="020B0502020202020204" pitchFamily="34" charset="0"/>
              </a:rPr>
              <a:t>-  </a:t>
            </a:r>
            <a:r>
              <a:rPr lang="ru-RU" sz="2700" b="1" dirty="0" err="1">
                <a:latin typeface="Century Gothic" panose="020B0502020202020204" pitchFamily="34" charset="0"/>
              </a:rPr>
              <a:t>верженности</a:t>
            </a:r>
            <a:r>
              <a:rPr lang="ru-RU" sz="2700" b="1" dirty="0">
                <a:latin typeface="Century Gothic" panose="020B0502020202020204" pitchFamily="34" charset="0"/>
              </a:rPr>
              <a:t> воспевается в произведениях узбекских классиков.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A5DAA3-322B-4FBE-B324-4EE52BE205A4}"/>
              </a:ext>
            </a:extLst>
          </p:cNvPr>
          <p:cNvSpPr txBox="1"/>
          <p:nvPr/>
        </p:nvSpPr>
        <p:spPr>
          <a:xfrm>
            <a:off x="210166" y="4254520"/>
            <a:ext cx="11892879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	</a:t>
            </a:r>
            <a:r>
              <a:rPr lang="ru-RU" sz="2700" b="1" dirty="0">
                <a:latin typeface="Century Gothic" panose="020B0502020202020204" pitchFamily="34" charset="0"/>
              </a:rPr>
              <a:t>Эта легендарная птица стала символикой нового герба Республики Узбекистан. Высоко поднятыми серебристыми крыльями она как бы охватывает весь Узбекистан с его горами, зелёными полями и реками. Лучи солнца придают перьям птицы особый блеск.</a:t>
            </a:r>
          </a:p>
        </p:txBody>
      </p:sp>
    </p:spTree>
    <p:extLst>
      <p:ext uri="{BB962C8B-B14F-4D97-AF65-F5344CB8AC3E}">
        <p14:creationId xmlns:p14="http://schemas.microsoft.com/office/powerpoint/2010/main" val="24707996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0C8E5502-29E7-4C49-8014-C385A03CE476}"/>
              </a:ext>
            </a:extLst>
          </p:cNvPr>
          <p:cNvSpPr txBox="1">
            <a:spLocks/>
          </p:cNvSpPr>
          <p:nvPr/>
        </p:nvSpPr>
        <p:spPr>
          <a:xfrm>
            <a:off x="139521" y="2047214"/>
            <a:ext cx="11912957" cy="446949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96666"/>
              </a:buClr>
              <a:buSzPct val="80000"/>
            </a:pPr>
            <a:r>
              <a:rPr lang="ru-RU" altLang="ru-RU" sz="2800" kern="0" cap="none" spc="0" dirty="0">
                <a:solidFill>
                  <a:srgbClr val="0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1. </a:t>
            </a:r>
            <a:r>
              <a:rPr lang="ru-RU" altLang="ru-RU" sz="2800" b="1" kern="0" cap="none" spc="0" dirty="0">
                <a:solidFill>
                  <a:srgbClr val="0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Для составления плана необходимо прочитать текст про себя, продумать прочитанное.</a:t>
            </a:r>
          </a:p>
          <a:p>
            <a:pPr algn="just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96666"/>
              </a:buClr>
              <a:buSzPct val="80000"/>
            </a:pPr>
            <a:r>
              <a:rPr lang="ru-RU" altLang="ru-RU" sz="2800" b="1" kern="0" cap="none" spc="0" dirty="0">
                <a:solidFill>
                  <a:srgbClr val="0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2. Разбить текст на смысловые части и озаглавить их. </a:t>
            </a:r>
          </a:p>
          <a:p>
            <a:pPr algn="just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96666"/>
              </a:buClr>
              <a:buSzPct val="80000"/>
            </a:pPr>
            <a:r>
              <a:rPr lang="ru-RU" altLang="ru-RU" sz="2800" b="1" kern="0" cap="none" spc="0" dirty="0">
                <a:solidFill>
                  <a:srgbClr val="0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В заголовках надо передать главную мысль каждого фрагмента.</a:t>
            </a:r>
          </a:p>
          <a:p>
            <a:pPr algn="just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96666"/>
              </a:buClr>
              <a:buSzPct val="80000"/>
            </a:pPr>
            <a:r>
              <a:rPr lang="ru-RU" altLang="ru-RU" sz="2800" b="1" kern="0" cap="none" spc="0" dirty="0">
                <a:solidFill>
                  <a:srgbClr val="0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3. Проверить, отражают ли пункты плана основную мысль текста, связан ли последующий пункт плана с предыдущим.</a:t>
            </a:r>
          </a:p>
          <a:p>
            <a:pPr algn="just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96666"/>
              </a:buClr>
              <a:buSzPct val="80000"/>
            </a:pPr>
            <a:r>
              <a:rPr lang="ru-RU" altLang="ru-RU" sz="2800" b="1" kern="0" cap="none" spc="0" dirty="0">
                <a:solidFill>
                  <a:srgbClr val="0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4. Проверить, можно ли, руководствуясь этим планом, раскрыть основную мысль текста.</a:t>
            </a: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EF8E3EBA-0F57-4B38-B1DE-FE6DC72ACA73}"/>
              </a:ext>
            </a:extLst>
          </p:cNvPr>
          <p:cNvSpPr/>
          <p:nvPr/>
        </p:nvSpPr>
        <p:spPr>
          <a:xfrm>
            <a:off x="1133342" y="103032"/>
            <a:ext cx="10500548" cy="1171978"/>
          </a:xfrm>
          <a:prstGeom prst="roundRect">
            <a:avLst/>
          </a:prstGeom>
          <a:gradFill flip="none" rotWithShape="1">
            <a:gsLst>
              <a:gs pos="0">
                <a:srgbClr val="2EC1C8">
                  <a:tint val="66000"/>
                  <a:satMod val="160000"/>
                </a:srgbClr>
              </a:gs>
              <a:gs pos="50000">
                <a:srgbClr val="2EC1C8">
                  <a:tint val="44500"/>
                  <a:satMod val="160000"/>
                </a:srgbClr>
              </a:gs>
              <a:gs pos="100000">
                <a:srgbClr val="2EC1C8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96666"/>
              </a:buClr>
              <a:buSzPct val="80000"/>
            </a:pPr>
            <a:r>
              <a:rPr lang="ru-RU" altLang="ru-RU" sz="3200" b="1" kern="0" dirty="0">
                <a:solidFill>
                  <a:srgbClr val="0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Общие правила составления плана при работе с текстом:</a:t>
            </a:r>
          </a:p>
        </p:txBody>
      </p:sp>
    </p:spTree>
    <p:extLst>
      <p:ext uri="{BB962C8B-B14F-4D97-AF65-F5344CB8AC3E}">
        <p14:creationId xmlns:p14="http://schemas.microsoft.com/office/powerpoint/2010/main" val="33057314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257C37-33EC-434C-A73B-DB7EE7E9C65A}"/>
              </a:ext>
            </a:extLst>
          </p:cNvPr>
          <p:cNvSpPr txBox="1"/>
          <p:nvPr/>
        </p:nvSpPr>
        <p:spPr>
          <a:xfrm>
            <a:off x="5270424" y="1831309"/>
            <a:ext cx="1462260" cy="646331"/>
          </a:xfrm>
          <a:prstGeom prst="rect">
            <a:avLst/>
          </a:prstGeom>
          <a:solidFill>
            <a:srgbClr val="FFFF99"/>
          </a:solidFill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Century Gothic" panose="020B0502020202020204" pitchFamily="34" charset="0"/>
              </a:rPr>
              <a:t>План: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EF922A-EDEF-47F4-BD81-B6784AC141F4}"/>
              </a:ext>
            </a:extLst>
          </p:cNvPr>
          <p:cNvSpPr txBox="1"/>
          <p:nvPr/>
        </p:nvSpPr>
        <p:spPr>
          <a:xfrm>
            <a:off x="4007447" y="2926569"/>
            <a:ext cx="59009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I</a:t>
            </a:r>
            <a:r>
              <a:rPr lang="ru-RU" sz="3600" dirty="0"/>
              <a:t>.</a:t>
            </a:r>
            <a:r>
              <a:rPr lang="ru-RU" sz="3200" dirty="0"/>
              <a:t> </a:t>
            </a:r>
            <a:r>
              <a:rPr lang="en-US" sz="3200" dirty="0"/>
              <a:t> </a:t>
            </a:r>
            <a:r>
              <a:rPr lang="ru-RU" sz="3200" b="1" dirty="0" err="1">
                <a:latin typeface="Century Gothic" panose="020B0502020202020204" pitchFamily="34" charset="0"/>
              </a:rPr>
              <a:t>Хумо</a:t>
            </a:r>
            <a:r>
              <a:rPr lang="ru-RU" sz="3200" b="1" dirty="0">
                <a:latin typeface="Century Gothic" panose="020B0502020202020204" pitchFamily="34" charset="0"/>
              </a:rPr>
              <a:t> легендарная птица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4574FEC-96C1-447E-8C5B-526ED8A90253}"/>
              </a:ext>
            </a:extLst>
          </p:cNvPr>
          <p:cNvSpPr txBox="1"/>
          <p:nvPr/>
        </p:nvSpPr>
        <p:spPr>
          <a:xfrm>
            <a:off x="4007447" y="3902092"/>
            <a:ext cx="34788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II</a:t>
            </a:r>
            <a:r>
              <a:rPr lang="ru-RU" sz="3600" dirty="0"/>
              <a:t>.</a:t>
            </a:r>
            <a:r>
              <a:rPr lang="ru-RU" sz="3200" dirty="0"/>
              <a:t> </a:t>
            </a:r>
            <a:r>
              <a:rPr lang="en-US" sz="3200" dirty="0"/>
              <a:t> </a:t>
            </a:r>
            <a:r>
              <a:rPr lang="ru-RU" sz="3200" b="1" dirty="0" err="1">
                <a:latin typeface="Century Gothic" panose="020B0502020202020204" pitchFamily="34" charset="0"/>
              </a:rPr>
              <a:t>Хумо</a:t>
            </a:r>
            <a:r>
              <a:rPr lang="ru-RU" sz="3200" b="1" dirty="0">
                <a:latin typeface="Century Gothic" panose="020B0502020202020204" pitchFamily="34" charset="0"/>
              </a:rPr>
              <a:t> символ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4079E60-8DC0-4595-B5AF-4A421E79F2DB}"/>
              </a:ext>
            </a:extLst>
          </p:cNvPr>
          <p:cNvSpPr txBox="1"/>
          <p:nvPr/>
        </p:nvSpPr>
        <p:spPr>
          <a:xfrm>
            <a:off x="4007447" y="4799951"/>
            <a:ext cx="49696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III</a:t>
            </a:r>
            <a:r>
              <a:rPr lang="ru-RU" sz="3600" dirty="0"/>
              <a:t>.</a:t>
            </a:r>
            <a:r>
              <a:rPr lang="ru-RU" sz="3200" dirty="0"/>
              <a:t> </a:t>
            </a:r>
            <a:r>
              <a:rPr lang="ru-RU" sz="3200" b="1" dirty="0" err="1">
                <a:latin typeface="Century Gothic" panose="020B0502020202020204" pitchFamily="34" charset="0"/>
              </a:rPr>
              <a:t>Хумо</a:t>
            </a:r>
            <a:r>
              <a:rPr lang="ru-RU" sz="3200" b="1" dirty="0">
                <a:latin typeface="Century Gothic" panose="020B0502020202020204" pitchFamily="34" charset="0"/>
              </a:rPr>
              <a:t> символ герба.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2C69732-6652-4D7E-8798-C0478A08C6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1" t="-1" r="7838" b="1058"/>
          <a:stretch/>
        </p:blipFill>
        <p:spPr bwMode="auto">
          <a:xfrm>
            <a:off x="474867" y="1709021"/>
            <a:ext cx="3310674" cy="309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60365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C048F4CC-2856-4BD3-AD64-6DAE50EBBA0F}"/>
              </a:ext>
            </a:extLst>
          </p:cNvPr>
          <p:cNvSpPr txBox="1">
            <a:spLocks/>
          </p:cNvSpPr>
          <p:nvPr/>
        </p:nvSpPr>
        <p:spPr>
          <a:xfrm>
            <a:off x="2312743" y="218503"/>
            <a:ext cx="7913081" cy="8955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 fontScale="82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altLang="ru-RU" sz="6600" b="1" kern="0" spc="0" dirty="0">
                <a:latin typeface="Century Gothic" panose="020B0502020202020204" pitchFamily="34" charset="0"/>
                <a:cs typeface="Times New Roman" panose="02020603050405020304" pitchFamily="18" charset="0"/>
              </a:rPr>
              <a:t>Сложный план текста</a:t>
            </a:r>
            <a:endParaRPr lang="ru-RU" sz="7200" b="1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CCEA3717-238A-4C2F-B9CD-63F80A02EA5F}"/>
              </a:ext>
            </a:extLst>
          </p:cNvPr>
          <p:cNvSpPr txBox="1">
            <a:spLocks/>
          </p:cNvSpPr>
          <p:nvPr/>
        </p:nvSpPr>
        <p:spPr>
          <a:xfrm>
            <a:off x="397098" y="2228045"/>
            <a:ext cx="11397803" cy="27874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96666"/>
              </a:buClr>
              <a:buSzPct val="80000"/>
            </a:pPr>
            <a:r>
              <a:rPr lang="ru-RU" altLang="ru-RU" sz="4000" b="1" kern="0" cap="none" spc="0" dirty="0">
                <a:solidFill>
                  <a:srgbClr val="0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	</a:t>
            </a:r>
            <a:r>
              <a:rPr lang="ru-RU" altLang="ru-RU" sz="3200" b="1" kern="0" cap="none" spc="0" dirty="0">
                <a:solidFill>
                  <a:srgbClr val="0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Возможностей простого плана в подобных случаях недостаточно, поскольку нам нужно не просто обозначить кратко самые базовые пункты, но и дополнить их, </a:t>
            </a:r>
            <a:r>
              <a:rPr lang="ru-RU" altLang="ru-RU" sz="3200" b="1" kern="0" cap="none" spc="0" dirty="0">
                <a:solidFill>
                  <a:srgbClr val="00B05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разделить на подпункты</a:t>
            </a:r>
            <a:r>
              <a:rPr lang="ru-RU" altLang="ru-RU" sz="3200" b="1" kern="0" cap="none" spc="0" dirty="0">
                <a:solidFill>
                  <a:srgbClr val="0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, раскрыть их содержание более подробно.</a:t>
            </a:r>
          </a:p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C323DEBA-82C8-4E14-9D1F-E78F593C0E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252" y="5015461"/>
            <a:ext cx="1888545" cy="164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3615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5" name="Picture 3" descr="https://i.pinimg.com/originals/eb/41/5b/eb415b657e37d0c59fa48cdfc626d85e.gif">
            <a:extLst>
              <a:ext uri="{FF2B5EF4-FFF2-40B4-BE49-F238E27FC236}">
                <a16:creationId xmlns:a16="http://schemas.microsoft.com/office/drawing/2014/main" id="{E5790FC6-BB23-42C6-80B1-6BB1140106C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72474" y="4579111"/>
            <a:ext cx="930136" cy="1162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8BD5C543-6738-4D43-9432-511D4AC87C28}"/>
              </a:ext>
            </a:extLst>
          </p:cNvPr>
          <p:cNvSpPr txBox="1">
            <a:spLocks/>
          </p:cNvSpPr>
          <p:nvPr/>
        </p:nvSpPr>
        <p:spPr>
          <a:xfrm>
            <a:off x="1834911" y="291475"/>
            <a:ext cx="8882783" cy="1020985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altLang="ru-RU" sz="3200" b="1" kern="0" spc="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algn="ctr"/>
            <a:endParaRPr lang="ru-RU" altLang="ru-RU" sz="3200" b="1" kern="0" spc="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3600" b="1" kern="0" spc="0" dirty="0">
                <a:solidFill>
                  <a:schemeClr val="bg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Как составлять сложный план?</a:t>
            </a:r>
          </a:p>
          <a:p>
            <a:pPr algn="ctr"/>
            <a:endParaRPr lang="ru-RU" altLang="ru-RU" sz="3200" b="1" kern="0" spc="0" dirty="0">
              <a:solidFill>
                <a:schemeClr val="bg1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99E06B-6150-46FF-A17B-7B1B3C42E3FF}"/>
              </a:ext>
            </a:extLst>
          </p:cNvPr>
          <p:cNvSpPr txBox="1"/>
          <p:nvPr/>
        </p:nvSpPr>
        <p:spPr>
          <a:xfrm>
            <a:off x="268819" y="1724584"/>
            <a:ext cx="11654361" cy="472129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6666"/>
              </a:buClr>
              <a:buSzPct val="80000"/>
            </a:pPr>
            <a:r>
              <a:rPr lang="ru-RU" altLang="ru-RU" sz="3200" b="1" kern="0" dirty="0">
                <a:solidFill>
                  <a:srgbClr val="0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1. Внимательно прочитайте изучаемый материал.</a:t>
            </a:r>
          </a:p>
          <a:p>
            <a:pPr lvl="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6666"/>
              </a:buClr>
              <a:buSzPct val="80000"/>
            </a:pPr>
            <a:r>
              <a:rPr lang="ru-RU" altLang="ru-RU" sz="3200" b="1" kern="0" dirty="0">
                <a:solidFill>
                  <a:srgbClr val="0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2. Разделите его на основные смысловые части и </a:t>
            </a:r>
          </a:p>
          <a:p>
            <a:pPr lvl="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6666"/>
              </a:buClr>
              <a:buSzPct val="80000"/>
            </a:pPr>
            <a:r>
              <a:rPr lang="ru-RU" altLang="ru-RU" sz="3200" b="1" kern="0" dirty="0">
                <a:solidFill>
                  <a:srgbClr val="0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озаглавьте их (</a:t>
            </a:r>
            <a:r>
              <a:rPr lang="ru-RU" altLang="ru-RU" sz="3200" b="1" kern="0" dirty="0">
                <a:solidFill>
                  <a:srgbClr val="0070C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пункты плана</a:t>
            </a:r>
            <a:r>
              <a:rPr lang="ru-RU" altLang="ru-RU" sz="3200" b="1" kern="0" dirty="0">
                <a:solidFill>
                  <a:srgbClr val="0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).</a:t>
            </a:r>
          </a:p>
          <a:p>
            <a:pPr lvl="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6666"/>
              </a:buClr>
              <a:buSzPct val="80000"/>
            </a:pPr>
            <a:r>
              <a:rPr lang="ru-RU" altLang="ru-RU" sz="3200" b="1" kern="0" dirty="0">
                <a:solidFill>
                  <a:srgbClr val="0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3. Разделите на смысловые части содержание </a:t>
            </a:r>
          </a:p>
          <a:p>
            <a:pPr lvl="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6666"/>
              </a:buClr>
              <a:buSzPct val="80000"/>
            </a:pPr>
            <a:r>
              <a:rPr lang="ru-RU" altLang="ru-RU" sz="3200" b="1" kern="0" dirty="0">
                <a:solidFill>
                  <a:srgbClr val="0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каждого пункта и озаглавьте (</a:t>
            </a:r>
            <a:r>
              <a:rPr lang="ru-RU" altLang="ru-RU" sz="3200" b="1" kern="0" dirty="0">
                <a:solidFill>
                  <a:srgbClr val="0070C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подпункты плана</a:t>
            </a:r>
            <a:r>
              <a:rPr lang="ru-RU" altLang="ru-RU" sz="3200" b="1" kern="0" dirty="0">
                <a:solidFill>
                  <a:srgbClr val="0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).</a:t>
            </a:r>
          </a:p>
          <a:p>
            <a:pPr lvl="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6666"/>
              </a:buClr>
              <a:buSzPct val="80000"/>
            </a:pPr>
            <a:r>
              <a:rPr lang="ru-RU" altLang="ru-RU" sz="3200" b="1" kern="0" dirty="0">
                <a:solidFill>
                  <a:srgbClr val="0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4. Проверьте, не совмещаются ли пункты и подпункты</a:t>
            </a:r>
          </a:p>
          <a:p>
            <a:pPr lvl="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6666"/>
              </a:buClr>
              <a:buSzPct val="80000"/>
            </a:pPr>
            <a:r>
              <a:rPr lang="ru-RU" altLang="ru-RU" sz="3200" b="1" kern="0" dirty="0">
                <a:solidFill>
                  <a:srgbClr val="0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плана, полностью ли отражено в них основное </a:t>
            </a:r>
          </a:p>
          <a:p>
            <a:pPr lvl="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6666"/>
              </a:buClr>
              <a:buSzPct val="80000"/>
            </a:pPr>
            <a:r>
              <a:rPr lang="ru-RU" altLang="ru-RU" sz="3200" b="1" kern="0" dirty="0">
                <a:solidFill>
                  <a:srgbClr val="0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содержание изучаемого материала.</a:t>
            </a:r>
          </a:p>
        </p:txBody>
      </p:sp>
    </p:spTree>
    <p:extLst>
      <p:ext uri="{BB962C8B-B14F-4D97-AF65-F5344CB8AC3E}">
        <p14:creationId xmlns:p14="http://schemas.microsoft.com/office/powerpoint/2010/main" val="22818635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808EA2-EA69-4DD0-AFC4-E42AF65F6071}"/>
              </a:ext>
            </a:extLst>
          </p:cNvPr>
          <p:cNvSpPr txBox="1"/>
          <p:nvPr/>
        </p:nvSpPr>
        <p:spPr>
          <a:xfrm>
            <a:off x="3258355" y="253582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0782DED-AC10-4280-9247-06E899D51975}"/>
              </a:ext>
            </a:extLst>
          </p:cNvPr>
          <p:cNvSpPr txBox="1"/>
          <p:nvPr/>
        </p:nvSpPr>
        <p:spPr>
          <a:xfrm>
            <a:off x="5270424" y="1831309"/>
            <a:ext cx="1462260" cy="646331"/>
          </a:xfrm>
          <a:prstGeom prst="rect">
            <a:avLst/>
          </a:prstGeom>
          <a:solidFill>
            <a:srgbClr val="FFFF99"/>
          </a:solidFill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Century Gothic" panose="020B0502020202020204" pitchFamily="34" charset="0"/>
              </a:rPr>
              <a:t>План: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CAE2A90-098E-43EB-8754-9EFE6AE93778}"/>
              </a:ext>
            </a:extLst>
          </p:cNvPr>
          <p:cNvSpPr txBox="1"/>
          <p:nvPr/>
        </p:nvSpPr>
        <p:spPr>
          <a:xfrm>
            <a:off x="2261980" y="2584321"/>
            <a:ext cx="971932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AutoNum type="romanUcPeriod"/>
            </a:pPr>
            <a:r>
              <a:rPr lang="ru-RU" sz="3200" b="1" dirty="0" err="1">
                <a:latin typeface="Century Gothic" panose="020B0502020202020204" pitchFamily="34" charset="0"/>
              </a:rPr>
              <a:t>Хумо</a:t>
            </a:r>
            <a:r>
              <a:rPr lang="ru-RU" sz="3200" b="1" dirty="0">
                <a:latin typeface="Century Gothic" panose="020B0502020202020204" pitchFamily="34" charset="0"/>
              </a:rPr>
              <a:t> легендарная птица</a:t>
            </a:r>
          </a:p>
          <a:p>
            <a:r>
              <a:rPr lang="ru-RU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1. Древне-тюркские источники о птице </a:t>
            </a:r>
            <a:r>
              <a:rPr lang="ru-RU" sz="3200" b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Хумо</a:t>
            </a:r>
            <a:endParaRPr lang="ru-RU" sz="3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7714531-AA9A-4E18-B0FB-20891392EB45}"/>
              </a:ext>
            </a:extLst>
          </p:cNvPr>
          <p:cNvSpPr txBox="1"/>
          <p:nvPr/>
        </p:nvSpPr>
        <p:spPr>
          <a:xfrm>
            <a:off x="2261980" y="3863514"/>
            <a:ext cx="34788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II</a:t>
            </a:r>
            <a:r>
              <a:rPr lang="ru-RU" sz="3600" dirty="0"/>
              <a:t>.</a:t>
            </a:r>
            <a:r>
              <a:rPr lang="ru-RU" sz="3200" dirty="0"/>
              <a:t> </a:t>
            </a:r>
            <a:r>
              <a:rPr lang="en-US" sz="3200" dirty="0"/>
              <a:t> </a:t>
            </a:r>
            <a:r>
              <a:rPr lang="ru-RU" sz="3200" b="1" dirty="0" err="1">
                <a:latin typeface="Century Gothic" panose="020B0502020202020204" pitchFamily="34" charset="0"/>
              </a:rPr>
              <a:t>Хумо</a:t>
            </a:r>
            <a:r>
              <a:rPr lang="ru-RU" sz="3200" b="1" dirty="0">
                <a:latin typeface="Century Gothic" panose="020B0502020202020204" pitchFamily="34" charset="0"/>
              </a:rPr>
              <a:t> символ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96D903B-6BE1-4D6A-8422-19C5D83DCA41}"/>
              </a:ext>
            </a:extLst>
          </p:cNvPr>
          <p:cNvSpPr txBox="1"/>
          <p:nvPr/>
        </p:nvSpPr>
        <p:spPr>
          <a:xfrm>
            <a:off x="2261980" y="4612311"/>
            <a:ext cx="5413661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III</a:t>
            </a:r>
            <a:r>
              <a:rPr lang="ru-RU" sz="3600" dirty="0"/>
              <a:t>.</a:t>
            </a:r>
            <a:r>
              <a:rPr lang="ru-RU" sz="3200" dirty="0"/>
              <a:t> </a:t>
            </a:r>
            <a:r>
              <a:rPr lang="ru-RU" sz="3200" b="1" dirty="0" err="1">
                <a:latin typeface="Century Gothic" panose="020B0502020202020204" pitchFamily="34" charset="0"/>
              </a:rPr>
              <a:t>Хумо</a:t>
            </a:r>
            <a:r>
              <a:rPr lang="ru-RU" sz="3200" b="1" dirty="0">
                <a:latin typeface="Century Gothic" panose="020B0502020202020204" pitchFamily="34" charset="0"/>
              </a:rPr>
              <a:t> символ герба</a:t>
            </a:r>
          </a:p>
          <a:p>
            <a:r>
              <a:rPr lang="ru-RU" sz="3200" b="1" dirty="0">
                <a:latin typeface="Century Gothic" panose="020B0502020202020204" pitchFamily="34" charset="0"/>
              </a:rPr>
              <a:t>1. </a:t>
            </a:r>
            <a:r>
              <a:rPr lang="ru-RU" sz="32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Описание птицы </a:t>
            </a:r>
            <a:r>
              <a:rPr lang="ru-RU" sz="3200" b="1" dirty="0" err="1">
                <a:solidFill>
                  <a:srgbClr val="7030A0"/>
                </a:solidFill>
                <a:latin typeface="Century Gothic" panose="020B0502020202020204" pitchFamily="34" charset="0"/>
              </a:rPr>
              <a:t>Хумо</a:t>
            </a:r>
            <a:endParaRPr lang="ru-RU" sz="3200" b="1" dirty="0">
              <a:solidFill>
                <a:srgbClr val="7030A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CA7DC8D-A51B-416C-B1A6-9E0BE3E6EF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2797" y="3681524"/>
            <a:ext cx="3048264" cy="2932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3708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87B5EE1-3061-4052-A613-D3586A39687C}"/>
              </a:ext>
            </a:extLst>
          </p:cNvPr>
          <p:cNvSpPr/>
          <p:nvPr/>
        </p:nvSpPr>
        <p:spPr>
          <a:xfrm>
            <a:off x="664064" y="1889491"/>
            <a:ext cx="108638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Century Gothic" panose="020B0502020202020204" pitchFamily="34" charset="0"/>
              </a:rPr>
              <a:t>Эпиграф – (от греч. </a:t>
            </a:r>
            <a:r>
              <a:rPr lang="ru-RU" sz="2800" b="1" dirty="0" err="1">
                <a:latin typeface="Century Gothic" panose="020B0502020202020204" pitchFamily="34" charset="0"/>
              </a:rPr>
              <a:t>epi</a:t>
            </a:r>
            <a:r>
              <a:rPr lang="ru-RU" sz="2800" b="1" dirty="0">
                <a:latin typeface="Century Gothic" panose="020B0502020202020204" pitchFamily="34" charset="0"/>
              </a:rPr>
              <a:t> – над, на, сверх и </a:t>
            </a:r>
            <a:r>
              <a:rPr lang="ru-RU" sz="2800" b="1" dirty="0" err="1">
                <a:latin typeface="Century Gothic" panose="020B0502020202020204" pitchFamily="34" charset="0"/>
              </a:rPr>
              <a:t>graphe</a:t>
            </a:r>
            <a:r>
              <a:rPr lang="ru-RU" sz="2800" b="1" dirty="0">
                <a:latin typeface="Century Gothic" panose="020B0502020202020204" pitchFamily="34" charset="0"/>
              </a:rPr>
              <a:t> – пишу).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5B225A5-5912-4B55-BAEF-F7D7ABE73941}"/>
              </a:ext>
            </a:extLst>
          </p:cNvPr>
          <p:cNvSpPr/>
          <p:nvPr/>
        </p:nvSpPr>
        <p:spPr>
          <a:xfrm>
            <a:off x="1705238" y="2935931"/>
            <a:ext cx="745649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Правильно понять и выразить основную мысль текста помогает эпиграф – цитата, пословица, помещённая автором после заглавия произведения.</a:t>
            </a: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36B5E623-31E2-4CCE-B589-5A61C6DB44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1733" y="2597377"/>
            <a:ext cx="2703442" cy="3436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2FBD40FF-00BF-4502-9A70-EB3CBF28CB89}"/>
              </a:ext>
            </a:extLst>
          </p:cNvPr>
          <p:cNvSpPr/>
          <p:nvPr/>
        </p:nvSpPr>
        <p:spPr>
          <a:xfrm>
            <a:off x="4286518" y="287284"/>
            <a:ext cx="3234744" cy="914400"/>
          </a:xfrm>
          <a:prstGeom prst="roundRect">
            <a:avLst/>
          </a:prstGeom>
          <a:solidFill>
            <a:srgbClr val="B9EE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  <a:latin typeface="Century Gothic" panose="020B0502020202020204" pitchFamily="34" charset="0"/>
              </a:rPr>
              <a:t>Эпиграф</a:t>
            </a:r>
          </a:p>
        </p:txBody>
      </p:sp>
    </p:spTree>
    <p:extLst>
      <p:ext uri="{BB962C8B-B14F-4D97-AF65-F5344CB8AC3E}">
        <p14:creationId xmlns:p14="http://schemas.microsoft.com/office/powerpoint/2010/main" val="16333935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06F011CF-E8E2-4B3E-85C1-17301DDD78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57" r="3307"/>
          <a:stretch/>
        </p:blipFill>
        <p:spPr bwMode="auto">
          <a:xfrm>
            <a:off x="218942" y="2597377"/>
            <a:ext cx="4108360" cy="31226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3283B6FC-188A-40DB-85C6-9E34F385E0F9}"/>
              </a:ext>
            </a:extLst>
          </p:cNvPr>
          <p:cNvSpPr/>
          <p:nvPr/>
        </p:nvSpPr>
        <p:spPr>
          <a:xfrm>
            <a:off x="1210615" y="3206838"/>
            <a:ext cx="2975020" cy="953037"/>
          </a:xfrm>
          <a:prstGeom prst="roundRect">
            <a:avLst/>
          </a:prstGeom>
          <a:noFill/>
          <a:ln w="7620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4DE6CCBD-6848-4060-A4E2-0F7EA4E49D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7308" y="2001480"/>
            <a:ext cx="5752563" cy="43144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1703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A742C22-FB9A-4B8F-B3A4-28DF4DA1BC1C}"/>
              </a:ext>
            </a:extLst>
          </p:cNvPr>
          <p:cNvSpPr/>
          <p:nvPr/>
        </p:nvSpPr>
        <p:spPr>
          <a:xfrm>
            <a:off x="730548" y="1608131"/>
            <a:ext cx="1109038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Прочитайте текст, выделите вступление, основную часть, заключение.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2ECC64-2CD0-4174-A1E1-7DDE5C4B32BE}"/>
              </a:ext>
            </a:extLst>
          </p:cNvPr>
          <p:cNvSpPr txBox="1"/>
          <p:nvPr/>
        </p:nvSpPr>
        <p:spPr>
          <a:xfrm>
            <a:off x="4474755" y="330484"/>
            <a:ext cx="3946914" cy="646331"/>
          </a:xfrm>
          <a:prstGeom prst="rect">
            <a:avLst/>
          </a:prstGeom>
          <a:solidFill>
            <a:srgbClr val="B9EEF9"/>
          </a:solidFill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Century Gothic" panose="020B0502020202020204" pitchFamily="34" charset="0"/>
              </a:rPr>
              <a:t>Упражнение 93.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42D9E4C-6744-48A5-A748-63ACF0BF50B2}"/>
              </a:ext>
            </a:extLst>
          </p:cNvPr>
          <p:cNvSpPr/>
          <p:nvPr/>
        </p:nvSpPr>
        <p:spPr>
          <a:xfrm>
            <a:off x="318891" y="2773320"/>
            <a:ext cx="11913705" cy="35394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dirty="0">
                <a:latin typeface="Century Gothic" panose="020B0502020202020204" pitchFamily="34" charset="0"/>
              </a:rPr>
              <a:t>	</a:t>
            </a:r>
            <a:r>
              <a:rPr lang="ru-RU" sz="2800" b="1" dirty="0">
                <a:latin typeface="Century Gothic" panose="020B0502020202020204" pitchFamily="34" charset="0"/>
              </a:rPr>
              <a:t>Что такое дружба? Дружба – это великое чувство людей. Дружба познаётся в беде, работе, учении. Если дружишь с хорошим человеком, то стараешься во всём походить на него. Друг поможет в любую минуту. Никакие расстояния не пугают дружбу. Если твой друг окажется в беде, ты  бросишься ему на помощь. У меня есть очень хороший друг, и я очень счастлив. Если мне трудно, я прихожу к нему и мы долго беседуем, а иногда и спорим, и на душе сразу становится легче. </a:t>
            </a:r>
          </a:p>
        </p:txBody>
      </p:sp>
    </p:spTree>
    <p:extLst>
      <p:ext uri="{BB962C8B-B14F-4D97-AF65-F5344CB8AC3E}">
        <p14:creationId xmlns:p14="http://schemas.microsoft.com/office/powerpoint/2010/main" val="20041427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1212667" y="2238362"/>
            <a:ext cx="101099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-познакомимся с эпическим жанром рассказ;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64D696-8275-48D7-AFED-08373FB5C385}"/>
              </a:ext>
            </a:extLst>
          </p:cNvPr>
          <p:cNvSpPr txBox="1"/>
          <p:nvPr/>
        </p:nvSpPr>
        <p:spPr>
          <a:xfrm>
            <a:off x="3996743" y="344581"/>
            <a:ext cx="4198513" cy="76944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tx1"/>
                </a:solidFill>
                <a:latin typeface="Century" panose="02040604050505020304" pitchFamily="18" charset="0"/>
              </a:rPr>
              <a:t>На уроке мы: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302674-AA6C-4A41-891C-CE155C8E7CD0}"/>
              </a:ext>
            </a:extLst>
          </p:cNvPr>
          <p:cNvSpPr txBox="1"/>
          <p:nvPr/>
        </p:nvSpPr>
        <p:spPr>
          <a:xfrm>
            <a:off x="2634243" y="1827936"/>
            <a:ext cx="184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200" b="1" dirty="0">
              <a:solidFill>
                <a:srgbClr val="7030A0"/>
              </a:solidFill>
              <a:latin typeface="Century" panose="02040604050505020304" pitchFamily="18" charset="0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E2A76590-55D2-4CE0-A202-FD1E9773B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5643" y="2564366"/>
            <a:ext cx="2125366" cy="2992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0448B17-8CF4-453B-B6C4-80FA82D33079}"/>
              </a:ext>
            </a:extLst>
          </p:cNvPr>
          <p:cNvSpPr txBox="1"/>
          <p:nvPr/>
        </p:nvSpPr>
        <p:spPr>
          <a:xfrm>
            <a:off x="1212667" y="3300797"/>
            <a:ext cx="95510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-вспомним, как составляется простой план;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47388F-2E4D-4DDE-A39F-A6D57C20595F}"/>
              </a:ext>
            </a:extLst>
          </p:cNvPr>
          <p:cNvSpPr txBox="1"/>
          <p:nvPr/>
        </p:nvSpPr>
        <p:spPr>
          <a:xfrm>
            <a:off x="953107" y="4494623"/>
            <a:ext cx="99709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-научимся составлять сложный план к тексту.</a:t>
            </a:r>
          </a:p>
        </p:txBody>
      </p:sp>
    </p:spTree>
    <p:extLst>
      <p:ext uri="{BB962C8B-B14F-4D97-AF65-F5344CB8AC3E}">
        <p14:creationId xmlns:p14="http://schemas.microsoft.com/office/powerpoint/2010/main" val="15272808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0E6B8C4-0250-4B88-B972-37CA2646DDF4}"/>
              </a:ext>
            </a:extLst>
          </p:cNvPr>
          <p:cNvSpPr/>
          <p:nvPr/>
        </p:nvSpPr>
        <p:spPr>
          <a:xfrm>
            <a:off x="261870" y="2228045"/>
            <a:ext cx="11668259" cy="35394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Однажды ............................................................</a:t>
            </a:r>
          </a:p>
          <a:p>
            <a:endParaRPr lang="ru-RU" sz="3200" b="1" dirty="0">
              <a:latin typeface="Century Gothic" panose="020B0502020202020204" pitchFamily="34" charset="0"/>
            </a:endParaRPr>
          </a:p>
          <a:p>
            <a:r>
              <a:rPr lang="ru-RU" sz="3200" b="1" dirty="0">
                <a:latin typeface="Century Gothic" panose="020B0502020202020204" pitchFamily="34" charset="0"/>
              </a:rPr>
              <a:t> 	Мне жалко тех людей, которые не имеют истинного и преданного друга. Им не с кем делить горе и радость, не с кем посоветоваться в трудную минуту. Дружба – это самое прекрасное в жизни всех людей нашей планеты!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7DF6C4-271F-42B4-95A4-9EFFD58C9B9F}"/>
              </a:ext>
            </a:extLst>
          </p:cNvPr>
          <p:cNvSpPr txBox="1"/>
          <p:nvPr/>
        </p:nvSpPr>
        <p:spPr>
          <a:xfrm>
            <a:off x="4474755" y="330484"/>
            <a:ext cx="3946914" cy="646331"/>
          </a:xfrm>
          <a:prstGeom prst="rect">
            <a:avLst/>
          </a:prstGeom>
          <a:solidFill>
            <a:srgbClr val="B9EEF9"/>
          </a:solidFill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Century Gothic" panose="020B0502020202020204" pitchFamily="34" charset="0"/>
              </a:rPr>
              <a:t>Упражнение 93.</a:t>
            </a:r>
          </a:p>
        </p:txBody>
      </p:sp>
    </p:spTree>
    <p:extLst>
      <p:ext uri="{BB962C8B-B14F-4D97-AF65-F5344CB8AC3E}">
        <p14:creationId xmlns:p14="http://schemas.microsoft.com/office/powerpoint/2010/main" val="4955686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20B1AC-43EE-4470-8E3C-92A60C7E8C87}"/>
              </a:ext>
            </a:extLst>
          </p:cNvPr>
          <p:cNvSpPr txBox="1"/>
          <p:nvPr/>
        </p:nvSpPr>
        <p:spPr>
          <a:xfrm>
            <a:off x="143160" y="1867573"/>
            <a:ext cx="11872829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Century Gothic" panose="020B0502020202020204" pitchFamily="34" charset="0"/>
              </a:rPr>
              <a:t>	</a:t>
            </a:r>
            <a:r>
              <a:rPr lang="ru-RU" sz="3200" b="1" dirty="0">
                <a:latin typeface="Century Gothic" panose="020B0502020202020204" pitchFamily="34" charset="0"/>
              </a:rPr>
              <a:t>Однажды я получил двойку по русскому языку, и мой </a:t>
            </a:r>
          </a:p>
          <a:p>
            <a:r>
              <a:rPr lang="ru-RU" sz="3200" b="1" dirty="0">
                <a:latin typeface="Century Gothic" panose="020B0502020202020204" pitchFamily="34" charset="0"/>
              </a:rPr>
              <a:t>друг </a:t>
            </a:r>
            <a:r>
              <a:rPr lang="ru-RU" sz="3200" b="1" dirty="0" err="1">
                <a:latin typeface="Century Gothic" panose="020B0502020202020204" pitchFamily="34" charset="0"/>
              </a:rPr>
              <a:t>Темур</a:t>
            </a:r>
            <a:r>
              <a:rPr lang="ru-RU" sz="3200" b="1" dirty="0">
                <a:latin typeface="Century Gothic" panose="020B0502020202020204" pitchFamily="34" charset="0"/>
              </a:rPr>
              <a:t>, отложив все свои дела, занимался со мной </a:t>
            </a:r>
          </a:p>
          <a:p>
            <a:r>
              <a:rPr lang="ru-RU" sz="3200" b="1" dirty="0">
                <a:latin typeface="Century Gothic" panose="020B0502020202020204" pitchFamily="34" charset="0"/>
              </a:rPr>
              <a:t>целую неделю, чтобы я смог исправить оценку. А </a:t>
            </a:r>
          </a:p>
          <a:p>
            <a:r>
              <a:rPr lang="ru-RU" sz="3200" b="1" dirty="0">
                <a:latin typeface="Century Gothic" panose="020B0502020202020204" pitchFamily="34" charset="0"/>
              </a:rPr>
              <a:t>когда я получил четвёрку, </a:t>
            </a:r>
            <a:r>
              <a:rPr lang="ru-RU" sz="3200" b="1" dirty="0" err="1">
                <a:latin typeface="Century Gothic" panose="020B0502020202020204" pitchFamily="34" charset="0"/>
              </a:rPr>
              <a:t>Темур</a:t>
            </a:r>
            <a:r>
              <a:rPr lang="ru-RU" sz="3200" b="1" dirty="0">
                <a:latin typeface="Century Gothic" panose="020B0502020202020204" pitchFamily="34" charset="0"/>
              </a:rPr>
              <a:t> от души порадовался</a:t>
            </a:r>
          </a:p>
          <a:p>
            <a:r>
              <a:rPr lang="ru-RU" sz="3200" b="1" dirty="0">
                <a:latin typeface="Century Gothic" panose="020B0502020202020204" pitchFamily="34" charset="0"/>
              </a:rPr>
              <a:t> моим успехам. Я считаю, что  только настоящий друг </a:t>
            </a:r>
          </a:p>
          <a:p>
            <a:r>
              <a:rPr lang="ru-RU" sz="3200" b="1" dirty="0">
                <a:latin typeface="Century Gothic" panose="020B0502020202020204" pitchFamily="34" charset="0"/>
              </a:rPr>
              <a:t>готов помочь тебе в трудную минуту и искренне умеет </a:t>
            </a:r>
          </a:p>
          <a:p>
            <a:r>
              <a:rPr lang="ru-RU" sz="3200" b="1" dirty="0">
                <a:latin typeface="Century Gothic" panose="020B0502020202020204" pitchFamily="34" charset="0"/>
              </a:rPr>
              <a:t>радоваться удачам и победам товарища.</a:t>
            </a:r>
          </a:p>
          <a:p>
            <a:r>
              <a:rPr lang="ru-RU" sz="3200" dirty="0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5FF26C-67D1-4DD5-A33D-EBCA88568DE3}"/>
              </a:ext>
            </a:extLst>
          </p:cNvPr>
          <p:cNvSpPr txBox="1"/>
          <p:nvPr/>
        </p:nvSpPr>
        <p:spPr>
          <a:xfrm>
            <a:off x="4474755" y="330484"/>
            <a:ext cx="3946914" cy="646331"/>
          </a:xfrm>
          <a:prstGeom prst="rect">
            <a:avLst/>
          </a:prstGeom>
          <a:solidFill>
            <a:srgbClr val="B9EEF9"/>
          </a:solidFill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Century Gothic" panose="020B0502020202020204" pitchFamily="34" charset="0"/>
              </a:rPr>
              <a:t>Упражнение 93.</a:t>
            </a:r>
          </a:p>
        </p:txBody>
      </p:sp>
    </p:spTree>
    <p:extLst>
      <p:ext uri="{BB962C8B-B14F-4D97-AF65-F5344CB8AC3E}">
        <p14:creationId xmlns:p14="http://schemas.microsoft.com/office/powerpoint/2010/main" val="31743914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B6FEF1D-A030-460F-8527-0D11C5ED7914}"/>
              </a:ext>
            </a:extLst>
          </p:cNvPr>
          <p:cNvSpPr/>
          <p:nvPr/>
        </p:nvSpPr>
        <p:spPr>
          <a:xfrm>
            <a:off x="139147" y="2228045"/>
            <a:ext cx="11913705" cy="35394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dirty="0">
                <a:latin typeface="Century Gothic" panose="020B0502020202020204" pitchFamily="34" charset="0"/>
              </a:rPr>
              <a:t>	</a:t>
            </a:r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Что такое дружба? Дружба – это великое чувство людей. Дружба познаётся в беде, работе, учении. Если дружишь с хорошим человеком, то стараешься во всём походить на него. Друг поможет в любую минуту. Никакие расстояния не пугают дружбу. Если твой друг окажется в беде, ты  бросишься ему на помощь. У меня есть очень хороший друг, и я очень счастлив. Если мне трудно, я прихожу к нему и мы долго беседуем, а иногда и спорим, и на душе сразу становится легче.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E35717-E8AD-4B1C-A23F-471D7BFD6774}"/>
              </a:ext>
            </a:extLst>
          </p:cNvPr>
          <p:cNvSpPr txBox="1"/>
          <p:nvPr/>
        </p:nvSpPr>
        <p:spPr>
          <a:xfrm>
            <a:off x="4474755" y="330484"/>
            <a:ext cx="2935419" cy="646331"/>
          </a:xfrm>
          <a:prstGeom prst="rect">
            <a:avLst/>
          </a:prstGeom>
          <a:solidFill>
            <a:srgbClr val="B9EEF9"/>
          </a:solidFill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Century Gothic" panose="020B0502020202020204" pitchFamily="34" charset="0"/>
              </a:rPr>
              <a:t>Вступление</a:t>
            </a:r>
          </a:p>
        </p:txBody>
      </p:sp>
    </p:spTree>
    <p:extLst>
      <p:ext uri="{BB962C8B-B14F-4D97-AF65-F5344CB8AC3E}">
        <p14:creationId xmlns:p14="http://schemas.microsoft.com/office/powerpoint/2010/main" val="40676238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39BFA2-51A9-4ABC-9339-F9CCCA0CCD08}"/>
              </a:ext>
            </a:extLst>
          </p:cNvPr>
          <p:cNvSpPr txBox="1"/>
          <p:nvPr/>
        </p:nvSpPr>
        <p:spPr>
          <a:xfrm>
            <a:off x="4474755" y="330484"/>
            <a:ext cx="4107215" cy="646331"/>
          </a:xfrm>
          <a:prstGeom prst="rect">
            <a:avLst/>
          </a:prstGeom>
          <a:solidFill>
            <a:srgbClr val="B9EEF9"/>
          </a:solidFill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Century Gothic" panose="020B0502020202020204" pitchFamily="34" charset="0"/>
              </a:rPr>
              <a:t>Основная часть.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8370D51-5715-4792-A02C-62D8C65D7069}"/>
              </a:ext>
            </a:extLst>
          </p:cNvPr>
          <p:cNvSpPr txBox="1"/>
          <p:nvPr/>
        </p:nvSpPr>
        <p:spPr>
          <a:xfrm>
            <a:off x="143160" y="1867573"/>
            <a:ext cx="11872829" cy="403187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Century Gothic" panose="020B0502020202020204" pitchFamily="34" charset="0"/>
              </a:rPr>
              <a:t>	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Однажды я получил двойку по русскому языку, и мой </a:t>
            </a:r>
          </a:p>
          <a:p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друг </a:t>
            </a:r>
            <a:r>
              <a:rPr lang="ru-RU" sz="3200" b="1" dirty="0" err="1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Темур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, отложив все свои дела, занимался со мной </a:t>
            </a:r>
          </a:p>
          <a:p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целую неделю, чтобы я смог исправить оценку. А </a:t>
            </a:r>
          </a:p>
          <a:p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когда я получил четвёрку, </a:t>
            </a:r>
            <a:r>
              <a:rPr lang="ru-RU" sz="3200" b="1" dirty="0" err="1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Темур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 от души порадовался</a:t>
            </a:r>
          </a:p>
          <a:p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 моим успехам. Я считаю, что  только настоящий друг </a:t>
            </a:r>
          </a:p>
          <a:p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готов помочь тебе в трудную минуту и искренне умеет </a:t>
            </a:r>
          </a:p>
          <a:p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радоваться удачам и победам товарища.</a:t>
            </a:r>
          </a:p>
          <a:p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637118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140D48-87CC-4C36-90B0-C310A3387D87}"/>
              </a:ext>
            </a:extLst>
          </p:cNvPr>
          <p:cNvSpPr txBox="1"/>
          <p:nvPr/>
        </p:nvSpPr>
        <p:spPr>
          <a:xfrm>
            <a:off x="4474755" y="330484"/>
            <a:ext cx="3166251" cy="646331"/>
          </a:xfrm>
          <a:prstGeom prst="rect">
            <a:avLst/>
          </a:prstGeom>
          <a:solidFill>
            <a:srgbClr val="B9EEF9"/>
          </a:solidFill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Century Gothic" panose="020B0502020202020204" pitchFamily="34" charset="0"/>
              </a:rPr>
              <a:t>Заключение.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5097BC3-D652-4DC7-B4FC-E15A7F320AC6}"/>
              </a:ext>
            </a:extLst>
          </p:cNvPr>
          <p:cNvSpPr/>
          <p:nvPr/>
        </p:nvSpPr>
        <p:spPr>
          <a:xfrm>
            <a:off x="390659" y="1751527"/>
            <a:ext cx="11668259" cy="30469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ru-RU" sz="3200" b="1" dirty="0">
              <a:latin typeface="Century Gothic" panose="020B0502020202020204" pitchFamily="34" charset="0"/>
            </a:endParaRPr>
          </a:p>
          <a:p>
            <a:r>
              <a:rPr lang="ru-RU" sz="3200" b="1" dirty="0">
                <a:latin typeface="Century Gothic" panose="020B0502020202020204" pitchFamily="34" charset="0"/>
              </a:rPr>
              <a:t> 	Мне жалко тех людей, которые не имеют истинного и преданного друга. Им не с кем делить горе и радость, не с кем посоветоваться в трудную минуту. Дружба – это самое прекрасное в жизни всех людей нашей планеты! </a:t>
            </a:r>
          </a:p>
        </p:txBody>
      </p:sp>
    </p:spTree>
    <p:extLst>
      <p:ext uri="{BB962C8B-B14F-4D97-AF65-F5344CB8AC3E}">
        <p14:creationId xmlns:p14="http://schemas.microsoft.com/office/powerpoint/2010/main" val="3875699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3D791CF-6757-4C6D-94BC-6B5C47C8F54D}"/>
              </a:ext>
            </a:extLst>
          </p:cNvPr>
          <p:cNvSpPr/>
          <p:nvPr/>
        </p:nvSpPr>
        <p:spPr>
          <a:xfrm>
            <a:off x="1258958" y="2465671"/>
            <a:ext cx="10363200" cy="25545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Верный друг лучше сотни слуг. Друг познаётся в беде. Дружба – как стекло: разобьёшь – не сложишь. Лучше горькая правда друга, чем лесть врага. Недруг поддакивает, а друг спорит. Скажи, кто твои друзья, – скажу, кто ты.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7FF522-D033-48C8-BE28-11C065C874A9}"/>
              </a:ext>
            </a:extLst>
          </p:cNvPr>
          <p:cNvSpPr txBox="1"/>
          <p:nvPr/>
        </p:nvSpPr>
        <p:spPr>
          <a:xfrm>
            <a:off x="1452442" y="167297"/>
            <a:ext cx="9767417" cy="1569660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3200" b="1" dirty="0">
                <a:latin typeface="Century Gothic" panose="020B0502020202020204" pitchFamily="34" charset="0"/>
              </a:rPr>
              <a:t>Выберите пословицу, которую лучше всего</a:t>
            </a:r>
          </a:p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 можно использовать в качестве эпиграфа к </a:t>
            </a:r>
          </a:p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этому рассказу.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C6B8C8A4-933D-4F44-8EB4-0B10DA1E7628}"/>
              </a:ext>
            </a:extLst>
          </p:cNvPr>
          <p:cNvSpPr/>
          <p:nvPr/>
        </p:nvSpPr>
        <p:spPr>
          <a:xfrm>
            <a:off x="1086678" y="2597377"/>
            <a:ext cx="10668000" cy="2465671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Century Gothic" panose="020B0502020202020204" pitchFamily="34" charset="0"/>
              </a:rPr>
              <a:t>Друг познаётся в беде.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1132328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2F8E011-3E65-4D98-B410-5189D3B4DF5A}"/>
              </a:ext>
            </a:extLst>
          </p:cNvPr>
          <p:cNvSpPr txBox="1">
            <a:spLocks/>
          </p:cNvSpPr>
          <p:nvPr/>
        </p:nvSpPr>
        <p:spPr>
          <a:xfrm>
            <a:off x="4315216" y="1631583"/>
            <a:ext cx="3561567" cy="9001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5400" b="1" dirty="0">
                <a:solidFill>
                  <a:srgbClr val="C00000"/>
                </a:solidFill>
                <a:latin typeface="Georgia" panose="02040502050405020303" pitchFamily="18" charset="0"/>
              </a:rPr>
              <a:t>Задание.</a:t>
            </a:r>
          </a:p>
        </p:txBody>
      </p:sp>
      <p:sp>
        <p:nvSpPr>
          <p:cNvPr id="5" name="Текст 2">
            <a:extLst>
              <a:ext uri="{FF2B5EF4-FFF2-40B4-BE49-F238E27FC236}">
                <a16:creationId xmlns:a16="http://schemas.microsoft.com/office/drawing/2014/main" id="{8214343A-7C9C-48F6-AB33-4091CDB162CA}"/>
              </a:ext>
            </a:extLst>
          </p:cNvPr>
          <p:cNvSpPr txBox="1">
            <a:spLocks/>
          </p:cNvSpPr>
          <p:nvPr/>
        </p:nvSpPr>
        <p:spPr>
          <a:xfrm>
            <a:off x="3995206" y="2836991"/>
            <a:ext cx="4453408" cy="1017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 2" pitchFamily="18" charset="2"/>
              <a:buNone/>
              <a:defRPr/>
            </a:pPr>
            <a:r>
              <a:rPr lang="ru-RU" sz="4800" b="1" dirty="0">
                <a:solidFill>
                  <a:srgbClr val="005DA2"/>
                </a:solidFill>
                <a:latin typeface="Comic Sans MS" panose="030F0702030302020204" pitchFamily="66" charset="0"/>
              </a:rPr>
              <a:t>Выполнить </a:t>
            </a:r>
          </a:p>
          <a:p>
            <a:pPr algn="ctr">
              <a:buFont typeface="Wingdings 2" pitchFamily="18" charset="2"/>
              <a:buNone/>
              <a:defRPr/>
            </a:pPr>
            <a:r>
              <a:rPr lang="ru-RU" sz="4800" b="1" dirty="0">
                <a:solidFill>
                  <a:srgbClr val="005DA2"/>
                </a:solidFill>
                <a:latin typeface="Comic Sans MS" panose="030F0702030302020204" pitchFamily="66" charset="0"/>
              </a:rPr>
              <a:t>Упражнение 94. </a:t>
            </a:r>
          </a:p>
          <a:p>
            <a:pPr>
              <a:defRPr/>
            </a:pPr>
            <a:endParaRPr lang="ru-RU" dirty="0"/>
          </a:p>
        </p:txBody>
      </p:sp>
      <p:pic>
        <p:nvPicPr>
          <p:cNvPr id="6" name="Picture 18">
            <a:extLst>
              <a:ext uri="{FF2B5EF4-FFF2-40B4-BE49-F238E27FC236}">
                <a16:creationId xmlns:a16="http://schemas.microsoft.com/office/drawing/2014/main" id="{711D9D61-10F3-46B5-A691-71793AF8F9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33" y="3529688"/>
            <a:ext cx="3246438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C091236F-C662-47DB-98ED-16932223EE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83361" y="4159876"/>
            <a:ext cx="3906364" cy="223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046472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E241D5-4C3E-4829-9216-982A6547CFED}"/>
              </a:ext>
            </a:extLst>
          </p:cNvPr>
          <p:cNvSpPr txBox="1"/>
          <p:nvPr/>
        </p:nvSpPr>
        <p:spPr>
          <a:xfrm>
            <a:off x="397164" y="2644170"/>
            <a:ext cx="1139767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«Тот, кто учится самостоятельно,</a:t>
            </a:r>
          </a:p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 преуспевает в семь раз больше, чем тот, которому </a:t>
            </a:r>
          </a:p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всё объясняли»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BF03E8-ACF1-4979-AA61-3CD41E845222}"/>
              </a:ext>
            </a:extLst>
          </p:cNvPr>
          <p:cNvSpPr txBox="1"/>
          <p:nvPr/>
        </p:nvSpPr>
        <p:spPr>
          <a:xfrm>
            <a:off x="7656978" y="4709493"/>
            <a:ext cx="37497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Артур </a:t>
            </a:r>
            <a:r>
              <a:rPr lang="ru-RU" sz="3200" b="1" dirty="0" err="1">
                <a:latin typeface="Century Gothic" panose="020B0502020202020204" pitchFamily="34" charset="0"/>
              </a:rPr>
              <a:t>Гитерман</a:t>
            </a:r>
            <a:r>
              <a:rPr lang="ru-RU" sz="3200" b="1" dirty="0">
                <a:latin typeface="Century Gothic" panose="020B0502020202020204" pitchFamily="34" charset="0"/>
              </a:rPr>
              <a:t>.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3D5BEF11-6C1C-40F2-A1E6-10D886D103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5637" y="437695"/>
            <a:ext cx="1894776" cy="249061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9" name="Picture 18">
            <a:extLst>
              <a:ext uri="{FF2B5EF4-FFF2-40B4-BE49-F238E27FC236}">
                <a16:creationId xmlns:a16="http://schemas.microsoft.com/office/drawing/2014/main" id="{5483F687-8846-45DA-89AD-221426905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80" y="4213830"/>
            <a:ext cx="2348005" cy="1322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68351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F78AF34-2D58-46A4-92AC-44C22784A123}"/>
              </a:ext>
            </a:extLst>
          </p:cNvPr>
          <p:cNvSpPr/>
          <p:nvPr/>
        </p:nvSpPr>
        <p:spPr>
          <a:xfrm>
            <a:off x="734096" y="2065402"/>
            <a:ext cx="1095992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Century Gothic" panose="020B0502020202020204" pitchFamily="34" charset="0"/>
              </a:rPr>
              <a:t>     </a:t>
            </a:r>
            <a:r>
              <a:rPr lang="ru-RU" sz="3200" b="1" dirty="0">
                <a:latin typeface="Century Gothic" panose="020B0502020202020204" pitchFamily="34" charset="0"/>
              </a:rPr>
              <a:t>Это </a:t>
            </a:r>
            <a:r>
              <a:rPr lang="ru-RU" sz="32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небольшое</a:t>
            </a:r>
            <a:r>
              <a:rPr lang="ru-RU" sz="3200" b="1" dirty="0">
                <a:latin typeface="Century Gothic" panose="020B0502020202020204" pitchFamily="34" charset="0"/>
              </a:rPr>
              <a:t> литературное произведение, в котором речь идёт обычно об одном, но важном событии в жизни героя. В рассказе может быть </a:t>
            </a:r>
            <a:r>
              <a:rPr lang="ru-RU" sz="32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вступление</a:t>
            </a:r>
            <a:r>
              <a:rPr lang="ru-RU" sz="3200" b="1" dirty="0">
                <a:latin typeface="Century Gothic" panose="020B0502020202020204" pitchFamily="34" charset="0"/>
              </a:rPr>
              <a:t>, в котором обычно указывается, с кем из героев происходят какие-либо события, и  </a:t>
            </a:r>
            <a:r>
              <a:rPr lang="ru-RU" sz="32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заключение</a:t>
            </a:r>
            <a:r>
              <a:rPr lang="ru-RU" sz="3200" b="1" dirty="0">
                <a:latin typeface="Century Gothic" panose="020B0502020202020204" pitchFamily="34" charset="0"/>
              </a:rPr>
              <a:t> – раздумье по поводу описанных событий.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6D5ABE-A816-4E05-B4A4-420DB4D48C26}"/>
              </a:ext>
            </a:extLst>
          </p:cNvPr>
          <p:cNvSpPr txBox="1"/>
          <p:nvPr/>
        </p:nvSpPr>
        <p:spPr>
          <a:xfrm>
            <a:off x="4631627" y="201704"/>
            <a:ext cx="2739853" cy="83099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4800" b="1" dirty="0">
                <a:latin typeface="Century Gothic" panose="020B0502020202020204" pitchFamily="34" charset="0"/>
              </a:rPr>
              <a:t>Рассказ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30582198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5383368" y="2043379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3" name="Picture 6" descr="https://i.pinimg.com/736x/88/a1/62/88a162227e686039384b2d0ebd5264eb--software-testing-clipart.jpg">
            <a:extLst>
              <a:ext uri="{FF2B5EF4-FFF2-40B4-BE49-F238E27FC236}">
                <a16:creationId xmlns:a16="http://schemas.microsoft.com/office/drawing/2014/main" id="{60BECDA5-A0F8-415E-9D26-D9B40F423B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4574" y="4901154"/>
            <a:ext cx="1020417" cy="1894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0EFFF9E-4AE9-4FEC-B302-906B114DE988}"/>
              </a:ext>
            </a:extLst>
          </p:cNvPr>
          <p:cNvSpPr/>
          <p:nvPr/>
        </p:nvSpPr>
        <p:spPr>
          <a:xfrm>
            <a:off x="147303" y="873964"/>
            <a:ext cx="1189739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 </a:t>
            </a:r>
          </a:p>
          <a:p>
            <a:pPr marL="571500" indent="-571500" algn="ctr">
              <a:buAutoNum type="romanUcPeriod"/>
            </a:pPr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Вступление. </a:t>
            </a:r>
          </a:p>
          <a:p>
            <a:pPr marL="571500" indent="-571500" algn="ctr">
              <a:buAutoNum type="romanUcPeriod"/>
            </a:pPr>
            <a:endParaRPr lang="ru-RU" sz="3200" b="1" dirty="0">
              <a:solidFill>
                <a:srgbClr val="7030A0"/>
              </a:solidFill>
              <a:latin typeface="Century Gothic" panose="020B0502020202020204" pitchFamily="34" charset="0"/>
            </a:endParaRPr>
          </a:p>
          <a:p>
            <a:pPr marL="571500" indent="-571500" algn="ctr">
              <a:buAutoNum type="romanUcPeriod"/>
            </a:pPr>
            <a:r>
              <a:rPr lang="ru-RU" sz="32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 Основная часть. </a:t>
            </a:r>
          </a:p>
          <a:p>
            <a:pPr algn="ctr"/>
            <a:r>
              <a:rPr lang="ru-RU" sz="3200" b="1" dirty="0">
                <a:solidFill>
                  <a:schemeClr val="accent3">
                    <a:lumMod val="50000"/>
                  </a:schemeClr>
                </a:solidFill>
                <a:latin typeface="Century Gothic" panose="020B0502020202020204" pitchFamily="34" charset="0"/>
              </a:rPr>
              <a:t>1. Завязка (когда и где происходит событие). </a:t>
            </a:r>
          </a:p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2. Кульминация (момент наивысшего напряжения в развитии события). </a:t>
            </a:r>
          </a:p>
          <a:p>
            <a:pPr algn="ctr"/>
            <a:r>
              <a:rPr lang="ru-RU" sz="3200" b="1" dirty="0">
                <a:solidFill>
                  <a:schemeClr val="accent3">
                    <a:lumMod val="50000"/>
                  </a:schemeClr>
                </a:solidFill>
                <a:latin typeface="Century Gothic" panose="020B0502020202020204" pitchFamily="34" charset="0"/>
              </a:rPr>
              <a:t>3.</a:t>
            </a:r>
            <a:r>
              <a:rPr lang="ru-RU" sz="32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 </a:t>
            </a: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  <a:latin typeface="Century Gothic" panose="020B0502020202020204" pitchFamily="34" charset="0"/>
              </a:rPr>
              <a:t>Развязка (результат развития события, его заключительный момент). </a:t>
            </a:r>
          </a:p>
          <a:p>
            <a:pPr algn="ctr"/>
            <a:endParaRPr lang="ru-RU" sz="3200" b="1" dirty="0">
              <a:solidFill>
                <a:schemeClr val="accent3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3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III. Заключение. 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FD7DE59-A23F-402D-B5BE-E45F614CC545}"/>
              </a:ext>
            </a:extLst>
          </p:cNvPr>
          <p:cNvSpPr txBox="1"/>
          <p:nvPr/>
        </p:nvSpPr>
        <p:spPr>
          <a:xfrm>
            <a:off x="265337" y="461468"/>
            <a:ext cx="11926663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Традиционно рассказ строится по следующему плану:</a:t>
            </a:r>
          </a:p>
        </p:txBody>
      </p:sp>
    </p:spTree>
    <p:extLst>
      <p:ext uri="{BB962C8B-B14F-4D97-AF65-F5344CB8AC3E}">
        <p14:creationId xmlns:p14="http://schemas.microsoft.com/office/powerpoint/2010/main" val="36456127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9044"/>
            <a:ext cx="12192000" cy="7017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3E88CF6-545F-4AC6-B942-5E9C26380826}"/>
              </a:ext>
            </a:extLst>
          </p:cNvPr>
          <p:cNvSpPr txBox="1"/>
          <p:nvPr/>
        </p:nvSpPr>
        <p:spPr>
          <a:xfrm>
            <a:off x="2240924" y="249671"/>
            <a:ext cx="7960669" cy="584775"/>
          </a:xfrm>
          <a:prstGeom prst="rect">
            <a:avLst/>
          </a:prstGeom>
          <a:solidFill>
            <a:srgbClr val="CDF4BE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Century Gothic" panose="020B0502020202020204" pitchFamily="34" charset="0"/>
                <a:cs typeface="Times New Roman" pitchFamily="18" charset="0"/>
              </a:rPr>
              <a:t>Построение (композиция) рассказа</a:t>
            </a:r>
          </a:p>
        </p:txBody>
      </p:sp>
      <p:sp>
        <p:nvSpPr>
          <p:cNvPr id="16" name="Равнобедренный треугольник 15">
            <a:extLst>
              <a:ext uri="{FF2B5EF4-FFF2-40B4-BE49-F238E27FC236}">
                <a16:creationId xmlns:a16="http://schemas.microsoft.com/office/drawing/2014/main" id="{3009DD64-FF92-4507-A3C0-559422443A9C}"/>
              </a:ext>
            </a:extLst>
          </p:cNvPr>
          <p:cNvSpPr/>
          <p:nvPr/>
        </p:nvSpPr>
        <p:spPr>
          <a:xfrm>
            <a:off x="4726546" y="1284610"/>
            <a:ext cx="3181081" cy="4933881"/>
          </a:xfrm>
          <a:prstGeom prst="triangle">
            <a:avLst>
              <a:gd name="adj" fmla="val 46140"/>
            </a:avLst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7" name="Скругленный прямоугольник 2">
            <a:extLst>
              <a:ext uri="{FF2B5EF4-FFF2-40B4-BE49-F238E27FC236}">
                <a16:creationId xmlns:a16="http://schemas.microsoft.com/office/drawing/2014/main" id="{3C946CC6-76F9-40FF-94FF-88DFE3FBAD99}"/>
              </a:ext>
            </a:extLst>
          </p:cNvPr>
          <p:cNvSpPr/>
          <p:nvPr/>
        </p:nvSpPr>
        <p:spPr>
          <a:xfrm>
            <a:off x="1195238" y="1683925"/>
            <a:ext cx="3312368" cy="914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Вступление</a:t>
            </a:r>
          </a:p>
        </p:txBody>
      </p:sp>
      <p:sp>
        <p:nvSpPr>
          <p:cNvPr id="18" name="Скругленный прямоугольник 3">
            <a:extLst>
              <a:ext uri="{FF2B5EF4-FFF2-40B4-BE49-F238E27FC236}">
                <a16:creationId xmlns:a16="http://schemas.microsoft.com/office/drawing/2014/main" id="{69A46D9C-DA80-4021-844C-CB74AAD04997}"/>
              </a:ext>
            </a:extLst>
          </p:cNvPr>
          <p:cNvSpPr/>
          <p:nvPr/>
        </p:nvSpPr>
        <p:spPr>
          <a:xfrm>
            <a:off x="1195238" y="3389023"/>
            <a:ext cx="3312368" cy="914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Завязка</a:t>
            </a:r>
          </a:p>
        </p:txBody>
      </p:sp>
      <p:sp>
        <p:nvSpPr>
          <p:cNvPr id="19" name="Скругленный прямоугольник 4">
            <a:extLst>
              <a:ext uri="{FF2B5EF4-FFF2-40B4-BE49-F238E27FC236}">
                <a16:creationId xmlns:a16="http://schemas.microsoft.com/office/drawing/2014/main" id="{B01A4BE4-6AAD-4CF5-A5E8-6B683AF479F9}"/>
              </a:ext>
            </a:extLst>
          </p:cNvPr>
          <p:cNvSpPr/>
          <p:nvPr/>
        </p:nvSpPr>
        <p:spPr>
          <a:xfrm>
            <a:off x="1195238" y="5131300"/>
            <a:ext cx="3312368" cy="914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Развитие действия</a:t>
            </a:r>
          </a:p>
        </p:txBody>
      </p:sp>
      <p:sp>
        <p:nvSpPr>
          <p:cNvPr id="20" name="Скругленный прямоугольник 5">
            <a:extLst>
              <a:ext uri="{FF2B5EF4-FFF2-40B4-BE49-F238E27FC236}">
                <a16:creationId xmlns:a16="http://schemas.microsoft.com/office/drawing/2014/main" id="{4550CAEA-E2E3-4787-9B8D-6793FC5B8DAC}"/>
              </a:ext>
            </a:extLst>
          </p:cNvPr>
          <p:cNvSpPr/>
          <p:nvPr/>
        </p:nvSpPr>
        <p:spPr>
          <a:xfrm>
            <a:off x="7946577" y="1607198"/>
            <a:ext cx="3312368" cy="914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Кульминация</a:t>
            </a:r>
          </a:p>
        </p:txBody>
      </p:sp>
      <p:sp>
        <p:nvSpPr>
          <p:cNvPr id="21" name="Скругленный прямоугольник 7">
            <a:extLst>
              <a:ext uri="{FF2B5EF4-FFF2-40B4-BE49-F238E27FC236}">
                <a16:creationId xmlns:a16="http://schemas.microsoft.com/office/drawing/2014/main" id="{135D6D3D-2C06-4C11-8E2A-23A2BC4884A8}"/>
              </a:ext>
            </a:extLst>
          </p:cNvPr>
          <p:cNvSpPr/>
          <p:nvPr/>
        </p:nvSpPr>
        <p:spPr>
          <a:xfrm>
            <a:off x="8054800" y="3294351"/>
            <a:ext cx="3312368" cy="914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Развязка</a:t>
            </a:r>
          </a:p>
        </p:txBody>
      </p:sp>
      <p:sp>
        <p:nvSpPr>
          <p:cNvPr id="22" name="Скругленный прямоугольник 8">
            <a:extLst>
              <a:ext uri="{FF2B5EF4-FFF2-40B4-BE49-F238E27FC236}">
                <a16:creationId xmlns:a16="http://schemas.microsoft.com/office/drawing/2014/main" id="{590467E4-6FF7-4A9C-B09A-62EA0ECB9B8E}"/>
              </a:ext>
            </a:extLst>
          </p:cNvPr>
          <p:cNvSpPr/>
          <p:nvPr/>
        </p:nvSpPr>
        <p:spPr>
          <a:xfrm>
            <a:off x="8054800" y="5131300"/>
            <a:ext cx="3312368" cy="914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Заключение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88CF59D6-E116-481C-B64E-08B0396C06BF}"/>
              </a:ext>
            </a:extLst>
          </p:cNvPr>
          <p:cNvSpPr/>
          <p:nvPr/>
        </p:nvSpPr>
        <p:spPr>
          <a:xfrm>
            <a:off x="5895102" y="2315925"/>
            <a:ext cx="65231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С</a:t>
            </a:r>
          </a:p>
          <a:p>
            <a:pPr algn="ctr"/>
            <a:r>
              <a:rPr lang="ru-RU" sz="4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Л</a:t>
            </a:r>
          </a:p>
          <a:p>
            <a:pPr algn="ctr"/>
            <a:r>
              <a:rPr lang="ru-RU" sz="4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У</a:t>
            </a:r>
          </a:p>
          <a:p>
            <a:pPr algn="ctr"/>
            <a:r>
              <a:rPr lang="ru-RU" sz="4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Ч</a:t>
            </a:r>
          </a:p>
          <a:p>
            <a:pPr algn="ctr"/>
            <a:r>
              <a:rPr lang="ru-RU" sz="4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А</a:t>
            </a:r>
          </a:p>
          <a:p>
            <a:pPr algn="ctr"/>
            <a:r>
              <a:rPr lang="ru-RU" sz="4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Й</a:t>
            </a:r>
          </a:p>
        </p:txBody>
      </p:sp>
      <p:pic>
        <p:nvPicPr>
          <p:cNvPr id="24" name="Picture 2">
            <a:extLst>
              <a:ext uri="{FF2B5EF4-FFF2-40B4-BE49-F238E27FC236}">
                <a16:creationId xmlns:a16="http://schemas.microsoft.com/office/drawing/2014/main" id="{21B6B7B8-29F1-437A-985F-831958A77B3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477460" y="2805970"/>
            <a:ext cx="747923" cy="418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id="{9362D967-76A1-4FCA-87F8-A4DEF93005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477459" y="4500481"/>
            <a:ext cx="747923" cy="418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>
            <a:extLst>
              <a:ext uri="{FF2B5EF4-FFF2-40B4-BE49-F238E27FC236}">
                <a16:creationId xmlns:a16="http://schemas.microsoft.com/office/drawing/2014/main" id="{44470F1D-5BDE-42B6-A016-C576CC130FE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265667" y="2718657"/>
            <a:ext cx="747923" cy="418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0B8F5B12-36DE-4FDF-BFC9-02CE472FE15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345360" y="4437053"/>
            <a:ext cx="874783" cy="418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82371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74D1BAF-6751-4D3C-BB83-B1158CE354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3842" y="4897125"/>
            <a:ext cx="2601533" cy="1863328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4B39929-76D8-4EBF-A2EB-C6C6F7DA6B5C}"/>
              </a:ext>
            </a:extLst>
          </p:cNvPr>
          <p:cNvSpPr/>
          <p:nvPr/>
        </p:nvSpPr>
        <p:spPr>
          <a:xfrm>
            <a:off x="218940" y="2032667"/>
            <a:ext cx="1197306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4400" b="1" dirty="0">
                <a:latin typeface="Century Gothic" panose="020B0502020202020204" pitchFamily="34" charset="0"/>
                <a:cs typeface="Times New Roman" pitchFamily="18" charset="0"/>
              </a:rPr>
              <a:t>Рассказ - небольшое произведение, в котором речь идёт об одном важном событии героя. В центре рассказа всегда лежит какой-то случай, событие.</a:t>
            </a:r>
            <a:endParaRPr lang="ru-RU" sz="4400" dirty="0">
              <a:latin typeface="Century Gothic" panose="020B0502020202020204" pitchFamily="34" charset="0"/>
              <a:cs typeface="Times New Roman" pitchFamily="18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31179002-E38A-4B44-A509-A00325485C0C}"/>
              </a:ext>
            </a:extLst>
          </p:cNvPr>
          <p:cNvSpPr/>
          <p:nvPr/>
        </p:nvSpPr>
        <p:spPr>
          <a:xfrm>
            <a:off x="4391695" y="213149"/>
            <a:ext cx="3026535" cy="914400"/>
          </a:xfrm>
          <a:prstGeom prst="roundRect">
            <a:avLst/>
          </a:prstGeom>
          <a:solidFill>
            <a:srgbClr val="B9EE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ВЫВОД:</a:t>
            </a:r>
          </a:p>
        </p:txBody>
      </p:sp>
    </p:spTree>
    <p:extLst>
      <p:ext uri="{BB962C8B-B14F-4D97-AF65-F5344CB8AC3E}">
        <p14:creationId xmlns:p14="http://schemas.microsoft.com/office/powerpoint/2010/main" val="6259821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3C1DB510-9151-4DE7-9966-F8FAE5F250E1}"/>
              </a:ext>
            </a:extLst>
          </p:cNvPr>
          <p:cNvSpPr txBox="1">
            <a:spLocks/>
          </p:cNvSpPr>
          <p:nvPr/>
        </p:nvSpPr>
        <p:spPr>
          <a:xfrm>
            <a:off x="3645304" y="225380"/>
            <a:ext cx="5399001" cy="879745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b="1" dirty="0">
                <a:solidFill>
                  <a:srgbClr val="7E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ПЛАН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5EA865E-ABA9-4D25-8334-E941996850D2}"/>
              </a:ext>
            </a:extLst>
          </p:cNvPr>
          <p:cNvSpPr txBox="1">
            <a:spLocks/>
          </p:cNvSpPr>
          <p:nvPr/>
        </p:nvSpPr>
        <p:spPr>
          <a:xfrm>
            <a:off x="347729" y="1838504"/>
            <a:ext cx="11603865" cy="47941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996666"/>
              </a:buClr>
              <a:buSzPct val="80000"/>
            </a:pPr>
            <a:r>
              <a:rPr lang="ru-RU" altLang="ru-RU" sz="3600" b="1" kern="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План</a:t>
            </a:r>
            <a:r>
              <a:rPr lang="ru-RU" altLang="ru-RU" sz="36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altLang="ru-RU" sz="3600" b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самая краткая запись                    </a:t>
            </a:r>
          </a:p>
          <a:p>
            <a:pPr marL="342900" indent="-342900" algn="just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996666"/>
              </a:buClr>
              <a:buSzPct val="80000"/>
            </a:pPr>
            <a:r>
              <a:rPr lang="ru-RU" altLang="ru-RU" sz="3600" b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текста. </a:t>
            </a:r>
          </a:p>
          <a:p>
            <a:pPr marL="342900" indent="-342900" algn="just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996666"/>
              </a:buClr>
              <a:buSzPct val="80000"/>
            </a:pPr>
            <a:endParaRPr lang="ru-RU" altLang="ru-RU" sz="3600" b="1" i="1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996666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altLang="ru-RU" sz="3600" b="1" kern="0" cap="none" spc="0" dirty="0">
                <a:solidFill>
                  <a:schemeClr val="tx1"/>
                </a:solidFill>
                <a:latin typeface="Times New Roman" panose="02020603050405020304" pitchFamily="18" charset="0"/>
              </a:rPr>
              <a:t>Пункты плана должны отражать содержание, логику и последовательность изложения.</a:t>
            </a:r>
          </a:p>
          <a:p>
            <a:pPr algn="just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996666"/>
              </a:buClr>
              <a:buSzPct val="80000"/>
            </a:pPr>
            <a:r>
              <a:rPr lang="ru-RU" altLang="ru-RU" sz="3600" b="1" kern="0" cap="none" spc="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</a:p>
          <a:p>
            <a:pPr algn="just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996666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altLang="ru-RU" sz="3600" b="1" kern="0" cap="none" spc="0" dirty="0">
                <a:solidFill>
                  <a:schemeClr val="tx1"/>
                </a:solidFill>
                <a:latin typeface="Times New Roman" panose="02020603050405020304" pitchFamily="18" charset="0"/>
              </a:rPr>
              <a:t>Составить план помогает деление текста на абзацы, пункты плана составляются от абзаца к абзацу.</a:t>
            </a:r>
          </a:p>
          <a:p>
            <a:pPr algn="just"/>
            <a:endParaRPr lang="ru-RU" sz="4000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D6628A2-EAB7-4625-9C91-86D64C3EBC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76" y="1330506"/>
            <a:ext cx="2550018" cy="174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9855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873D42FA-C118-48BF-8301-AC551F9DA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51A8CC-BAD3-4CB4-BD75-DF5BF4D543AB}"/>
              </a:ext>
            </a:extLst>
          </p:cNvPr>
          <p:cNvSpPr txBox="1"/>
          <p:nvPr/>
        </p:nvSpPr>
        <p:spPr>
          <a:xfrm>
            <a:off x="4726546" y="2228045"/>
            <a:ext cx="25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3FED8CDC-5F64-48FD-860B-5920023B114A}"/>
              </a:ext>
            </a:extLst>
          </p:cNvPr>
          <p:cNvSpPr txBox="1">
            <a:spLocks/>
          </p:cNvSpPr>
          <p:nvPr/>
        </p:nvSpPr>
        <p:spPr>
          <a:xfrm>
            <a:off x="3189191" y="304085"/>
            <a:ext cx="5813618" cy="809938"/>
          </a:xfrm>
          <a:prstGeom prst="rect">
            <a:avLst/>
          </a:prstGeom>
          <a:solidFill>
            <a:srgbClr val="FFFF99"/>
          </a:solidFill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altLang="ru-RU" sz="5400" b="1" kern="0" spc="0" dirty="0">
                <a:latin typeface="Century Gothic" panose="020B0502020202020204" pitchFamily="34" charset="0"/>
                <a:cs typeface="Times New Roman" panose="02020603050405020304" pitchFamily="18" charset="0"/>
              </a:rPr>
              <a:t>Планы бывают:</a:t>
            </a:r>
            <a:endParaRPr lang="ru-RU" sz="5400" b="1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8F91BD7B-CE41-40F8-9F8C-46CAD34A5BAE}"/>
              </a:ext>
            </a:extLst>
          </p:cNvPr>
          <p:cNvSpPr txBox="1">
            <a:spLocks/>
          </p:cNvSpPr>
          <p:nvPr/>
        </p:nvSpPr>
        <p:spPr>
          <a:xfrm>
            <a:off x="2809144" y="2211551"/>
            <a:ext cx="4232995" cy="9183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996666"/>
              </a:buClr>
              <a:buSzPct val="80000"/>
            </a:pPr>
            <a:r>
              <a:rPr lang="ru-RU" altLang="ru-RU" sz="5400" b="1" kern="0" cap="none" spc="0" dirty="0">
                <a:solidFill>
                  <a:srgbClr val="0033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- простые;</a:t>
            </a:r>
          </a:p>
          <a:p>
            <a:pPr marL="34290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996666"/>
              </a:buClr>
              <a:buSzPct val="80000"/>
            </a:pPr>
            <a:endParaRPr lang="ru-RU" altLang="ru-RU" sz="5400" b="1" kern="0" cap="none" spc="0" dirty="0">
              <a:solidFill>
                <a:srgbClr val="003300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34290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996666"/>
              </a:buClr>
              <a:buSzPct val="80000"/>
            </a:pP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1366D23-8FEB-4906-A64F-7054999ED7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589" y="1773129"/>
            <a:ext cx="4935018" cy="411251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334619D-0BA5-4DAB-BE31-CEB31FEAA436}"/>
              </a:ext>
            </a:extLst>
          </p:cNvPr>
          <p:cNvSpPr txBox="1"/>
          <p:nvPr/>
        </p:nvSpPr>
        <p:spPr>
          <a:xfrm>
            <a:off x="2809144" y="3568305"/>
            <a:ext cx="40767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ru-RU" sz="5400" b="1" kern="0" dirty="0">
                <a:solidFill>
                  <a:srgbClr val="0033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- сложные.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76560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1859</TotalTime>
  <Words>1211</Words>
  <Application>Microsoft Office PowerPoint</Application>
  <PresentationFormat>Широкоэкранный</PresentationFormat>
  <Paragraphs>133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26</vt:i4>
      </vt:variant>
    </vt:vector>
  </HeadingPairs>
  <TitlesOfParts>
    <vt:vector size="39" baseType="lpstr">
      <vt:lpstr>Arial</vt:lpstr>
      <vt:lpstr>Arial Narrow</vt:lpstr>
      <vt:lpstr>Calibri</vt:lpstr>
      <vt:lpstr>Calibri Light</vt:lpstr>
      <vt:lpstr>Century</vt:lpstr>
      <vt:lpstr>Century Gothic</vt:lpstr>
      <vt:lpstr>Comic Sans MS</vt:lpstr>
      <vt:lpstr>Georgia</vt:lpstr>
      <vt:lpstr>Times New Roman</vt:lpstr>
      <vt:lpstr>Wingdings</vt:lpstr>
      <vt:lpstr>Wingdings 2</vt:lpstr>
      <vt:lpstr>Ретро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ТАНЮШКА</cp:lastModifiedBy>
  <cp:revision>136</cp:revision>
  <dcterms:created xsi:type="dcterms:W3CDTF">2020-04-30T16:19:34Z</dcterms:created>
  <dcterms:modified xsi:type="dcterms:W3CDTF">2020-09-21T13:30:02Z</dcterms:modified>
</cp:coreProperties>
</file>