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1396" r:id="rId3"/>
    <p:sldId id="286" r:id="rId4"/>
    <p:sldId id="289" r:id="rId5"/>
    <p:sldId id="259" r:id="rId6"/>
    <p:sldId id="288" r:id="rId7"/>
    <p:sldId id="290" r:id="rId8"/>
    <p:sldId id="291" r:id="rId9"/>
    <p:sldId id="301" r:id="rId10"/>
    <p:sldId id="264" r:id="rId11"/>
    <p:sldId id="1397" r:id="rId12"/>
    <p:sldId id="279" r:id="rId13"/>
    <p:sldId id="298" r:id="rId14"/>
    <p:sldId id="1398" r:id="rId15"/>
    <p:sldId id="1399" r:id="rId16"/>
    <p:sldId id="297" r:id="rId17"/>
    <p:sldId id="299" r:id="rId18"/>
    <p:sldId id="300" r:id="rId19"/>
    <p:sldId id="260" r:id="rId20"/>
    <p:sldId id="305" r:id="rId21"/>
    <p:sldId id="285" r:id="rId22"/>
    <p:sldId id="1400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A8A"/>
    <a:srgbClr val="CC0099"/>
    <a:srgbClr val="006600"/>
    <a:srgbClr val="0066FF"/>
    <a:srgbClr val="D1DB97"/>
    <a:srgbClr val="F6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74" d="100"/>
          <a:sy n="74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7403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BDD88-589B-4ED0-BC35-B7055D196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1B0A17-F609-4092-8F0A-365002E44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8A853-D070-4BEC-8339-5310EAB9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BFEAD4-E0D6-4CF2-9AD4-42497C9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1E6EC-EFF6-4F0B-AA93-813A3F78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0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B9DCA-A360-426B-8B45-EC2CF01C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C7229A-D837-49A4-906E-46DF2C23E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0328D-A210-4C72-A1F9-B587B97E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5B78F1-291A-4A00-B8D5-779E3EF2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C5138-B547-46A9-BF56-E5B1E41B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92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46675-BB89-4C12-A5A4-6A369977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D592D0-D647-4B81-A5E9-C8DDDB365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091B60-7CA1-4764-8046-10321689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AAC3E-FD1E-4648-8860-BD6B38B5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3E7FB-9EC6-4AE9-9D79-32E413E3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08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3CE91-B312-4BBC-8837-84E9A50F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6A852-164D-429A-A593-97CA07E53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34C51F-61DB-4B2B-BA34-12765622D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D56537-FCE7-4D53-A533-AD723ADB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AF47FE-5642-4DF8-8BBC-0841974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35D9B-FE66-4A2B-848A-EF823803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33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83AB2-3CF6-4D3F-81A7-F9D1EE34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6333F-83C5-40A7-98D8-D5543C9C4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A2C265-6076-4B94-8747-43268508E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D8E653-26CA-43FB-A793-369616344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B67913-35E4-4861-8045-E5C285390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3915FD-1A31-4883-BBB0-FEB9E8F4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A49C51-F6C8-4CAF-BE5A-2F37E86E0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58EA46-2007-4EB5-8ED8-DF098DFA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6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F5901-FC32-4F48-BE56-D9787C1A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130632-5188-486C-A771-005EA864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2315FD-47B8-4504-A642-5BD07FC5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32148E-3C88-4659-8C2D-5DE7B979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53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5CE8D0-0C77-44B2-92FD-83ED19D26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81C556-11DC-4F24-B347-9101D68A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68E1C6-7C4D-4F23-B055-B384EC41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4A6BB-AA6D-40D2-80C5-60860F62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ED33DD-578A-458D-B92E-0E69CCEE3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145963-C014-4BE5-97AA-7FD37EEFF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53757B-F3D1-47AC-9C96-FEEC7C79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2668A7-8AF2-488B-BFB4-73B1CEB5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564C89-2784-4F0A-8D6D-3CAF479E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4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4E338-3F78-4D76-BE4E-984A3EA33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116924-CF85-4EB2-BEEF-5A4293643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96D27E-CF4C-493B-9E24-C470267CD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D66C40-AB47-430D-82DB-0453EDFC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D4E6C2-58F2-4F67-9FBC-B023970D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D5DF1-A679-4AC7-AFF0-27BA54D1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4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D0C4B-CC35-410E-86B2-8E393E4D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A620D5-6A1A-455B-9512-832D52398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B4BC3E-59D1-4547-860D-5EE010BA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05830-B469-4CB2-B28D-BDF95911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106BB-B9A2-4407-A108-E6D244B9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3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A01653-92AE-4413-B86F-619AFBEC6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753ED-1891-4B72-BFD2-F535B6914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6FB840-C0D1-4F12-BE03-DFC78363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A72B5-F94A-44A0-8729-0E88F74E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C529F-F8A5-4BA7-AF0A-DC009522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8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539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A3F91-E1EC-4ABC-B8B0-2632BC21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7D6DD6-7392-4F60-85D8-4CE52E5B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3643C-4574-4EC3-B01B-A33B19492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вт 22.09.20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05E93-C6D6-4B15-8D4F-5456A841E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D55A2-7E6B-4326-BC54-59D1A325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7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644423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8252" y="4438107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762" y="1156970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2049238" y="471857"/>
            <a:ext cx="626191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-11" dirty="0">
                <a:solidFill>
                  <a:sysClr val="window" lastClr="FFFFFF"/>
                </a:solidFill>
              </a:rPr>
              <a:t>Русский</a:t>
            </a:r>
            <a:r>
              <a:rPr lang="ru-RU" sz="7196" kern="0" spc="-116" dirty="0">
                <a:solidFill>
                  <a:sysClr val="window" lastClr="FFFFFF"/>
                </a:solidFill>
              </a:rPr>
              <a:t> </a:t>
            </a:r>
            <a:r>
              <a:rPr lang="ru-RU" sz="7196" kern="0" spc="21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1554429" y="673002"/>
            <a:ext cx="138756" cy="13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882736" y="1381216"/>
            <a:ext cx="102148" cy="102148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944196" y="812352"/>
            <a:ext cx="610197" cy="610197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1507485" y="762483"/>
            <a:ext cx="96771" cy="96771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867967" y="77851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867967" y="762154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867967" y="87667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867967" y="860313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867966" y="974829"/>
            <a:ext cx="327947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867966" y="958467"/>
            <a:ext cx="327947" cy="3360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E8A2EAD-6C49-45BE-8503-9B1E6FF4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39" y="3175171"/>
            <a:ext cx="5806069" cy="290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Тема: Глагол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endParaRPr lang="ru-RU" altLang="ru-RU" sz="4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(синтаксические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endParaRPr lang="ru-RU" altLang="ru-RU" sz="4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признаки).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501E54-EF4F-4C63-A9D7-559AD022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20" y="2791965"/>
            <a:ext cx="3057081" cy="27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6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9015A-3A93-45AD-9F51-B49269E75E5B}"/>
              </a:ext>
            </a:extLst>
          </p:cNvPr>
          <p:cNvSpPr txBox="1"/>
          <p:nvPr/>
        </p:nvSpPr>
        <p:spPr>
          <a:xfrm>
            <a:off x="2207568" y="836712"/>
            <a:ext cx="87447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Глагол в предложении может выполнять 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синтаксическую функцию </a:t>
            </a: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дополнения.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5C838-CD99-4A2F-946D-953EA261C728}"/>
              </a:ext>
            </a:extLst>
          </p:cNvPr>
          <p:cNvSpPr txBox="1"/>
          <p:nvPr/>
        </p:nvSpPr>
        <p:spPr>
          <a:xfrm>
            <a:off x="3021493" y="2384958"/>
            <a:ext cx="6548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Вопросы косвенных падежей.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E2801-304D-49BA-917E-CF268A897120}"/>
              </a:ext>
            </a:extLst>
          </p:cNvPr>
          <p:cNvSpPr txBox="1"/>
          <p:nvPr/>
        </p:nvSpPr>
        <p:spPr>
          <a:xfrm>
            <a:off x="3021493" y="3669341"/>
            <a:ext cx="6801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Прошу вас 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(о чём?) </a:t>
            </a:r>
            <a:r>
              <a:rPr lang="ru-RU" sz="3200" b="1" dirty="0">
                <a:latin typeface="Century Gothic" panose="020B0502020202020204" pitchFamily="34" charset="0"/>
              </a:rPr>
              <a:t>не шуметь.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B720D-320F-4CAD-89B8-0B2CE7D8BC7E}"/>
              </a:ext>
            </a:extLst>
          </p:cNvPr>
          <p:cNvSpPr txBox="1"/>
          <p:nvPr/>
        </p:nvSpPr>
        <p:spPr>
          <a:xfrm>
            <a:off x="2498513" y="4762378"/>
            <a:ext cx="8162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Командир приказал 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(что?) </a:t>
            </a:r>
            <a:r>
              <a:rPr lang="ru-RU" sz="3200" b="1" dirty="0">
                <a:latin typeface="Century Gothic" panose="020B0502020202020204" pitchFamily="34" charset="0"/>
              </a:rPr>
              <a:t>наступать.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B7901FF-8682-47FC-A399-570A929714ED}"/>
              </a:ext>
            </a:extLst>
          </p:cNvPr>
          <p:cNvCxnSpPr>
            <a:cxnSpLocks/>
          </p:cNvCxnSpPr>
          <p:nvPr/>
        </p:nvCxnSpPr>
        <p:spPr>
          <a:xfrm>
            <a:off x="7392144" y="4254116"/>
            <a:ext cx="2177937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E65A1B9-C8CE-4CFF-89B8-35D13C50E059}"/>
              </a:ext>
            </a:extLst>
          </p:cNvPr>
          <p:cNvCxnSpPr>
            <a:cxnSpLocks/>
          </p:cNvCxnSpPr>
          <p:nvPr/>
        </p:nvCxnSpPr>
        <p:spPr>
          <a:xfrm>
            <a:off x="8184232" y="5347153"/>
            <a:ext cx="2232248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5CFE05-490E-4479-9F8A-CE87B0A5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39" y="2384958"/>
            <a:ext cx="1794680" cy="24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850530-E967-4E66-B252-1D512D6D8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632534"/>
            <a:ext cx="1072268" cy="107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A2B5689A-922E-4279-B8EF-AA6C12C6A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594" y="2571651"/>
            <a:ext cx="161297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15083-E5A7-4238-98ED-AF4A95ADD6C3}"/>
              </a:ext>
            </a:extLst>
          </p:cNvPr>
          <p:cNvSpPr txBox="1"/>
          <p:nvPr/>
        </p:nvSpPr>
        <p:spPr>
          <a:xfrm>
            <a:off x="5640946" y="2975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BE830C-B9CE-454A-9C68-8EEF6F8E545B}"/>
              </a:ext>
            </a:extLst>
          </p:cNvPr>
          <p:cNvSpPr txBox="1"/>
          <p:nvPr/>
        </p:nvSpPr>
        <p:spPr>
          <a:xfrm>
            <a:off x="2146632" y="805805"/>
            <a:ext cx="88440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Глагол в предложении может выполнять 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синтаксическую функцию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определения.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31D60-15D7-4262-8812-9119A78A6BD4}"/>
              </a:ext>
            </a:extLst>
          </p:cNvPr>
          <p:cNvSpPr txBox="1"/>
          <p:nvPr/>
        </p:nvSpPr>
        <p:spPr>
          <a:xfrm>
            <a:off x="5447928" y="2222040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Какой?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29FDA-F597-41C9-A437-8FE2CC6B13C9}"/>
              </a:ext>
            </a:extLst>
          </p:cNvPr>
          <p:cNvSpPr txBox="1"/>
          <p:nvPr/>
        </p:nvSpPr>
        <p:spPr>
          <a:xfrm>
            <a:off x="715861" y="3047759"/>
            <a:ext cx="1113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Желание 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(какое?) </a:t>
            </a:r>
            <a:r>
              <a:rPr lang="ru-RU" sz="3200" b="1" dirty="0">
                <a:latin typeface="Century Gothic" panose="020B0502020202020204" pitchFamily="34" charset="0"/>
              </a:rPr>
              <a:t>учиться было у него постоянным.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C575A6-82EF-4CC0-A54D-1FC25CD9121E}"/>
              </a:ext>
            </a:extLst>
          </p:cNvPr>
          <p:cNvSpPr txBox="1"/>
          <p:nvPr/>
        </p:nvSpPr>
        <p:spPr>
          <a:xfrm>
            <a:off x="970737" y="4315356"/>
            <a:ext cx="10625025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Мечта 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(какая?) </a:t>
            </a:r>
            <a:r>
              <a:rPr lang="ru-RU" sz="3200" b="1" dirty="0">
                <a:latin typeface="Century Gothic" panose="020B0502020202020204" pitchFamily="34" charset="0"/>
              </a:rPr>
              <a:t>поехать на море с каждым днём 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становилось всё сильней.</a:t>
            </a:r>
          </a:p>
        </p:txBody>
      </p:sp>
      <p:pic>
        <p:nvPicPr>
          <p:cNvPr id="21" name="Рисунок 3" descr="0_64955_30308733_L.png">
            <a:extLst>
              <a:ext uri="{FF2B5EF4-FFF2-40B4-BE49-F238E27FC236}">
                <a16:creationId xmlns:a16="http://schemas.microsoft.com/office/drawing/2014/main" id="{C9CFAFE7-BC9E-4D93-A51E-FE87B2E84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013176"/>
            <a:ext cx="1239239" cy="140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BEE09DB-7877-4079-8177-C257426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227" r="9049" b="26440"/>
          <a:stretch/>
        </p:blipFill>
        <p:spPr bwMode="auto">
          <a:xfrm>
            <a:off x="4355999" y="3557539"/>
            <a:ext cx="1939233" cy="1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3DFFFFE-6D02-487C-B669-9F5384A4D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227" r="9049" b="26440"/>
          <a:stretch/>
        </p:blipFill>
        <p:spPr bwMode="auto">
          <a:xfrm>
            <a:off x="4156767" y="4757794"/>
            <a:ext cx="1939233" cy="1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DCDA0D5-1669-4D25-9E50-980994BE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227" r="9049" b="26440"/>
          <a:stretch/>
        </p:blipFill>
        <p:spPr bwMode="auto">
          <a:xfrm>
            <a:off x="5879976" y="4757412"/>
            <a:ext cx="1939233" cy="1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423D488-5740-47A2-91EC-5CB08072AF11}"/>
              </a:ext>
            </a:extLst>
          </p:cNvPr>
          <p:cNvSpPr txBox="1"/>
          <p:nvPr/>
        </p:nvSpPr>
        <p:spPr>
          <a:xfrm>
            <a:off x="1284542" y="1012666"/>
            <a:ext cx="94548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Глагол в предложении может выполнять </a:t>
            </a: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синтаксическую функцию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обстоятельства.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C0F7C-5E42-4451-8A41-7B2A42A0993C}"/>
              </a:ext>
            </a:extLst>
          </p:cNvPr>
          <p:cNvSpPr txBox="1"/>
          <p:nvPr/>
        </p:nvSpPr>
        <p:spPr>
          <a:xfrm>
            <a:off x="3350830" y="2351782"/>
            <a:ext cx="60997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Где?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Когда?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Куда?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Откуда?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Почему?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Century Gothic" panose="020B0502020202020204" pitchFamily="34" charset="0"/>
              </a:rPr>
              <a:t>Зачем?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Как?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0D53E-324E-45D3-9C54-4F184910DC9B}"/>
              </a:ext>
            </a:extLst>
          </p:cNvPr>
          <p:cNvSpPr txBox="1"/>
          <p:nvPr/>
        </p:nvSpPr>
        <p:spPr>
          <a:xfrm>
            <a:off x="2643103" y="4902214"/>
            <a:ext cx="751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Я поехала в горы 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(зачем?) </a:t>
            </a:r>
            <a:r>
              <a:rPr lang="ru-RU" sz="2800" b="1" dirty="0">
                <a:latin typeface="Century Gothic" panose="020B0502020202020204" pitchFamily="34" charset="0"/>
              </a:rPr>
              <a:t>подлечиться.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4C65-910F-4EEF-942C-9B0CB7F2140A}"/>
              </a:ext>
            </a:extLst>
          </p:cNvPr>
          <p:cNvSpPr txBox="1"/>
          <p:nvPr/>
        </p:nvSpPr>
        <p:spPr>
          <a:xfrm>
            <a:off x="830776" y="3833236"/>
            <a:ext cx="10530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Наша семья летом поехала к морю </a:t>
            </a:r>
            <a:r>
              <a:rPr lang="ru-RU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(зачем?) </a:t>
            </a:r>
            <a:r>
              <a:rPr lang="ru-RU" sz="2800" b="1" dirty="0">
                <a:latin typeface="Century Gothic" panose="020B0502020202020204" pitchFamily="34" charset="0"/>
              </a:rPr>
              <a:t>отдохнуть.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5BE26B5-ACBF-439A-9CEE-CE053FA77C81}"/>
              </a:ext>
            </a:extLst>
          </p:cNvPr>
          <p:cNvCxnSpPr/>
          <p:nvPr/>
        </p:nvCxnSpPr>
        <p:spPr>
          <a:xfrm>
            <a:off x="9114186" y="4380431"/>
            <a:ext cx="2088232" cy="0"/>
          </a:xfrm>
          <a:prstGeom prst="line">
            <a:avLst/>
          </a:prstGeom>
          <a:ln>
            <a:prstDash val="lgDash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DF7836B-0361-4B63-8B51-31A0F06A9C29}"/>
              </a:ext>
            </a:extLst>
          </p:cNvPr>
          <p:cNvCxnSpPr>
            <a:cxnSpLocks/>
          </p:cNvCxnSpPr>
          <p:nvPr/>
        </p:nvCxnSpPr>
        <p:spPr>
          <a:xfrm>
            <a:off x="7608168" y="5425434"/>
            <a:ext cx="2304256" cy="0"/>
          </a:xfrm>
          <a:prstGeom prst="line">
            <a:avLst/>
          </a:prstGeom>
          <a:ln>
            <a:prstDash val="lgDash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E6877F1-5001-4627-9CB2-B2948C676BAA}"/>
              </a:ext>
            </a:extLst>
          </p:cNvPr>
          <p:cNvCxnSpPr>
            <a:cxnSpLocks/>
          </p:cNvCxnSpPr>
          <p:nvPr/>
        </p:nvCxnSpPr>
        <p:spPr>
          <a:xfrm>
            <a:off x="4439816" y="4332312"/>
            <a:ext cx="157214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39EBC0C-54D4-406D-863A-23BF28D8D48B}"/>
              </a:ext>
            </a:extLst>
          </p:cNvPr>
          <p:cNvCxnSpPr>
            <a:cxnSpLocks/>
          </p:cNvCxnSpPr>
          <p:nvPr/>
        </p:nvCxnSpPr>
        <p:spPr>
          <a:xfrm>
            <a:off x="4439816" y="4437112"/>
            <a:ext cx="157214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039F4BA-5EB2-4919-8759-9FB9238DEAAA}"/>
              </a:ext>
            </a:extLst>
          </p:cNvPr>
          <p:cNvCxnSpPr>
            <a:cxnSpLocks/>
          </p:cNvCxnSpPr>
          <p:nvPr/>
        </p:nvCxnSpPr>
        <p:spPr>
          <a:xfrm>
            <a:off x="2999656" y="5425434"/>
            <a:ext cx="157214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E70E6AF-6E1A-41FF-A4DF-A8C474489B7E}"/>
              </a:ext>
            </a:extLst>
          </p:cNvPr>
          <p:cNvCxnSpPr>
            <a:cxnSpLocks/>
          </p:cNvCxnSpPr>
          <p:nvPr/>
        </p:nvCxnSpPr>
        <p:spPr>
          <a:xfrm>
            <a:off x="2999656" y="5520660"/>
            <a:ext cx="157214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9416" y="1600201"/>
            <a:ext cx="108012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b="1" i="1" dirty="0">
                <a:latin typeface="Century Gothic" panose="020B0502020202020204" pitchFamily="34" charset="0"/>
              </a:rPr>
              <a:t>Определите, какими членами предложения являются глаголы. Будьте внимательны.</a:t>
            </a:r>
          </a:p>
          <a:p>
            <a:pPr algn="just">
              <a:buNone/>
            </a:pPr>
            <a:endParaRPr lang="ru-RU" i="1" dirty="0"/>
          </a:p>
          <a:p>
            <a:pPr algn="ctr">
              <a:buNone/>
            </a:pPr>
            <a:r>
              <a:rPr lang="ru-RU" b="1" i="1" dirty="0">
                <a:solidFill>
                  <a:srgbClr val="0070C0"/>
                </a:solidFill>
              </a:rPr>
              <a:t>   </a:t>
            </a:r>
            <a:r>
              <a:rPr lang="ru-RU" b="1" dirty="0">
                <a:solidFill>
                  <a:srgbClr val="0070C0"/>
                </a:solidFill>
              </a:rPr>
              <a:t>1. </a:t>
            </a:r>
            <a:r>
              <a:rPr lang="ru-RU" b="1" dirty="0" err="1">
                <a:solidFill>
                  <a:srgbClr val="0070C0"/>
                </a:solidFill>
              </a:rPr>
              <a:t>Сухроб</a:t>
            </a:r>
            <a:r>
              <a:rPr lang="ru-RU" b="1" dirty="0">
                <a:solidFill>
                  <a:srgbClr val="0070C0"/>
                </a:solidFill>
              </a:rPr>
              <a:t> любит читать.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         2. Учиться – всегда пригодится.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3. Ребята уехали отдыхать.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  4. Бесконечна возможность </a:t>
            </a:r>
          </a:p>
          <a:p>
            <a:pPr marL="514350" indent="-514350" algn="ctr">
              <a:buNone/>
            </a:pPr>
            <a:r>
              <a:rPr lang="ru-RU" b="1" dirty="0">
                <a:solidFill>
                  <a:srgbClr val="0070C0"/>
                </a:solidFill>
              </a:rPr>
              <a:t>познавать себя.</a:t>
            </a:r>
          </a:p>
          <a:p>
            <a:endParaRPr lang="ru-RU" dirty="0"/>
          </a:p>
        </p:txBody>
      </p:sp>
      <p:pic>
        <p:nvPicPr>
          <p:cNvPr id="32770" name="Picture 2" descr="C:\Users\Biaza\AppData\Local\Microsoft\Windows\Temporary Internet Files\Content.IE5\8A60SYIF\MC900434787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2384" y="2206998"/>
            <a:ext cx="1800200" cy="1656184"/>
          </a:xfrm>
          <a:prstGeom prst="rect">
            <a:avLst/>
          </a:prstGeom>
          <a:noFill/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AC2A3BE-69F0-4DA6-9D07-3D14BE20C782}"/>
              </a:ext>
            </a:extLst>
          </p:cNvPr>
          <p:cNvSpPr/>
          <p:nvPr/>
        </p:nvSpPr>
        <p:spPr>
          <a:xfrm>
            <a:off x="4849877" y="548680"/>
            <a:ext cx="2592288" cy="914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Задание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AA58360-6817-4617-86E8-895F72840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227" r="9049" b="26440"/>
          <a:stretch/>
        </p:blipFill>
        <p:spPr bwMode="auto">
          <a:xfrm>
            <a:off x="4655840" y="5667774"/>
            <a:ext cx="1939233" cy="1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3D00610-E620-4CB6-8E45-C61B83C5EB58}"/>
              </a:ext>
            </a:extLst>
          </p:cNvPr>
          <p:cNvCxnSpPr>
            <a:cxnSpLocks/>
          </p:cNvCxnSpPr>
          <p:nvPr/>
        </p:nvCxnSpPr>
        <p:spPr>
          <a:xfrm flipV="1">
            <a:off x="7248128" y="3573016"/>
            <a:ext cx="1385849" cy="1"/>
          </a:xfrm>
          <a:prstGeom prst="line">
            <a:avLst/>
          </a:prstGeom>
          <a:ln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77528E9-61F0-4469-97E8-13EB3533DDAC}"/>
              </a:ext>
            </a:extLst>
          </p:cNvPr>
          <p:cNvCxnSpPr>
            <a:cxnSpLocks/>
          </p:cNvCxnSpPr>
          <p:nvPr/>
        </p:nvCxnSpPr>
        <p:spPr>
          <a:xfrm>
            <a:off x="4151784" y="4077072"/>
            <a:ext cx="15841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94CF96B-80EE-43D5-81A9-DB7A917A9745}"/>
              </a:ext>
            </a:extLst>
          </p:cNvPr>
          <p:cNvCxnSpPr>
            <a:cxnSpLocks/>
          </p:cNvCxnSpPr>
          <p:nvPr/>
        </p:nvCxnSpPr>
        <p:spPr>
          <a:xfrm>
            <a:off x="7442165" y="4101041"/>
            <a:ext cx="2110219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89633AE-A226-4232-8515-F07F990CF2FA}"/>
              </a:ext>
            </a:extLst>
          </p:cNvPr>
          <p:cNvCxnSpPr>
            <a:cxnSpLocks/>
          </p:cNvCxnSpPr>
          <p:nvPr/>
        </p:nvCxnSpPr>
        <p:spPr>
          <a:xfrm>
            <a:off x="7442165" y="4221088"/>
            <a:ext cx="2110219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8014F4E-ACF5-45FE-9215-796F8D96C060}"/>
              </a:ext>
            </a:extLst>
          </p:cNvPr>
          <p:cNvCxnSpPr>
            <a:cxnSpLocks/>
          </p:cNvCxnSpPr>
          <p:nvPr/>
        </p:nvCxnSpPr>
        <p:spPr>
          <a:xfrm>
            <a:off x="6888088" y="4653136"/>
            <a:ext cx="1745889" cy="0"/>
          </a:xfrm>
          <a:prstGeom prst="line">
            <a:avLst/>
          </a:prstGeom>
          <a:ln>
            <a:prstDash val="lgDash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5BE4E56-1951-4D3A-AB8A-6445AA2317E1}"/>
              </a:ext>
            </a:extLst>
          </p:cNvPr>
          <p:cNvCxnSpPr>
            <a:cxnSpLocks/>
          </p:cNvCxnSpPr>
          <p:nvPr/>
        </p:nvCxnSpPr>
        <p:spPr>
          <a:xfrm>
            <a:off x="5968870" y="3573016"/>
            <a:ext cx="115212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F0E9C23-5E97-4B48-9110-C4FDD212EE04}"/>
              </a:ext>
            </a:extLst>
          </p:cNvPr>
          <p:cNvCxnSpPr>
            <a:cxnSpLocks/>
          </p:cNvCxnSpPr>
          <p:nvPr/>
        </p:nvCxnSpPr>
        <p:spPr>
          <a:xfrm>
            <a:off x="5968870" y="3717032"/>
            <a:ext cx="115212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E6E81A-CD10-4D50-AEFC-F27F47E97BDC}"/>
              </a:ext>
            </a:extLst>
          </p:cNvPr>
          <p:cNvCxnSpPr>
            <a:cxnSpLocks/>
          </p:cNvCxnSpPr>
          <p:nvPr/>
        </p:nvCxnSpPr>
        <p:spPr>
          <a:xfrm>
            <a:off x="5572448" y="4653136"/>
            <a:ext cx="114714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E5144BA-7E72-44E1-B27E-121F3D222F8B}"/>
              </a:ext>
            </a:extLst>
          </p:cNvPr>
          <p:cNvCxnSpPr>
            <a:cxnSpLocks/>
          </p:cNvCxnSpPr>
          <p:nvPr/>
        </p:nvCxnSpPr>
        <p:spPr>
          <a:xfrm>
            <a:off x="5570833" y="4764449"/>
            <a:ext cx="1148760" cy="866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9" name="Picture 7">
            <a:extLst>
              <a:ext uri="{FF2B5EF4-FFF2-40B4-BE49-F238E27FC236}">
                <a16:creationId xmlns:a16="http://schemas.microsoft.com/office/drawing/2014/main" id="{AB945B18-18E1-484A-9A7F-28E8F981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612" y="3142357"/>
            <a:ext cx="2585548" cy="191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1090D-99F3-4275-A77F-9BD3DD3E9713}"/>
              </a:ext>
            </a:extLst>
          </p:cNvPr>
          <p:cNvSpPr txBox="1"/>
          <p:nvPr/>
        </p:nvSpPr>
        <p:spPr>
          <a:xfrm>
            <a:off x="2207568" y="548680"/>
            <a:ext cx="835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Буквы </a:t>
            </a:r>
            <a:r>
              <a:rPr lang="ru-RU" sz="3600" b="1" dirty="0">
                <a:solidFill>
                  <a:srgbClr val="D60093"/>
                </a:solidFill>
                <a:latin typeface="Century Gothic" panose="020B0502020202020204" pitchFamily="34" charset="0"/>
              </a:rPr>
              <a:t>а</a:t>
            </a:r>
            <a:r>
              <a:rPr lang="ru-RU" sz="3600" b="1" dirty="0">
                <a:latin typeface="Century Gothic" panose="020B0502020202020204" pitchFamily="34" charset="0"/>
              </a:rPr>
              <a:t> –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</a:t>
            </a:r>
            <a:r>
              <a:rPr lang="ru-RU" sz="3600" b="1" dirty="0">
                <a:latin typeface="Century Gothic" panose="020B0502020202020204" pitchFamily="34" charset="0"/>
              </a:rPr>
              <a:t> в корнях – 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лаг</a:t>
            </a:r>
            <a:r>
              <a:rPr lang="ru-RU" sz="3600" b="1" dirty="0">
                <a:latin typeface="Century Gothic" panose="020B0502020202020204" pitchFamily="34" charset="0"/>
              </a:rPr>
              <a:t>- - -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лож </a:t>
            </a:r>
            <a:r>
              <a:rPr lang="ru-RU" sz="3600" b="1" dirty="0"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91E5E-EDBF-4FC0-93FA-4057A9642C6A}"/>
              </a:ext>
            </a:extLst>
          </p:cNvPr>
          <p:cNvSpPr txBox="1"/>
          <p:nvPr/>
        </p:nvSpPr>
        <p:spPr>
          <a:xfrm>
            <a:off x="481116" y="1574906"/>
            <a:ext cx="3781805" cy="4140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3600" b="1" dirty="0">
                <a:latin typeface="Century Gothic" panose="020B0502020202020204" pitchFamily="34" charset="0"/>
              </a:rPr>
              <a:t>л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а</a:t>
            </a:r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г</a:t>
            </a:r>
            <a:r>
              <a:rPr lang="ru-RU" sz="3600" b="1" dirty="0">
                <a:solidFill>
                  <a:srgbClr val="D60093"/>
                </a:solidFill>
                <a:latin typeface="Century Gothic" panose="020B0502020202020204" pitchFamily="34" charset="0"/>
              </a:rPr>
              <a:t>а</a:t>
            </a:r>
            <a:r>
              <a:rPr lang="ru-RU" sz="3600" b="1" dirty="0">
                <a:latin typeface="Century Gothic" panose="020B0502020202020204" pitchFamily="34" charset="0"/>
              </a:rPr>
              <a:t> –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пред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лага</a:t>
            </a:r>
            <a:r>
              <a:rPr lang="ru-RU" sz="3600" b="1" dirty="0">
                <a:latin typeface="Century Gothic" panose="020B0502020202020204" pitchFamily="34" charset="0"/>
              </a:rPr>
              <a:t>ть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из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лага</a:t>
            </a:r>
            <a:r>
              <a:rPr lang="ru-RU" sz="3600" b="1" dirty="0">
                <a:latin typeface="Century Gothic" panose="020B0502020202020204" pitchFamily="34" charset="0"/>
              </a:rPr>
              <a:t>ю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с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лага</a:t>
            </a:r>
            <a:r>
              <a:rPr lang="ru-RU" sz="3600" b="1" dirty="0">
                <a:latin typeface="Century Gothic" panose="020B0502020202020204" pitchFamily="34" charset="0"/>
              </a:rPr>
              <a:t>емое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распо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лага</a:t>
            </a:r>
            <a:r>
              <a:rPr lang="ru-RU" sz="3600" b="1" dirty="0">
                <a:latin typeface="Century Gothic" panose="020B0502020202020204" pitchFamily="34" charset="0"/>
              </a:rPr>
              <a:t>ться</a:t>
            </a:r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44C27-A3DF-4346-B41F-A1BF4D5CF458}"/>
              </a:ext>
            </a:extLst>
          </p:cNvPr>
          <p:cNvSpPr txBox="1"/>
          <p:nvPr/>
        </p:nvSpPr>
        <p:spPr>
          <a:xfrm>
            <a:off x="7688081" y="1358882"/>
            <a:ext cx="3944954" cy="4140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3600" b="1" dirty="0">
                <a:latin typeface="Century Gothic" panose="020B0502020202020204" pitchFamily="34" charset="0"/>
              </a:rPr>
              <a:t>л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ж</a:t>
            </a:r>
            <a:r>
              <a:rPr lang="ru-RU" sz="3600" b="1" dirty="0">
                <a:latin typeface="Century Gothic" panose="020B0502020202020204" pitchFamily="34" charset="0"/>
              </a:rPr>
              <a:t> –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пред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лож</a:t>
            </a:r>
            <a:r>
              <a:rPr lang="ru-RU" sz="3600" b="1" dirty="0">
                <a:latin typeface="Century Gothic" panose="020B0502020202020204" pitchFamily="34" charset="0"/>
              </a:rPr>
              <a:t>ить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из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лож</a:t>
            </a:r>
            <a:r>
              <a:rPr lang="ru-RU" sz="3600" b="1" dirty="0">
                <a:latin typeface="Century Gothic" panose="020B0502020202020204" pitchFamily="34" charset="0"/>
              </a:rPr>
              <a:t>у 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с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лож</a:t>
            </a:r>
            <a:r>
              <a:rPr lang="ru-RU" sz="3600" b="1" dirty="0">
                <a:latin typeface="Century Gothic" panose="020B0502020202020204" pitchFamily="34" charset="0"/>
              </a:rPr>
              <a:t>ение </a:t>
            </a:r>
          </a:p>
          <a:p>
            <a:pPr algn="ctr">
              <a:lnSpc>
                <a:spcPct val="150000"/>
              </a:lnSpc>
            </a:pPr>
            <a:r>
              <a:rPr lang="ru-RU" sz="3600" b="1" dirty="0">
                <a:latin typeface="Century Gothic" panose="020B0502020202020204" pitchFamily="34" charset="0"/>
              </a:rPr>
              <a:t>распо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лож</a:t>
            </a:r>
            <a:r>
              <a:rPr lang="ru-RU" sz="3600" b="1" dirty="0">
                <a:latin typeface="Century Gothic" panose="020B0502020202020204" pitchFamily="34" charset="0"/>
              </a:rPr>
              <a:t>иться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8A0197D-92C4-447D-B699-E1D380244B35}"/>
              </a:ext>
            </a:extLst>
          </p:cNvPr>
          <p:cNvSpPr/>
          <p:nvPr/>
        </p:nvSpPr>
        <p:spPr>
          <a:xfrm>
            <a:off x="4151784" y="3562076"/>
            <a:ext cx="3888432" cy="13681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Исключение: </a:t>
            </a:r>
            <a:r>
              <a:rPr lang="ru-RU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</a:t>
            </a:r>
            <a:r>
              <a:rPr lang="ru-RU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ЛОГ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BFC15-8896-47B4-B19A-A8C7B48D6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" t="42857" r="64055" b="33736"/>
          <a:stretch/>
        </p:blipFill>
        <p:spPr>
          <a:xfrm>
            <a:off x="2495600" y="1423862"/>
            <a:ext cx="510165" cy="603225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1B8C926-3A7E-4D41-9384-33A42ACCB18C}"/>
              </a:ext>
            </a:extLst>
          </p:cNvPr>
          <p:cNvCxnSpPr>
            <a:cxnSpLocks/>
          </p:cNvCxnSpPr>
          <p:nvPr/>
        </p:nvCxnSpPr>
        <p:spPr>
          <a:xfrm>
            <a:off x="2357032" y="2337820"/>
            <a:ext cx="13466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7B44C6C-4EBF-4AE7-9D55-09D41DF70E58}"/>
              </a:ext>
            </a:extLst>
          </p:cNvPr>
          <p:cNvCxnSpPr>
            <a:cxnSpLocks/>
          </p:cNvCxnSpPr>
          <p:nvPr/>
        </p:nvCxnSpPr>
        <p:spPr>
          <a:xfrm flipH="1">
            <a:off x="9624392" y="2132856"/>
            <a:ext cx="469204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B77F5E-154B-4A17-BD0B-32D774245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" t="42857" r="64055" b="33736"/>
          <a:stretch/>
        </p:blipFill>
        <p:spPr>
          <a:xfrm>
            <a:off x="2945493" y="2337820"/>
            <a:ext cx="381276" cy="4508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F1198E-FECF-4494-AC78-0D6B850B2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" t="42857" r="64055" b="33736"/>
          <a:stretch/>
        </p:blipFill>
        <p:spPr>
          <a:xfrm>
            <a:off x="2764504" y="4739965"/>
            <a:ext cx="420656" cy="6072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378C5F-3960-46A1-9D10-234B2E7F2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" t="42857" r="64055" b="33736"/>
          <a:stretch/>
        </p:blipFill>
        <p:spPr>
          <a:xfrm>
            <a:off x="2585109" y="3134832"/>
            <a:ext cx="420656" cy="4973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22180A-87D3-4853-AFD4-C1A851971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" t="42857" r="64055" b="33736"/>
          <a:stretch/>
        </p:blipFill>
        <p:spPr>
          <a:xfrm>
            <a:off x="2095265" y="3941899"/>
            <a:ext cx="396436" cy="495213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7BEFB94-075E-4327-B26D-70EDB1BB29F7}"/>
              </a:ext>
            </a:extLst>
          </p:cNvPr>
          <p:cNvCxnSpPr>
            <a:cxnSpLocks/>
          </p:cNvCxnSpPr>
          <p:nvPr/>
        </p:nvCxnSpPr>
        <p:spPr>
          <a:xfrm flipH="1">
            <a:off x="9796498" y="3753037"/>
            <a:ext cx="29709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746066D-9EB5-4643-8129-87DEA3FC63F1}"/>
              </a:ext>
            </a:extLst>
          </p:cNvPr>
          <p:cNvCxnSpPr>
            <a:cxnSpLocks/>
          </p:cNvCxnSpPr>
          <p:nvPr/>
        </p:nvCxnSpPr>
        <p:spPr>
          <a:xfrm flipH="1">
            <a:off x="9858994" y="2923259"/>
            <a:ext cx="469204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675C712-2E0A-41B0-90F2-9749EFA86915}"/>
              </a:ext>
            </a:extLst>
          </p:cNvPr>
          <p:cNvCxnSpPr>
            <a:cxnSpLocks/>
          </p:cNvCxnSpPr>
          <p:nvPr/>
        </p:nvCxnSpPr>
        <p:spPr>
          <a:xfrm flipH="1">
            <a:off x="2945493" y="3146330"/>
            <a:ext cx="324294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511AA52-880A-49D5-8EA0-F40135299768}"/>
              </a:ext>
            </a:extLst>
          </p:cNvPr>
          <p:cNvCxnSpPr>
            <a:cxnSpLocks/>
          </p:cNvCxnSpPr>
          <p:nvPr/>
        </p:nvCxnSpPr>
        <p:spPr>
          <a:xfrm flipH="1">
            <a:off x="2633290" y="4006785"/>
            <a:ext cx="324294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47636C0-1B6E-45C8-8A8B-D6A5B084655E}"/>
              </a:ext>
            </a:extLst>
          </p:cNvPr>
          <p:cNvCxnSpPr>
            <a:cxnSpLocks/>
          </p:cNvCxnSpPr>
          <p:nvPr/>
        </p:nvCxnSpPr>
        <p:spPr>
          <a:xfrm flipH="1">
            <a:off x="2131336" y="4817007"/>
            <a:ext cx="324294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68CA5D1-84EC-4728-A7FF-3581966B2AA1}"/>
              </a:ext>
            </a:extLst>
          </p:cNvPr>
          <p:cNvCxnSpPr>
            <a:cxnSpLocks/>
          </p:cNvCxnSpPr>
          <p:nvPr/>
        </p:nvCxnSpPr>
        <p:spPr>
          <a:xfrm flipH="1">
            <a:off x="2783346" y="5607969"/>
            <a:ext cx="324294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BE5A29E5-1602-40E7-8376-24B7EFA4D3FC}"/>
              </a:ext>
            </a:extLst>
          </p:cNvPr>
          <p:cNvCxnSpPr>
            <a:cxnSpLocks/>
          </p:cNvCxnSpPr>
          <p:nvPr/>
        </p:nvCxnSpPr>
        <p:spPr>
          <a:xfrm flipH="1">
            <a:off x="9336360" y="4581128"/>
            <a:ext cx="28803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AF87692-053D-425E-8B92-CC4A15D4A122}"/>
              </a:ext>
            </a:extLst>
          </p:cNvPr>
          <p:cNvCxnSpPr>
            <a:cxnSpLocks/>
          </p:cNvCxnSpPr>
          <p:nvPr/>
        </p:nvCxnSpPr>
        <p:spPr>
          <a:xfrm flipH="1">
            <a:off x="9858994" y="5398815"/>
            <a:ext cx="32065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C5EEC51-6DA8-4E7D-9BCC-7E75FF2E5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1843303" y="1675404"/>
            <a:ext cx="648397" cy="3149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4E8D85F-BA87-48D8-82BF-546646A1D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8796802" y="3909862"/>
            <a:ext cx="901252" cy="3149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184F98D-26EC-4633-9F35-F0B1FADD9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9370924" y="3076337"/>
            <a:ext cx="882999" cy="3149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07D1023-AB3F-4CAE-BE1A-4EDADB074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9445199" y="2242812"/>
            <a:ext cx="882999" cy="31497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616BEAA-0BB6-43BF-8EDD-BC8D84927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9192344" y="1358882"/>
            <a:ext cx="901252" cy="40850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E70C52-C999-4AFF-89BC-588C75AD0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2216212" y="2512024"/>
            <a:ext cx="648397" cy="31497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CF5C21-7AEE-44BD-A618-0F14E19F9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9336359" y="4683837"/>
            <a:ext cx="901252" cy="3149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A0C272-757B-4C9D-B5D2-ABEACF72C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1446868" y="4088663"/>
            <a:ext cx="648397" cy="31497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9F1B54C-3A9E-4BF4-9584-8BC153510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1892013" y="3257680"/>
            <a:ext cx="693096" cy="40030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CE43CF7-76B1-4D3B-B947-39B10CBFD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516" b="73810"/>
          <a:stretch/>
        </p:blipFill>
        <p:spPr>
          <a:xfrm>
            <a:off x="2085171" y="4932694"/>
            <a:ext cx="693096" cy="3149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222771E-AD9D-494E-B66A-CA1DB050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85" y="1653739"/>
            <a:ext cx="2153767" cy="1704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DDB4300-A618-4908-AB6F-6F7FAE5B7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21650" r="13775" b="8002"/>
          <a:stretch/>
        </p:blipFill>
        <p:spPr bwMode="auto">
          <a:xfrm>
            <a:off x="481116" y="404664"/>
            <a:ext cx="11229768" cy="6194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5B08FA1-D13B-4E6C-AE96-9F7B31935C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86" y="2424636"/>
            <a:ext cx="1676210" cy="193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FFA03AA-9AC7-4A6A-8D45-39B5D905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6D3BC-54B6-4588-B8E0-64054865D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3871" y="1700809"/>
            <a:ext cx="280831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FA92080-5A86-41CF-8FFF-12984CE44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1066">
            <a:off x="2542082" y="837143"/>
            <a:ext cx="1299130" cy="82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950F9AE-4F15-4A94-8EAD-D3E45E7E83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552">
            <a:off x="8517879" y="808075"/>
            <a:ext cx="1318855" cy="8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4EF69A-3556-4FFF-84D8-4CCC2BE3EB69}"/>
              </a:ext>
            </a:extLst>
          </p:cNvPr>
          <p:cNvSpPr/>
          <p:nvPr/>
        </p:nvSpPr>
        <p:spPr>
          <a:xfrm>
            <a:off x="1631504" y="1412776"/>
            <a:ext cx="9361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Спишите, подчеркните сказуемые, выраженные глаголами в форме будущего времени.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E7226-9717-4388-8422-A1326A39E142}"/>
              </a:ext>
            </a:extLst>
          </p:cNvPr>
          <p:cNvSpPr txBox="1"/>
          <p:nvPr/>
        </p:nvSpPr>
        <p:spPr>
          <a:xfrm>
            <a:off x="4367808" y="735525"/>
            <a:ext cx="370928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Упражнение 91.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2DB4D2-80E6-40E7-BC7D-724D25F1A918}"/>
              </a:ext>
            </a:extLst>
          </p:cNvPr>
          <p:cNvSpPr/>
          <p:nvPr/>
        </p:nvSpPr>
        <p:spPr>
          <a:xfrm>
            <a:off x="695400" y="2551836"/>
            <a:ext cx="11017224" cy="40318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	</a:t>
            </a:r>
            <a:r>
              <a:rPr lang="ru-RU" sz="3200" b="1" dirty="0">
                <a:latin typeface="Century Gothic" panose="020B0502020202020204" pitchFamily="34" charset="0"/>
              </a:rPr>
              <a:t>1. Дремлет кошка на окне и р…</a:t>
            </a:r>
            <a:r>
              <a:rPr lang="ru-RU" sz="3200" b="1" dirty="0" err="1">
                <a:latin typeface="Century Gothic" panose="020B0502020202020204" pitchFamily="34" charset="0"/>
              </a:rPr>
              <a:t>стёт</a:t>
            </a:r>
            <a:r>
              <a:rPr lang="ru-RU" sz="3200" b="1" dirty="0">
                <a:latin typeface="Century Gothic" panose="020B0502020202020204" pitchFamily="34" charset="0"/>
              </a:rPr>
              <a:t> во сне</a:t>
            </a:r>
            <a:r>
              <a:rPr lang="ru-RU" sz="4400" b="1" baseline="34000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  <a:r>
              <a:rPr lang="ru-RU" sz="3200" b="1" dirty="0">
                <a:latin typeface="Century Gothic" panose="020B0502020202020204" pitchFamily="34" charset="0"/>
              </a:rPr>
              <a:t>.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    А за окнами зима и р…</a:t>
            </a:r>
            <a:r>
              <a:rPr lang="ru-RU" sz="3200" b="1" dirty="0" err="1">
                <a:latin typeface="Century Gothic" panose="020B0502020202020204" pitchFamily="34" charset="0"/>
              </a:rPr>
              <a:t>стут</a:t>
            </a:r>
            <a:r>
              <a:rPr lang="ru-RU" sz="3200" b="1" dirty="0">
                <a:latin typeface="Century Gothic" panose="020B0502020202020204" pitchFamily="34" charset="0"/>
              </a:rPr>
              <a:t> дома. Чемпион по   р…</a:t>
            </a:r>
            <a:r>
              <a:rPr lang="ru-RU" sz="3200" b="1" dirty="0" err="1">
                <a:latin typeface="Century Gothic" panose="020B0502020202020204" pitchFamily="34" charset="0"/>
              </a:rPr>
              <a:t>сту</a:t>
            </a:r>
            <a:r>
              <a:rPr lang="ru-RU" sz="3200" b="1" dirty="0">
                <a:latin typeface="Century Gothic" panose="020B0502020202020204" pitchFamily="34" charset="0"/>
              </a:rPr>
              <a:t> – город. Он обгон…т, он обгон…т и собаку, и коня, и тем более – меня!    2. Подожди меня </a:t>
            </a:r>
            <a:r>
              <a:rPr lang="ru-RU" sz="3200" b="1" dirty="0" err="1">
                <a:latin typeface="Century Gothic" panose="020B0502020202020204" pitchFamily="34" charset="0"/>
              </a:rPr>
              <a:t>немно</a:t>
            </a:r>
            <a:r>
              <a:rPr lang="ru-RU" sz="3200" b="1" dirty="0">
                <a:latin typeface="Century Gothic" panose="020B0502020202020204" pitchFamily="34" charset="0"/>
              </a:rPr>
              <a:t>…ко, </a:t>
            </a:r>
            <a:r>
              <a:rPr lang="ru-RU" sz="3200" b="1" dirty="0" err="1">
                <a:latin typeface="Century Gothic" panose="020B0502020202020204" pitchFamily="34" charset="0"/>
              </a:rPr>
              <a:t>подр</a:t>
            </a:r>
            <a:r>
              <a:rPr lang="ru-RU" sz="3200" b="1" dirty="0">
                <a:latin typeface="Century Gothic" panose="020B0502020202020204" pitchFamily="34" charset="0"/>
              </a:rPr>
              <a:t> …</a:t>
            </a:r>
            <a:r>
              <a:rPr lang="ru-RU" sz="3200" b="1" dirty="0" err="1">
                <a:latin typeface="Century Gothic" panose="020B0502020202020204" pitchFamily="34" charset="0"/>
              </a:rPr>
              <a:t>сту</a:t>
            </a:r>
            <a:r>
              <a:rPr lang="ru-RU" sz="3200" b="1" dirty="0">
                <a:latin typeface="Century Gothic" panose="020B0502020202020204" pitchFamily="34" charset="0"/>
              </a:rPr>
              <a:t> и помогу! Отвечают этажи: «Дела хватит. Не тужи!» 3. Я р…</a:t>
            </a:r>
            <a:r>
              <a:rPr lang="ru-RU" sz="3200" b="1" dirty="0" err="1">
                <a:latin typeface="Century Gothic" panose="020B0502020202020204" pitchFamily="34" charset="0"/>
              </a:rPr>
              <a:t>сту</a:t>
            </a:r>
            <a:r>
              <a:rPr lang="ru-RU" sz="3200" b="1" dirty="0">
                <a:latin typeface="Century Gothic" panose="020B0502020202020204" pitchFamily="34" charset="0"/>
              </a:rPr>
              <a:t>, чтобы на свете всё р…</a:t>
            </a:r>
            <a:r>
              <a:rPr lang="ru-RU" sz="3200" b="1" dirty="0" err="1">
                <a:latin typeface="Century Gothic" panose="020B0502020202020204" pitchFamily="34" charset="0"/>
              </a:rPr>
              <a:t>сло</a:t>
            </a:r>
            <a:r>
              <a:rPr lang="ru-RU" sz="3200" b="1" dirty="0">
                <a:latin typeface="Century Gothic" panose="020B0502020202020204" pitchFamily="34" charset="0"/>
              </a:rPr>
              <a:t> ещё быстрей. 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                                                        (По Н. </a:t>
            </a:r>
            <a:r>
              <a:rPr lang="ru-RU" sz="3200" b="1" dirty="0" err="1">
                <a:latin typeface="Century Gothic" panose="020B0502020202020204" pitchFamily="34" charset="0"/>
              </a:rPr>
              <a:t>Слепаковой</a:t>
            </a:r>
            <a:r>
              <a:rPr lang="ru-RU" sz="3200" b="1" dirty="0">
                <a:latin typeface="Century Gothic" panose="020B0502020202020204" pitchFamily="34" charset="0"/>
              </a:rPr>
              <a:t>.)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7B3140-990D-4CA6-BD1C-46CC3C2F5E3F}"/>
              </a:ext>
            </a:extLst>
          </p:cNvPr>
          <p:cNvSpPr/>
          <p:nvPr/>
        </p:nvSpPr>
        <p:spPr>
          <a:xfrm>
            <a:off x="587388" y="2245326"/>
            <a:ext cx="11017224" cy="4031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	</a:t>
            </a:r>
            <a:r>
              <a:rPr lang="ru-RU" sz="3200" b="1" dirty="0">
                <a:latin typeface="Century Gothic" panose="020B0502020202020204" pitchFamily="34" charset="0"/>
              </a:rPr>
              <a:t>1. Дремлет кошка на окне и р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а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ст</a:t>
            </a:r>
            <a:r>
              <a:rPr lang="ru-RU" sz="3200" b="1" dirty="0">
                <a:latin typeface="Century Gothic" panose="020B0502020202020204" pitchFamily="34" charset="0"/>
              </a:rPr>
              <a:t>ёт во сне</a:t>
            </a:r>
            <a:r>
              <a:rPr lang="ru-RU" sz="4400" b="1" baseline="34000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  <a:r>
              <a:rPr lang="ru-RU" sz="3200" b="1" dirty="0">
                <a:latin typeface="Century Gothic" panose="020B0502020202020204" pitchFamily="34" charset="0"/>
              </a:rPr>
              <a:t>.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    А за окнами зима и р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а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ст</a:t>
            </a:r>
            <a:r>
              <a:rPr lang="ru-RU" sz="3200" b="1" dirty="0">
                <a:latin typeface="Century Gothic" panose="020B0502020202020204" pitchFamily="34" charset="0"/>
              </a:rPr>
              <a:t>ут дома. Чемпион по   </a:t>
            </a:r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росту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latin typeface="Century Gothic" panose="020B0502020202020204" pitchFamily="34" charset="0"/>
              </a:rPr>
              <a:t>– город. Он обгон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ит</a:t>
            </a:r>
            <a:r>
              <a:rPr lang="ru-RU" sz="3200" b="1" dirty="0">
                <a:latin typeface="Century Gothic" panose="020B0502020202020204" pitchFamily="34" charset="0"/>
              </a:rPr>
              <a:t>, он обгон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ит</a:t>
            </a:r>
            <a:r>
              <a:rPr lang="ru-RU" sz="3200" b="1" dirty="0">
                <a:latin typeface="Century Gothic" panose="020B0502020202020204" pitchFamily="34" charset="0"/>
              </a:rPr>
              <a:t> и собаку, и коня, и тем более – меня!    2. Подожди меня немно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ж</a:t>
            </a:r>
            <a:r>
              <a:rPr lang="ru-RU" sz="3200" b="1" dirty="0">
                <a:latin typeface="Century Gothic" panose="020B0502020202020204" pitchFamily="34" charset="0"/>
              </a:rPr>
              <a:t>ко, подр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а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ст</a:t>
            </a:r>
            <a:r>
              <a:rPr lang="ru-RU" sz="3200" b="1" dirty="0">
                <a:latin typeface="Century Gothic" panose="020B0502020202020204" pitchFamily="34" charset="0"/>
              </a:rPr>
              <a:t>у и помогу! Отвечают этажи: «Дела хватит. Не тужи!» 3. Я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р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а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ст</a:t>
            </a:r>
            <a:r>
              <a:rPr lang="ru-RU" sz="3200" b="1" dirty="0">
                <a:latin typeface="Century Gothic" panose="020B0502020202020204" pitchFamily="34" charset="0"/>
              </a:rPr>
              <a:t>у, чтобы на свете всё р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о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</a:t>
            </a:r>
            <a:r>
              <a:rPr lang="ru-RU" sz="3200" b="1" dirty="0">
                <a:latin typeface="Century Gothic" panose="020B0502020202020204" pitchFamily="34" charset="0"/>
              </a:rPr>
              <a:t>ло ещё быстрей. </a:t>
            </a:r>
          </a:p>
          <a:p>
            <a:r>
              <a:rPr lang="ru-RU" sz="3200" b="1" dirty="0">
                <a:latin typeface="Century Gothic" panose="020B0502020202020204" pitchFamily="34" charset="0"/>
              </a:rPr>
              <a:t>                                                        (По Н. </a:t>
            </a:r>
            <a:r>
              <a:rPr lang="ru-RU" sz="3200" b="1" dirty="0" err="1">
                <a:latin typeface="Century Gothic" panose="020B0502020202020204" pitchFamily="34" charset="0"/>
              </a:rPr>
              <a:t>Слепаковой</a:t>
            </a:r>
            <a:r>
              <a:rPr lang="ru-RU" sz="3200" b="1" dirty="0">
                <a:latin typeface="Century Gothic" panose="020B0502020202020204" pitchFamily="34" charset="0"/>
              </a:rPr>
              <a:t>.)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A2CACFE-9DEE-40A8-96FF-8FDF14F1AA51}"/>
              </a:ext>
            </a:extLst>
          </p:cNvPr>
          <p:cNvCxnSpPr>
            <a:cxnSpLocks/>
          </p:cNvCxnSpPr>
          <p:nvPr/>
        </p:nvCxnSpPr>
        <p:spPr>
          <a:xfrm>
            <a:off x="2039021" y="2813086"/>
            <a:ext cx="187220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588BFB3-D4B9-4347-A5F2-566B3B6CD113}"/>
              </a:ext>
            </a:extLst>
          </p:cNvPr>
          <p:cNvCxnSpPr>
            <a:cxnSpLocks/>
          </p:cNvCxnSpPr>
          <p:nvPr/>
        </p:nvCxnSpPr>
        <p:spPr>
          <a:xfrm>
            <a:off x="2039021" y="2707707"/>
            <a:ext cx="187220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0C3BCC0-3023-4C72-BF3A-407399ED36BB}"/>
              </a:ext>
            </a:extLst>
          </p:cNvPr>
          <p:cNvCxnSpPr>
            <a:cxnSpLocks/>
          </p:cNvCxnSpPr>
          <p:nvPr/>
        </p:nvCxnSpPr>
        <p:spPr>
          <a:xfrm>
            <a:off x="4007768" y="2777593"/>
            <a:ext cx="129614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9B6DEBC-D67D-4661-AD77-1A6D2523D40C}"/>
              </a:ext>
            </a:extLst>
          </p:cNvPr>
          <p:cNvCxnSpPr>
            <a:cxnSpLocks/>
          </p:cNvCxnSpPr>
          <p:nvPr/>
        </p:nvCxnSpPr>
        <p:spPr>
          <a:xfrm flipV="1">
            <a:off x="7607016" y="2834377"/>
            <a:ext cx="1440160" cy="1166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3F20523-D796-443C-A480-01A0CE86431F}"/>
              </a:ext>
            </a:extLst>
          </p:cNvPr>
          <p:cNvCxnSpPr>
            <a:cxnSpLocks/>
          </p:cNvCxnSpPr>
          <p:nvPr/>
        </p:nvCxnSpPr>
        <p:spPr>
          <a:xfrm>
            <a:off x="7613747" y="2707707"/>
            <a:ext cx="144016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256A458-D18B-4988-9EC4-185D1A01CA22}"/>
              </a:ext>
            </a:extLst>
          </p:cNvPr>
          <p:cNvCxnSpPr>
            <a:cxnSpLocks/>
          </p:cNvCxnSpPr>
          <p:nvPr/>
        </p:nvCxnSpPr>
        <p:spPr>
          <a:xfrm>
            <a:off x="7013064" y="3715819"/>
            <a:ext cx="1630461" cy="121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4126DF3-E16B-41C8-9F84-510E99413BD9}"/>
              </a:ext>
            </a:extLst>
          </p:cNvPr>
          <p:cNvCxnSpPr>
            <a:cxnSpLocks/>
          </p:cNvCxnSpPr>
          <p:nvPr/>
        </p:nvCxnSpPr>
        <p:spPr>
          <a:xfrm>
            <a:off x="7011864" y="3861048"/>
            <a:ext cx="163046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3E724D0-EE8F-4B3B-8545-54AA86CF02A4}"/>
              </a:ext>
            </a:extLst>
          </p:cNvPr>
          <p:cNvCxnSpPr>
            <a:cxnSpLocks/>
          </p:cNvCxnSpPr>
          <p:nvPr/>
        </p:nvCxnSpPr>
        <p:spPr>
          <a:xfrm>
            <a:off x="4511824" y="3715819"/>
            <a:ext cx="15841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99A6D60-753E-4D34-813B-E279AEE69C9A}"/>
              </a:ext>
            </a:extLst>
          </p:cNvPr>
          <p:cNvCxnSpPr>
            <a:cxnSpLocks/>
          </p:cNvCxnSpPr>
          <p:nvPr/>
        </p:nvCxnSpPr>
        <p:spPr>
          <a:xfrm>
            <a:off x="4511824" y="3861048"/>
            <a:ext cx="15841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A7B2A1D-0B1B-422E-B5BC-B4C370ECA859}"/>
              </a:ext>
            </a:extLst>
          </p:cNvPr>
          <p:cNvCxnSpPr>
            <a:cxnSpLocks/>
          </p:cNvCxnSpPr>
          <p:nvPr/>
        </p:nvCxnSpPr>
        <p:spPr>
          <a:xfrm>
            <a:off x="5505642" y="2707707"/>
            <a:ext cx="1695263" cy="0"/>
          </a:xfrm>
          <a:prstGeom prst="line">
            <a:avLst/>
          </a:prstGeom>
          <a:ln>
            <a:prstDash val="lgDash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D909B50-9740-455E-8FC0-78AF4592F477}"/>
              </a:ext>
            </a:extLst>
          </p:cNvPr>
          <p:cNvSpPr/>
          <p:nvPr/>
        </p:nvSpPr>
        <p:spPr>
          <a:xfrm>
            <a:off x="2706854" y="794431"/>
            <a:ext cx="70839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Обозначьте орфограмму с </a:t>
            </a: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чередованием гласных в корне. 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A7F657D-D8EF-4776-8F9F-D8C4944973AD}"/>
              </a:ext>
            </a:extLst>
          </p:cNvPr>
          <p:cNvCxnSpPr>
            <a:cxnSpLocks/>
          </p:cNvCxnSpPr>
          <p:nvPr/>
        </p:nvCxnSpPr>
        <p:spPr>
          <a:xfrm>
            <a:off x="9106769" y="2758324"/>
            <a:ext cx="1368152" cy="15025"/>
          </a:xfrm>
          <a:prstGeom prst="line">
            <a:avLst/>
          </a:prstGeom>
          <a:ln>
            <a:solidFill>
              <a:schemeClr val="accent3"/>
            </a:solidFill>
            <a:prstDash val="dash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3303CD2-CE41-40D7-86BB-A2458C204954}"/>
              </a:ext>
            </a:extLst>
          </p:cNvPr>
          <p:cNvCxnSpPr>
            <a:cxnSpLocks/>
          </p:cNvCxnSpPr>
          <p:nvPr/>
        </p:nvCxnSpPr>
        <p:spPr>
          <a:xfrm>
            <a:off x="2927648" y="4653136"/>
            <a:ext cx="201622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EB7B5F-13D6-45A5-A65D-043FB551F710}"/>
              </a:ext>
            </a:extLst>
          </p:cNvPr>
          <p:cNvCxnSpPr>
            <a:cxnSpLocks/>
          </p:cNvCxnSpPr>
          <p:nvPr/>
        </p:nvCxnSpPr>
        <p:spPr>
          <a:xfrm>
            <a:off x="5505642" y="4661254"/>
            <a:ext cx="15841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6366539-140B-4A5F-8D65-3CA94B6997FA}"/>
              </a:ext>
            </a:extLst>
          </p:cNvPr>
          <p:cNvCxnSpPr>
            <a:cxnSpLocks/>
          </p:cNvCxnSpPr>
          <p:nvPr/>
        </p:nvCxnSpPr>
        <p:spPr>
          <a:xfrm>
            <a:off x="2927648" y="4797152"/>
            <a:ext cx="201622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5840452-68EE-4BAC-AB7C-C52C17A05DE8}"/>
              </a:ext>
            </a:extLst>
          </p:cNvPr>
          <p:cNvCxnSpPr>
            <a:cxnSpLocks/>
          </p:cNvCxnSpPr>
          <p:nvPr/>
        </p:nvCxnSpPr>
        <p:spPr>
          <a:xfrm>
            <a:off x="5505642" y="4797152"/>
            <a:ext cx="158417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7B68C4-1F2E-4F38-98CF-41961F018D21}"/>
              </a:ext>
            </a:extLst>
          </p:cNvPr>
          <p:cNvSpPr/>
          <p:nvPr/>
        </p:nvSpPr>
        <p:spPr>
          <a:xfrm>
            <a:off x="983432" y="1268760"/>
            <a:ext cx="10729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Образуйте и запишите форму будущего</a:t>
            </a:r>
          </a:p>
          <a:p>
            <a:pPr algn="ctr"/>
            <a:endParaRPr lang="ru-RU" sz="32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 времени от глаголов   р..</a:t>
            </a:r>
            <a:r>
              <a:rPr lang="ru-RU" sz="3200" b="1" dirty="0" err="1">
                <a:latin typeface="Century Gothic" panose="020B0502020202020204" pitchFamily="34" charset="0"/>
              </a:rPr>
              <a:t>сти</a:t>
            </a:r>
            <a:r>
              <a:rPr lang="ru-RU" sz="3200" b="1" dirty="0">
                <a:latin typeface="Century Gothic" panose="020B0502020202020204" pitchFamily="34" charset="0"/>
              </a:rPr>
              <a:t> ,  </a:t>
            </a:r>
            <a:r>
              <a:rPr lang="ru-RU" sz="3200" b="1" dirty="0" err="1">
                <a:latin typeface="Century Gothic" panose="020B0502020202020204" pitchFamily="34" charset="0"/>
              </a:rPr>
              <a:t>изл</a:t>
            </a:r>
            <a:r>
              <a:rPr lang="ru-RU" sz="3200" b="1" dirty="0">
                <a:latin typeface="Century Gothic" panose="020B0502020202020204" pitchFamily="34" charset="0"/>
              </a:rPr>
              <a:t>..гать ,  </a:t>
            </a:r>
            <a:r>
              <a:rPr lang="ru-RU" sz="3200" b="1" dirty="0" err="1">
                <a:latin typeface="Century Gothic" panose="020B0502020202020204" pitchFamily="34" charset="0"/>
              </a:rPr>
              <a:t>сж</a:t>
            </a:r>
            <a:r>
              <a:rPr lang="ru-RU" sz="3200" b="1" dirty="0">
                <a:latin typeface="Century Gothic" panose="020B0502020202020204" pitchFamily="34" charset="0"/>
              </a:rPr>
              <a:t>..гать.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FB215-F1CE-434C-BF3E-163D6BC19252}"/>
              </a:ext>
            </a:extLst>
          </p:cNvPr>
          <p:cNvSpPr txBox="1"/>
          <p:nvPr/>
        </p:nvSpPr>
        <p:spPr>
          <a:xfrm>
            <a:off x="1703512" y="2956562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вырасту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E8C8E-A27F-4274-81F8-D52E0BEC409C}"/>
              </a:ext>
            </a:extLst>
          </p:cNvPr>
          <p:cNvSpPr txBox="1"/>
          <p:nvPr/>
        </p:nvSpPr>
        <p:spPr>
          <a:xfrm>
            <a:off x="5627757" y="5201679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изложу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E4D7B-33D1-49C7-80CC-5DC22BC05177}"/>
              </a:ext>
            </a:extLst>
          </p:cNvPr>
          <p:cNvSpPr txBox="1"/>
          <p:nvPr/>
        </p:nvSpPr>
        <p:spPr>
          <a:xfrm>
            <a:off x="9107330" y="3381414"/>
            <a:ext cx="144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сожгу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BCA47-496D-4622-ACA8-2DF115919BE5}"/>
              </a:ext>
            </a:extLst>
          </p:cNvPr>
          <p:cNvSpPr txBox="1"/>
          <p:nvPr/>
        </p:nvSpPr>
        <p:spPr>
          <a:xfrm>
            <a:off x="5735960" y="2253644"/>
            <a:ext cx="1455848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расти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8E1ED-4ACD-4C44-BAD6-AF71567CE6AC}"/>
              </a:ext>
            </a:extLst>
          </p:cNvPr>
          <p:cNvSpPr txBox="1"/>
          <p:nvPr/>
        </p:nvSpPr>
        <p:spPr>
          <a:xfrm>
            <a:off x="9552384" y="2258711"/>
            <a:ext cx="201622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сжигать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B4DCA-CB88-4574-96D9-D5467407A005}"/>
              </a:ext>
            </a:extLst>
          </p:cNvPr>
          <p:cNvSpPr txBox="1"/>
          <p:nvPr/>
        </p:nvSpPr>
        <p:spPr>
          <a:xfrm>
            <a:off x="7414068" y="2253643"/>
            <a:ext cx="1972376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излагать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F02DD6-D0AD-4551-A946-85EEAB3AB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4563" b="1166"/>
          <a:stretch/>
        </p:blipFill>
        <p:spPr bwMode="auto">
          <a:xfrm>
            <a:off x="983432" y="3772940"/>
            <a:ext cx="3106763" cy="2180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779592B-37C8-4333-95D7-285786059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9480" r="2750" b="2617"/>
          <a:stretch/>
        </p:blipFill>
        <p:spPr bwMode="auto">
          <a:xfrm>
            <a:off x="4513531" y="3367266"/>
            <a:ext cx="3694505" cy="1569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FA6A050-DE0D-40C7-879E-C6CFE90B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286" y="4166243"/>
            <a:ext cx="2412893" cy="1620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492ABB-E117-4CD0-9BE0-89BFFF55BBC2}"/>
              </a:ext>
            </a:extLst>
          </p:cNvPr>
          <p:cNvSpPr/>
          <p:nvPr/>
        </p:nvSpPr>
        <p:spPr>
          <a:xfrm>
            <a:off x="767408" y="3573016"/>
            <a:ext cx="10945216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1. Мелкие облачка __ луну и таинственно __ с ней. 2. Ветки берёз и акаций __ в окно. 3. __ буря. Волны __ грозную песню. 4. Мы __ на берегу реки. Ветерок __ наши волосы.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210CD-4941-4E34-9851-5A62214CA144}"/>
              </a:ext>
            </a:extLst>
          </p:cNvPr>
          <p:cNvSpPr txBox="1"/>
          <p:nvPr/>
        </p:nvSpPr>
        <p:spPr>
          <a:xfrm>
            <a:off x="4511824" y="812504"/>
            <a:ext cx="353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Упражнение 92.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914B7-9A98-465D-80DC-7DDA6E89EC31}"/>
              </a:ext>
            </a:extLst>
          </p:cNvPr>
          <p:cNvSpPr txBox="1"/>
          <p:nvPr/>
        </p:nvSpPr>
        <p:spPr>
          <a:xfrm>
            <a:off x="767408" y="1700317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Спишите предложения, вставьте подходящие по смыслу глаголы, выделите грамматические основы.</a:t>
            </a:r>
          </a:p>
        </p:txBody>
      </p:sp>
    </p:spTree>
    <p:extLst>
      <p:ext uri="{BB962C8B-B14F-4D97-AF65-F5344CB8AC3E}">
        <p14:creationId xmlns:p14="http://schemas.microsoft.com/office/powerpoint/2010/main" val="160364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Сегодня на уроке: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955540" y="1432346"/>
            <a:ext cx="8280920" cy="39933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Мы повторим:</a:t>
            </a:r>
          </a:p>
          <a:p>
            <a:pPr marL="0" indent="0" algn="ctr">
              <a:buNone/>
            </a:pPr>
            <a:r>
              <a:rPr lang="ru-RU" altLang="ru-RU" sz="3600" dirty="0">
                <a:latin typeface="+mj-lt"/>
              </a:rPr>
              <a:t> </a:t>
            </a:r>
            <a:r>
              <a:rPr lang="ru-RU" altLang="ru-RU" sz="3600" b="1" dirty="0">
                <a:latin typeface="+mj-lt"/>
              </a:rPr>
              <a:t>-глагол как самостоятельную часть речи.</a:t>
            </a:r>
          </a:p>
          <a:p>
            <a:pPr marL="0" indent="0" algn="ctr">
              <a:buNone/>
            </a:pPr>
            <a:endParaRPr lang="ru-RU" altLang="ru-RU" sz="3600" b="1" dirty="0">
              <a:latin typeface="+mj-lt"/>
            </a:endParaRPr>
          </a:p>
          <a:p>
            <a:pPr marL="0" indent="0" algn="ctr">
              <a:buNone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Научимся:</a:t>
            </a:r>
          </a:p>
          <a:p>
            <a:pPr marL="0" indent="0" algn="ctr">
              <a:buNone/>
            </a:pPr>
            <a:r>
              <a:rPr lang="ru-RU" sz="3600" b="1" dirty="0">
                <a:latin typeface="+mj-lt"/>
              </a:rPr>
              <a:t>- определять синтаксическую роль глагола в предложении.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D33F04-4D56-454E-8A9E-B5B5A9A3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814679"/>
            <a:ext cx="2477108" cy="34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F5FA74-0B04-4493-838A-EC88E929CAE9}"/>
              </a:ext>
            </a:extLst>
          </p:cNvPr>
          <p:cNvSpPr/>
          <p:nvPr/>
        </p:nvSpPr>
        <p:spPr>
          <a:xfrm>
            <a:off x="1055440" y="1124744"/>
            <a:ext cx="10585176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1. Мелкие облачка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закрывали</a:t>
            </a:r>
            <a:r>
              <a:rPr lang="ru-RU" sz="3200" b="1" dirty="0">
                <a:latin typeface="Century Gothic" panose="020B0502020202020204" pitchFamily="34" charset="0"/>
              </a:rPr>
              <a:t> луну и таинственно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переглядывались</a:t>
            </a:r>
            <a:r>
              <a:rPr lang="ru-RU" sz="3200" b="1" dirty="0">
                <a:latin typeface="Century Gothic" panose="020B0502020202020204" pitchFamily="34" charset="0"/>
              </a:rPr>
              <a:t> с ней. 2. Ветки берёз и акаций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смотрели</a:t>
            </a:r>
            <a:r>
              <a:rPr lang="ru-RU" sz="3200" b="1" dirty="0">
                <a:latin typeface="Century Gothic" panose="020B0502020202020204" pitchFamily="34" charset="0"/>
              </a:rPr>
              <a:t> в окно. 3.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Бушевала</a:t>
            </a:r>
            <a:r>
              <a:rPr lang="ru-RU" sz="3200" b="1" dirty="0">
                <a:latin typeface="Century Gothic" panose="020B0502020202020204" pitchFamily="34" charset="0"/>
              </a:rPr>
              <a:t> буря. Волны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несли</a:t>
            </a:r>
            <a:r>
              <a:rPr lang="ru-RU" sz="3200" b="1" dirty="0">
                <a:latin typeface="Century Gothic" panose="020B0502020202020204" pitchFamily="34" charset="0"/>
              </a:rPr>
              <a:t> грозную песню. 4. Мы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стояли</a:t>
            </a:r>
            <a:r>
              <a:rPr lang="ru-RU" sz="3200" b="1" dirty="0">
                <a:latin typeface="Century Gothic" panose="020B0502020202020204" pitchFamily="34" charset="0"/>
              </a:rPr>
              <a:t> на берегу реки. Ветерок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трепал</a:t>
            </a:r>
            <a:r>
              <a:rPr lang="ru-RU" sz="3200" b="1" dirty="0">
                <a:latin typeface="Century Gothic" panose="020B0502020202020204" pitchFamily="34" charset="0"/>
              </a:rPr>
              <a:t> наши волосы. </a:t>
            </a:r>
          </a:p>
        </p:txBody>
      </p:sp>
      <p:pic>
        <p:nvPicPr>
          <p:cNvPr id="5" name="Picture 6" descr="https://i.pinimg.com/736x/88/a1/62/88a162227e686039384b2d0ebd5264eb--software-testing-clipart.jpg">
            <a:extLst>
              <a:ext uri="{FF2B5EF4-FFF2-40B4-BE49-F238E27FC236}">
                <a16:creationId xmlns:a16="http://schemas.microsoft.com/office/drawing/2014/main" id="{4C08A7DD-8594-4EAC-A819-8049C8ED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284984"/>
            <a:ext cx="1603754" cy="29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41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Сегодня на уроке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955540" y="1432346"/>
            <a:ext cx="8280920" cy="39933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Мы повторили:</a:t>
            </a:r>
          </a:p>
          <a:p>
            <a:pPr marL="0" indent="0" algn="ctr">
              <a:buNone/>
            </a:pPr>
            <a:r>
              <a:rPr lang="ru-RU" altLang="ru-RU" sz="3600" dirty="0">
                <a:latin typeface="+mj-lt"/>
              </a:rPr>
              <a:t> </a:t>
            </a:r>
            <a:r>
              <a:rPr lang="ru-RU" altLang="ru-RU" sz="3600" b="1" dirty="0">
                <a:latin typeface="+mj-lt"/>
              </a:rPr>
              <a:t>-глагол как самостоятельную часть речи.</a:t>
            </a:r>
          </a:p>
          <a:p>
            <a:pPr marL="0" indent="0" algn="ctr">
              <a:buNone/>
            </a:pPr>
            <a:endParaRPr lang="ru-RU" altLang="ru-RU" sz="3600" b="1" dirty="0">
              <a:latin typeface="+mj-lt"/>
            </a:endParaRPr>
          </a:p>
          <a:p>
            <a:pPr marL="0" indent="0" algn="ctr">
              <a:buNone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Научились:</a:t>
            </a:r>
          </a:p>
          <a:p>
            <a:pPr marL="0" indent="0" algn="ctr">
              <a:buNone/>
            </a:pPr>
            <a:r>
              <a:rPr lang="ru-RU" sz="3600" b="1" dirty="0">
                <a:latin typeface="+mj-lt"/>
              </a:rPr>
              <a:t>- определять синтаксическую роль глагола в предложении.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D33F04-4D56-454E-8A9E-B5B5A9A3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859626"/>
            <a:ext cx="1936894" cy="27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94728C4C-9058-4B96-B7EE-D5EA2D6E3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2" y="764704"/>
            <a:ext cx="2457305" cy="24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70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11225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Задание.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1664" y="2440080"/>
            <a:ext cx="7992888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Выполнить упражнение 90.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D1A4B-2FA1-4265-A8D1-E78F42E0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726541"/>
            <a:ext cx="2592288" cy="270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D38330-D82E-436C-81DF-C6A9980FD6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52" y="3560775"/>
            <a:ext cx="5357612" cy="18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0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D560F5-7D20-4BD2-8943-7A2C33D17938}"/>
              </a:ext>
            </a:extLst>
          </p:cNvPr>
          <p:cNvSpPr txBox="1"/>
          <p:nvPr/>
        </p:nvSpPr>
        <p:spPr>
          <a:xfrm>
            <a:off x="4943872" y="934373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Инфинитив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AA602-3A7A-4A89-AE29-FA2C4CA8C9F5}"/>
              </a:ext>
            </a:extLst>
          </p:cNvPr>
          <p:cNvSpPr txBox="1"/>
          <p:nvPr/>
        </p:nvSpPr>
        <p:spPr>
          <a:xfrm>
            <a:off x="989446" y="3478142"/>
            <a:ext cx="10560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Глагол в форме инфинитива отвечает на вопрос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68032-BF23-416C-BFE3-5C63B0663CAA}"/>
              </a:ext>
            </a:extLst>
          </p:cNvPr>
          <p:cNvSpPr txBox="1"/>
          <p:nvPr/>
        </p:nvSpPr>
        <p:spPr>
          <a:xfrm>
            <a:off x="2107839" y="4568355"/>
            <a:ext cx="2836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Что делать?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66C72-D8D1-43F5-AD8A-04DD72A2E6CA}"/>
              </a:ext>
            </a:extLst>
          </p:cNvPr>
          <p:cNvSpPr txBox="1"/>
          <p:nvPr/>
        </p:nvSpPr>
        <p:spPr>
          <a:xfrm>
            <a:off x="6528048" y="4488731"/>
            <a:ext cx="2983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Что сделать?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A498E-994F-4522-9CB6-D73A1E966B79}"/>
              </a:ext>
            </a:extLst>
          </p:cNvPr>
          <p:cNvSpPr txBox="1"/>
          <p:nvPr/>
        </p:nvSpPr>
        <p:spPr>
          <a:xfrm>
            <a:off x="606356" y="1732199"/>
            <a:ext cx="109792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Инфинитив – неизменяемая форма глагола:</a:t>
            </a: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 он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не указывает ни на время</a:t>
            </a:r>
            <a:r>
              <a:rPr lang="ru-RU" sz="3200" b="1" dirty="0">
                <a:latin typeface="Century Gothic" panose="020B0502020202020204" pitchFamily="34" charset="0"/>
              </a:rPr>
              <a:t>,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ни на число</a:t>
            </a:r>
            <a:r>
              <a:rPr lang="ru-RU" sz="3200" b="1" dirty="0">
                <a:latin typeface="Century Gothic" panose="020B0502020202020204" pitchFamily="34" charset="0"/>
              </a:rPr>
              <a:t>,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ни на лицо</a:t>
            </a:r>
            <a:r>
              <a:rPr lang="ru-RU" sz="3200" b="1" dirty="0">
                <a:latin typeface="Century Gothic" panose="020B0502020202020204" pitchFamily="34" charset="0"/>
              </a:rPr>
              <a:t>; только называет </a:t>
            </a:r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действие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BE48E-8459-4D1C-868B-065AC1745D6F}"/>
              </a:ext>
            </a:extLst>
          </p:cNvPr>
          <p:cNvSpPr txBox="1"/>
          <p:nvPr/>
        </p:nvSpPr>
        <p:spPr>
          <a:xfrm>
            <a:off x="687859" y="1039701"/>
            <a:ext cx="10897785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6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В предложении инфинитив может быть</a:t>
            </a:r>
          </a:p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 любым членом предложения, но</a:t>
            </a:r>
          </a:p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 чаще он бывает</a:t>
            </a:r>
          </a:p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подлежащим</a:t>
            </a:r>
            <a:r>
              <a:rPr lang="ru-RU" sz="3600" b="1" dirty="0">
                <a:latin typeface="Century Gothic" panose="020B0502020202020204" pitchFamily="34" charset="0"/>
              </a:rPr>
              <a:t> или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сказуемым</a:t>
            </a:r>
            <a:r>
              <a:rPr lang="ru-RU" sz="3600" b="1" dirty="0"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ru-RU" sz="3600" b="1" dirty="0">
              <a:latin typeface="Century Gothic" panose="020B0502020202020204" pitchFamily="34" charset="0"/>
            </a:endParaRPr>
          </a:p>
          <a:p>
            <a:pPr algn="ctr"/>
            <a:endParaRPr lang="ru-RU" sz="36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(игра</a:t>
            </a:r>
            <a:r>
              <a:rPr lang="ru-RU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ть</a:t>
            </a:r>
            <a:r>
              <a:rPr lang="ru-RU" sz="3600" b="1" dirty="0">
                <a:latin typeface="Century Gothic" panose="020B0502020202020204" pitchFamily="34" charset="0"/>
              </a:rPr>
              <a:t>, вез</a:t>
            </a:r>
            <a:r>
              <a:rPr lang="ru-RU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ти</a:t>
            </a:r>
            <a:r>
              <a:rPr lang="ru-RU" sz="3600" b="1" dirty="0"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1" name="Picture 6" descr="https://i.pinimg.com/736x/88/a1/62/88a162227e686039384b2d0ebd5264eb--software-testing-clipart.jpg">
            <a:extLst>
              <a:ext uri="{FF2B5EF4-FFF2-40B4-BE49-F238E27FC236}">
                <a16:creationId xmlns:a16="http://schemas.microsoft.com/office/drawing/2014/main" id="{255FF951-CCEF-4585-89D6-20A18646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153" y="2600288"/>
            <a:ext cx="1346844" cy="250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2B3BF-AB63-4838-8CD4-2E50C8968EF1}"/>
              </a:ext>
            </a:extLst>
          </p:cNvPr>
          <p:cNvSpPr txBox="1"/>
          <p:nvPr/>
        </p:nvSpPr>
        <p:spPr>
          <a:xfrm>
            <a:off x="1946108" y="4087421"/>
            <a:ext cx="8294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Инфинитив имеет суффиксы -</a:t>
            </a:r>
            <a:r>
              <a:rPr lang="ru-RU" sz="32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ть</a:t>
            </a:r>
            <a:r>
              <a:rPr lang="ru-RU" sz="3200" b="1" dirty="0">
                <a:latin typeface="Century Gothic" panose="020B0502020202020204" pitchFamily="34" charset="0"/>
              </a:rPr>
              <a:t>, - </a:t>
            </a:r>
            <a:r>
              <a:rPr lang="ru-RU" sz="3200" b="1" dirty="0" err="1">
                <a:solidFill>
                  <a:srgbClr val="CC0099"/>
                </a:solidFill>
                <a:latin typeface="Century Gothic" panose="020B0502020202020204" pitchFamily="34" charset="0"/>
              </a:rPr>
              <a:t>ти</a:t>
            </a:r>
            <a:endParaRPr lang="ru-RU" sz="3200" b="1" dirty="0">
              <a:solidFill>
                <a:srgbClr val="CC009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урок видео">
            <a:hlinkClick r:id="" action="ppaction://media"/>
            <a:extLst>
              <a:ext uri="{FF2B5EF4-FFF2-40B4-BE49-F238E27FC236}">
                <a16:creationId xmlns:a16="http://schemas.microsoft.com/office/drawing/2014/main" id="{38D15C00-B8A8-49FD-B02E-5B8D40CF6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79" y="384456"/>
            <a:ext cx="11352584" cy="6385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96C8B-0712-4D48-9C28-2D5AC6493AD7}"/>
              </a:ext>
            </a:extLst>
          </p:cNvPr>
          <p:cNvSpPr txBox="1"/>
          <p:nvPr/>
        </p:nvSpPr>
        <p:spPr>
          <a:xfrm>
            <a:off x="873292" y="260648"/>
            <a:ext cx="1048235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Выпишите как можно больше глаголов из песни.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483D34-3423-4105-98E5-FDE7758E0E94}"/>
              </a:ext>
            </a:extLst>
          </p:cNvPr>
          <p:cNvSpPr txBox="1"/>
          <p:nvPr/>
        </p:nvSpPr>
        <p:spPr>
          <a:xfrm>
            <a:off x="3828213" y="1134503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писать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8AC25-4D7B-4597-B1E3-B87C42D0D540}"/>
              </a:ext>
            </a:extLst>
          </p:cNvPr>
          <p:cNvSpPr txBox="1"/>
          <p:nvPr/>
        </p:nvSpPr>
        <p:spPr>
          <a:xfrm>
            <a:off x="3881962" y="1860979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учат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4C975-03D2-40B5-A32C-5261B3C511BB}"/>
              </a:ext>
            </a:extLst>
          </p:cNvPr>
          <p:cNvSpPr txBox="1"/>
          <p:nvPr/>
        </p:nvSpPr>
        <p:spPr>
          <a:xfrm>
            <a:off x="3591771" y="2543257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вычитать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32074-551C-4F32-BBBC-AA1BC2BEC3A9}"/>
              </a:ext>
            </a:extLst>
          </p:cNvPr>
          <p:cNvSpPr txBox="1"/>
          <p:nvPr/>
        </p:nvSpPr>
        <p:spPr>
          <a:xfrm>
            <a:off x="3591771" y="3351500"/>
            <a:ext cx="228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умножать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BDFFC-7E63-45E4-B21B-B3CD66BEEF1A}"/>
              </a:ext>
            </a:extLst>
          </p:cNvPr>
          <p:cNvSpPr txBox="1"/>
          <p:nvPr/>
        </p:nvSpPr>
        <p:spPr>
          <a:xfrm>
            <a:off x="3360055" y="4159743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не обижать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3A3786-2B1C-4A71-9108-8C0A27D2C24D}"/>
              </a:ext>
            </a:extLst>
          </p:cNvPr>
          <p:cNvSpPr txBox="1"/>
          <p:nvPr/>
        </p:nvSpPr>
        <p:spPr>
          <a:xfrm>
            <a:off x="6864017" y="1074288"/>
            <a:ext cx="2383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прибавить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B9536-94B2-41E5-8A85-EDD7CA4D1C5A}"/>
              </a:ext>
            </a:extLst>
          </p:cNvPr>
          <p:cNvSpPr txBox="1"/>
          <p:nvPr/>
        </p:nvSpPr>
        <p:spPr>
          <a:xfrm>
            <a:off x="7320136" y="2702870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любить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E9A6A2-02A8-47D9-AA5C-B4025BD9C08F}"/>
              </a:ext>
            </a:extLst>
          </p:cNvPr>
          <p:cNvSpPr txBox="1"/>
          <p:nvPr/>
        </p:nvSpPr>
        <p:spPr>
          <a:xfrm>
            <a:off x="7237517" y="1899317"/>
            <a:ext cx="1636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читать</a:t>
            </a:r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5A0FE0-D97A-4205-B4CE-92FB7C8D3802}"/>
              </a:ext>
            </a:extLst>
          </p:cNvPr>
          <p:cNvSpPr txBox="1"/>
          <p:nvPr/>
        </p:nvSpPr>
        <p:spPr>
          <a:xfrm>
            <a:off x="7676740" y="3570355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быть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A5B951-0BEA-42C4-84AC-23AFD740F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6" r="30435" b="10873"/>
          <a:stretch/>
        </p:blipFill>
        <p:spPr bwMode="auto">
          <a:xfrm>
            <a:off x="6877462" y="4387014"/>
            <a:ext cx="3543320" cy="18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39864D-B751-4AE0-9971-EFA1FB5E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13" y="988816"/>
            <a:ext cx="2027463" cy="244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28CA9D-854C-4D60-87D0-0CB38FFBF0EC}"/>
              </a:ext>
            </a:extLst>
          </p:cNvPr>
          <p:cNvSpPr/>
          <p:nvPr/>
        </p:nvSpPr>
        <p:spPr>
          <a:xfrm>
            <a:off x="983432" y="3434477"/>
            <a:ext cx="10657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Саженцы принялись</a:t>
            </a:r>
            <a:r>
              <a:rPr lang="ru-RU" sz="3200" b="1" dirty="0">
                <a:latin typeface="Century Gothic" panose="020B0502020202020204" pitchFamily="34" charset="0"/>
              </a:rPr>
              <a:t>, </a:t>
            </a: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подрастают деревья</a:t>
            </a:r>
            <a:r>
              <a:rPr lang="ru-RU" sz="3200" b="1" dirty="0">
                <a:latin typeface="Century Gothic" panose="020B0502020202020204" pitchFamily="34" charset="0"/>
              </a:rPr>
              <a:t>,</a:t>
            </a: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мы будем ухаживать</a:t>
            </a:r>
            <a:r>
              <a:rPr lang="ru-RU" sz="3200" b="1" dirty="0">
                <a:latin typeface="Century Gothic" panose="020B0502020202020204" pitchFamily="34" charset="0"/>
              </a:rPr>
              <a:t>, плоды поспевают.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EB3BC-34DD-4383-BD5E-EF9AE0763A48}"/>
              </a:ext>
            </a:extLst>
          </p:cNvPr>
          <p:cNvSpPr txBox="1"/>
          <p:nvPr/>
        </p:nvSpPr>
        <p:spPr>
          <a:xfrm>
            <a:off x="4727848" y="755394"/>
            <a:ext cx="3522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Упражнение 89.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B2D0-A4E5-430C-90B1-21C8F759A8E4}"/>
              </a:ext>
            </a:extLst>
          </p:cNvPr>
          <p:cNvSpPr txBox="1"/>
          <p:nvPr/>
        </p:nvSpPr>
        <p:spPr>
          <a:xfrm>
            <a:off x="1917976" y="1412776"/>
            <a:ext cx="8898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Составьте и запишите предложения, 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используя в качестве грамматической основы </a:t>
            </a:r>
          </a:p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следующие сочетания слов.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DC9B7-32B1-4902-B02C-28A1AC3EA98D}"/>
              </a:ext>
            </a:extLst>
          </p:cNvPr>
          <p:cNvSpPr txBox="1"/>
          <p:nvPr/>
        </p:nvSpPr>
        <p:spPr>
          <a:xfrm>
            <a:off x="1583005" y="5183614"/>
            <a:ext cx="9458038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• </a:t>
            </a:r>
            <a:r>
              <a:rPr lang="ru-RU" sz="2800" b="1" dirty="0">
                <a:solidFill>
                  <a:srgbClr val="612A8A"/>
                </a:solidFill>
                <a:latin typeface="Century Gothic" panose="020B0502020202020204" pitchFamily="34" charset="0"/>
              </a:rPr>
              <a:t>В форме какого времени употреблены глаголы?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869B86-EBEC-43DE-8972-C52623F47964}"/>
              </a:ext>
            </a:extLst>
          </p:cNvPr>
          <p:cNvSpPr txBox="1"/>
          <p:nvPr/>
        </p:nvSpPr>
        <p:spPr>
          <a:xfrm>
            <a:off x="767408" y="1035605"/>
            <a:ext cx="10513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	В ботаническом саду Ташкента саженцы принялись.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10042-EDCB-4B55-A2AC-FFBD4190F2A1}"/>
              </a:ext>
            </a:extLst>
          </p:cNvPr>
          <p:cNvSpPr txBox="1"/>
          <p:nvPr/>
        </p:nvSpPr>
        <p:spPr>
          <a:xfrm>
            <a:off x="3348896" y="1574213"/>
            <a:ext cx="810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В нём подрастают молодые деревья.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0EFF1-ECED-4E33-8750-2839632D28B2}"/>
              </a:ext>
            </a:extLst>
          </p:cNvPr>
          <p:cNvSpPr txBox="1"/>
          <p:nvPr/>
        </p:nvSpPr>
        <p:spPr>
          <a:xfrm>
            <a:off x="3680191" y="2431945"/>
            <a:ext cx="6559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Мы будем ухаживать за ними.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6B22D-8585-4E38-9A04-15C88CC4EA7C}"/>
              </a:ext>
            </a:extLst>
          </p:cNvPr>
          <p:cNvSpPr txBox="1"/>
          <p:nvPr/>
        </p:nvSpPr>
        <p:spPr>
          <a:xfrm>
            <a:off x="3122427" y="3369474"/>
            <a:ext cx="835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   Увидим, как поспевают плоды.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24CD81-3815-4C92-845B-42CB9ECA6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r="10028" b="8322"/>
          <a:stretch/>
        </p:blipFill>
        <p:spPr bwMode="auto">
          <a:xfrm>
            <a:off x="911424" y="2852936"/>
            <a:ext cx="2010459" cy="2109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E2A935-DA3B-4DA9-B2A5-B97FD17BC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96" y="4293096"/>
            <a:ext cx="2657872" cy="1920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A8B6761-2CB5-48E2-9443-84E4585F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59" y="4526104"/>
            <a:ext cx="2115089" cy="1583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1B34048-91E6-4E32-9B4D-2683AE38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59" y="4189285"/>
            <a:ext cx="2708462" cy="180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oski.ru/i/17/42/6174263.png">
            <a:extLst>
              <a:ext uri="{FF2B5EF4-FFF2-40B4-BE49-F238E27FC236}">
                <a16:creationId xmlns:a16="http://schemas.microsoft.com/office/drawing/2014/main" id="{C889861D-B432-4D97-ACF0-46FD6E2D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1124744"/>
            <a:ext cx="1440992" cy="135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575543-A48D-49F2-AFD6-EFCBD0E2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6720" y="4035973"/>
            <a:ext cx="1327462" cy="1327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24E5C6-9492-43EF-A8F3-048AB2A9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565" y="2707103"/>
            <a:ext cx="1101862" cy="11018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8C3680-981C-4562-B1CA-A2554C6B9B33}"/>
              </a:ext>
            </a:extLst>
          </p:cNvPr>
          <p:cNvSpPr/>
          <p:nvPr/>
        </p:nvSpPr>
        <p:spPr>
          <a:xfrm>
            <a:off x="2351584" y="1052736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В предложении глагол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обычно</a:t>
            </a:r>
            <a:r>
              <a:rPr lang="ru-RU" sz="3200" b="1" dirty="0">
                <a:latin typeface="Century Gothic" panose="020B0502020202020204" pitchFamily="34" charset="0"/>
              </a:rPr>
              <a:t> является 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сказуемым</a:t>
            </a:r>
            <a:r>
              <a:rPr lang="ru-RU" sz="3200" b="1" dirty="0">
                <a:latin typeface="Century Gothic" panose="020B0502020202020204" pitchFamily="34" charset="0"/>
              </a:rPr>
              <a:t> и образует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вместе с подлежащим грамматическую основу предложения.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14A4B-96C8-43BC-8F80-1E7203AEDE84}"/>
              </a:ext>
            </a:extLst>
          </p:cNvPr>
          <p:cNvSpPr txBox="1"/>
          <p:nvPr/>
        </p:nvSpPr>
        <p:spPr>
          <a:xfrm>
            <a:off x="3431704" y="3808965"/>
            <a:ext cx="6038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Я 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(что делаю?) </a:t>
            </a:r>
            <a:r>
              <a:rPr lang="ru-RU" sz="3200" b="1" dirty="0">
                <a:latin typeface="Century Gothic" panose="020B0502020202020204" pitchFamily="34" charset="0"/>
              </a:rPr>
              <a:t>иду в школу.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320C7-D268-415C-89E3-D91CAC427E67}"/>
              </a:ext>
            </a:extLst>
          </p:cNvPr>
          <p:cNvSpPr txBox="1"/>
          <p:nvPr/>
        </p:nvSpPr>
        <p:spPr>
          <a:xfrm>
            <a:off x="2538613" y="4778660"/>
            <a:ext cx="848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Мы </a:t>
            </a:r>
            <a:r>
              <a:rPr lang="ru-RU" sz="3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(что делаем ?) </a:t>
            </a:r>
            <a:r>
              <a:rPr lang="ru-RU" sz="3200" b="1" dirty="0">
                <a:latin typeface="Century Gothic" panose="020B0502020202020204" pitchFamily="34" charset="0"/>
              </a:rPr>
              <a:t>смотрим телевизор.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89EC753-3391-47BD-8A35-1445D2B381EB}"/>
              </a:ext>
            </a:extLst>
          </p:cNvPr>
          <p:cNvCxnSpPr/>
          <p:nvPr/>
        </p:nvCxnSpPr>
        <p:spPr>
          <a:xfrm>
            <a:off x="6672064" y="4393740"/>
            <a:ext cx="7200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5B6CBE7-EEED-41A9-998F-648589D89A73}"/>
              </a:ext>
            </a:extLst>
          </p:cNvPr>
          <p:cNvCxnSpPr/>
          <p:nvPr/>
        </p:nvCxnSpPr>
        <p:spPr>
          <a:xfrm>
            <a:off x="6672064" y="4509120"/>
            <a:ext cx="7200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922B417-7B49-4A3F-B3C2-D26E4CC852E7}"/>
              </a:ext>
            </a:extLst>
          </p:cNvPr>
          <p:cNvCxnSpPr>
            <a:cxnSpLocks/>
          </p:cNvCxnSpPr>
          <p:nvPr/>
        </p:nvCxnSpPr>
        <p:spPr>
          <a:xfrm>
            <a:off x="3287688" y="4394384"/>
            <a:ext cx="5760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600D1E2-8139-498A-ABE7-33A920B81FDE}"/>
              </a:ext>
            </a:extLst>
          </p:cNvPr>
          <p:cNvCxnSpPr>
            <a:cxnSpLocks/>
          </p:cNvCxnSpPr>
          <p:nvPr/>
        </p:nvCxnSpPr>
        <p:spPr>
          <a:xfrm>
            <a:off x="6600056" y="5337575"/>
            <a:ext cx="187220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E9CF39B-005C-4C91-9B66-658AAFB0F027}"/>
              </a:ext>
            </a:extLst>
          </p:cNvPr>
          <p:cNvCxnSpPr>
            <a:cxnSpLocks/>
          </p:cNvCxnSpPr>
          <p:nvPr/>
        </p:nvCxnSpPr>
        <p:spPr>
          <a:xfrm>
            <a:off x="6600056" y="5445224"/>
            <a:ext cx="187220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728E185-EF1F-454D-A86D-45289DE6FE1C}"/>
              </a:ext>
            </a:extLst>
          </p:cNvPr>
          <p:cNvCxnSpPr>
            <a:cxnSpLocks/>
          </p:cNvCxnSpPr>
          <p:nvPr/>
        </p:nvCxnSpPr>
        <p:spPr>
          <a:xfrm>
            <a:off x="2538613" y="5338863"/>
            <a:ext cx="74907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63EED7-5F67-4B4C-98F0-10CA24E1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18" b="6640"/>
          <a:stretch/>
        </p:blipFill>
        <p:spPr bwMode="auto">
          <a:xfrm>
            <a:off x="1030655" y="2221533"/>
            <a:ext cx="1882495" cy="1681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13F303-6B2D-418B-9FDB-AEF3FBECD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165" y="3341691"/>
            <a:ext cx="2026854" cy="145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7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C05085-C17A-4CB9-B54A-D69769F1E941}"/>
              </a:ext>
            </a:extLst>
          </p:cNvPr>
          <p:cNvSpPr txBox="1"/>
          <p:nvPr/>
        </p:nvSpPr>
        <p:spPr>
          <a:xfrm>
            <a:off x="1132804" y="868651"/>
            <a:ext cx="91470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Глагол в предложении может выполнять</a:t>
            </a: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 синтаксическую функцию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подлежащего.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28C40-6628-40A7-9469-B2AA959DE9F8}"/>
              </a:ext>
            </a:extLst>
          </p:cNvPr>
          <p:cNvSpPr txBox="1"/>
          <p:nvPr/>
        </p:nvSpPr>
        <p:spPr>
          <a:xfrm>
            <a:off x="5375920" y="2202170"/>
            <a:ext cx="114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Что?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1E16C-2510-4E0B-8688-BE425662255D}"/>
              </a:ext>
            </a:extLst>
          </p:cNvPr>
          <p:cNvSpPr txBox="1"/>
          <p:nvPr/>
        </p:nvSpPr>
        <p:spPr>
          <a:xfrm>
            <a:off x="3521990" y="2930583"/>
            <a:ext cx="5160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Жить</a:t>
            </a:r>
            <a:r>
              <a:rPr lang="ru-RU" sz="3200" b="1" dirty="0">
                <a:latin typeface="Century Gothic" panose="020B0502020202020204" pitchFamily="34" charset="0"/>
              </a:rPr>
              <a:t> – Родине служить.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A587D-ACC0-41AC-8430-E2D887B55212}"/>
              </a:ext>
            </a:extLst>
          </p:cNvPr>
          <p:cNvSpPr txBox="1"/>
          <p:nvPr/>
        </p:nvSpPr>
        <p:spPr>
          <a:xfrm>
            <a:off x="3019896" y="4093098"/>
            <a:ext cx="5713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Любить</a:t>
            </a:r>
            <a:r>
              <a:rPr lang="ru-RU" sz="3200" b="1" dirty="0">
                <a:latin typeface="Century Gothic" panose="020B0502020202020204" pitchFamily="34" charset="0"/>
              </a:rPr>
              <a:t> – значит прощать.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768A8C5-2BED-4240-8CAF-70BD9F908D87}"/>
              </a:ext>
            </a:extLst>
          </p:cNvPr>
          <p:cNvCxnSpPr>
            <a:cxnSpLocks/>
          </p:cNvCxnSpPr>
          <p:nvPr/>
        </p:nvCxnSpPr>
        <p:spPr>
          <a:xfrm>
            <a:off x="3607543" y="3527023"/>
            <a:ext cx="115491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F802529-DFEA-4CF2-B8C0-1996653304C5}"/>
              </a:ext>
            </a:extLst>
          </p:cNvPr>
          <p:cNvCxnSpPr>
            <a:cxnSpLocks/>
          </p:cNvCxnSpPr>
          <p:nvPr/>
        </p:nvCxnSpPr>
        <p:spPr>
          <a:xfrm>
            <a:off x="6816080" y="3527023"/>
            <a:ext cx="17281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689DB87-D703-45B9-BB5A-322D784F1820}"/>
              </a:ext>
            </a:extLst>
          </p:cNvPr>
          <p:cNvCxnSpPr>
            <a:cxnSpLocks/>
          </p:cNvCxnSpPr>
          <p:nvPr/>
        </p:nvCxnSpPr>
        <p:spPr>
          <a:xfrm>
            <a:off x="6816080" y="3429000"/>
            <a:ext cx="17281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24A2FF2-E142-4676-89EB-F0700FC6325F}"/>
              </a:ext>
            </a:extLst>
          </p:cNvPr>
          <p:cNvCxnSpPr>
            <a:cxnSpLocks/>
          </p:cNvCxnSpPr>
          <p:nvPr/>
        </p:nvCxnSpPr>
        <p:spPr>
          <a:xfrm>
            <a:off x="3145384" y="4677873"/>
            <a:ext cx="166175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A5E153E-0331-4538-8A0F-21BB739B3B8F}"/>
              </a:ext>
            </a:extLst>
          </p:cNvPr>
          <p:cNvCxnSpPr>
            <a:cxnSpLocks/>
          </p:cNvCxnSpPr>
          <p:nvPr/>
        </p:nvCxnSpPr>
        <p:spPr>
          <a:xfrm>
            <a:off x="6672064" y="4797152"/>
            <a:ext cx="177322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7195529-E68E-4E75-97FB-24F4C2022A8C}"/>
              </a:ext>
            </a:extLst>
          </p:cNvPr>
          <p:cNvCxnSpPr>
            <a:cxnSpLocks/>
          </p:cNvCxnSpPr>
          <p:nvPr/>
        </p:nvCxnSpPr>
        <p:spPr>
          <a:xfrm>
            <a:off x="6672064" y="4677873"/>
            <a:ext cx="177322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1CA48963-E751-4FB8-8A6C-A28F03F9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 t="5738" r="7942" b="651"/>
          <a:stretch/>
        </p:blipFill>
        <p:spPr bwMode="auto">
          <a:xfrm>
            <a:off x="8873297" y="3585207"/>
            <a:ext cx="2381070" cy="2250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B99B24-2A2A-4F52-B682-907FA017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88" r="5480" b="88"/>
          <a:stretch/>
        </p:blipFill>
        <p:spPr bwMode="auto">
          <a:xfrm>
            <a:off x="937633" y="2306787"/>
            <a:ext cx="2207751" cy="166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4527</TotalTime>
  <Words>797</Words>
  <Application>Microsoft Office PowerPoint</Application>
  <PresentationFormat>Широкоэкранный</PresentationFormat>
  <Paragraphs>131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Century Gothic</vt:lpstr>
      <vt:lpstr>Comic Sans MS</vt:lpstr>
      <vt:lpstr>Times New Roman</vt:lpstr>
      <vt:lpstr>Тема Office</vt:lpstr>
      <vt:lpstr>1_Тема Office</vt:lpstr>
      <vt:lpstr>Презентация PowerPoint</vt:lpstr>
      <vt:lpstr>Сегодня на уроке: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Сегодня на уроке</vt:lpstr>
      <vt:lpstr>Задание.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ТАНЮШКА</cp:lastModifiedBy>
  <cp:revision>216</cp:revision>
  <dcterms:created xsi:type="dcterms:W3CDTF">2013-08-20T23:50:31Z</dcterms:created>
  <dcterms:modified xsi:type="dcterms:W3CDTF">2020-09-23T06:29:18Z</dcterms:modified>
</cp:coreProperties>
</file>