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25"/>
  </p:notesMasterIdLst>
  <p:sldIdLst>
    <p:sldId id="1396" r:id="rId3"/>
    <p:sldId id="266" r:id="rId4"/>
    <p:sldId id="271" r:id="rId5"/>
    <p:sldId id="301" r:id="rId6"/>
    <p:sldId id="267" r:id="rId7"/>
    <p:sldId id="268" r:id="rId8"/>
    <p:sldId id="302" r:id="rId9"/>
    <p:sldId id="303" r:id="rId10"/>
    <p:sldId id="347" r:id="rId11"/>
    <p:sldId id="307" r:id="rId12"/>
    <p:sldId id="313" r:id="rId13"/>
    <p:sldId id="314" r:id="rId14"/>
    <p:sldId id="1401" r:id="rId15"/>
    <p:sldId id="1399" r:id="rId16"/>
    <p:sldId id="1403" r:id="rId17"/>
    <p:sldId id="294" r:id="rId18"/>
    <p:sldId id="1397" r:id="rId19"/>
    <p:sldId id="1400" r:id="rId20"/>
    <p:sldId id="1398" r:id="rId21"/>
    <p:sldId id="1404" r:id="rId22"/>
    <p:sldId id="299" r:id="rId23"/>
    <p:sldId id="140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95"/>
    <a:srgbClr val="6E558D"/>
    <a:srgbClr val="006600"/>
    <a:srgbClr val="FFFFCC"/>
    <a:srgbClr val="0000FF"/>
    <a:srgbClr val="F7E9C4"/>
    <a:srgbClr val="F5D44B"/>
    <a:srgbClr val="C00000"/>
    <a:srgbClr val="0000CC"/>
    <a:srgbClr val="856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2" autoAdjust="0"/>
    <p:restoredTop sz="94660"/>
  </p:normalViewPr>
  <p:slideViewPr>
    <p:cSldViewPr>
      <p:cViewPr varScale="1">
        <p:scale>
          <a:sx n="70" d="100"/>
          <a:sy n="70" d="100"/>
        </p:scale>
        <p:origin x="39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93A02-D28B-4D41-9756-B65D11236665}" type="datetimeFigureOut">
              <a:rPr lang="ru-RU" smtClean="0"/>
              <a:pPr/>
              <a:t>вт 15.09.20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C6CD6-F686-45B0-A374-59621B28C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92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вт 15.09.20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вт 15.09.20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вт 15.09.20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вт 15.09.20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вт 15.09.20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вт 15.09.20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вт 15.09.20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0462226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4218F-BD46-429E-B522-58DCBFF3C209}" type="datetimeFigureOut">
              <a:rPr lang="ru-RU" smtClean="0"/>
              <a:t>вт 15.09.20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4883-69A5-4026-AEA4-314FF26FA435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421314"/>
      </p:ext>
    </p:extLst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9B6838-F954-4EED-B60F-8C6D9EAF5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3FEEA6-95FD-4D48-BA5B-F23165153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12EA1E-CE41-4DD4-9576-F74941397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вт 15.09.20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F18D3-164F-46B1-A5DB-3CD1CFA39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EEACC-EAF7-4D1B-B40D-5365F732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933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64264-5446-4046-8203-BB8D69C17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329CEF-1435-4439-B6B9-ED78CD235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5C478-7566-4E9D-9EA7-2074999DB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вт 15.09.20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7DC2C2-032F-4EA3-8DE2-14B0470A9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2D9122-C273-40B6-AF26-EBCC1CF0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82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9728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вт 15.09.20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F59DE-E9DF-481B-BA80-107586A07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764E7E-140A-4A12-BFB6-5DDA6E7D7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22BC98-FFFF-4376-BB8D-520A674EE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вт 15.09.20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7E1B92-3AF8-4137-B571-E75F49187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68CEA9-55C4-4D6E-B3D9-76207460E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100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912431-351B-44BF-8BF4-808BD0F07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01F7A2-18B8-43A4-9023-2666D9CDB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BD91FE-26E9-43FC-BF5E-4DD3FFBCD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9C0282-C6EF-4664-9C3A-2ADC8E29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вт 15.09.20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E288FD-E6DB-4CE7-AD0F-9B8F3601D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9DFC7B-7E15-4A75-AF6D-993B230A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779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63C58-00F7-483C-8027-7F4ECA595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DED0-4156-4CA7-AC04-9F5483703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180AED-C273-45C2-AE72-9635CC7DA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2A8B93-2CC9-49DA-8840-BC17912B8C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54B52A-8C07-44F5-819A-F3E005442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0810F23-A6AB-459E-9C5E-A09DE3F7F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вт 15.09.20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3B65E3-B125-4F34-A7C2-A5B81164D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F54FE7-DAA2-41B4-B353-38C9AF35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312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3C752-A369-41FE-BF11-DA048B9CC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471D67-F30A-4C5C-9563-FCB58B722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вт 15.09.20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07B3902-9EE0-478E-81B6-6F3C1198E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76BF11-36B3-4A76-BF35-DBF89DC3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19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CA6740-0CBD-4977-9367-C7B38578C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вт 15.09.20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187C84-1E9D-4770-971B-582BB17E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5DCC93-5577-4898-8CD3-3F551CC7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271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8A448-98F9-4864-AF86-884E15C89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4F6C5-1889-4DDA-9B5B-3F8DB798D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A2AA60-C7F2-43A7-B743-BEAF0B2BA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DB99FA-1480-4D36-8AA9-0E521710E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вт 15.09.20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549CB6-2DBC-47F7-8904-C31C666CF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9C2BA4-C20B-4C3F-B326-37917C946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14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30ABC-6889-4BDD-9FB9-23D283973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09180AE-2EEB-4484-AB4D-57822982FD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AF4629-BD4E-41A1-9342-1A3EEE32D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10D83D-6474-46EE-BE13-C2AA77AC1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вт 15.09.20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2506B9-2049-45CC-808B-11AE183AB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82B424-4511-414C-B235-27EC24C9E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144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66666-0885-4E1F-BB0A-4E8E3D7D7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5F73CA-ACDD-4710-A136-0E28BAC32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0AA9B8-CFB5-4619-B3DE-DC2897CDD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вт 15.09.20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278F9-473F-4E88-843A-F1222BDA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3F7203-8957-4AF3-A568-6E269E057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557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9D2843-617D-4D4E-8A03-86052DC572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838CAC-A4FC-49BD-86CD-084B39DFA4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B7D69A-21A5-460B-A4EA-9424B95FF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вт 15.09.20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690B34-2C60-4E53-AF72-10DADF3D0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9E123D-6E89-441F-BA46-2D16BA8E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857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088736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9728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вт 15.09.20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972800" cy="1143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вт 15.09.20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вт 15.09.20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вт 15.09.20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вт 15.09.20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вт 15.09.20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вт 15.09.20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вт 15.09.20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77" r:id="rId16"/>
    <p:sldLayoutId id="2147483691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E9DF3-06F7-4082-9F41-A19742851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857310-31B9-4DBF-838C-D9901508E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58E553-C620-4983-A83C-6673D016C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вт 15.09.20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98F168-DDAC-4A67-BFDE-AF436152A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1722F9-E718-4C35-9B8F-C64566463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93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BA3020EF-EDE9-49AA-8FE8-78A986D3864E}"/>
              </a:ext>
            </a:extLst>
          </p:cNvPr>
          <p:cNvSpPr/>
          <p:nvPr/>
        </p:nvSpPr>
        <p:spPr>
          <a:xfrm>
            <a:off x="3175" y="3175"/>
            <a:ext cx="12174538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4B59DCBB-CEF5-47E1-A1C9-B8370B76E1F7}"/>
              </a:ext>
            </a:extLst>
          </p:cNvPr>
          <p:cNvSpPr/>
          <p:nvPr/>
        </p:nvSpPr>
        <p:spPr>
          <a:xfrm>
            <a:off x="928688" y="2644775"/>
            <a:ext cx="727075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8107B040-3218-45BD-9246-DDD965CEAD7D}"/>
              </a:ext>
            </a:extLst>
          </p:cNvPr>
          <p:cNvSpPr/>
          <p:nvPr/>
        </p:nvSpPr>
        <p:spPr>
          <a:xfrm>
            <a:off x="928688" y="4438650"/>
            <a:ext cx="727075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7DE27B95-56D2-4890-8D3D-41A26F7754D1}"/>
              </a:ext>
            </a:extLst>
          </p:cNvPr>
          <p:cNvSpPr/>
          <p:nvPr/>
        </p:nvSpPr>
        <p:spPr>
          <a:xfrm>
            <a:off x="9940925" y="482600"/>
            <a:ext cx="1276350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05FB43A1-2A15-4C74-BC47-CEA6740DDC0D}"/>
              </a:ext>
            </a:extLst>
          </p:cNvPr>
          <p:cNvSpPr/>
          <p:nvPr/>
        </p:nvSpPr>
        <p:spPr>
          <a:xfrm>
            <a:off x="9940925" y="482600"/>
            <a:ext cx="1276350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5EABFCDC-8DE4-47F7-A44E-F6D1823DB157}"/>
              </a:ext>
            </a:extLst>
          </p:cNvPr>
          <p:cNvSpPr txBox="1"/>
          <p:nvPr/>
        </p:nvSpPr>
        <p:spPr>
          <a:xfrm>
            <a:off x="10410825" y="527050"/>
            <a:ext cx="365125" cy="765175"/>
          </a:xfrm>
          <a:prstGeom prst="rect">
            <a:avLst/>
          </a:prstGeom>
        </p:spPr>
        <p:txBody>
          <a:bodyPr lIns="0" tIns="33552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283EEABC-9935-4803-9BF0-A22D20C3EA94}"/>
              </a:ext>
            </a:extLst>
          </p:cNvPr>
          <p:cNvSpPr txBox="1"/>
          <p:nvPr/>
        </p:nvSpPr>
        <p:spPr>
          <a:xfrm>
            <a:off x="10142538" y="1157288"/>
            <a:ext cx="920750" cy="447675"/>
          </a:xfrm>
          <a:prstGeom prst="rect">
            <a:avLst/>
          </a:prstGeom>
        </p:spPr>
        <p:txBody>
          <a:bodyPr lIns="0" tIns="25499" rIns="0" bIns="0">
            <a:spAutoFit/>
          </a:bodyPr>
          <a:lstStyle/>
          <a:p>
            <a:pPr>
              <a:spcBef>
                <a:spcPts val="201"/>
              </a:spcBef>
              <a:defRPr/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FD1D4DF5-87BC-4824-AAA0-642C80010336}"/>
              </a:ext>
            </a:extLst>
          </p:cNvPr>
          <p:cNvSpPr txBox="1">
            <a:spLocks/>
          </p:cNvSpPr>
          <p:nvPr/>
        </p:nvSpPr>
        <p:spPr>
          <a:xfrm>
            <a:off x="2049463" y="471488"/>
            <a:ext cx="6261100" cy="1138237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Русский</a:t>
            </a:r>
            <a:r>
              <a:rPr lang="ru-RU" sz="7196" kern="0" spc="-116" dirty="0">
                <a:solidFill>
                  <a:sysClr val="window" lastClr="FFFFFF"/>
                </a:solidFill>
              </a:rPr>
              <a:t> </a:t>
            </a:r>
            <a:r>
              <a:rPr lang="ru-RU" sz="7196" kern="0" spc="21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8C1698CF-9B4F-4580-B9DB-7D0490E348D5}"/>
              </a:ext>
            </a:extLst>
          </p:cNvPr>
          <p:cNvSpPr/>
          <p:nvPr/>
        </p:nvSpPr>
        <p:spPr>
          <a:xfrm>
            <a:off x="736600" y="614363"/>
            <a:ext cx="688975" cy="982662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562C1355-F31A-4A4A-812A-0B032B2D0D7C}"/>
              </a:ext>
            </a:extLst>
          </p:cNvPr>
          <p:cNvSpPr/>
          <p:nvPr/>
        </p:nvSpPr>
        <p:spPr>
          <a:xfrm>
            <a:off x="736600" y="614363"/>
            <a:ext cx="688975" cy="982662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7A290AC2-05B2-4A35-BBFD-B729DCC20828}"/>
              </a:ext>
            </a:extLst>
          </p:cNvPr>
          <p:cNvSpPr/>
          <p:nvPr/>
        </p:nvSpPr>
        <p:spPr>
          <a:xfrm>
            <a:off x="835025" y="646113"/>
            <a:ext cx="885825" cy="885825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13BB59CD-DF4D-4E02-95BE-184895C77D9D}"/>
              </a:ext>
            </a:extLst>
          </p:cNvPr>
          <p:cNvSpPr/>
          <p:nvPr/>
        </p:nvSpPr>
        <p:spPr>
          <a:xfrm>
            <a:off x="1554163" y="673100"/>
            <a:ext cx="139700" cy="1381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41466340-B927-4A9A-A8D5-5F230D0EA713}"/>
              </a:ext>
            </a:extLst>
          </p:cNvPr>
          <p:cNvSpPr/>
          <p:nvPr/>
        </p:nvSpPr>
        <p:spPr>
          <a:xfrm>
            <a:off x="882650" y="1381125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03B7EFE0-A954-4AC3-96C7-33073F5DC081}"/>
              </a:ext>
            </a:extLst>
          </p:cNvPr>
          <p:cNvSpPr/>
          <p:nvPr/>
        </p:nvSpPr>
        <p:spPr>
          <a:xfrm>
            <a:off x="944563" y="8128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CBD12EC-5AB6-451D-A643-0DF326666490}"/>
              </a:ext>
            </a:extLst>
          </p:cNvPr>
          <p:cNvSpPr/>
          <p:nvPr/>
        </p:nvSpPr>
        <p:spPr>
          <a:xfrm>
            <a:off x="1508125" y="762000"/>
            <a:ext cx="96838" cy="96838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611DA09C-6A3E-4856-A4A3-7EA5582CBACC}"/>
              </a:ext>
            </a:extLst>
          </p:cNvPr>
          <p:cNvSpPr/>
          <p:nvPr/>
        </p:nvSpPr>
        <p:spPr>
          <a:xfrm>
            <a:off x="835025" y="646113"/>
            <a:ext cx="885825" cy="885825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DA9B5AB3-1467-4BFF-8402-6B0807D35E8E}"/>
              </a:ext>
            </a:extLst>
          </p:cNvPr>
          <p:cNvSpPr/>
          <p:nvPr/>
        </p:nvSpPr>
        <p:spPr>
          <a:xfrm>
            <a:off x="868363" y="777875"/>
            <a:ext cx="425450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E51B083B-C462-4BC2-BA44-D78A095BFB65}"/>
              </a:ext>
            </a:extLst>
          </p:cNvPr>
          <p:cNvSpPr/>
          <p:nvPr/>
        </p:nvSpPr>
        <p:spPr>
          <a:xfrm>
            <a:off x="868363" y="762000"/>
            <a:ext cx="425450" cy="3333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E53C246A-1E55-4797-B779-2993A30BDAE3}"/>
              </a:ext>
            </a:extLst>
          </p:cNvPr>
          <p:cNvSpPr/>
          <p:nvPr/>
        </p:nvSpPr>
        <p:spPr>
          <a:xfrm>
            <a:off x="868363" y="876300"/>
            <a:ext cx="425450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CC231055-515C-4990-AA82-8BAFDCB170F2}"/>
              </a:ext>
            </a:extLst>
          </p:cNvPr>
          <p:cNvSpPr/>
          <p:nvPr/>
        </p:nvSpPr>
        <p:spPr>
          <a:xfrm>
            <a:off x="868363" y="860425"/>
            <a:ext cx="425450" cy="3333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7231F7BF-09B6-4F63-8D76-2485941A715E}"/>
              </a:ext>
            </a:extLst>
          </p:cNvPr>
          <p:cNvSpPr/>
          <p:nvPr/>
        </p:nvSpPr>
        <p:spPr>
          <a:xfrm>
            <a:off x="868363" y="974725"/>
            <a:ext cx="327025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7FB0A570-ADCA-400E-A24F-0E8BE38C083D}"/>
              </a:ext>
            </a:extLst>
          </p:cNvPr>
          <p:cNvSpPr/>
          <p:nvPr/>
        </p:nvSpPr>
        <p:spPr>
          <a:xfrm>
            <a:off x="868363" y="958850"/>
            <a:ext cx="327025" cy="33338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70" name="object 4">
            <a:extLst>
              <a:ext uri="{FF2B5EF4-FFF2-40B4-BE49-F238E27FC236}">
                <a16:creationId xmlns:a16="http://schemas.microsoft.com/office/drawing/2014/main" id="{F495F146-F7AF-457A-83D4-C8E21C44A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816225"/>
            <a:ext cx="6702896" cy="209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700"/>
              </a:lnSpc>
              <a:spcBef>
                <a:spcPts val="538"/>
              </a:spcBef>
              <a:buFontTx/>
              <a:buNone/>
            </a:pP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</a:rPr>
              <a:t>Глагол как</a:t>
            </a:r>
          </a:p>
          <a:p>
            <a:pPr eaLnBrk="1" hangingPunct="1">
              <a:lnSpc>
                <a:spcPts val="2700"/>
              </a:lnSpc>
              <a:spcBef>
                <a:spcPts val="538"/>
              </a:spcBef>
              <a:buFontTx/>
              <a:buNone/>
            </a:pPr>
            <a:endParaRPr lang="ru-RU" altLang="ru-RU" sz="4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ts val="2700"/>
              </a:lnSpc>
              <a:spcBef>
                <a:spcPts val="538"/>
              </a:spcBef>
              <a:buFontTx/>
              <a:buNone/>
            </a:pP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</a:rPr>
              <a:t>самостоятельная часть</a:t>
            </a:r>
          </a:p>
          <a:p>
            <a:pPr eaLnBrk="1" hangingPunct="1">
              <a:lnSpc>
                <a:spcPts val="2700"/>
              </a:lnSpc>
              <a:spcBef>
                <a:spcPts val="538"/>
              </a:spcBef>
              <a:buFontTx/>
              <a:buNone/>
            </a:pPr>
            <a:endParaRPr lang="ru-RU" altLang="ru-RU" sz="4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ts val="2700"/>
              </a:lnSpc>
              <a:spcBef>
                <a:spcPts val="538"/>
              </a:spcBef>
              <a:buFontTx/>
              <a:buNone/>
            </a:pPr>
            <a:r>
              <a:rPr lang="ru-RU" altLang="ru-RU" sz="4400" b="1" dirty="0">
                <a:solidFill>
                  <a:srgbClr val="002060"/>
                </a:solidFill>
                <a:latin typeface="Arial" panose="020B0604020202020204" pitchFamily="34" charset="0"/>
              </a:rPr>
              <a:t>речи.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6A6306-67CA-46B2-BB30-6CC436D973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8" r="16523" b="10965"/>
          <a:stretch/>
        </p:blipFill>
        <p:spPr bwMode="auto">
          <a:xfrm>
            <a:off x="8843624" y="2835276"/>
            <a:ext cx="2736304" cy="2754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564011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Непостоянные признаки глагола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1998755"/>
            <a:ext cx="93189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Число - единственное, множественное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Лицо  - 1, 2, 3 (если есть)</a:t>
            </a:r>
          </a:p>
          <a:p>
            <a:pPr algn="ctr"/>
            <a:r>
              <a:rPr lang="ru-RU" sz="4000" b="1" dirty="0">
                <a:solidFill>
                  <a:srgbClr val="006600"/>
                </a:solidFill>
                <a:latin typeface="Century Gothic" panose="020B0502020202020204" pitchFamily="34" charset="0"/>
              </a:rPr>
              <a:t>Род   - (если есть)</a:t>
            </a:r>
          </a:p>
          <a:p>
            <a:pPr algn="ctr"/>
            <a:r>
              <a:rPr lang="ru-RU" sz="4000" b="1" dirty="0">
                <a:solidFill>
                  <a:srgbClr val="006600"/>
                </a:solidFill>
                <a:latin typeface="Century Gothic" panose="020B0502020202020204" pitchFamily="34" charset="0"/>
              </a:rPr>
              <a:t>        мужской, женский, средний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0D6981-44F9-4AA5-BDDE-836DDE1305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028" y="1988840"/>
            <a:ext cx="3096344" cy="4376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1981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5352" y="1196752"/>
            <a:ext cx="10765193" cy="1354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Раскройте скобки, вставьте вместо точек </a:t>
            </a:r>
            <a:br>
              <a:rPr lang="ru-RU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пропущенные буквы, определите спряжение  глаголов.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9394" y="3005524"/>
            <a:ext cx="10873207" cy="28717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defRPr/>
            </a:pPr>
            <a:r>
              <a:rPr lang="ru-RU" sz="3200" b="1" dirty="0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  смелости  (не)  </a:t>
            </a:r>
            <a:r>
              <a:rPr lang="ru-RU" sz="3200" b="1" dirty="0" err="1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возьм</a:t>
            </a:r>
            <a:r>
              <a:rPr lang="ru-RU" sz="3200" b="1" dirty="0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…ш…  </a:t>
            </a:r>
            <a:r>
              <a:rPr lang="ru-RU" sz="3200" b="1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 крепости.</a:t>
            </a:r>
            <a:endParaRPr lang="ru-RU" sz="3200" b="1" dirty="0">
              <a:solidFill>
                <a:srgbClr val="0000CC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defRPr/>
            </a:pPr>
            <a:r>
              <a:rPr lang="ru-RU" sz="3200" b="1" dirty="0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Днем  раньше  </a:t>
            </a:r>
            <a:r>
              <a:rPr lang="ru-RU" sz="3200" b="1" dirty="0" err="1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посе</a:t>
            </a:r>
            <a:r>
              <a:rPr lang="ru-RU" sz="3200" b="1" dirty="0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…ш… - неделей  раньше  </a:t>
            </a:r>
            <a:r>
              <a:rPr lang="ru-RU" sz="3200" b="1" dirty="0" err="1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пожн</a:t>
            </a:r>
            <a:r>
              <a:rPr lang="ru-RU" sz="3200" b="1" dirty="0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…ш…</a:t>
            </a:r>
          </a:p>
          <a:p>
            <a:pPr marL="228600">
              <a:lnSpc>
                <a:spcPct val="115000"/>
              </a:lnSpc>
              <a:defRPr/>
            </a:pPr>
            <a:r>
              <a:rPr lang="ru-RU" sz="3200" b="1" dirty="0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Глубже  </a:t>
            </a:r>
            <a:r>
              <a:rPr lang="ru-RU" sz="3200" b="1" dirty="0" err="1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вспаш</a:t>
            </a:r>
            <a:r>
              <a:rPr lang="ru-RU" sz="3200" b="1" dirty="0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…ш… - больше  хлеба  </a:t>
            </a:r>
            <a:r>
              <a:rPr lang="ru-RU" sz="3200" b="1" dirty="0" err="1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возьм</a:t>
            </a:r>
            <a:r>
              <a:rPr lang="ru-RU" sz="3200" b="1" dirty="0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…ш…</a:t>
            </a:r>
          </a:p>
          <a:p>
            <a:pPr marL="228600">
              <a:lnSpc>
                <a:spcPct val="115000"/>
              </a:lnSpc>
              <a:defRPr/>
            </a:pPr>
            <a:r>
              <a:rPr lang="ru-RU" sz="3200" b="1" dirty="0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Волков  </a:t>
            </a:r>
            <a:r>
              <a:rPr lang="ru-RU" sz="3200" b="1" dirty="0" err="1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разбуд</a:t>
            </a:r>
            <a:r>
              <a:rPr lang="ru-RU" sz="3200" b="1" dirty="0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…ш… - и сам  (не)  </a:t>
            </a:r>
            <a:r>
              <a:rPr lang="ru-RU" sz="3200" b="1" dirty="0" err="1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усн</a:t>
            </a:r>
            <a:r>
              <a:rPr lang="ru-RU" sz="3200" b="1" dirty="0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…ш…</a:t>
            </a:r>
          </a:p>
        </p:txBody>
      </p:sp>
    </p:spTree>
    <p:extLst>
      <p:ext uri="{BB962C8B-B14F-4D97-AF65-F5344CB8AC3E}">
        <p14:creationId xmlns:p14="http://schemas.microsoft.com/office/powerpoint/2010/main" val="2618773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08" y="980728"/>
            <a:ext cx="7056784" cy="7060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Самопроверка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9356" y="2204864"/>
            <a:ext cx="11593288" cy="400436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defRPr/>
            </a:pPr>
            <a:r>
              <a:rPr lang="ru-RU" sz="3200" b="1" dirty="0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  смелости  </a:t>
            </a:r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</a:t>
            </a:r>
            <a:r>
              <a:rPr lang="ru-RU" sz="3200" b="1" dirty="0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возьм</a:t>
            </a:r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ё</a:t>
            </a:r>
            <a:r>
              <a:rPr lang="ru-RU" sz="3200" b="1" dirty="0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ь (</a:t>
            </a:r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sz="3200" b="1" dirty="0" err="1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</a:t>
            </a:r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r>
              <a:rPr lang="ru-RU" sz="3200" b="1" dirty="0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 крепости.</a:t>
            </a:r>
          </a:p>
          <a:p>
            <a:pPr marL="228600" algn="ctr">
              <a:lnSpc>
                <a:spcPct val="115000"/>
              </a:lnSpc>
              <a:defRPr/>
            </a:pPr>
            <a:r>
              <a:rPr lang="ru-RU" sz="3200" b="1" dirty="0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Днем  раньше  посе</a:t>
            </a:r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3200" b="1" dirty="0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ь (</a:t>
            </a:r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sz="3200" b="1" dirty="0" err="1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</a:t>
            </a:r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r>
              <a:rPr lang="ru-RU" sz="3200" b="1" dirty="0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неделей  раньше  пожн</a:t>
            </a:r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ё</a:t>
            </a:r>
            <a:r>
              <a:rPr lang="ru-RU" sz="3200" b="1" dirty="0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ь (</a:t>
            </a:r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sz="3200" b="1" dirty="0" err="1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</a:t>
            </a:r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r>
              <a:rPr lang="ru-RU" sz="3200" b="1" dirty="0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 algn="ctr">
              <a:lnSpc>
                <a:spcPct val="115000"/>
              </a:lnSpc>
              <a:defRPr/>
            </a:pPr>
            <a:r>
              <a:rPr lang="ru-RU" sz="3200" b="1" dirty="0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Глубже  вспаш</a:t>
            </a:r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3200" b="1" dirty="0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ь (</a:t>
            </a:r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sz="3200" b="1" dirty="0" err="1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</a:t>
            </a:r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r>
              <a:rPr lang="ru-RU" sz="3200" b="1" dirty="0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больше  хлеба  </a:t>
            </a:r>
          </a:p>
          <a:p>
            <a:pPr marL="228600" algn="ctr">
              <a:lnSpc>
                <a:spcPct val="115000"/>
              </a:lnSpc>
              <a:defRPr/>
            </a:pPr>
            <a:r>
              <a:rPr lang="ru-RU" sz="3200" b="1" dirty="0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возьм</a:t>
            </a:r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ё</a:t>
            </a:r>
            <a:r>
              <a:rPr lang="ru-RU" sz="3200" b="1" dirty="0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ь (</a:t>
            </a:r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sz="3200" b="1" dirty="0" err="1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</a:t>
            </a:r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228600" algn="ctr">
              <a:lnSpc>
                <a:spcPct val="115000"/>
              </a:lnSpc>
              <a:defRPr/>
            </a:pPr>
            <a:r>
              <a:rPr lang="ru-RU" sz="3200" b="1" dirty="0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Волков  разбуд</a:t>
            </a:r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3200" b="1" dirty="0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ь  (</a:t>
            </a:r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ru-RU" sz="3200" b="1" dirty="0" err="1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</a:t>
            </a:r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r>
              <a:rPr lang="ru-RU" sz="3200" b="1" dirty="0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и сам  не  </a:t>
            </a:r>
          </a:p>
          <a:p>
            <a:pPr marL="228600" algn="ctr">
              <a:lnSpc>
                <a:spcPct val="115000"/>
              </a:lnSpc>
              <a:defRPr/>
            </a:pPr>
            <a:r>
              <a:rPr lang="ru-RU" sz="3200" b="1" dirty="0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усн</a:t>
            </a:r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ё</a:t>
            </a:r>
            <a:r>
              <a:rPr lang="ru-RU" sz="3200" b="1" dirty="0">
                <a:solidFill>
                  <a:srgbClr val="0000C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ь  (</a:t>
            </a:r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ru-RU" sz="3200" b="1" dirty="0" err="1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</a:t>
            </a:r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635318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1FC589A-AEB5-44EF-B9EB-99F28DF73911}"/>
              </a:ext>
            </a:extLst>
          </p:cNvPr>
          <p:cNvSpPr/>
          <p:nvPr/>
        </p:nvSpPr>
        <p:spPr>
          <a:xfrm>
            <a:off x="1199456" y="1293089"/>
            <a:ext cx="10225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Century Gothic" panose="020B0502020202020204" pitchFamily="34" charset="0"/>
              </a:rPr>
              <a:t>Спишите, вместо пропусков вставьте глаголы.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9B519F-D3C9-4587-875E-E7A4BA9D0A27}"/>
              </a:ext>
            </a:extLst>
          </p:cNvPr>
          <p:cNvSpPr/>
          <p:nvPr/>
        </p:nvSpPr>
        <p:spPr>
          <a:xfrm>
            <a:off x="623392" y="2053698"/>
            <a:ext cx="10909212" cy="31085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    Мы __ с лесником по мелколесью. Кое-где __ маленькие круглые оконца-колодцы. – Родник, – __ лесник и __ ладонью прозрачную воду. </a:t>
            </a:r>
          </a:p>
          <a:p>
            <a:r>
              <a:rPr lang="ru-RU" sz="2800" b="1" dirty="0">
                <a:latin typeface="Century Gothic" panose="020B0502020202020204" pitchFamily="34" charset="0"/>
              </a:rPr>
              <a:t>   Из-под камня __ родник. Он __ в ручеёк, который весело __ на восток. Ручей __ и потом стремительно __ вниз. По склону горы он __ дальше. Несколько ручейков __ в один большой ручей, и он спокойно __ по равнине.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B336A-4626-4272-B123-7C359AAC76C9}"/>
              </a:ext>
            </a:extLst>
          </p:cNvPr>
          <p:cNvSpPr txBox="1"/>
          <p:nvPr/>
        </p:nvSpPr>
        <p:spPr>
          <a:xfrm>
            <a:off x="4186917" y="532480"/>
            <a:ext cx="3530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Упражнение 82.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86B070E-CF22-4554-8A17-184CA35652D8}"/>
              </a:ext>
            </a:extLst>
          </p:cNvPr>
          <p:cNvSpPr/>
          <p:nvPr/>
        </p:nvSpPr>
        <p:spPr>
          <a:xfrm>
            <a:off x="659396" y="2079083"/>
            <a:ext cx="10909212" cy="39703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        Мы шли с лесником по мелколесью. Кое-где попадаются маленькие круглые оконца-колодцы.</a:t>
            </a:r>
          </a:p>
          <a:p>
            <a:r>
              <a:rPr lang="ru-RU" sz="2800" b="1" dirty="0">
                <a:latin typeface="Century Gothic" panose="020B0502020202020204" pitchFamily="34" charset="0"/>
              </a:rPr>
              <a:t> – Родник, – говорит лесник и зачерпывает ладонью прозрачную воду. </a:t>
            </a:r>
          </a:p>
          <a:p>
            <a:r>
              <a:rPr lang="ru-RU" sz="2800" b="1" dirty="0">
                <a:latin typeface="Century Gothic" panose="020B0502020202020204" pitchFamily="34" charset="0"/>
              </a:rPr>
              <a:t>        Из-под камня течёт родник. Он превращается в ручеёк, который весело бежит на восток. Ручей звенит и потом стремительно скатывается вниз. По склону горы он льётся дальше. Несколько ручейков сливаются в один большой ручей, и он спокойно течёт по равнине.</a:t>
            </a:r>
          </a:p>
        </p:txBody>
      </p:sp>
    </p:spTree>
    <p:extLst>
      <p:ext uri="{BB962C8B-B14F-4D97-AF65-F5344CB8AC3E}">
        <p14:creationId xmlns:p14="http://schemas.microsoft.com/office/powerpoint/2010/main" val="389474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5E5E2F-5BAC-4048-B0F2-6F333B62011D}"/>
              </a:ext>
            </a:extLst>
          </p:cNvPr>
          <p:cNvSpPr/>
          <p:nvPr/>
        </p:nvSpPr>
        <p:spPr>
          <a:xfrm>
            <a:off x="1847528" y="4860449"/>
            <a:ext cx="9164688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3200" b="1" dirty="0">
                <a:latin typeface="Century Gothic" panose="020B0502020202020204" pitchFamily="34" charset="0"/>
              </a:rPr>
              <a:t>Выпишите по два глагола I и II спряжения.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9A286A0-F9C7-48D6-82A7-EE7CB07BBE16}"/>
              </a:ext>
            </a:extLst>
          </p:cNvPr>
          <p:cNvSpPr/>
          <p:nvPr/>
        </p:nvSpPr>
        <p:spPr>
          <a:xfrm>
            <a:off x="839416" y="1124744"/>
            <a:ext cx="10513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Century Gothic" panose="020B0502020202020204" pitchFamily="34" charset="0"/>
              </a:rPr>
              <a:t>  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93F25F-6D95-42BD-8DC5-0A3D54522BA4}"/>
              </a:ext>
            </a:extLst>
          </p:cNvPr>
          <p:cNvSpPr/>
          <p:nvPr/>
        </p:nvSpPr>
        <p:spPr>
          <a:xfrm>
            <a:off x="839416" y="1673660"/>
            <a:ext cx="106571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Century Gothic" panose="020B0502020202020204" pitchFamily="34" charset="0"/>
              </a:rPr>
              <a:t>– Родник __ в реку, – __ лесник, – а река __ через матушку землю, через родину, кормит народ. Как складно __ – родник, родина, народ. И все эти слова как бы родня между собой.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806C429-DDA5-4EB0-948D-B27E1248F25A}"/>
              </a:ext>
            </a:extLst>
          </p:cNvPr>
          <p:cNvSpPr/>
          <p:nvPr/>
        </p:nvSpPr>
        <p:spPr>
          <a:xfrm>
            <a:off x="767408" y="944000"/>
            <a:ext cx="10657184" cy="35214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– Родник впадает в реку, – сказал лесник, – а река течёт через матушку землю, через родину, кормит народ. Как складно звучит – родник, родина, народ. И все эти слова как бы родня между собой. </a:t>
            </a:r>
          </a:p>
          <a:p>
            <a:pPr lvl="0"/>
            <a:r>
              <a:rPr lang="ru-RU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                                          (По К.Г. Паустовскому.) </a:t>
            </a:r>
          </a:p>
        </p:txBody>
      </p:sp>
    </p:spTree>
    <p:extLst>
      <p:ext uri="{BB962C8B-B14F-4D97-AF65-F5344CB8AC3E}">
        <p14:creationId xmlns:p14="http://schemas.microsoft.com/office/powerpoint/2010/main" val="70657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6436182-4337-4220-A6D8-5206D5523534}"/>
              </a:ext>
            </a:extLst>
          </p:cNvPr>
          <p:cNvSpPr/>
          <p:nvPr/>
        </p:nvSpPr>
        <p:spPr>
          <a:xfrm>
            <a:off x="1991544" y="836712"/>
            <a:ext cx="9164688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3200" b="1" dirty="0">
                <a:latin typeface="Century Gothic" panose="020B0502020202020204" pitchFamily="34" charset="0"/>
              </a:rPr>
              <a:t>Выпишите по два глагола I и II спряжения. </a:t>
            </a:r>
          </a:p>
        </p:txBody>
      </p:sp>
      <p:graphicFrame>
        <p:nvGraphicFramePr>
          <p:cNvPr id="6" name="Таблица 7">
            <a:extLst>
              <a:ext uri="{FF2B5EF4-FFF2-40B4-BE49-F238E27FC236}">
                <a16:creationId xmlns:a16="http://schemas.microsoft.com/office/drawing/2014/main" id="{CCB155B0-66D3-4B50-855A-65ED2519C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247049"/>
              </p:ext>
            </p:extLst>
          </p:nvPr>
        </p:nvGraphicFramePr>
        <p:xfrm>
          <a:off x="2509888" y="1916832"/>
          <a:ext cx="81280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2756343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923903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entury Gothic" panose="020B0502020202020204" pitchFamily="34" charset="0"/>
                        </a:rPr>
                        <a:t>I </a:t>
                      </a:r>
                      <a:r>
                        <a:rPr lang="ru-RU" sz="3600" dirty="0">
                          <a:latin typeface="Century Gothic" panose="020B0502020202020204" pitchFamily="34" charset="0"/>
                        </a:rPr>
                        <a:t>спряжение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entury Gothic" panose="020B0502020202020204" pitchFamily="34" charset="0"/>
                        </a:rPr>
                        <a:t>II</a:t>
                      </a:r>
                      <a:r>
                        <a:rPr lang="ru-RU" sz="3600" dirty="0">
                          <a:latin typeface="Century Gothic" panose="020B0502020202020204" pitchFamily="34" charset="0"/>
                        </a:rPr>
                        <a:t> спряжение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54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ru-RU" sz="3200" b="1" dirty="0" err="1">
                          <a:latin typeface="Century Gothic" panose="020B0502020202020204" pitchFamily="34" charset="0"/>
                        </a:rPr>
                        <a:t>попада</a:t>
                      </a:r>
                      <a:r>
                        <a:rPr lang="ru-RU" sz="3200" b="1" dirty="0">
                          <a:latin typeface="Century Gothic" panose="020B0502020202020204" pitchFamily="34" charset="0"/>
                        </a:rPr>
                        <a:t> ют </a:t>
                      </a:r>
                      <a:r>
                        <a:rPr lang="ru-RU" sz="3200" b="1" dirty="0" err="1">
                          <a:latin typeface="Century Gothic" panose="020B0502020202020204" pitchFamily="34" charset="0"/>
                        </a:rPr>
                        <a:t>ся</a:t>
                      </a:r>
                      <a:endParaRPr lang="ru-RU" sz="32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ru-RU" sz="3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ru-RU" sz="3200" b="1" dirty="0" err="1">
                          <a:latin typeface="Century Gothic" panose="020B0502020202020204" pitchFamily="34" charset="0"/>
                        </a:rPr>
                        <a:t>звен</a:t>
                      </a:r>
                      <a:r>
                        <a:rPr lang="ru-RU" sz="32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3200" b="1" dirty="0" err="1">
                          <a:latin typeface="Century Gothic" panose="020B0502020202020204" pitchFamily="34" charset="0"/>
                        </a:rPr>
                        <a:t>ит</a:t>
                      </a:r>
                      <a:endParaRPr lang="ru-RU" sz="3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09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ru-RU" sz="3200" b="1" dirty="0" err="1">
                          <a:latin typeface="Century Gothic" panose="020B0502020202020204" pitchFamily="34" charset="0"/>
                        </a:rPr>
                        <a:t>теч</a:t>
                      </a:r>
                      <a:r>
                        <a:rPr lang="ru-RU" sz="32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3200" b="1" dirty="0" err="1">
                          <a:latin typeface="Century Gothic" panose="020B0502020202020204" pitchFamily="34" charset="0"/>
                        </a:rPr>
                        <a:t>ёт</a:t>
                      </a:r>
                      <a:endParaRPr lang="ru-RU" sz="32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ru-RU" sz="3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ru-RU" sz="3200" b="1" dirty="0" err="1">
                          <a:latin typeface="Century Gothic" panose="020B0502020202020204" pitchFamily="34" charset="0"/>
                        </a:rPr>
                        <a:t>звуч</a:t>
                      </a:r>
                      <a:r>
                        <a:rPr lang="ru-RU" sz="32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3200" b="1" dirty="0" err="1">
                          <a:latin typeface="Century Gothic" panose="020B0502020202020204" pitchFamily="34" charset="0"/>
                        </a:rPr>
                        <a:t>ит</a:t>
                      </a:r>
                      <a:endParaRPr lang="ru-RU" sz="32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492599"/>
                  </a:ext>
                </a:extLst>
              </a:tr>
            </a:tbl>
          </a:graphicData>
        </a:graphic>
      </p:graphicFrame>
      <p:sp>
        <p:nvSpPr>
          <p:cNvPr id="11" name="Rectangle 81">
            <a:extLst>
              <a:ext uri="{FF2B5EF4-FFF2-40B4-BE49-F238E27FC236}">
                <a16:creationId xmlns:a16="http://schemas.microsoft.com/office/drawing/2014/main" id="{23B79F31-EF33-4910-83B9-47A7D54F1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849" y="3059668"/>
            <a:ext cx="720080" cy="51334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Rectangle 81">
            <a:extLst>
              <a:ext uri="{FF2B5EF4-FFF2-40B4-BE49-F238E27FC236}">
                <a16:creationId xmlns:a16="http://schemas.microsoft.com/office/drawing/2014/main" id="{E7552553-3162-47C3-91B9-16822C1C5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4575" y="4581128"/>
            <a:ext cx="720080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Rectangle 81">
            <a:extLst>
              <a:ext uri="{FF2B5EF4-FFF2-40B4-BE49-F238E27FC236}">
                <a16:creationId xmlns:a16="http://schemas.microsoft.com/office/drawing/2014/main" id="{7C0473C1-9BB2-4F18-9857-56CD1B3A6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2304" y="3059668"/>
            <a:ext cx="720080" cy="51334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Rectangle 81">
            <a:extLst>
              <a:ext uri="{FF2B5EF4-FFF2-40B4-BE49-F238E27FC236}">
                <a16:creationId xmlns:a16="http://schemas.microsoft.com/office/drawing/2014/main" id="{5646BFEF-594A-461F-8663-E0689CA0A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7481" y="4581128"/>
            <a:ext cx="720080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530F56F0-D7FD-42DF-9864-A6A558158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80" y="1556792"/>
            <a:ext cx="1707908" cy="254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064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172C28-7FF6-4CD8-A439-A96C48D7C45A}"/>
              </a:ext>
            </a:extLst>
          </p:cNvPr>
          <p:cNvSpPr/>
          <p:nvPr/>
        </p:nvSpPr>
        <p:spPr>
          <a:xfrm>
            <a:off x="911424" y="2551837"/>
            <a:ext cx="10657184" cy="304698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latin typeface="Century Gothic" panose="020B0502020202020204" pitchFamily="34" charset="0"/>
              </a:rPr>
              <a:t>        </a:t>
            </a:r>
            <a:r>
              <a:rPr lang="ru-RU" sz="3200" b="1" dirty="0">
                <a:latin typeface="Century Gothic" panose="020B0502020202020204" pitchFamily="34" charset="0"/>
              </a:rPr>
              <a:t>1. (Не)хотел котёнок мыт..</a:t>
            </a:r>
            <a:r>
              <a:rPr lang="ru-RU" sz="3200" b="1" dirty="0" err="1">
                <a:latin typeface="Century Gothic" panose="020B0502020202020204" pitchFamily="34" charset="0"/>
              </a:rPr>
              <a:t>ся</a:t>
            </a:r>
            <a:r>
              <a:rPr lang="ru-RU" sz="3200" b="1" dirty="0">
                <a:latin typeface="Century Gothic" panose="020B0502020202020204" pitchFamily="34" charset="0"/>
              </a:rPr>
              <a:t> – опрокинул он корытц.. . Часто умыва..т.. </a:t>
            </a:r>
            <a:r>
              <a:rPr lang="ru-RU" sz="3200" b="1" dirty="0" err="1">
                <a:latin typeface="Century Gothic" panose="020B0502020202020204" pitchFamily="34" charset="0"/>
              </a:rPr>
              <a:t>ся</a:t>
            </a:r>
            <a:r>
              <a:rPr lang="ru-RU" sz="3200" b="1" dirty="0">
                <a:latin typeface="Century Gothic" panose="020B0502020202020204" pitchFamily="34" charset="0"/>
              </a:rPr>
              <a:t>, а с водой (не)</a:t>
            </a:r>
            <a:r>
              <a:rPr lang="ru-RU" sz="3200" b="1" dirty="0" err="1">
                <a:latin typeface="Century Gothic" panose="020B0502020202020204" pitchFamily="34" charset="0"/>
              </a:rPr>
              <a:t>зна</a:t>
            </a:r>
            <a:r>
              <a:rPr lang="ru-RU" sz="3200" b="1" dirty="0">
                <a:latin typeface="Century Gothic" panose="020B0502020202020204" pitchFamily="34" charset="0"/>
              </a:rPr>
              <a:t>..т..</a:t>
            </a:r>
            <a:r>
              <a:rPr lang="ru-RU" sz="3200" b="1" dirty="0" err="1">
                <a:latin typeface="Century Gothic" panose="020B0502020202020204" pitchFamily="34" charset="0"/>
              </a:rPr>
              <a:t>ся</a:t>
            </a:r>
            <a:r>
              <a:rPr lang="ru-RU" sz="3200" b="1" dirty="0">
                <a:latin typeface="Century Gothic" panose="020B0502020202020204" pitchFamily="34" charset="0"/>
              </a:rPr>
              <a:t>. 2. (Не)лает, (не)кусает, а в дом (не)пускает. 3. Я старался (не)смотреть на него, но (не)мог (не)делать этого. 4. Я боялась (не)</a:t>
            </a:r>
            <a:r>
              <a:rPr lang="ru-RU" sz="3200" b="1" dirty="0" err="1">
                <a:latin typeface="Century Gothic" panose="020B0502020202020204" pitchFamily="34" charset="0"/>
              </a:rPr>
              <a:t>взлюбить</a:t>
            </a:r>
            <a:r>
              <a:rPr lang="ru-RU" sz="3200" b="1" dirty="0">
                <a:latin typeface="Century Gothic" panose="020B0502020202020204" pitchFamily="34" charset="0"/>
              </a:rPr>
              <a:t> его.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EE8D67-A6CB-4BD7-8755-1614B62D7217}"/>
              </a:ext>
            </a:extLst>
          </p:cNvPr>
          <p:cNvSpPr txBox="1"/>
          <p:nvPr/>
        </p:nvSpPr>
        <p:spPr>
          <a:xfrm>
            <a:off x="4330933" y="620688"/>
            <a:ext cx="3530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Century Gothic" panose="020B0502020202020204" pitchFamily="34" charset="0"/>
              </a:rPr>
              <a:t>Упражнение 83.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843CE-E23F-42DF-9F9B-65673F85C306}"/>
              </a:ext>
            </a:extLst>
          </p:cNvPr>
          <p:cNvSpPr txBox="1"/>
          <p:nvPr/>
        </p:nvSpPr>
        <p:spPr>
          <a:xfrm>
            <a:off x="911424" y="1293874"/>
            <a:ext cx="10657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Спишите, раскрывая скобки и вставляя</a:t>
            </a:r>
          </a:p>
          <a:p>
            <a:pPr algn="ctr"/>
            <a:r>
              <a:rPr lang="ru-RU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                   пропущенные буквы.</a:t>
            </a:r>
            <a:endParaRPr lang="ru-RU" b="1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EEE42E7-F288-4065-B20C-32CA9814DC62}"/>
              </a:ext>
            </a:extLst>
          </p:cNvPr>
          <p:cNvSpPr/>
          <p:nvPr/>
        </p:nvSpPr>
        <p:spPr>
          <a:xfrm>
            <a:off x="2351584" y="2619568"/>
            <a:ext cx="2088232" cy="457555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Не хотел</a:t>
            </a:r>
            <a:endParaRPr lang="ru-RU" sz="2800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9CD98BE-08B1-491D-B779-10E8BA584386}"/>
              </a:ext>
            </a:extLst>
          </p:cNvPr>
          <p:cNvSpPr/>
          <p:nvPr/>
        </p:nvSpPr>
        <p:spPr>
          <a:xfrm>
            <a:off x="6240016" y="2649352"/>
            <a:ext cx="1728192" cy="39798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мыться</a:t>
            </a:r>
            <a:endParaRPr lang="ru-RU" sz="2800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F926729-3DC1-4BAE-8E2F-304D118539C4}"/>
              </a:ext>
            </a:extLst>
          </p:cNvPr>
          <p:cNvSpPr/>
          <p:nvPr/>
        </p:nvSpPr>
        <p:spPr>
          <a:xfrm>
            <a:off x="839416" y="3129221"/>
            <a:ext cx="2005428" cy="43204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корытце</a:t>
            </a:r>
            <a:endParaRPr lang="ru-RU" sz="2800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424BF82-7496-4CE3-AEA5-80010DA0C663}"/>
              </a:ext>
            </a:extLst>
          </p:cNvPr>
          <p:cNvSpPr/>
          <p:nvPr/>
        </p:nvSpPr>
        <p:spPr>
          <a:xfrm>
            <a:off x="4439816" y="3174638"/>
            <a:ext cx="2636869" cy="43204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умывается</a:t>
            </a:r>
            <a:endParaRPr lang="ru-RU" sz="2800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3CCEBA1-9366-4D5F-9D4A-2ABC08275381}"/>
              </a:ext>
            </a:extLst>
          </p:cNvPr>
          <p:cNvSpPr/>
          <p:nvPr/>
        </p:nvSpPr>
        <p:spPr>
          <a:xfrm>
            <a:off x="997210" y="3651641"/>
            <a:ext cx="2650517" cy="387093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не знается</a:t>
            </a:r>
            <a:endParaRPr lang="ru-RU" sz="2800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570E4AB-2ECB-4C7B-AFDA-30C88039642E}"/>
              </a:ext>
            </a:extLst>
          </p:cNvPr>
          <p:cNvSpPr/>
          <p:nvPr/>
        </p:nvSpPr>
        <p:spPr>
          <a:xfrm>
            <a:off x="6370769" y="3651641"/>
            <a:ext cx="2285074" cy="4126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не кусает</a:t>
            </a:r>
            <a:endParaRPr lang="ru-RU" sz="2800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7C25A32-4550-4C33-AF08-F6C442BF897A}"/>
              </a:ext>
            </a:extLst>
          </p:cNvPr>
          <p:cNvSpPr/>
          <p:nvPr/>
        </p:nvSpPr>
        <p:spPr>
          <a:xfrm>
            <a:off x="4372690" y="3651641"/>
            <a:ext cx="1756786" cy="387093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Не лает</a:t>
            </a:r>
            <a:endParaRPr lang="ru-RU" sz="2800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AFA8C7C-BF4D-4114-98E0-4CD84106C89D}"/>
              </a:ext>
            </a:extLst>
          </p:cNvPr>
          <p:cNvSpPr/>
          <p:nvPr/>
        </p:nvSpPr>
        <p:spPr>
          <a:xfrm>
            <a:off x="945350" y="4133087"/>
            <a:ext cx="2558362" cy="387093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не пускает</a:t>
            </a:r>
            <a:endParaRPr lang="ru-RU" sz="2800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5BD849E-CED7-4608-A503-AA7B078A326D}"/>
              </a:ext>
            </a:extLst>
          </p:cNvPr>
          <p:cNvSpPr/>
          <p:nvPr/>
        </p:nvSpPr>
        <p:spPr>
          <a:xfrm>
            <a:off x="6642949" y="4133087"/>
            <a:ext cx="2837427" cy="388709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не смотреть</a:t>
            </a:r>
            <a:endParaRPr lang="ru-RU" sz="2800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559EA10-156B-4291-83DD-19C446D72AA5}"/>
              </a:ext>
            </a:extLst>
          </p:cNvPr>
          <p:cNvSpPr/>
          <p:nvPr/>
        </p:nvSpPr>
        <p:spPr>
          <a:xfrm>
            <a:off x="926881" y="5097310"/>
            <a:ext cx="2792855" cy="457555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невзлюбить</a:t>
            </a:r>
            <a:endParaRPr lang="ru-RU" sz="2800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48A06F8-2D63-405E-A1E3-E045E921974B}"/>
              </a:ext>
            </a:extLst>
          </p:cNvPr>
          <p:cNvSpPr/>
          <p:nvPr/>
        </p:nvSpPr>
        <p:spPr>
          <a:xfrm>
            <a:off x="1565717" y="4625232"/>
            <a:ext cx="1571734" cy="38709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не мог</a:t>
            </a:r>
            <a:endParaRPr lang="ru-RU" sz="2800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57CA3F9-8A36-4A89-99BF-D1B8DE4FBAA3}"/>
              </a:ext>
            </a:extLst>
          </p:cNvPr>
          <p:cNvSpPr/>
          <p:nvPr/>
        </p:nvSpPr>
        <p:spPr>
          <a:xfrm>
            <a:off x="3291726" y="4588801"/>
            <a:ext cx="2300218" cy="423525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entury Gothic" panose="020B0502020202020204" pitchFamily="34" charset="0"/>
              </a:rPr>
              <a:t>не делать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DF563E-F28E-41AD-AB80-593CD8653F00}"/>
              </a:ext>
            </a:extLst>
          </p:cNvPr>
          <p:cNvSpPr/>
          <p:nvPr/>
        </p:nvSpPr>
        <p:spPr>
          <a:xfrm>
            <a:off x="479376" y="3231555"/>
            <a:ext cx="11233248" cy="267765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        1. (Маленький) мышка (пискнуть и спрятаться). (Маленький) мышонок (пискнуть и спрятаться). </a:t>
            </a:r>
          </a:p>
          <a:p>
            <a:r>
              <a:rPr lang="ru-RU" sz="2800" b="1" dirty="0">
                <a:latin typeface="Century Gothic" panose="020B0502020202020204" pitchFamily="34" charset="0"/>
              </a:rPr>
              <a:t>2. (Огромный) животное (мелькнуть) между деревьями. Тень (огромный) животного (лечь) впереди нас. 3. Дети (играть) в саду. Детвора (играть) в саду. 4. Листья тихо (шелестеть). Листва тихо (шелестеть).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602D11-D690-44AF-8538-A7C8E6F660A5}"/>
              </a:ext>
            </a:extLst>
          </p:cNvPr>
          <p:cNvSpPr txBox="1"/>
          <p:nvPr/>
        </p:nvSpPr>
        <p:spPr>
          <a:xfrm>
            <a:off x="4655840" y="548680"/>
            <a:ext cx="3522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Century Gothic" panose="020B0502020202020204" pitchFamily="34" charset="0"/>
              </a:rPr>
              <a:t>Упражнение 86.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22F907-014E-4B48-9D2E-8E45AB1AD445}"/>
              </a:ext>
            </a:extLst>
          </p:cNvPr>
          <p:cNvSpPr txBox="1"/>
          <p:nvPr/>
        </p:nvSpPr>
        <p:spPr>
          <a:xfrm>
            <a:off x="1289959" y="1274564"/>
            <a:ext cx="99052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Спишите, раскрывая скобки.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 Согласуйте глаголы с именами существительными.</a:t>
            </a: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 Глаголы поставьте в форме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настоящего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 или </a:t>
            </a:r>
            <a:r>
              <a:rPr lang="ru-RU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прошедшего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 времени.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B81217-CB6D-4BB9-A2F1-9A3FEAD34F40}"/>
              </a:ext>
            </a:extLst>
          </p:cNvPr>
          <p:cNvSpPr/>
          <p:nvPr/>
        </p:nvSpPr>
        <p:spPr>
          <a:xfrm>
            <a:off x="479376" y="3231555"/>
            <a:ext cx="11233248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        1. 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Маленькая</a:t>
            </a:r>
            <a:r>
              <a:rPr lang="ru-RU" sz="2800" b="1" dirty="0">
                <a:latin typeface="Century Gothic" panose="020B0502020202020204" pitchFamily="34" charset="0"/>
              </a:rPr>
              <a:t> мышка </a:t>
            </a:r>
            <a:r>
              <a:rPr lang="ru-RU" sz="2800" b="1" dirty="0">
                <a:solidFill>
                  <a:srgbClr val="009495"/>
                </a:solidFill>
                <a:latin typeface="Century Gothic" panose="020B0502020202020204" pitchFamily="34" charset="0"/>
              </a:rPr>
              <a:t>пищит</a:t>
            </a:r>
            <a:r>
              <a:rPr lang="ru-RU" sz="2800" b="1" dirty="0">
                <a:latin typeface="Century Gothic" panose="020B0502020202020204" pitchFamily="34" charset="0"/>
              </a:rPr>
              <a:t> и </a:t>
            </a:r>
            <a:r>
              <a:rPr lang="ru-RU" sz="2800" b="1" dirty="0">
                <a:solidFill>
                  <a:srgbClr val="009495"/>
                </a:solidFill>
                <a:latin typeface="Century Gothic" panose="020B0502020202020204" pitchFamily="34" charset="0"/>
              </a:rPr>
              <a:t>прячется.</a:t>
            </a:r>
            <a:r>
              <a:rPr lang="ru-RU" sz="2800" b="1" dirty="0">
                <a:latin typeface="Century Gothic" panose="020B0502020202020204" pitchFamily="34" charset="0"/>
              </a:rPr>
              <a:t>     </a:t>
            </a:r>
            <a:r>
              <a:rPr lang="ru-RU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Маленький</a:t>
            </a:r>
            <a:r>
              <a:rPr lang="ru-RU" sz="2800" b="1" dirty="0">
                <a:latin typeface="Century Gothic" panose="020B0502020202020204" pitchFamily="34" charset="0"/>
              </a:rPr>
              <a:t> мышонок </a:t>
            </a:r>
            <a:r>
              <a:rPr lang="ru-RU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пискнул</a:t>
            </a:r>
            <a:r>
              <a:rPr lang="ru-RU" sz="2800" b="1" dirty="0">
                <a:latin typeface="Century Gothic" panose="020B0502020202020204" pitchFamily="34" charset="0"/>
              </a:rPr>
              <a:t> и </a:t>
            </a:r>
            <a:r>
              <a:rPr lang="ru-RU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спрятался</a:t>
            </a:r>
            <a:r>
              <a:rPr lang="ru-RU" sz="2800" b="1" dirty="0">
                <a:latin typeface="Century Gothic" panose="020B0502020202020204" pitchFamily="34" charset="0"/>
              </a:rPr>
              <a:t>. </a:t>
            </a:r>
          </a:p>
          <a:p>
            <a:r>
              <a:rPr lang="ru-RU" sz="2800" b="1" dirty="0">
                <a:latin typeface="Century Gothic" panose="020B0502020202020204" pitchFamily="34" charset="0"/>
              </a:rPr>
              <a:t>2. 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Огромное</a:t>
            </a:r>
            <a:r>
              <a:rPr lang="ru-RU" sz="2800" b="1" dirty="0">
                <a:latin typeface="Century Gothic" panose="020B0502020202020204" pitchFamily="34" charset="0"/>
              </a:rPr>
              <a:t> животное 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мелькает</a:t>
            </a:r>
            <a:r>
              <a:rPr lang="ru-RU" sz="2800" b="1" dirty="0">
                <a:latin typeface="Century Gothic" panose="020B0502020202020204" pitchFamily="34" charset="0"/>
              </a:rPr>
              <a:t> между деревьями. Тень </a:t>
            </a:r>
            <a:r>
              <a:rPr lang="ru-RU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огромного</a:t>
            </a:r>
            <a:r>
              <a:rPr lang="ru-RU" sz="2800" b="1" dirty="0">
                <a:latin typeface="Century Gothic" panose="020B0502020202020204" pitchFamily="34" charset="0"/>
              </a:rPr>
              <a:t> животного </a:t>
            </a:r>
            <a:r>
              <a:rPr lang="ru-RU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легла</a:t>
            </a:r>
            <a:r>
              <a:rPr lang="ru-RU" sz="2800" b="1" dirty="0">
                <a:latin typeface="Century Gothic" panose="020B0502020202020204" pitchFamily="34" charset="0"/>
              </a:rPr>
              <a:t> впереди нас. 3. Дети </a:t>
            </a:r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играют</a:t>
            </a:r>
            <a:r>
              <a:rPr lang="ru-RU" sz="2800" b="1" dirty="0">
                <a:latin typeface="Century Gothic" panose="020B0502020202020204" pitchFamily="34" charset="0"/>
              </a:rPr>
              <a:t> в саду. Детвора </a:t>
            </a:r>
            <a:r>
              <a:rPr lang="ru-RU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играла</a:t>
            </a:r>
            <a:r>
              <a:rPr lang="ru-RU" sz="2800" b="1" dirty="0">
                <a:latin typeface="Century Gothic" panose="020B0502020202020204" pitchFamily="34" charset="0"/>
              </a:rPr>
              <a:t> в саду. 4. Листья тихо </a:t>
            </a:r>
            <a:r>
              <a:rPr lang="ru-RU" sz="2800" b="1" dirty="0">
                <a:solidFill>
                  <a:srgbClr val="6E558D"/>
                </a:solidFill>
                <a:latin typeface="Century Gothic" panose="020B0502020202020204" pitchFamily="34" charset="0"/>
              </a:rPr>
              <a:t>шелестят</a:t>
            </a:r>
            <a:r>
              <a:rPr lang="ru-RU" sz="2800" b="1" dirty="0">
                <a:latin typeface="Century Gothic" panose="020B0502020202020204" pitchFamily="34" charset="0"/>
              </a:rPr>
              <a:t>. Листва тихо </a:t>
            </a:r>
            <a:r>
              <a:rPr lang="ru-RU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шелестела</a:t>
            </a:r>
            <a:r>
              <a:rPr lang="ru-RU" sz="2800" b="1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550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639E26-C5A5-4C32-9F39-95B0AB36DDA2}"/>
              </a:ext>
            </a:extLst>
          </p:cNvPr>
          <p:cNvSpPr/>
          <p:nvPr/>
        </p:nvSpPr>
        <p:spPr>
          <a:xfrm>
            <a:off x="738860" y="2943467"/>
            <a:ext cx="10829748" cy="353943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latin typeface="Century Gothic" panose="020B0502020202020204" pitchFamily="34" charset="0"/>
              </a:rPr>
              <a:t>     Лиса Лисичка зимой </a:t>
            </a:r>
            <a:r>
              <a:rPr lang="ru-RU" sz="3200" b="1" dirty="0" err="1">
                <a:latin typeface="Century Gothic" panose="020B0502020202020204" pitchFamily="34" charset="0"/>
              </a:rPr>
              <a:t>мышку..т</a:t>
            </a:r>
            <a:r>
              <a:rPr lang="ru-RU" sz="3200" b="1" dirty="0">
                <a:latin typeface="Century Gothic" panose="020B0502020202020204" pitchFamily="34" charset="0"/>
              </a:rPr>
              <a:t> – мышей </a:t>
            </a:r>
            <a:r>
              <a:rPr lang="ru-RU" sz="3200" b="1" dirty="0" err="1">
                <a:latin typeface="Century Gothic" panose="020B0502020202020204" pitchFamily="34" charset="0"/>
              </a:rPr>
              <a:t>лов..т</a:t>
            </a:r>
            <a:r>
              <a:rPr lang="ru-RU" sz="3200" b="1" dirty="0">
                <a:latin typeface="Century Gothic" panose="020B0502020202020204" pitchFamily="34" charset="0"/>
              </a:rPr>
              <a:t>. Она встала на пенёк, чтобы подальше было видно, и </a:t>
            </a:r>
            <a:r>
              <a:rPr lang="ru-RU" sz="3200" b="1" dirty="0" err="1">
                <a:latin typeface="Century Gothic" panose="020B0502020202020204" pitchFamily="34" charset="0"/>
              </a:rPr>
              <a:t>слуша</a:t>
            </a:r>
            <a:r>
              <a:rPr lang="ru-RU" sz="3200" b="1" dirty="0">
                <a:latin typeface="Century Gothic" panose="020B0502020202020204" pitchFamily="34" charset="0"/>
              </a:rPr>
              <a:t>..т, и </a:t>
            </a:r>
            <a:r>
              <a:rPr lang="ru-RU" sz="3200" b="1" dirty="0" err="1">
                <a:latin typeface="Century Gothic" panose="020B0502020202020204" pitchFamily="34" charset="0"/>
              </a:rPr>
              <a:t>смотр..т</a:t>
            </a:r>
            <a:r>
              <a:rPr lang="ru-RU" sz="3200" b="1" dirty="0">
                <a:latin typeface="Century Gothic" panose="020B0502020202020204" pitchFamily="34" charset="0"/>
              </a:rPr>
              <a:t>: где под снегом </a:t>
            </a:r>
            <a:r>
              <a:rPr lang="ru-RU" sz="3200" b="1" dirty="0" err="1">
                <a:latin typeface="Century Gothic" panose="020B0502020202020204" pitchFamily="34" charset="0"/>
              </a:rPr>
              <a:t>мыш</a:t>
            </a:r>
            <a:r>
              <a:rPr lang="ru-RU" sz="3200" b="1" dirty="0">
                <a:latin typeface="Century Gothic" panose="020B0502020202020204" pitchFamily="34" charset="0"/>
              </a:rPr>
              <a:t>.. </a:t>
            </a:r>
            <a:r>
              <a:rPr lang="ru-RU" sz="3200" b="1" dirty="0" err="1">
                <a:latin typeface="Century Gothic" panose="020B0502020202020204" pitchFamily="34" charset="0"/>
              </a:rPr>
              <a:t>пискн</a:t>
            </a:r>
            <a:r>
              <a:rPr lang="ru-RU" sz="3200" b="1" dirty="0">
                <a:latin typeface="Century Gothic" panose="020B0502020202020204" pitchFamily="34" charset="0"/>
              </a:rPr>
              <a:t>..т, где сне.. чуть-чуть ш..в..льнёт..</a:t>
            </a:r>
            <a:r>
              <a:rPr lang="ru-RU" sz="3200" b="1" dirty="0" err="1">
                <a:latin typeface="Century Gothic" panose="020B0502020202020204" pitchFamily="34" charset="0"/>
              </a:rPr>
              <a:t>ся</a:t>
            </a:r>
            <a:r>
              <a:rPr lang="ru-RU" sz="3200" b="1" dirty="0">
                <a:latin typeface="Century Gothic" panose="020B0502020202020204" pitchFamily="34" charset="0"/>
              </a:rPr>
              <a:t>. </a:t>
            </a:r>
            <a:r>
              <a:rPr lang="ru-RU" sz="3200" b="1" dirty="0" err="1">
                <a:latin typeface="Century Gothic" panose="020B0502020202020204" pitchFamily="34" charset="0"/>
              </a:rPr>
              <a:t>Услыш</a:t>
            </a:r>
            <a:r>
              <a:rPr lang="ru-RU" sz="3200" b="1" dirty="0">
                <a:latin typeface="Century Gothic" panose="020B0502020202020204" pitchFamily="34" charset="0"/>
              </a:rPr>
              <a:t>..т, </a:t>
            </a:r>
            <a:r>
              <a:rPr lang="ru-RU" sz="3200" b="1" dirty="0" err="1">
                <a:latin typeface="Century Gothic" panose="020B0502020202020204" pitchFamily="34" charset="0"/>
              </a:rPr>
              <a:t>замет..т</a:t>
            </a:r>
            <a:r>
              <a:rPr lang="ru-RU" sz="3200" b="1" dirty="0">
                <a:latin typeface="Century Gothic" panose="020B0502020202020204" pitchFamily="34" charset="0"/>
              </a:rPr>
              <a:t> – </a:t>
            </a:r>
            <a:r>
              <a:rPr lang="ru-RU" sz="3200" b="1" dirty="0" err="1">
                <a:latin typeface="Century Gothic" panose="020B0502020202020204" pitchFamily="34" charset="0"/>
              </a:rPr>
              <a:t>кин</a:t>
            </a:r>
            <a:r>
              <a:rPr lang="ru-RU" sz="3200" b="1" dirty="0">
                <a:latin typeface="Century Gothic" panose="020B0502020202020204" pitchFamily="34" charset="0"/>
              </a:rPr>
              <a:t>..т..</a:t>
            </a:r>
            <a:r>
              <a:rPr lang="ru-RU" sz="3200" b="1" dirty="0" err="1">
                <a:latin typeface="Century Gothic" panose="020B0502020202020204" pitchFamily="34" charset="0"/>
              </a:rPr>
              <a:t>ся</a:t>
            </a:r>
            <a:r>
              <a:rPr lang="ru-RU" sz="3200" b="1" dirty="0">
                <a:latin typeface="Century Gothic" panose="020B0502020202020204" pitchFamily="34" charset="0"/>
              </a:rPr>
              <a:t>. Готово: попалась </a:t>
            </a:r>
            <a:r>
              <a:rPr lang="ru-RU" sz="3200" b="1" dirty="0" err="1">
                <a:latin typeface="Century Gothic" panose="020B0502020202020204" pitchFamily="34" charset="0"/>
              </a:rPr>
              <a:t>мыш</a:t>
            </a:r>
            <a:r>
              <a:rPr lang="ru-RU" sz="3200" b="1" dirty="0">
                <a:latin typeface="Century Gothic" panose="020B0502020202020204" pitchFamily="34" charset="0"/>
              </a:rPr>
              <a:t>.. в зубы </a:t>
            </a:r>
            <a:r>
              <a:rPr lang="ru-RU" sz="3200" b="1" dirty="0" err="1">
                <a:latin typeface="Century Gothic" panose="020B0502020202020204" pitchFamily="34" charset="0"/>
              </a:rPr>
              <a:t>рыж..й</a:t>
            </a:r>
            <a:r>
              <a:rPr lang="ru-RU" sz="3200" b="1" dirty="0">
                <a:latin typeface="Century Gothic" panose="020B0502020202020204" pitchFamily="34" charset="0"/>
              </a:rPr>
              <a:t>, пушист..й</a:t>
            </a:r>
            <a:r>
              <a:rPr lang="ru-RU" sz="4000" b="1" baseline="28000" dirty="0">
                <a:solidFill>
                  <a:srgbClr val="C00000"/>
                </a:solidFill>
                <a:latin typeface="Century Gothic" panose="020B0502020202020204" pitchFamily="34" charset="0"/>
              </a:rPr>
              <a:t>1</a:t>
            </a:r>
            <a:r>
              <a:rPr lang="ru-RU" sz="3200" b="1" dirty="0">
                <a:latin typeface="Century Gothic" panose="020B0502020202020204" pitchFamily="34" charset="0"/>
              </a:rPr>
              <a:t> охотнице. </a:t>
            </a:r>
          </a:p>
          <a:p>
            <a:pPr algn="r"/>
            <a:r>
              <a:rPr lang="ru-RU" sz="3200" b="1" dirty="0">
                <a:latin typeface="Century Gothic" panose="020B0502020202020204" pitchFamily="34" charset="0"/>
              </a:rPr>
              <a:t>(По Е. Чарушину.)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B057AE-5B45-43E4-837B-324A373F57E1}"/>
              </a:ext>
            </a:extLst>
          </p:cNvPr>
          <p:cNvSpPr txBox="1"/>
          <p:nvPr/>
        </p:nvSpPr>
        <p:spPr>
          <a:xfrm>
            <a:off x="4511824" y="620688"/>
            <a:ext cx="3530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9495"/>
                </a:solidFill>
                <a:latin typeface="Century Gothic" panose="020B0502020202020204" pitchFamily="34" charset="0"/>
              </a:rPr>
              <a:t>Упражнение 88.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F569F3-B34B-4198-9DE3-2CA120C8EBDC}"/>
              </a:ext>
            </a:extLst>
          </p:cNvPr>
          <p:cNvSpPr txBox="1"/>
          <p:nvPr/>
        </p:nvSpPr>
        <p:spPr>
          <a:xfrm>
            <a:off x="862017" y="1289635"/>
            <a:ext cx="10829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Спишите, вставляя пропущенные буквы. </a:t>
            </a:r>
          </a:p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Укажите спряжение глаголов и</a:t>
            </a:r>
          </a:p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 выделите личные окончания.</a:t>
            </a:r>
          </a:p>
        </p:txBody>
      </p:sp>
    </p:spTree>
    <p:extLst>
      <p:ext uri="{BB962C8B-B14F-4D97-AF65-F5344CB8AC3E}">
        <p14:creationId xmlns:p14="http://schemas.microsoft.com/office/powerpoint/2010/main" val="3598332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58E898D-935F-430A-B60A-AAD6813848A0}"/>
              </a:ext>
            </a:extLst>
          </p:cNvPr>
          <p:cNvSpPr/>
          <p:nvPr/>
        </p:nvSpPr>
        <p:spPr>
          <a:xfrm>
            <a:off x="695401" y="1444219"/>
            <a:ext cx="10801200" cy="353943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latin typeface="Century Gothic" panose="020B0502020202020204" pitchFamily="34" charset="0"/>
              </a:rPr>
              <a:t>     Лиса Лисичка зимой мышку </a:t>
            </a:r>
            <a:r>
              <a:rPr lang="ru-RU" sz="32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ет</a:t>
            </a:r>
            <a:r>
              <a:rPr lang="ru-RU" sz="3200" b="1" dirty="0">
                <a:latin typeface="Century Gothic" panose="020B0502020202020204" pitchFamily="34" charset="0"/>
              </a:rPr>
              <a:t> – мышей лов </a:t>
            </a:r>
            <a:r>
              <a:rPr lang="ru-RU" sz="32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ит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3200" b="1" dirty="0">
                <a:latin typeface="Century Gothic" panose="020B0502020202020204" pitchFamily="34" charset="0"/>
              </a:rPr>
              <a:t>. Она встала на пенёк, чтобы подальше было видно, и </a:t>
            </a:r>
            <a:r>
              <a:rPr lang="ru-RU" sz="3200" b="1" dirty="0" err="1">
                <a:latin typeface="Century Gothic" panose="020B0502020202020204" pitchFamily="34" charset="0"/>
              </a:rPr>
              <a:t>слуша</a:t>
            </a:r>
            <a:r>
              <a:rPr lang="ru-RU" sz="3200" b="1" dirty="0">
                <a:latin typeface="Century Gothic" panose="020B0502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ет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3200" b="1" dirty="0">
                <a:latin typeface="Century Gothic" panose="020B0502020202020204" pitchFamily="34" charset="0"/>
              </a:rPr>
              <a:t>, и смотр </a:t>
            </a:r>
            <a:r>
              <a:rPr lang="ru-RU" sz="32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ит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3200" b="1" dirty="0">
                <a:latin typeface="Century Gothic" panose="020B0502020202020204" pitchFamily="34" charset="0"/>
              </a:rPr>
              <a:t>: где под снегом мыш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ь</a:t>
            </a:r>
            <a:r>
              <a:rPr lang="ru-RU" sz="3200" b="1" dirty="0">
                <a:latin typeface="Century Gothic" panose="020B0502020202020204" pitchFamily="34" charset="0"/>
              </a:rPr>
              <a:t> </a:t>
            </a:r>
            <a:r>
              <a:rPr lang="ru-RU" sz="3200" b="1" dirty="0" err="1">
                <a:latin typeface="Century Gothic" panose="020B0502020202020204" pitchFamily="34" charset="0"/>
              </a:rPr>
              <a:t>пискн</a:t>
            </a:r>
            <a:r>
              <a:rPr lang="ru-RU" sz="3200" b="1" dirty="0">
                <a:latin typeface="Century Gothic" panose="020B0502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ет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3200" b="1" dirty="0">
                <a:latin typeface="Century Gothic" panose="020B0502020202020204" pitchFamily="34" charset="0"/>
              </a:rPr>
              <a:t>, где сне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г</a:t>
            </a:r>
            <a:r>
              <a:rPr lang="ru-RU" sz="3200" b="1" dirty="0">
                <a:latin typeface="Century Gothic" panose="020B0502020202020204" pitchFamily="34" charset="0"/>
              </a:rPr>
              <a:t> чуть-чуть ш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е</a:t>
            </a:r>
            <a:r>
              <a:rPr lang="ru-RU" sz="3200" b="1" dirty="0">
                <a:latin typeface="Century Gothic" panose="020B0502020202020204" pitchFamily="34" charset="0"/>
              </a:rPr>
              <a:t>в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е</a:t>
            </a:r>
            <a:r>
              <a:rPr lang="ru-RU" sz="3200" b="1" dirty="0">
                <a:latin typeface="Century Gothic" panose="020B0502020202020204" pitchFamily="34" charset="0"/>
              </a:rPr>
              <a:t>льнё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тся</a:t>
            </a:r>
            <a:r>
              <a:rPr lang="ru-RU" sz="3200" b="1" dirty="0">
                <a:latin typeface="Century Gothic" panose="020B0502020202020204" pitchFamily="34" charset="0"/>
              </a:rPr>
              <a:t>. </a:t>
            </a:r>
            <a:r>
              <a:rPr lang="ru-RU" sz="3200" b="1" dirty="0" err="1">
                <a:latin typeface="Century Gothic" panose="020B0502020202020204" pitchFamily="34" charset="0"/>
              </a:rPr>
              <a:t>Услыш</a:t>
            </a:r>
            <a:r>
              <a:rPr lang="ru-RU" sz="3200" b="1" dirty="0">
                <a:latin typeface="Century Gothic" panose="020B0502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ит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 </a:t>
            </a:r>
            <a:r>
              <a:rPr lang="ru-RU" sz="3200" b="1" dirty="0">
                <a:latin typeface="Century Gothic" panose="020B0502020202020204" pitchFamily="34" charset="0"/>
              </a:rPr>
              <a:t>, замет </a:t>
            </a:r>
            <a:r>
              <a:rPr lang="ru-RU" sz="32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ит</a:t>
            </a:r>
            <a:r>
              <a:rPr lang="ru-RU" sz="3200" b="1" dirty="0">
                <a:latin typeface="Century Gothic" panose="020B0502020202020204" pitchFamily="34" charset="0"/>
              </a:rPr>
              <a:t> – </a:t>
            </a:r>
            <a:r>
              <a:rPr lang="ru-RU" sz="3200" b="1" dirty="0" err="1">
                <a:latin typeface="Century Gothic" panose="020B0502020202020204" pitchFamily="34" charset="0"/>
              </a:rPr>
              <a:t>кин</a:t>
            </a:r>
            <a:r>
              <a:rPr lang="ru-RU" sz="3200" b="1" dirty="0">
                <a:latin typeface="Century Gothic" panose="020B0502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ет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ru-RU" sz="3200" b="1" dirty="0" err="1">
                <a:latin typeface="Century Gothic" panose="020B0502020202020204" pitchFamily="34" charset="0"/>
              </a:rPr>
              <a:t>ся</a:t>
            </a:r>
            <a:r>
              <a:rPr lang="ru-RU" sz="3200" b="1" dirty="0">
                <a:latin typeface="Century Gothic" panose="020B0502020202020204" pitchFamily="34" charset="0"/>
              </a:rPr>
              <a:t>. Готово: попалась мыш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ь</a:t>
            </a:r>
            <a:r>
              <a:rPr lang="ru-RU" sz="3200" b="1" dirty="0">
                <a:latin typeface="Century Gothic" panose="020B0502020202020204" pitchFamily="34" charset="0"/>
              </a:rPr>
              <a:t> в зубы рыж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ей</a:t>
            </a:r>
            <a:r>
              <a:rPr lang="ru-RU" sz="3200" b="1" dirty="0">
                <a:latin typeface="Century Gothic" panose="020B0502020202020204" pitchFamily="34" charset="0"/>
              </a:rPr>
              <a:t>, пушист</a:t>
            </a:r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ой</a:t>
            </a:r>
            <a:r>
              <a:rPr lang="ru-RU" sz="4000" b="1" baseline="28000" dirty="0">
                <a:solidFill>
                  <a:srgbClr val="C00000"/>
                </a:solidFill>
                <a:latin typeface="Century Gothic" panose="020B0502020202020204" pitchFamily="34" charset="0"/>
              </a:rPr>
              <a:t>1</a:t>
            </a:r>
            <a:r>
              <a:rPr lang="ru-RU" sz="3200" b="1" dirty="0">
                <a:latin typeface="Century Gothic" panose="020B0502020202020204" pitchFamily="34" charset="0"/>
              </a:rPr>
              <a:t> охотнице. </a:t>
            </a:r>
          </a:p>
          <a:p>
            <a:pPr algn="r"/>
            <a:r>
              <a:rPr lang="ru-RU" sz="3200" b="1" dirty="0">
                <a:latin typeface="Century Gothic" panose="020B0502020202020204" pitchFamily="34" charset="0"/>
              </a:rPr>
              <a:t>(По Е. Чарушину.) </a:t>
            </a:r>
          </a:p>
        </p:txBody>
      </p:sp>
      <p:sp>
        <p:nvSpPr>
          <p:cNvPr id="7" name="Rectangle 81">
            <a:extLst>
              <a:ext uri="{FF2B5EF4-FFF2-40B4-BE49-F238E27FC236}">
                <a16:creationId xmlns:a16="http://schemas.microsoft.com/office/drawing/2014/main" id="{56032BD4-C699-481D-8FE5-17A94CEA1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2124" y="1533530"/>
            <a:ext cx="648071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Rectangle 81">
            <a:extLst>
              <a:ext uri="{FF2B5EF4-FFF2-40B4-BE49-F238E27FC236}">
                <a16:creationId xmlns:a16="http://schemas.microsoft.com/office/drawing/2014/main" id="{8B50E9C8-0110-465D-A87C-7F28A8CCC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0496" y="1533530"/>
            <a:ext cx="606830" cy="40934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Rectangle 81">
            <a:extLst>
              <a:ext uri="{FF2B5EF4-FFF2-40B4-BE49-F238E27FC236}">
                <a16:creationId xmlns:a16="http://schemas.microsoft.com/office/drawing/2014/main" id="{45D0A998-9766-4DB7-865D-BE6D2462D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877" y="2942063"/>
            <a:ext cx="576064" cy="48693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Rectangle 81">
            <a:extLst>
              <a:ext uri="{FF2B5EF4-FFF2-40B4-BE49-F238E27FC236}">
                <a16:creationId xmlns:a16="http://schemas.microsoft.com/office/drawing/2014/main" id="{DFBEBB14-DDA4-4317-950A-3769CCB22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4300" y="2492896"/>
            <a:ext cx="57606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81">
            <a:extLst>
              <a:ext uri="{FF2B5EF4-FFF2-40B4-BE49-F238E27FC236}">
                <a16:creationId xmlns:a16="http://schemas.microsoft.com/office/drawing/2014/main" id="{2D2F4A6E-D747-44FC-93EC-227109F0E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7768" y="2492896"/>
            <a:ext cx="576064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81">
            <a:extLst>
              <a:ext uri="{FF2B5EF4-FFF2-40B4-BE49-F238E27FC236}">
                <a16:creationId xmlns:a16="http://schemas.microsoft.com/office/drawing/2014/main" id="{5448584C-12DF-4138-B24C-95B7E743E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8565" y="3488766"/>
            <a:ext cx="576064" cy="432049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Rectangle 81">
            <a:extLst>
              <a:ext uri="{FF2B5EF4-FFF2-40B4-BE49-F238E27FC236}">
                <a16:creationId xmlns:a16="http://schemas.microsoft.com/office/drawing/2014/main" id="{F57F9796-3EC8-4EFB-BBE1-96DC6ACC4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576" y="3501008"/>
            <a:ext cx="634814" cy="40756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81">
            <a:extLst>
              <a:ext uri="{FF2B5EF4-FFF2-40B4-BE49-F238E27FC236}">
                <a16:creationId xmlns:a16="http://schemas.microsoft.com/office/drawing/2014/main" id="{6EE0FD86-552A-4629-B75C-6EFD3AAB0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5506" y="3501008"/>
            <a:ext cx="576064" cy="43254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43ACDD6-2E1F-45F9-BAF2-5EFABD4741DF}"/>
              </a:ext>
            </a:extLst>
          </p:cNvPr>
          <p:cNvSpPr/>
          <p:nvPr/>
        </p:nvSpPr>
        <p:spPr>
          <a:xfrm>
            <a:off x="5781450" y="1484784"/>
            <a:ext cx="2078745" cy="4807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I </a:t>
            </a:r>
            <a:r>
              <a:rPr lang="ru-RU" sz="2800" b="1" dirty="0" err="1">
                <a:latin typeface="Century Gothic" panose="020B0502020202020204" pitchFamily="34" charset="0"/>
              </a:rPr>
              <a:t>спр</a:t>
            </a:r>
            <a:r>
              <a:rPr lang="en-US" sz="2800" b="1" dirty="0">
                <a:latin typeface="Century Gothic" panose="020B0502020202020204" pitchFamily="34" charset="0"/>
              </a:rPr>
              <a:t>.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1FB2D2FA-6E22-41D1-9240-0F1BA021C333}"/>
              </a:ext>
            </a:extLst>
          </p:cNvPr>
          <p:cNvSpPr/>
          <p:nvPr/>
        </p:nvSpPr>
        <p:spPr>
          <a:xfrm>
            <a:off x="9824538" y="1484784"/>
            <a:ext cx="1672061" cy="4807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II </a:t>
            </a:r>
            <a:r>
              <a:rPr lang="ru-RU" sz="2800" b="1" dirty="0" err="1">
                <a:latin typeface="Century Gothic" panose="020B0502020202020204" pitchFamily="34" charset="0"/>
              </a:rPr>
              <a:t>спр</a:t>
            </a:r>
            <a:r>
              <a:rPr lang="en-US" sz="2800" b="1" dirty="0">
                <a:latin typeface="Century Gothic" panose="020B0502020202020204" pitchFamily="34" charset="0"/>
              </a:rPr>
              <a:t>.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2B36C200-6E19-4A0D-BB60-12D102FCAA4C}"/>
              </a:ext>
            </a:extLst>
          </p:cNvPr>
          <p:cNvSpPr/>
          <p:nvPr/>
        </p:nvSpPr>
        <p:spPr>
          <a:xfrm>
            <a:off x="2596983" y="2507102"/>
            <a:ext cx="2078745" cy="4807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I </a:t>
            </a:r>
            <a:r>
              <a:rPr lang="ru-RU" sz="2800" b="1" dirty="0" err="1">
                <a:latin typeface="Century Gothic" panose="020B0502020202020204" pitchFamily="34" charset="0"/>
              </a:rPr>
              <a:t>спр</a:t>
            </a:r>
            <a:r>
              <a:rPr lang="en-US" sz="2800" b="1" dirty="0">
                <a:latin typeface="Century Gothic" panose="020B0502020202020204" pitchFamily="34" charset="0"/>
              </a:rPr>
              <a:t>.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2A695BA9-6066-4383-A363-B4D615C28852}"/>
              </a:ext>
            </a:extLst>
          </p:cNvPr>
          <p:cNvSpPr/>
          <p:nvPr/>
        </p:nvSpPr>
        <p:spPr>
          <a:xfrm>
            <a:off x="5303912" y="2516987"/>
            <a:ext cx="1926666" cy="4807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II </a:t>
            </a:r>
            <a:r>
              <a:rPr lang="ru-RU" sz="28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спр</a:t>
            </a:r>
            <a:r>
              <a:rPr lang="en-US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.</a:t>
            </a:r>
            <a:endParaRPr lang="ru-RU" sz="28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556F2F3C-2C9E-4A15-9C3C-E2B0F821D5F6}"/>
              </a:ext>
            </a:extLst>
          </p:cNvPr>
          <p:cNvSpPr/>
          <p:nvPr/>
        </p:nvSpPr>
        <p:spPr>
          <a:xfrm>
            <a:off x="2063552" y="3034547"/>
            <a:ext cx="2078745" cy="4075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I </a:t>
            </a:r>
            <a:r>
              <a:rPr lang="ru-RU" sz="28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спр</a:t>
            </a:r>
            <a:r>
              <a:rPr lang="en-US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.</a:t>
            </a:r>
            <a:endParaRPr lang="ru-RU" sz="28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E6971857-2B7B-4279-92A9-FE2830D36BE6}"/>
              </a:ext>
            </a:extLst>
          </p:cNvPr>
          <p:cNvSpPr/>
          <p:nvPr/>
        </p:nvSpPr>
        <p:spPr>
          <a:xfrm>
            <a:off x="8123466" y="2973537"/>
            <a:ext cx="2797070" cy="4807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I </a:t>
            </a:r>
            <a:r>
              <a:rPr lang="ru-RU" sz="28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спр</a:t>
            </a:r>
            <a:r>
              <a:rPr lang="en-US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.</a:t>
            </a:r>
            <a:endParaRPr lang="ru-RU" sz="28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56A21B66-86AE-4965-AA46-1FDE3F7EF2A6}"/>
              </a:ext>
            </a:extLst>
          </p:cNvPr>
          <p:cNvSpPr/>
          <p:nvPr/>
        </p:nvSpPr>
        <p:spPr>
          <a:xfrm>
            <a:off x="775009" y="3518266"/>
            <a:ext cx="2139381" cy="4807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II </a:t>
            </a:r>
            <a:r>
              <a:rPr lang="ru-RU" sz="28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спр</a:t>
            </a:r>
            <a:r>
              <a:rPr lang="en-US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.</a:t>
            </a:r>
            <a:endParaRPr lang="ru-RU" sz="28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9DA6518A-7D58-482E-9BF2-B3064A8D6971}"/>
              </a:ext>
            </a:extLst>
          </p:cNvPr>
          <p:cNvSpPr/>
          <p:nvPr/>
        </p:nvSpPr>
        <p:spPr>
          <a:xfrm>
            <a:off x="3153160" y="3465229"/>
            <a:ext cx="1921469" cy="4807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>
                <a:solidFill>
                  <a:prstClr val="white"/>
                </a:solidFill>
                <a:latin typeface="Century Gothic" panose="020B0502020202020204" pitchFamily="34" charset="0"/>
              </a:rPr>
              <a:t>II </a:t>
            </a:r>
            <a:r>
              <a:rPr lang="ru-RU" sz="2800" b="1">
                <a:solidFill>
                  <a:prstClr val="white"/>
                </a:solidFill>
                <a:latin typeface="Century Gothic" panose="020B0502020202020204" pitchFamily="34" charset="0"/>
              </a:rPr>
              <a:t>спр</a:t>
            </a:r>
            <a:r>
              <a:rPr lang="en-US" sz="2800" b="1">
                <a:solidFill>
                  <a:prstClr val="white"/>
                </a:solidFill>
                <a:latin typeface="Century Gothic" panose="020B0502020202020204" pitchFamily="34" charset="0"/>
              </a:rPr>
              <a:t>.</a:t>
            </a:r>
            <a:endParaRPr lang="ru-RU" sz="28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FE8610C-D85A-41B0-88A1-A3B43145C1A2}"/>
              </a:ext>
            </a:extLst>
          </p:cNvPr>
          <p:cNvSpPr/>
          <p:nvPr/>
        </p:nvSpPr>
        <p:spPr>
          <a:xfrm>
            <a:off x="5464429" y="3492377"/>
            <a:ext cx="1921469" cy="48079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I </a:t>
            </a:r>
            <a:r>
              <a:rPr lang="ru-RU" sz="28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спр</a:t>
            </a:r>
            <a:r>
              <a:rPr lang="en-US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.</a:t>
            </a:r>
            <a:endParaRPr lang="ru-RU" sz="28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562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186" y="602789"/>
            <a:ext cx="5199740" cy="10081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8000" b="1" dirty="0">
                <a:ln>
                  <a:solidFill>
                    <a:sysClr val="windowText" lastClr="000000"/>
                  </a:solidFill>
                </a:ln>
                <a:solidFill>
                  <a:srgbClr val="F5D44B"/>
                </a:solidFill>
              </a:rPr>
              <a:t>Глагол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99656" y="1610901"/>
            <a:ext cx="71642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Что без меня предметы?</a:t>
            </a:r>
            <a:b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Лишь названья.</a:t>
            </a:r>
            <a:b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А я приду – </a:t>
            </a:r>
          </a:p>
          <a:p>
            <a:pPr algn="ctr"/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всё в действие придёт.</a:t>
            </a:r>
            <a:b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Летит ракета, </a:t>
            </a:r>
            <a:b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Люди строят зданья,</a:t>
            </a:r>
            <a:b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Цветут сады, </a:t>
            </a:r>
            <a:b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И рожь в полях растет. </a:t>
            </a:r>
          </a:p>
        </p:txBody>
      </p:sp>
      <p:pic>
        <p:nvPicPr>
          <p:cNvPr id="1028" name="Picture 4" descr="https://png.pngtree.com/element_origin_min_pic/16/10/21/277448a877a33e8d0efc778025291c86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3" t="5021" r="22827" b="9930"/>
          <a:stretch/>
        </p:blipFill>
        <p:spPr bwMode="auto">
          <a:xfrm>
            <a:off x="1019943" y="1628800"/>
            <a:ext cx="2016225" cy="302433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782FC50-0DE0-4BA0-A89F-2040E0A63DB1}"/>
              </a:ext>
            </a:extLst>
          </p:cNvPr>
          <p:cNvSpPr/>
          <p:nvPr/>
        </p:nvSpPr>
        <p:spPr>
          <a:xfrm>
            <a:off x="1199456" y="764704"/>
            <a:ext cx="92890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пушистой — слово из 3 слогов: </a:t>
            </a:r>
            <a:r>
              <a:rPr lang="ru-RU" sz="32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п</a:t>
            </a:r>
            <a:r>
              <a:rPr lang="ru-RU" sz="32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у</a:t>
            </a:r>
            <a:r>
              <a:rPr lang="ru-RU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-ш</a:t>
            </a:r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и</a:t>
            </a:r>
            <a:r>
              <a:rPr lang="ru-RU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-ст</a:t>
            </a:r>
            <a:r>
              <a:rPr lang="ru-RU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о</a:t>
            </a:r>
            <a:r>
              <a:rPr lang="ru-RU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й. Ударение падает на 2-й слог.</a:t>
            </a:r>
            <a:endParaRPr lang="ru-RU" sz="3200" b="1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46937C4-BFFA-40A0-8419-63448A83BAC0}"/>
              </a:ext>
            </a:extLst>
          </p:cNvPr>
          <p:cNvSpPr/>
          <p:nvPr/>
        </p:nvSpPr>
        <p:spPr>
          <a:xfrm>
            <a:off x="695400" y="1916832"/>
            <a:ext cx="10714128" cy="4247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 п - [п]  - согласный, глухой, </a:t>
            </a:r>
            <a:r>
              <a:rPr lang="ru-RU" sz="2800" b="1" dirty="0">
                <a:solidFill>
                  <a:srgbClr val="2196F3"/>
                </a:solidFill>
                <a:latin typeface="Century Gothic" panose="020B0502020202020204" pitchFamily="34" charset="0"/>
              </a:rPr>
              <a:t>твёрдый</a:t>
            </a:r>
            <a:r>
              <a:rPr 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 </a:t>
            </a:r>
            <a:br>
              <a:rPr 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 у - [у]  - </a:t>
            </a:r>
            <a:r>
              <a:rPr lang="ru-RU" sz="2800" b="1" dirty="0">
                <a:solidFill>
                  <a:srgbClr val="E51C23"/>
                </a:solidFill>
                <a:latin typeface="Century Gothic" panose="020B0502020202020204" pitchFamily="34" charset="0"/>
              </a:rPr>
              <a:t>гласный</a:t>
            </a:r>
            <a:r>
              <a:rPr 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, безударный</a:t>
            </a:r>
            <a:br>
              <a:rPr 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ш - [ш] - согласный, глухой, </a:t>
            </a:r>
            <a:r>
              <a:rPr lang="ru-RU" sz="2800" b="1" dirty="0">
                <a:solidFill>
                  <a:srgbClr val="2196F3"/>
                </a:solidFill>
                <a:latin typeface="Century Gothic" panose="020B0502020202020204" pitchFamily="34" charset="0"/>
              </a:rPr>
              <a:t>твёрдый</a:t>
            </a:r>
            <a:r>
              <a:rPr 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 </a:t>
            </a:r>
            <a:br>
              <a:rPr 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и -  [ы]  -  </a:t>
            </a:r>
            <a:r>
              <a:rPr lang="ru-RU" sz="2800" b="1" dirty="0">
                <a:solidFill>
                  <a:srgbClr val="E51C23"/>
                </a:solidFill>
                <a:latin typeface="Century Gothic" panose="020B0502020202020204" pitchFamily="34" charset="0"/>
              </a:rPr>
              <a:t>гласный</a:t>
            </a:r>
            <a:r>
              <a:rPr 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, ударный</a:t>
            </a:r>
            <a:br>
              <a:rPr 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с -  [с]  -  согласный, глухой, </a:t>
            </a:r>
            <a:r>
              <a:rPr lang="ru-RU" sz="2800" b="1" dirty="0">
                <a:solidFill>
                  <a:srgbClr val="2196F3"/>
                </a:solidFill>
                <a:latin typeface="Century Gothic" panose="020B0502020202020204" pitchFamily="34" charset="0"/>
              </a:rPr>
              <a:t>твёрдый</a:t>
            </a:r>
            <a:r>
              <a:rPr 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 </a:t>
            </a:r>
            <a:br>
              <a:rPr 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т -  [т]   -   согласный, глухой, </a:t>
            </a:r>
            <a:r>
              <a:rPr lang="ru-RU" sz="2800" b="1" dirty="0">
                <a:solidFill>
                  <a:srgbClr val="2196F3"/>
                </a:solidFill>
                <a:latin typeface="Century Gothic" panose="020B0502020202020204" pitchFamily="34" charset="0"/>
              </a:rPr>
              <a:t>твёрдый</a:t>
            </a:r>
            <a:br>
              <a:rPr 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о -  [а]  -   </a:t>
            </a:r>
            <a:r>
              <a:rPr lang="ru-RU" sz="2800" b="1" dirty="0">
                <a:solidFill>
                  <a:srgbClr val="E51C23"/>
                </a:solidFill>
                <a:latin typeface="Century Gothic" panose="020B0502020202020204" pitchFamily="34" charset="0"/>
              </a:rPr>
              <a:t>гласный</a:t>
            </a:r>
            <a:r>
              <a:rPr 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, безударный</a:t>
            </a:r>
            <a:br>
              <a:rPr 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 й - [й’] - согласный, звонкий, </a:t>
            </a:r>
            <a:r>
              <a:rPr lang="ru-RU" sz="2800" b="1" dirty="0">
                <a:solidFill>
                  <a:srgbClr val="4CAF50"/>
                </a:solidFill>
                <a:latin typeface="Century Gothic" panose="020B0502020202020204" pitchFamily="34" charset="0"/>
              </a:rPr>
              <a:t>мягкий</a:t>
            </a:r>
            <a:r>
              <a:rPr 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 </a:t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endParaRPr lang="ru-RU" dirty="0">
              <a:solidFill>
                <a:srgbClr val="000000"/>
              </a:solidFill>
              <a:latin typeface="Roboto"/>
            </a:endParaRP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В слове 8 букв и 8 звуков.</a:t>
            </a:r>
            <a:endParaRPr lang="ru-RU" sz="2800" b="1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F9A6A00D-2523-4BCF-A93A-57CDFE319B11}"/>
              </a:ext>
            </a:extLst>
          </p:cNvPr>
          <p:cNvCxnSpPr>
            <a:cxnSpLocks/>
          </p:cNvCxnSpPr>
          <p:nvPr/>
        </p:nvCxnSpPr>
        <p:spPr>
          <a:xfrm flipH="1">
            <a:off x="9048328" y="608337"/>
            <a:ext cx="144016" cy="253479"/>
          </a:xfrm>
          <a:prstGeom prst="line">
            <a:avLst/>
          </a:prstGeom>
          <a:ln w="5715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778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9616" y="764704"/>
            <a:ext cx="6566520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Сегодня на уроке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1916" y="1922816"/>
            <a:ext cx="9788168" cy="381044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Мы повторили :</a:t>
            </a: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>
              <a:buFontTx/>
              <a:buChar char="-"/>
            </a:pP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постоянные и непостоянные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 морфологические признаки глагола .</a:t>
            </a: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Закрепили на практике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 пройденный материал.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24654">
            <a:off x="1055283" y="3249006"/>
            <a:ext cx="1188823" cy="1591194"/>
          </a:xfrm>
          <a:prstGeom prst="rect">
            <a:avLst/>
          </a:prstGeom>
        </p:spPr>
      </p:pic>
      <p:pic>
        <p:nvPicPr>
          <p:cNvPr id="6" name="Picture 6" descr="https://i.pinimg.com/736x/88/a1/62/88a162227e686039384b2d0ebd5264eb--software-testing-clipart.jpg">
            <a:extLst>
              <a:ext uri="{FF2B5EF4-FFF2-40B4-BE49-F238E27FC236}">
                <a16:creationId xmlns:a16="http://schemas.microsoft.com/office/drawing/2014/main" id="{8218E893-EFEB-4A9A-9858-5440F5E71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692696"/>
            <a:ext cx="112476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55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548680"/>
            <a:ext cx="221031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96D25EE-FBC2-49AF-BFBD-8402B50B2D2B}"/>
              </a:ext>
            </a:extLst>
          </p:cNvPr>
          <p:cNvSpPr/>
          <p:nvPr/>
        </p:nvSpPr>
        <p:spPr>
          <a:xfrm>
            <a:off x="3287688" y="2252770"/>
            <a:ext cx="6720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Задание.</a:t>
            </a:r>
            <a:b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Выполнить упражнение 85. </a:t>
            </a:r>
            <a:endParaRPr lang="ru-RU" sz="3600" dirty="0"/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A454AB92-A930-49DE-94A0-44CDAF149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0056" y="3471981"/>
            <a:ext cx="2955156" cy="249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740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1066726"/>
            <a:ext cx="7896913" cy="4594522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C00000"/>
                </a:solidFill>
                <a:cs typeface="Aharoni" pitchFamily="2" charset="-79"/>
              </a:rPr>
              <a:t>      </a:t>
            </a:r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  <a:cs typeface="Aharoni" pitchFamily="2" charset="-79"/>
              </a:rPr>
              <a:t>Глагол</a:t>
            </a:r>
            <a:r>
              <a:rPr lang="ru-RU" sz="3600" b="1" dirty="0">
                <a:solidFill>
                  <a:srgbClr val="0070C0"/>
                </a:solidFill>
                <a:latin typeface="Century Gothic" panose="020B0502020202020204" pitchFamily="34" charset="0"/>
                <a:cs typeface="Aharoni" pitchFamily="2" charset="-79"/>
              </a:rPr>
              <a:t>- </a:t>
            </a:r>
            <a:br>
              <a:rPr lang="ru-RU" sz="3600" b="1" dirty="0">
                <a:solidFill>
                  <a:srgbClr val="0070C0"/>
                </a:solidFill>
                <a:latin typeface="Century Gothic" panose="020B0502020202020204" pitchFamily="34" charset="0"/>
                <a:cs typeface="Aharoni" pitchFamily="2" charset="-79"/>
              </a:rPr>
            </a:br>
            <a:r>
              <a:rPr lang="ru-RU" sz="3600" b="1" dirty="0">
                <a:solidFill>
                  <a:srgbClr val="0070C0"/>
                </a:solidFill>
                <a:latin typeface="Century Gothic" panose="020B0502020202020204" pitchFamily="34" charset="0"/>
                <a:cs typeface="Aharoni" pitchFamily="2" charset="-79"/>
              </a:rPr>
              <a:t>          это самостоятельная </a:t>
            </a:r>
            <a:br>
              <a:rPr lang="ru-RU" sz="3600" b="1" dirty="0">
                <a:solidFill>
                  <a:srgbClr val="0070C0"/>
                </a:solidFill>
                <a:latin typeface="Century Gothic" panose="020B0502020202020204" pitchFamily="34" charset="0"/>
                <a:cs typeface="Aharoni" pitchFamily="2" charset="-79"/>
              </a:rPr>
            </a:br>
            <a:r>
              <a:rPr lang="ru-RU" sz="3600" b="1" dirty="0">
                <a:solidFill>
                  <a:srgbClr val="0070C0"/>
                </a:solidFill>
                <a:latin typeface="Century Gothic" panose="020B0502020202020204" pitchFamily="34" charset="0"/>
                <a:cs typeface="Aharoni" pitchFamily="2" charset="-79"/>
              </a:rPr>
              <a:t>        часть речи,</a:t>
            </a:r>
            <a:br>
              <a:rPr lang="ru-RU" sz="3600" b="1" dirty="0">
                <a:solidFill>
                  <a:srgbClr val="0070C0"/>
                </a:solidFill>
                <a:latin typeface="Century Gothic" panose="020B0502020202020204" pitchFamily="34" charset="0"/>
                <a:cs typeface="Aharoni" pitchFamily="2" charset="-79"/>
              </a:rPr>
            </a:br>
            <a:r>
              <a:rPr lang="ru-RU" sz="3600" b="1" dirty="0">
                <a:solidFill>
                  <a:srgbClr val="0070C0"/>
                </a:solidFill>
                <a:latin typeface="Century Gothic" panose="020B0502020202020204" pitchFamily="34" charset="0"/>
                <a:cs typeface="Aharoni" pitchFamily="2" charset="-79"/>
              </a:rPr>
              <a:t>         которая обозначает</a:t>
            </a:r>
            <a:br>
              <a:rPr lang="ru-RU" sz="3600" b="1" dirty="0">
                <a:solidFill>
                  <a:srgbClr val="0070C0"/>
                </a:solidFill>
                <a:latin typeface="Century Gothic" panose="020B0502020202020204" pitchFamily="34" charset="0"/>
                <a:cs typeface="Aharoni" pitchFamily="2" charset="-79"/>
              </a:rPr>
            </a:br>
            <a:r>
              <a:rPr lang="ru-RU" sz="3600" b="1" dirty="0">
                <a:solidFill>
                  <a:srgbClr val="0070C0"/>
                </a:solidFill>
                <a:latin typeface="Century Gothic" panose="020B0502020202020204" pitchFamily="34" charset="0"/>
                <a:cs typeface="Aharoni" pitchFamily="2" charset="-79"/>
              </a:rPr>
              <a:t>        </a:t>
            </a:r>
            <a:r>
              <a:rPr lang="ru-RU" sz="3600" b="1" dirty="0">
                <a:solidFill>
                  <a:srgbClr val="00B050"/>
                </a:solidFill>
                <a:latin typeface="Century Gothic" panose="020B0502020202020204" pitchFamily="34" charset="0"/>
                <a:cs typeface="Aharoni" pitchFamily="2" charset="-79"/>
              </a:rPr>
              <a:t>действие предмета</a:t>
            </a:r>
            <a:br>
              <a:rPr lang="ru-RU" sz="3600" b="1" dirty="0">
                <a:solidFill>
                  <a:srgbClr val="0070C0"/>
                </a:solidFill>
                <a:latin typeface="Century Gothic" panose="020B0502020202020204" pitchFamily="34" charset="0"/>
                <a:cs typeface="Aharoni" pitchFamily="2" charset="-79"/>
              </a:rPr>
            </a:br>
            <a:r>
              <a:rPr lang="ru-RU" sz="3600" b="1" dirty="0">
                <a:solidFill>
                  <a:srgbClr val="0070C0"/>
                </a:solidFill>
                <a:latin typeface="Century Gothic" panose="020B0502020202020204" pitchFamily="34" charset="0"/>
                <a:cs typeface="Aharoni" pitchFamily="2" charset="-79"/>
              </a:rPr>
              <a:t>     и отвечает на вопросы </a:t>
            </a:r>
            <a:b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  <a:cs typeface="Aharoni" pitchFamily="2" charset="-79"/>
              </a:rPr>
            </a:br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  <a:cs typeface="Aharoni" pitchFamily="2" charset="-79"/>
              </a:rPr>
              <a:t>       Что делать? Что сделать? </a:t>
            </a:r>
            <a:b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  <a:cs typeface="Aharoni" pitchFamily="2" charset="-79"/>
              </a:rPr>
            </a:br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  <a:cs typeface="Aharoni" pitchFamily="2" charset="-79"/>
              </a:rPr>
              <a:t>           </a:t>
            </a:r>
            <a:r>
              <a:rPr lang="ru-RU" sz="3600" b="1" dirty="0">
                <a:solidFill>
                  <a:srgbClr val="7030A0"/>
                </a:solidFill>
                <a:latin typeface="Century Gothic" panose="020B0502020202020204" pitchFamily="34" charset="0"/>
                <a:cs typeface="Aharoni" pitchFamily="2" charset="-79"/>
              </a:rPr>
              <a:t>Что делает? Что сделает?</a:t>
            </a:r>
          </a:p>
        </p:txBody>
      </p:sp>
      <p:pic>
        <p:nvPicPr>
          <p:cNvPr id="2050" name="Picture 2" descr="https://veterinar-balakovo.ru/wp-content/uploads/2016/12/FewGhBHRjes-768x106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90" y="1196752"/>
            <a:ext cx="2478030" cy="344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28470"/>
            <a:ext cx="8229600" cy="1200330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solidFill>
                  <a:srgbClr val="0070C0"/>
                </a:solidFill>
              </a:rPr>
              <a:t>   </a:t>
            </a:r>
            <a:r>
              <a:rPr lang="ru-RU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Общее грамматическое значение       </a:t>
            </a:r>
            <a:br>
              <a:rPr lang="ru-RU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              глагола – это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38350" y="1668792"/>
            <a:ext cx="67153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Действия, связанные </a:t>
            </a:r>
          </a:p>
          <a:p>
            <a:pPr algn="ctr"/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с трудовой деятельностью: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37" y="3716506"/>
            <a:ext cx="3449960" cy="2647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795" y="3194466"/>
            <a:ext cx="2994268" cy="2983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4100" y="2942609"/>
            <a:ext cx="2499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Пилить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17271" y="3192484"/>
            <a:ext cx="2454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Рубить</a:t>
            </a:r>
            <a:r>
              <a:rPr lang="ru-RU" sz="4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09104" y="751902"/>
            <a:ext cx="3103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accent3">
                    <a:lumMod val="75000"/>
                  </a:schemeClr>
                </a:solidFill>
              </a:rPr>
              <a:t>действие.</a:t>
            </a:r>
          </a:p>
        </p:txBody>
      </p:sp>
    </p:spTree>
    <p:extLst>
      <p:ext uri="{BB962C8B-B14F-4D97-AF65-F5344CB8AC3E}">
        <p14:creationId xmlns:p14="http://schemas.microsoft.com/office/powerpoint/2010/main" val="328896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13228" y="764585"/>
            <a:ext cx="6565543" cy="121491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Действия, связанные </a:t>
            </a:r>
            <a:b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с умственной и речевой деятельностью.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3322278"/>
            <a:ext cx="2795596" cy="2825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250" y="3548815"/>
            <a:ext cx="4234070" cy="2646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EFEC"/>
              </a:clrFrom>
              <a:clrTo>
                <a:srgbClr val="F2EF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7" y="2803825"/>
            <a:ext cx="1822147" cy="2556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81221" y="2610962"/>
            <a:ext cx="38138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Размышлять</a:t>
            </a:r>
            <a:r>
              <a:rPr lang="ru-RU" sz="36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7445" y="2072352"/>
            <a:ext cx="2542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Думать</a:t>
            </a:r>
            <a:r>
              <a:rPr lang="ru-RU" sz="5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63552" y="79187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Действия, называющие</a:t>
            </a:r>
            <a:b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 движение в пространстве.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3207332"/>
            <a:ext cx="3384376" cy="2555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001" y="3356992"/>
            <a:ext cx="3603789" cy="2406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20349" y="2132856"/>
            <a:ext cx="23022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Лететь</a:t>
            </a:r>
            <a:r>
              <a:rPr lang="ru-RU" sz="36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2144" y="2237674"/>
            <a:ext cx="19111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Ехать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9624" y="731449"/>
            <a:ext cx="9278943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Действия, называющие различное состояние человека.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32" y="3645024"/>
            <a:ext cx="3055198" cy="2367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3"/>
          <a:stretch/>
        </p:blipFill>
        <p:spPr bwMode="auto">
          <a:xfrm>
            <a:off x="4489944" y="3155689"/>
            <a:ext cx="3033599" cy="2060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857" y="3933056"/>
            <a:ext cx="3521968" cy="2201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6432" y="2654895"/>
            <a:ext cx="300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Радоваться</a:t>
            </a:r>
            <a:r>
              <a:rPr lang="ru-RU" sz="2800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6994" y="2257421"/>
            <a:ext cx="3038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Огорчаться</a:t>
            </a:r>
            <a:r>
              <a:rPr lang="ru-RU" sz="3200" b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32304" y="2978061"/>
            <a:ext cx="2055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Любить</a:t>
            </a:r>
            <a:r>
              <a:rPr lang="ru-RU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988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63408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Действия, называющие то, что происходит в природе.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29" y="2967044"/>
            <a:ext cx="4330341" cy="2871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818" y="2967044"/>
            <a:ext cx="4542926" cy="3028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04525" y="2030023"/>
            <a:ext cx="3429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Рассветает</a:t>
            </a:r>
            <a:r>
              <a:rPr lang="ru-RU" sz="4000" b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1042" y="2030023"/>
            <a:ext cx="2823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Вечереет</a:t>
            </a:r>
            <a:r>
              <a:rPr lang="ru-RU" sz="4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205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873D42FA-C118-48BF-8301-AC551F9DA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51A8CC-BAD3-4CB4-BD75-DF5BF4D543AB}"/>
              </a:ext>
            </a:extLst>
          </p:cNvPr>
          <p:cNvSpPr txBox="1"/>
          <p:nvPr/>
        </p:nvSpPr>
        <p:spPr>
          <a:xfrm>
            <a:off x="4726546" y="2228045"/>
            <a:ext cx="255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BA88D8D-8F48-4D9A-A5FC-71FB0418FD9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03030"/>
            <a:ext cx="12037454" cy="1309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i="1" dirty="0">
                <a:solidFill>
                  <a:srgbClr val="0000CC"/>
                </a:solidFill>
                <a:latin typeface="Century Gothic" panose="020B0502020202020204" pitchFamily="34" charset="0"/>
              </a:rPr>
              <a:t>Спряжение </a:t>
            </a:r>
            <a:r>
              <a:rPr lang="ru-RU" sz="2800" i="1" dirty="0">
                <a:solidFill>
                  <a:srgbClr val="0000CC"/>
                </a:solidFill>
                <a:latin typeface="Century Gothic" panose="020B0502020202020204" pitchFamily="34" charset="0"/>
              </a:rPr>
              <a:t>—</a:t>
            </a:r>
            <a:br>
              <a:rPr lang="ru-RU" sz="2800" i="1" dirty="0">
                <a:solidFill>
                  <a:srgbClr val="0000CC"/>
                </a:solidFill>
                <a:latin typeface="Century Gothic" panose="020B0502020202020204" pitchFamily="34" charset="0"/>
              </a:rPr>
            </a:br>
            <a:r>
              <a:rPr lang="ru-RU" sz="2800" b="1" i="1" dirty="0">
                <a:solidFill>
                  <a:srgbClr val="0000CC"/>
                </a:solidFill>
                <a:latin typeface="Century Gothic" panose="020B0502020202020204" pitchFamily="34" charset="0"/>
              </a:rPr>
              <a:t> это изменение глаголов по </a:t>
            </a:r>
            <a:r>
              <a:rPr lang="ru-RU" sz="2800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лицам</a:t>
            </a:r>
            <a:r>
              <a:rPr lang="ru-RU" sz="2800" b="1" i="1" dirty="0">
                <a:solidFill>
                  <a:srgbClr val="0000CC"/>
                </a:solidFill>
                <a:latin typeface="Century Gothic" panose="020B0502020202020204" pitchFamily="34" charset="0"/>
              </a:rPr>
              <a:t> и </a:t>
            </a:r>
            <a:r>
              <a:rPr lang="ru-RU" sz="2800" b="1" i="1" dirty="0">
                <a:solidFill>
                  <a:srgbClr val="7030A0"/>
                </a:solidFill>
                <a:latin typeface="Century Gothic" panose="020B0502020202020204" pitchFamily="34" charset="0"/>
              </a:rPr>
              <a:t>числам</a:t>
            </a:r>
            <a:r>
              <a:rPr lang="ru-RU" sz="2800" b="1" i="1" dirty="0">
                <a:solidFill>
                  <a:srgbClr val="0000CC"/>
                </a:solidFill>
                <a:latin typeface="Century Gothic" panose="020B0502020202020204" pitchFamily="34" charset="0"/>
              </a:rPr>
              <a:t>  в </a:t>
            </a:r>
            <a:r>
              <a:rPr lang="ru-RU" sz="28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настоящем</a:t>
            </a:r>
            <a:r>
              <a:rPr lang="ru-RU" sz="2800" b="1" i="1" dirty="0">
                <a:solidFill>
                  <a:srgbClr val="0000CC"/>
                </a:solidFill>
                <a:latin typeface="Century Gothic" panose="020B0502020202020204" pitchFamily="34" charset="0"/>
              </a:rPr>
              <a:t> и </a:t>
            </a:r>
            <a:r>
              <a:rPr lang="ru-RU" sz="28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будущем</a:t>
            </a:r>
            <a:r>
              <a:rPr lang="ru-RU" sz="2800" b="1" i="1" dirty="0">
                <a:solidFill>
                  <a:srgbClr val="0000CC"/>
                </a:solidFill>
                <a:latin typeface="Century Gothic" panose="020B0502020202020204" pitchFamily="34" charset="0"/>
              </a:rPr>
              <a:t> времени</a:t>
            </a:r>
            <a:r>
              <a:rPr lang="ru-RU" sz="2800" b="1" dirty="0">
                <a:solidFill>
                  <a:srgbClr val="0000CC"/>
                </a:solidFill>
                <a:latin typeface="Century Gothic" panose="020B0502020202020204" pitchFamily="34" charset="0"/>
              </a:rPr>
              <a:t> </a:t>
            </a:r>
          </a:p>
        </p:txBody>
      </p:sp>
      <p:graphicFrame>
        <p:nvGraphicFramePr>
          <p:cNvPr id="9" name="Group 58">
            <a:extLst>
              <a:ext uri="{FF2B5EF4-FFF2-40B4-BE49-F238E27FC236}">
                <a16:creationId xmlns:a16="http://schemas.microsoft.com/office/drawing/2014/main" id="{FC020ACF-AF51-4588-8F8C-7C7BADB095EE}"/>
              </a:ext>
            </a:extLst>
          </p:cNvPr>
          <p:cNvGraphicFramePr>
            <a:graphicFrameLocks/>
          </p:cNvGraphicFramePr>
          <p:nvPr/>
        </p:nvGraphicFramePr>
        <p:xfrm>
          <a:off x="1" y="1714489"/>
          <a:ext cx="12192000" cy="5165648"/>
        </p:xfrm>
        <a:graphic>
          <a:graphicData uri="http://schemas.openxmlformats.org/drawingml/2006/table">
            <a:tbl>
              <a:tblPr/>
              <a:tblGrid>
                <a:gridCol w="216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6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8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2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Число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Лицо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Глаголы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спряжения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Глаголы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II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спряжения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68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Единст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венное число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1  (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я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дума 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любл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2  (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ты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дума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е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люб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и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(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он, она, оно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дума 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е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люб 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и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68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Множест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венное число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1  (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мы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дума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е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люб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и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2  (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вы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дума 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е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люб 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и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6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3  (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они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дума 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ю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люб 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я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81">
            <a:extLst>
              <a:ext uri="{FF2B5EF4-FFF2-40B4-BE49-F238E27FC236}">
                <a16:creationId xmlns:a16="http://schemas.microsoft.com/office/drawing/2014/main" id="{12B0DEE5-466B-43D5-B65C-607E9D9C7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019" y="2822008"/>
            <a:ext cx="358775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Rectangle 81">
            <a:extLst>
              <a:ext uri="{FF2B5EF4-FFF2-40B4-BE49-F238E27FC236}">
                <a16:creationId xmlns:a16="http://schemas.microsoft.com/office/drawing/2014/main" id="{7EE8ADBD-B003-4B4E-AFE2-A5DD116E4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630" y="4116399"/>
            <a:ext cx="558085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Rectangle 81">
            <a:extLst>
              <a:ext uri="{FF2B5EF4-FFF2-40B4-BE49-F238E27FC236}">
                <a16:creationId xmlns:a16="http://schemas.microsoft.com/office/drawing/2014/main" id="{CE337F6D-124B-4B7A-B0BB-7CB2AEAE5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630" y="3418177"/>
            <a:ext cx="729803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Rectangle 81">
            <a:extLst>
              <a:ext uri="{FF2B5EF4-FFF2-40B4-BE49-F238E27FC236}">
                <a16:creationId xmlns:a16="http://schemas.microsoft.com/office/drawing/2014/main" id="{57C02402-5E76-4C4B-B489-1D95142F8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246" y="5665221"/>
            <a:ext cx="845714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Rectangle 81">
            <a:extLst>
              <a:ext uri="{FF2B5EF4-FFF2-40B4-BE49-F238E27FC236}">
                <a16:creationId xmlns:a16="http://schemas.microsoft.com/office/drawing/2014/main" id="{4680EFA9-29AF-49B7-BE4A-8A3E1DD78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4419" y="4977822"/>
            <a:ext cx="632296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Rectangle 81">
            <a:extLst>
              <a:ext uri="{FF2B5EF4-FFF2-40B4-BE49-F238E27FC236}">
                <a16:creationId xmlns:a16="http://schemas.microsoft.com/office/drawing/2014/main" id="{9D5F69BF-489F-4F58-9CFC-D1A2EAF34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630" y="6336522"/>
            <a:ext cx="547666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Rectangle 81">
            <a:extLst>
              <a:ext uri="{FF2B5EF4-FFF2-40B4-BE49-F238E27FC236}">
                <a16:creationId xmlns:a16="http://schemas.microsoft.com/office/drawing/2014/main" id="{3D64F3F0-499E-4714-9820-8722896A4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3051" y="4094574"/>
            <a:ext cx="558085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Rectangle 81">
            <a:extLst>
              <a:ext uri="{FF2B5EF4-FFF2-40B4-BE49-F238E27FC236}">
                <a16:creationId xmlns:a16="http://schemas.microsoft.com/office/drawing/2014/main" id="{C5A8F3F9-9A4E-4BD5-A61D-69923CAA2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5778" y="3438967"/>
            <a:ext cx="819955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Rectangle 81">
            <a:extLst>
              <a:ext uri="{FF2B5EF4-FFF2-40B4-BE49-F238E27FC236}">
                <a16:creationId xmlns:a16="http://schemas.microsoft.com/office/drawing/2014/main" id="{D9133A90-9818-40FC-B3DA-012E91375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186" y="2812916"/>
            <a:ext cx="472829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Rectangle 81">
            <a:extLst>
              <a:ext uri="{FF2B5EF4-FFF2-40B4-BE49-F238E27FC236}">
                <a16:creationId xmlns:a16="http://schemas.microsoft.com/office/drawing/2014/main" id="{CF3799EB-7F19-47AA-B91A-F2053D9CA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186" y="5659464"/>
            <a:ext cx="729803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81">
            <a:extLst>
              <a:ext uri="{FF2B5EF4-FFF2-40B4-BE49-F238E27FC236}">
                <a16:creationId xmlns:a16="http://schemas.microsoft.com/office/drawing/2014/main" id="{98D9C5FA-F0D7-40B7-93F5-CEB73D0F8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5931" y="4958845"/>
            <a:ext cx="729803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81">
            <a:extLst>
              <a:ext uri="{FF2B5EF4-FFF2-40B4-BE49-F238E27FC236}">
                <a16:creationId xmlns:a16="http://schemas.microsoft.com/office/drawing/2014/main" id="{75E7EE2F-5EE7-4FCA-87C2-A55DD0964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5930" y="6315071"/>
            <a:ext cx="558085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CD87229-1E3A-4B31-B752-0309F279EABA}"/>
              </a:ext>
            </a:extLst>
          </p:cNvPr>
          <p:cNvSpPr/>
          <p:nvPr/>
        </p:nvSpPr>
        <p:spPr>
          <a:xfrm>
            <a:off x="623392" y="332656"/>
            <a:ext cx="11089232" cy="104470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Century Gothic" panose="020B0502020202020204" pitchFamily="34" charset="0"/>
              </a:rPr>
              <a:t>Постоянный морфологический признак глагола</a:t>
            </a:r>
          </a:p>
        </p:txBody>
      </p:sp>
    </p:spTree>
    <p:extLst>
      <p:ext uri="{BB962C8B-B14F-4D97-AF65-F5344CB8AC3E}">
        <p14:creationId xmlns:p14="http://schemas.microsoft.com/office/powerpoint/2010/main" val="3305731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1325</Words>
  <Application>Microsoft Office PowerPoint</Application>
  <PresentationFormat>Широкоэкранный</PresentationFormat>
  <Paragraphs>154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Comic Sans MS</vt:lpstr>
      <vt:lpstr>Roboto</vt:lpstr>
      <vt:lpstr>Times New Roman</vt:lpstr>
      <vt:lpstr>Wingdings</vt:lpstr>
      <vt:lpstr>Тема Office</vt:lpstr>
      <vt:lpstr>2_Тема Office</vt:lpstr>
      <vt:lpstr>Презентация PowerPoint</vt:lpstr>
      <vt:lpstr>Глагол </vt:lpstr>
      <vt:lpstr>      Глагол-            это самостоятельная          часть речи,          которая обозначает         действие предмета      и отвечает на вопросы         Что делать? Что сделать?             Что делает? Что сделает?</vt:lpstr>
      <vt:lpstr>   Общее грамматическое значение                       глагола – это   </vt:lpstr>
      <vt:lpstr>Действия, связанные  с умственной и речевой деятельностью.</vt:lpstr>
      <vt:lpstr>Действия, называющие  движение в пространстве.</vt:lpstr>
      <vt:lpstr>Действия, называющие различное состояние человека.</vt:lpstr>
      <vt:lpstr>Действия, называющие то, что происходит в природе.</vt:lpstr>
      <vt:lpstr>Презентация PowerPoint</vt:lpstr>
      <vt:lpstr>Непостоянные признаки глагола </vt:lpstr>
      <vt:lpstr>Раскройте скобки, вставьте вместо точек  пропущенные буквы, определите спряжение  глаголов.</vt:lpstr>
      <vt:lpstr>Самопроверка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Сегодня на уроке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ТАНЮШКА</cp:lastModifiedBy>
  <cp:revision>106</cp:revision>
  <dcterms:created xsi:type="dcterms:W3CDTF">2013-07-29T17:42:42Z</dcterms:created>
  <dcterms:modified xsi:type="dcterms:W3CDTF">2020-09-15T10:02:51Z</dcterms:modified>
</cp:coreProperties>
</file>