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2"/>
  </p:notesMasterIdLst>
  <p:sldIdLst>
    <p:sldId id="1396" r:id="rId3"/>
    <p:sldId id="286" r:id="rId4"/>
    <p:sldId id="311" r:id="rId5"/>
    <p:sldId id="306" r:id="rId6"/>
    <p:sldId id="309" r:id="rId7"/>
    <p:sldId id="312" r:id="rId8"/>
    <p:sldId id="313" r:id="rId9"/>
    <p:sldId id="314" r:id="rId10"/>
    <p:sldId id="316" r:id="rId11"/>
    <p:sldId id="329" r:id="rId12"/>
    <p:sldId id="328" r:id="rId13"/>
    <p:sldId id="334" r:id="rId14"/>
    <p:sldId id="301" r:id="rId15"/>
    <p:sldId id="338" r:id="rId16"/>
    <p:sldId id="289" r:id="rId17"/>
    <p:sldId id="260" r:id="rId18"/>
    <p:sldId id="257" r:id="rId19"/>
    <p:sldId id="344" r:id="rId20"/>
    <p:sldId id="265" r:id="rId21"/>
    <p:sldId id="1401" r:id="rId22"/>
    <p:sldId id="1402" r:id="rId23"/>
    <p:sldId id="1397" r:id="rId24"/>
    <p:sldId id="297" r:id="rId25"/>
    <p:sldId id="1400" r:id="rId26"/>
    <p:sldId id="290" r:id="rId27"/>
    <p:sldId id="1399" r:id="rId28"/>
    <p:sldId id="276" r:id="rId29"/>
    <p:sldId id="299" r:id="rId30"/>
    <p:sldId id="30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99"/>
    <a:srgbClr val="F7F3EA"/>
    <a:srgbClr val="F6F2E7"/>
    <a:srgbClr val="F6F3EC"/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394" autoAdjust="0"/>
  </p:normalViewPr>
  <p:slideViewPr>
    <p:cSldViewPr>
      <p:cViewPr varScale="1">
        <p:scale>
          <a:sx n="70" d="100"/>
          <a:sy n="70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99-3815-43BE-A283-95A567075A2E}" type="datetimeFigureOut">
              <a:rPr lang="ru-RU" smtClean="0"/>
              <a:t>сб 12.09.20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9E631-69D1-4D51-B167-71E614CBA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7EAEF-1543-489B-8192-FCB9D8CAA558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BA0CE-848F-4288-88A6-B0BF7A99C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AB8EB5-DD5C-4CDC-81F4-78DDC4F23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DC668-318C-4737-815A-4F47650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AFBCA-5AB1-4745-B94E-7624823D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5B645-55EC-409C-93F0-5139B837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C4B96-A904-4DFB-8D5A-02DB6CDD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F95B4-3EF6-4348-AF3A-62720C996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FF656-718A-4B59-8B08-B94D5CD1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D8F10-2187-413F-BDEA-5FC38FCF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57556-632E-4160-88D7-C8B38CF2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9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C2FD2-045B-4BED-A6A6-7768B708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2BD95-D964-4057-971A-B21DB996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8ECAD8-52F3-4628-BBDC-BD1EA2CA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97DC0-50EF-4A1A-8637-09094F1A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91A04B-4023-4266-B0A6-4CC4E195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6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BC963-6A7A-4EAA-B119-84D21020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2A56E3-C0EA-4D66-A975-C74EE1AE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9F7D93-7189-4D37-BBA0-97B9C21DB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A6B56-DA17-4B90-9050-99D01FF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B7D34-D9E4-45F4-BE61-1BCD0EBE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FD76A2-830F-41F9-BAF4-9675230E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8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19DE4-786D-4BA4-BC0F-E88E208D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0B769-0221-4508-BA86-3A5B533EA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B3B103-11FE-4014-BE2A-3C57E27B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707093-7E62-4B98-B6F9-EEF86053D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026382-0257-4467-8C1C-3040B36B9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5EE3C8-9232-43C5-BDC4-A75F7106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122D8C-DB8E-429D-B5BF-79D5875E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2B0162-82B9-46FC-A9D0-EE5928A6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6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B0D82-A33F-4141-BF39-A9BA625A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F22253-06E7-486E-A59F-2E821EA8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C3BD82-F3AD-41FA-BE55-9F4A93F2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545293-9FE0-4C68-AB61-182A5248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7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E37F5-94CE-48B5-9A4F-6280D613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3D90CF-A79C-4BFF-92AF-7568C213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B3DD66-FD8B-495F-BDA8-7273F5D0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6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14E96-B6B2-48C1-BE90-53915DC2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576B2-1626-4A00-80E4-0EAC214F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7BC511-91B8-42CC-B69B-3F47C31E3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3992B1-7AE9-40E3-9CF2-590E5A81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0F6B1D-4CD6-493A-87B9-315E9174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72D21-49C7-4468-AC1A-2CA18AFF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5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A59C9-ECB1-48F2-8B1A-F20D23A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38AE9D-957F-46CD-AD08-934D61534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9C8347-7638-474C-83D9-60BC2116C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5F3C62-F94E-45EE-A203-673FBA88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343B69-5087-4FFE-9A90-00DE1EC9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0DEA60-AE76-4886-B93A-74F162F6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5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D9AEC-4D33-4754-8D0F-7BC2C90E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D524D-6922-4408-BC4A-18B9339B4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4FF5F-9A3A-49D1-A601-F5A9FA3D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7AE4F-A9E2-40FD-A04D-542ACBC4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8902E-E2EF-4DA4-B31C-F18300A1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4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6BDE1F-CB21-43E6-A25A-C3A5E6F66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1A203-2EA7-48EB-8EB6-389DFED8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03B0E-696B-419A-B636-1990B6F8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DFD0E-60FB-44EE-AB12-8E043105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B9E3-F2C3-4445-945B-137C648F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5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961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CCF6-EBE6-4917-8D30-466F989D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1A5FED-2DBC-4EDE-8A95-ED94057A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3FD87-4601-4331-BE36-B8097CB1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12.09.20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F4433-3ED8-49F8-920B-6E6CE5955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6EA10-877D-490A-B040-E8E936F4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3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84067987-1644-49AF-8501-9EF4CBC0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435" y="3148552"/>
            <a:ext cx="6489718" cy="18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600"/>
              </a:lnSpc>
              <a:spcBef>
                <a:spcPts val="0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Самостоятельные и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endParaRPr lang="ru-RU" altLang="ru-RU" sz="4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служебные части речи.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4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384EDF-EED2-4019-A39B-19AD8EF3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53" y="3148552"/>
            <a:ext cx="2976633" cy="246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1C224D-42CA-4894-85F5-BD1F7F18016D}"/>
              </a:ext>
            </a:extLst>
          </p:cNvPr>
          <p:cNvSpPr txBox="1"/>
          <p:nvPr/>
        </p:nvSpPr>
        <p:spPr>
          <a:xfrm>
            <a:off x="3627728" y="1004290"/>
            <a:ext cx="4936544" cy="646331"/>
          </a:xfrm>
          <a:prstGeom prst="rect">
            <a:avLst/>
          </a:prstGeom>
          <a:solidFill>
            <a:srgbClr val="D751C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Имя прилагательное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9F32E-8DA0-4EC3-BC6B-82FC724E2E67}"/>
              </a:ext>
            </a:extLst>
          </p:cNvPr>
          <p:cNvSpPr txBox="1"/>
          <p:nvPr/>
        </p:nvSpPr>
        <p:spPr>
          <a:xfrm>
            <a:off x="2133350" y="1958328"/>
            <a:ext cx="6680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nstantia" panose="02030602050306030303" pitchFamily="18" charset="0"/>
              </a:rPr>
              <a:t>Самостоятельная</a:t>
            </a:r>
            <a:r>
              <a:rPr lang="ru-RU" sz="3600" b="1" dirty="0">
                <a:latin typeface="Constantia" panose="02030602050306030303" pitchFamily="18" charset="0"/>
              </a:rPr>
              <a:t> часть речи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27B1B-B3DD-4834-B0C0-6AAAEEF4C010}"/>
              </a:ext>
            </a:extLst>
          </p:cNvPr>
          <p:cNvSpPr txBox="1"/>
          <p:nvPr/>
        </p:nvSpPr>
        <p:spPr>
          <a:xfrm>
            <a:off x="4123056" y="2643403"/>
            <a:ext cx="444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nstantia" panose="02030602050306030303" pitchFamily="18" charset="0"/>
              </a:rPr>
              <a:t>признак предмета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866C1B-BD6A-4408-B8AC-6314C16492EE}"/>
              </a:ext>
            </a:extLst>
          </p:cNvPr>
          <p:cNvSpPr/>
          <p:nvPr/>
        </p:nvSpPr>
        <p:spPr>
          <a:xfrm>
            <a:off x="2211410" y="3550197"/>
            <a:ext cx="8264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latin typeface="Constantia" panose="02030602050306030303" pitchFamily="18" charset="0"/>
              </a:rPr>
              <a:t>КАКОЙ?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КАКАЯ? </a:t>
            </a:r>
            <a:r>
              <a:rPr lang="ru-RU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КАКОЕ?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КАКИЕ? </a:t>
            </a:r>
            <a:r>
              <a:rPr lang="ru-RU" sz="3200" b="1" dirty="0">
                <a:solidFill>
                  <a:srgbClr val="D751CD"/>
                </a:solidFill>
                <a:latin typeface="Constantia" panose="02030602050306030303" pitchFamily="18" charset="0"/>
              </a:rPr>
              <a:t>ЧЕЙ?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370F08-51F0-4B28-8D94-A261B694EBB7}"/>
              </a:ext>
            </a:extLst>
          </p:cNvPr>
          <p:cNvSpPr/>
          <p:nvPr/>
        </p:nvSpPr>
        <p:spPr>
          <a:xfrm>
            <a:off x="2423592" y="4460160"/>
            <a:ext cx="9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Constantia" panose="02030602050306030303" pitchFamily="18" charset="0"/>
              </a:rPr>
              <a:t>Какой? (красивый, смелый, зеленый);</a:t>
            </a:r>
          </a:p>
          <a:p>
            <a:r>
              <a:rPr lang="ru-RU" sz="3600" b="1" dirty="0">
                <a:solidFill>
                  <a:srgbClr val="D60093"/>
                </a:solidFill>
                <a:latin typeface="Constantia" panose="02030602050306030303" pitchFamily="18" charset="0"/>
              </a:rPr>
              <a:t>Чей?   (мамин, отцов, медвежий,    </a:t>
            </a:r>
          </a:p>
          <a:p>
            <a:r>
              <a:rPr lang="ru-RU" sz="3600" b="1" dirty="0">
                <a:solidFill>
                  <a:srgbClr val="D60093"/>
                </a:solidFill>
                <a:latin typeface="Constantia" panose="02030602050306030303" pitchFamily="18" charset="0"/>
              </a:rPr>
              <a:t>             заячий).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0605DB1-C4BC-481D-B92A-E3AC875A00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305" y="2033078"/>
            <a:ext cx="1078636" cy="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E67843A-6A90-4E09-8FC9-B18919F649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728180"/>
            <a:ext cx="1078636" cy="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8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FB83F4-5ABF-4A8B-9A29-F3DEE92CD122}"/>
              </a:ext>
            </a:extLst>
          </p:cNvPr>
          <p:cNvSpPr txBox="1"/>
          <p:nvPr/>
        </p:nvSpPr>
        <p:spPr>
          <a:xfrm>
            <a:off x="3499814" y="693292"/>
            <a:ext cx="446218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Имя числительное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4AFC2-5282-45F3-82F4-54C99F40E465}"/>
              </a:ext>
            </a:extLst>
          </p:cNvPr>
          <p:cNvSpPr txBox="1"/>
          <p:nvPr/>
        </p:nvSpPr>
        <p:spPr>
          <a:xfrm>
            <a:off x="2753776" y="1525341"/>
            <a:ext cx="5954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Самостоятельная</a:t>
            </a:r>
            <a:r>
              <a:rPr lang="ru-RU" sz="3200" b="1" dirty="0">
                <a:latin typeface="Constantia" panose="02030602050306030303" pitchFamily="18" charset="0"/>
              </a:rPr>
              <a:t> часть речи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231417-FBAD-4B84-BB24-6EDB15C727E7}"/>
              </a:ext>
            </a:extLst>
          </p:cNvPr>
          <p:cNvSpPr txBox="1"/>
          <p:nvPr/>
        </p:nvSpPr>
        <p:spPr>
          <a:xfrm>
            <a:off x="2205088" y="2261215"/>
            <a:ext cx="9214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количество или порядок предметов при счёте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898988-A721-4247-A1F9-438897E0A649}"/>
              </a:ext>
            </a:extLst>
          </p:cNvPr>
          <p:cNvSpPr/>
          <p:nvPr/>
        </p:nvSpPr>
        <p:spPr>
          <a:xfrm>
            <a:off x="4129527" y="3136612"/>
            <a:ext cx="4179799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latin typeface="Constantia" panose="02030602050306030303" pitchFamily="18" charset="0"/>
              </a:rPr>
              <a:t>Сколько? </a:t>
            </a:r>
            <a:r>
              <a:rPr lang="ru-RU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Который?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A5F1511-790A-443D-B4CA-808A41B9E0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9" y="3449658"/>
            <a:ext cx="1075118" cy="15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A3AACED-1FD7-4506-BBF4-E108E4C898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308" y="1955851"/>
            <a:ext cx="1780278" cy="17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7126EF8-5687-4F3B-9A3B-222E564CE8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77" y="1316447"/>
            <a:ext cx="2528455" cy="100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99D73B6-BC20-4F72-9107-4ADA0416A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0" y="2342296"/>
            <a:ext cx="1075118" cy="4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A32D56F-E3E5-4675-A773-1FD4020A3A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16" y="3195276"/>
            <a:ext cx="1075119" cy="4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04B233-4FC0-44AC-8825-6258559A6A2B}"/>
              </a:ext>
            </a:extLst>
          </p:cNvPr>
          <p:cNvSpPr/>
          <p:nvPr/>
        </p:nvSpPr>
        <p:spPr>
          <a:xfrm>
            <a:off x="2205089" y="4104828"/>
            <a:ext cx="9435528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Constantia" panose="02030602050306030303" pitchFamily="18" charset="0"/>
              </a:rPr>
              <a:t>Сколько? (три, пять, двенадцать, сорок семь)</a:t>
            </a:r>
            <a:r>
              <a:rPr lang="ru-RU" sz="3200" b="1" dirty="0">
                <a:latin typeface="Constantia" panose="02030602050306030303" pitchFamily="18" charset="0"/>
              </a:rPr>
              <a:t>;</a:t>
            </a:r>
          </a:p>
          <a:p>
            <a:r>
              <a:rPr lang="ru-RU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Какой?/ который (по счету)? </a:t>
            </a:r>
          </a:p>
          <a:p>
            <a:r>
              <a:rPr lang="ru-RU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          (первый, третий, четвертый, пятый,            </a:t>
            </a:r>
          </a:p>
          <a:p>
            <a:r>
              <a:rPr lang="ru-RU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                              двенадцатый)</a:t>
            </a:r>
            <a:r>
              <a:rPr lang="ru-RU" sz="3200" b="1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45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E483D9-F796-4186-8625-59E2BD21DE13}"/>
              </a:ext>
            </a:extLst>
          </p:cNvPr>
          <p:cNvSpPr txBox="1"/>
          <p:nvPr/>
        </p:nvSpPr>
        <p:spPr>
          <a:xfrm>
            <a:off x="4567707" y="726500"/>
            <a:ext cx="3316485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Местоимение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0E1E4-651E-48D6-9504-C6B80AB854E9}"/>
              </a:ext>
            </a:extLst>
          </p:cNvPr>
          <p:cNvSpPr txBox="1"/>
          <p:nvPr/>
        </p:nvSpPr>
        <p:spPr>
          <a:xfrm>
            <a:off x="3002549" y="1578454"/>
            <a:ext cx="5954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Самостоятельная</a:t>
            </a:r>
            <a:r>
              <a:rPr lang="ru-RU" sz="3200" b="1" dirty="0">
                <a:latin typeface="Constantia" panose="02030602050306030303" pitchFamily="18" charset="0"/>
              </a:rPr>
              <a:t> часть речи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7F564-D45D-4B5D-AD1D-C78209134EC1}"/>
              </a:ext>
            </a:extLst>
          </p:cNvPr>
          <p:cNvSpPr txBox="1"/>
          <p:nvPr/>
        </p:nvSpPr>
        <p:spPr>
          <a:xfrm>
            <a:off x="1887410" y="2197287"/>
            <a:ext cx="953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" panose="02040604050505020304" pitchFamily="18" charset="0"/>
              </a:rPr>
              <a:t>указывает на </a:t>
            </a:r>
            <a:r>
              <a:rPr lang="ru-RU" sz="3200" b="1" dirty="0">
                <a:solidFill>
                  <a:srgbClr val="7030A0"/>
                </a:solidFill>
                <a:latin typeface="Century" panose="02040604050505020304" pitchFamily="18" charset="0"/>
              </a:rPr>
              <a:t>предметы,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entury" panose="02040604050505020304" pitchFamily="18" charset="0"/>
              </a:rPr>
              <a:t>признаки</a:t>
            </a:r>
            <a:r>
              <a:rPr lang="ru-RU" sz="3200" b="1" dirty="0">
                <a:solidFill>
                  <a:srgbClr val="7030A0"/>
                </a:solidFill>
                <a:latin typeface="Century" panose="02040604050505020304" pitchFamily="18" charset="0"/>
              </a:rPr>
              <a:t>,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количество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24D4A-7A1E-42A5-BE5C-31A2BA44EE9D}"/>
              </a:ext>
            </a:extLst>
          </p:cNvPr>
          <p:cNvSpPr txBox="1"/>
          <p:nvPr/>
        </p:nvSpPr>
        <p:spPr>
          <a:xfrm>
            <a:off x="3719736" y="3136612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не называет их.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7DED6BE-E58A-4639-821B-CA9E70748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8338" r="4583" b="6073"/>
          <a:stretch/>
        </p:blipFill>
        <p:spPr bwMode="auto">
          <a:xfrm>
            <a:off x="7884192" y="3188448"/>
            <a:ext cx="3204729" cy="209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BBA31F-3573-44A5-8532-1D74A309662D}"/>
              </a:ext>
            </a:extLst>
          </p:cNvPr>
          <p:cNvSpPr/>
          <p:nvPr/>
        </p:nvSpPr>
        <p:spPr>
          <a:xfrm>
            <a:off x="3205282" y="4132632"/>
            <a:ext cx="46789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latin typeface="Constantia" panose="02030602050306030303" pitchFamily="18" charset="0"/>
              </a:rPr>
              <a:t>Кто? Что?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Какой? Какая? Какие?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Чей? Чья? Чьи?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1A07FAE-975C-479F-8937-47101AB3E3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665995"/>
            <a:ext cx="948295" cy="4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2846712-B6EA-4451-869B-CA6A328573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78" y="3265171"/>
            <a:ext cx="948296" cy="40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DF404FC-006E-43E3-BB29-70157995E187}"/>
              </a:ext>
            </a:extLst>
          </p:cNvPr>
          <p:cNvSpPr/>
          <p:nvPr/>
        </p:nvSpPr>
        <p:spPr>
          <a:xfrm>
            <a:off x="2418378" y="2779858"/>
            <a:ext cx="9002411" cy="35272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>
                <a:solidFill>
                  <a:prstClr val="black"/>
                </a:solidFill>
                <a:latin typeface="Constantia" panose="02030602050306030303" pitchFamily="18" charset="0"/>
              </a:rPr>
              <a:t>Вон луна. </a:t>
            </a:r>
            <a:r>
              <a:rPr lang="ru-RU" sz="3200" b="1">
                <a:solidFill>
                  <a:srgbClr val="C00000"/>
                </a:solidFill>
                <a:latin typeface="Constantia" panose="02030602050306030303" pitchFamily="18" charset="0"/>
              </a:rPr>
              <a:t>Она</a:t>
            </a:r>
            <a:r>
              <a:rPr lang="ru-RU" sz="3200" b="1">
                <a:solidFill>
                  <a:prstClr val="black"/>
                </a:solidFill>
                <a:latin typeface="Constantia" panose="02030602050306030303" pitchFamily="18" charset="0"/>
              </a:rPr>
              <a:t> огромная!</a:t>
            </a:r>
          </a:p>
          <a:p>
            <a:pPr lvl="0" algn="ctr"/>
            <a:r>
              <a:rPr lang="ru-RU" sz="3200" b="1">
                <a:solidFill>
                  <a:prstClr val="black"/>
                </a:solidFill>
                <a:latin typeface="Constantia" panose="02030602050306030303" pitchFamily="18" charset="0"/>
              </a:rPr>
              <a:t>Возьми </a:t>
            </a:r>
            <a:r>
              <a:rPr lang="ru-RU" sz="3200" b="1">
                <a:solidFill>
                  <a:srgbClr val="C00000"/>
                </a:solidFill>
                <a:latin typeface="Constantia" panose="02030602050306030303" pitchFamily="18" charset="0"/>
              </a:rPr>
              <a:t>эту</a:t>
            </a:r>
            <a:r>
              <a:rPr lang="ru-RU" sz="3200" b="1">
                <a:solidFill>
                  <a:srgbClr val="FFFF00"/>
                </a:solidFill>
                <a:latin typeface="Constantia" panose="02030602050306030303" pitchFamily="18" charset="0"/>
              </a:rPr>
              <a:t> </a:t>
            </a:r>
            <a:r>
              <a:rPr lang="ru-RU" sz="3200" b="1">
                <a:solidFill>
                  <a:prstClr val="black"/>
                </a:solidFill>
                <a:latin typeface="Constantia" panose="02030602050306030303" pitchFamily="18" charset="0"/>
              </a:rPr>
              <a:t>ручку.</a:t>
            </a:r>
          </a:p>
          <a:p>
            <a:pPr lvl="0" algn="ctr"/>
            <a:r>
              <a:rPr lang="ru-RU" sz="3200" b="1">
                <a:solidFill>
                  <a:prstClr val="black"/>
                </a:solidFill>
                <a:latin typeface="Constantia" panose="02030602050306030303" pitchFamily="18" charset="0"/>
              </a:rPr>
              <a:t>В комнате </a:t>
            </a:r>
            <a:r>
              <a:rPr lang="ru-RU" sz="3200" b="1">
                <a:solidFill>
                  <a:srgbClr val="C00000"/>
                </a:solidFill>
                <a:latin typeface="Constantia" panose="02030602050306030303" pitchFamily="18" charset="0"/>
              </a:rPr>
              <a:t>несколько</a:t>
            </a:r>
            <a:r>
              <a:rPr lang="ru-RU" sz="3200" b="1">
                <a:solidFill>
                  <a:prstClr val="black"/>
                </a:solidFill>
                <a:latin typeface="Constantia" panose="02030602050306030303" pitchFamily="18" charset="0"/>
              </a:rPr>
              <a:t> человек.</a:t>
            </a:r>
          </a:p>
          <a:p>
            <a:pPr lvl="0" algn="ctr"/>
            <a:r>
              <a:rPr lang="ru-RU" sz="3200" b="1">
                <a:solidFill>
                  <a:srgbClr val="C00000"/>
                </a:solidFill>
                <a:latin typeface="Constantia" panose="02030602050306030303" pitchFamily="18" charset="0"/>
              </a:rPr>
              <a:t>Я</a:t>
            </a:r>
            <a:r>
              <a:rPr lang="ru-RU" sz="3200" b="1">
                <a:solidFill>
                  <a:prstClr val="black"/>
                </a:solidFill>
                <a:latin typeface="Constantia" panose="02030602050306030303" pitchFamily="18" charset="0"/>
              </a:rPr>
              <a:t> пойду в школу.</a:t>
            </a:r>
          </a:p>
          <a:p>
            <a:pPr lvl="0" algn="ctr"/>
            <a:r>
              <a:rPr lang="ru-RU" sz="3200" b="1">
                <a:solidFill>
                  <a:srgbClr val="C00000"/>
                </a:solidFill>
                <a:latin typeface="Constantia" panose="02030602050306030303" pitchFamily="18" charset="0"/>
              </a:rPr>
              <a:t>Мы</a:t>
            </a:r>
            <a:r>
              <a:rPr lang="ru-RU" sz="3200" b="1">
                <a:solidFill>
                  <a:srgbClr val="FFFF00"/>
                </a:solidFill>
                <a:latin typeface="Constantia" panose="02030602050306030303" pitchFamily="18" charset="0"/>
              </a:rPr>
              <a:t> </a:t>
            </a:r>
            <a:r>
              <a:rPr lang="ru-RU" sz="3200" b="1">
                <a:solidFill>
                  <a:prstClr val="black"/>
                </a:solidFill>
                <a:latin typeface="Constantia" panose="02030602050306030303" pitchFamily="18" charset="0"/>
              </a:rPr>
              <a:t>будем играть.</a:t>
            </a:r>
            <a:endParaRPr lang="ru-RU" sz="32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0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42C627-8676-4D6B-B6B2-0B1C4D8D0E68}"/>
              </a:ext>
            </a:extLst>
          </p:cNvPr>
          <p:cNvSpPr txBox="1"/>
          <p:nvPr/>
        </p:nvSpPr>
        <p:spPr>
          <a:xfrm>
            <a:off x="5159896" y="908720"/>
            <a:ext cx="230486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   Глагол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13ACB-799D-40D2-977E-45CB29E099ED}"/>
              </a:ext>
            </a:extLst>
          </p:cNvPr>
          <p:cNvSpPr txBox="1"/>
          <p:nvPr/>
        </p:nvSpPr>
        <p:spPr>
          <a:xfrm>
            <a:off x="2711624" y="1859340"/>
            <a:ext cx="5954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Самостоятельная</a:t>
            </a:r>
            <a:r>
              <a:rPr lang="ru-RU" sz="3200" b="1" dirty="0">
                <a:latin typeface="Constantia" panose="02030602050306030303" pitchFamily="18" charset="0"/>
              </a:rPr>
              <a:t> часть речи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567CA82-520E-4C4B-921B-B7A9725100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34423"/>
            <a:ext cx="948295" cy="4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4DAC81-D991-44FB-A81D-96F29EFD6540}"/>
              </a:ext>
            </a:extLst>
          </p:cNvPr>
          <p:cNvSpPr txBox="1"/>
          <p:nvPr/>
        </p:nvSpPr>
        <p:spPr>
          <a:xfrm>
            <a:off x="1271464" y="2596259"/>
            <a:ext cx="6480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обозначает действие предмета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D487BA8-18E1-4646-8CDD-6DD60F7223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735199"/>
            <a:ext cx="1152128" cy="4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DBB464-44AE-4F63-A921-1C57EB903805}"/>
              </a:ext>
            </a:extLst>
          </p:cNvPr>
          <p:cNvSpPr txBox="1"/>
          <p:nvPr/>
        </p:nvSpPr>
        <p:spPr>
          <a:xfrm>
            <a:off x="2296847" y="3705797"/>
            <a:ext cx="7321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  <a:cs typeface="Aharoni" pitchFamily="2" charset="-79"/>
              </a:rPr>
              <a:t>            Что делать?  </a:t>
            </a:r>
            <a:r>
              <a:rPr lang="ru-RU" sz="3600" b="1" dirty="0">
                <a:solidFill>
                  <a:srgbClr val="7030A0"/>
                </a:solidFill>
                <a:latin typeface="Constantia" panose="02030602050306030303" pitchFamily="18" charset="0"/>
                <a:cs typeface="Aharoni" pitchFamily="2" charset="-79"/>
              </a:rPr>
              <a:t>Что сделать? </a:t>
            </a:r>
            <a:b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  <a:cs typeface="Aharoni" pitchFamily="2" charset="-79"/>
              </a:rPr>
            </a:br>
            <a: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  <a:cs typeface="Aharoni" pitchFamily="2" charset="-79"/>
              </a:rPr>
              <a:t>           Что делает?    </a:t>
            </a:r>
            <a:r>
              <a:rPr lang="ru-RU" sz="3600" b="1" dirty="0">
                <a:solidFill>
                  <a:srgbClr val="7030A0"/>
                </a:solidFill>
                <a:latin typeface="Constantia" panose="02030602050306030303" pitchFamily="18" charset="0"/>
                <a:cs typeface="Aharoni" pitchFamily="2" charset="-79"/>
              </a:rPr>
              <a:t>Что сделает?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F575A50-C398-4CE4-B040-63FD47A86021}"/>
              </a:ext>
            </a:extLst>
          </p:cNvPr>
          <p:cNvSpPr/>
          <p:nvPr/>
        </p:nvSpPr>
        <p:spPr>
          <a:xfrm>
            <a:off x="1271465" y="3333178"/>
            <a:ext cx="9864420" cy="2904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3600" b="1" dirty="0">
                <a:solidFill>
                  <a:srgbClr val="C00000"/>
                </a:solidFill>
                <a:latin typeface="Constantia"/>
              </a:rPr>
              <a:t>Что делать? </a:t>
            </a:r>
            <a:r>
              <a:rPr lang="ru-RU" sz="3600" b="1" dirty="0">
                <a:solidFill>
                  <a:srgbClr val="7030A0"/>
                </a:solidFill>
                <a:latin typeface="Constantia"/>
              </a:rPr>
              <a:t>(бежать, спать, думать, плыть, говорить);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Что сделать? </a:t>
            </a:r>
            <a:r>
              <a:rPr lang="ru-RU" sz="3600" b="1" dirty="0">
                <a:solidFill>
                  <a:srgbClr val="00B050"/>
                </a:solidFill>
                <a:latin typeface="Constantia"/>
              </a:rPr>
              <a:t>(приготовить, написать, открыть, посмотреть, сказать).</a:t>
            </a:r>
          </a:p>
        </p:txBody>
      </p:sp>
    </p:spTree>
    <p:extLst>
      <p:ext uri="{BB962C8B-B14F-4D97-AF65-F5344CB8AC3E}">
        <p14:creationId xmlns:p14="http://schemas.microsoft.com/office/powerpoint/2010/main" val="2303508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DFEB79-8133-4186-95C5-D3C13A4ACB01}"/>
              </a:ext>
            </a:extLst>
          </p:cNvPr>
          <p:cNvSpPr txBox="1"/>
          <p:nvPr/>
        </p:nvSpPr>
        <p:spPr>
          <a:xfrm>
            <a:off x="4151784" y="1253400"/>
            <a:ext cx="3679474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         Наречие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A3BD0-354C-4C07-98A1-5D48EDE574D3}"/>
              </a:ext>
            </a:extLst>
          </p:cNvPr>
          <p:cNvSpPr txBox="1"/>
          <p:nvPr/>
        </p:nvSpPr>
        <p:spPr>
          <a:xfrm>
            <a:off x="3118870" y="2122270"/>
            <a:ext cx="5954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Самостоятельная</a:t>
            </a:r>
            <a:r>
              <a:rPr lang="ru-RU" sz="3200" b="1" dirty="0">
                <a:latin typeface="Constantia" panose="02030602050306030303" pitchFamily="18" charset="0"/>
              </a:rPr>
              <a:t> часть речи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AD0DD-28F0-43E6-8F7C-E1BAEEF717FD}"/>
              </a:ext>
            </a:extLst>
          </p:cNvPr>
          <p:cNvSpPr txBox="1"/>
          <p:nvPr/>
        </p:nvSpPr>
        <p:spPr>
          <a:xfrm>
            <a:off x="2711624" y="2991140"/>
            <a:ext cx="8313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признак действий, признаки признаков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52CF7-256D-4832-9B53-E9C7937D964E}"/>
              </a:ext>
            </a:extLst>
          </p:cNvPr>
          <p:cNvSpPr txBox="1"/>
          <p:nvPr/>
        </p:nvSpPr>
        <p:spPr>
          <a:xfrm>
            <a:off x="4835366" y="3861048"/>
            <a:ext cx="36741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    Как? Куда?</a:t>
            </a:r>
          </a:p>
          <a:p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</a:rPr>
              <a:t>    Когда? Где?</a:t>
            </a:r>
          </a:p>
          <a:p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 Почему? Зачем? </a:t>
            </a:r>
          </a:p>
          <a:p>
            <a:r>
              <a:rPr lang="ru-RU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В какой степени?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CA2A4FB-BA88-4EC5-A33A-D406F250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925448"/>
            <a:ext cx="1987915" cy="159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D2D47BD-7E98-48B9-91C9-54BE0297C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7957" r="14155" b="35986"/>
          <a:stretch/>
        </p:blipFill>
        <p:spPr bwMode="auto">
          <a:xfrm>
            <a:off x="1240242" y="925448"/>
            <a:ext cx="1891247" cy="1196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7E14FAA-5884-49C1-B815-9CD13D511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73" y="3106012"/>
            <a:ext cx="1048086" cy="46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29FAE05-2134-49D8-A560-6EE3FB768EC9}"/>
              </a:ext>
            </a:extLst>
          </p:cNvPr>
          <p:cNvSpPr/>
          <p:nvPr/>
        </p:nvSpPr>
        <p:spPr>
          <a:xfrm>
            <a:off x="1628535" y="2323156"/>
            <a:ext cx="9138771" cy="39243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onstantia" panose="02030602050306030303" pitchFamily="18" charset="0"/>
              </a:rPr>
              <a:t>Как?</a:t>
            </a:r>
            <a:r>
              <a:rPr lang="ru-RU" sz="3200" b="1" dirty="0">
                <a:solidFill>
                  <a:srgbClr val="FFFF00"/>
                </a:solidFill>
                <a:latin typeface="Constantia" panose="02030602050306030303" pitchFamily="18" charset="0"/>
              </a:rPr>
              <a:t>(красиво, грустно, весело, хорошо)</a:t>
            </a:r>
            <a:r>
              <a:rPr lang="ru-RU" sz="3200" b="1" dirty="0">
                <a:latin typeface="Constantia" panose="02030602050306030303" pitchFamily="18" charset="0"/>
              </a:rPr>
              <a:t>;</a:t>
            </a:r>
          </a:p>
          <a:p>
            <a:pPr algn="ctr"/>
            <a:r>
              <a:rPr lang="ru-RU" sz="3200" b="1" dirty="0">
                <a:latin typeface="Constantia" panose="02030602050306030303" pitchFamily="18" charset="0"/>
              </a:rPr>
              <a:t>Когда?</a:t>
            </a:r>
            <a:r>
              <a:rPr lang="ru-RU" sz="3200" b="1" dirty="0">
                <a:solidFill>
                  <a:srgbClr val="FFFF00"/>
                </a:solidFill>
                <a:latin typeface="Constantia" panose="02030602050306030303" pitchFamily="18" charset="0"/>
              </a:rPr>
              <a:t>(вчера, сейчас, давно)</a:t>
            </a:r>
            <a:r>
              <a:rPr lang="ru-RU" sz="3200" b="1" dirty="0">
                <a:latin typeface="Constantia" panose="02030602050306030303" pitchFamily="18" charset="0"/>
              </a:rPr>
              <a:t>;</a:t>
            </a:r>
          </a:p>
          <a:p>
            <a:pPr algn="ctr"/>
            <a:r>
              <a:rPr lang="ru-RU" sz="3200" b="1" dirty="0">
                <a:latin typeface="Constantia" panose="02030602050306030303" pitchFamily="18" charset="0"/>
              </a:rPr>
              <a:t>Где?, куда?, откуда?</a:t>
            </a:r>
            <a:r>
              <a:rPr lang="ru-RU" sz="3200" b="1" dirty="0">
                <a:solidFill>
                  <a:srgbClr val="FFFF00"/>
                </a:solidFill>
                <a:latin typeface="Constantia" panose="02030602050306030303" pitchFamily="18" charset="0"/>
              </a:rPr>
              <a:t>(сверху, рядом, спереди,)</a:t>
            </a:r>
            <a:r>
              <a:rPr lang="ru-RU" sz="3200" b="1" dirty="0">
                <a:latin typeface="Constantia" panose="02030602050306030303" pitchFamily="18" charset="0"/>
              </a:rPr>
              <a:t>;</a:t>
            </a:r>
          </a:p>
          <a:p>
            <a:pPr algn="ctr"/>
            <a:r>
              <a:rPr lang="ru-RU" sz="3200" b="1" dirty="0">
                <a:latin typeface="Constantia" panose="02030602050306030303" pitchFamily="18" charset="0"/>
              </a:rPr>
              <a:t>Почему?</a:t>
            </a:r>
            <a:r>
              <a:rPr lang="ru-RU" sz="3200" b="1" dirty="0">
                <a:solidFill>
                  <a:srgbClr val="FFFF00"/>
                </a:solidFill>
                <a:latin typeface="Constantia" panose="02030602050306030303" pitchFamily="18" charset="0"/>
              </a:rPr>
              <a:t>(сгоряча, поневоле)</a:t>
            </a:r>
            <a:r>
              <a:rPr lang="ru-RU" sz="3200" b="1" dirty="0">
                <a:latin typeface="Constantia" panose="02030602050306030303" pitchFamily="18" charset="0"/>
              </a:rPr>
              <a:t>;</a:t>
            </a:r>
          </a:p>
          <a:p>
            <a:pPr algn="ctr"/>
            <a:r>
              <a:rPr lang="ru-RU" sz="3200" b="1" dirty="0">
                <a:latin typeface="Constantia" panose="02030602050306030303" pitchFamily="18" charset="0"/>
              </a:rPr>
              <a:t>Зачем?</a:t>
            </a:r>
            <a:r>
              <a:rPr lang="ru-RU" sz="3200" b="1" dirty="0">
                <a:solidFill>
                  <a:srgbClr val="FFFF00"/>
                </a:solidFill>
                <a:latin typeface="Constantia" panose="02030602050306030303" pitchFamily="18" charset="0"/>
              </a:rPr>
              <a:t>(назло)</a:t>
            </a:r>
            <a:r>
              <a:rPr lang="ru-RU" sz="3200" b="1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52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81FC5E-A4A5-4409-BA40-01B9660E406F}"/>
              </a:ext>
            </a:extLst>
          </p:cNvPr>
          <p:cNvSpPr/>
          <p:nvPr/>
        </p:nvSpPr>
        <p:spPr>
          <a:xfrm>
            <a:off x="695400" y="1700808"/>
            <a:ext cx="10945216" cy="40318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entury Gothic" panose="020B0502020202020204" pitchFamily="34" charset="0"/>
              </a:rPr>
              <a:t>    Русский язык принадлежит к восточнославянским языкам славянской ветви индоевропейского древа языков. Образовался он в шестнадцатом веке с распадом древнерусского на украинский, русский и белорусский. Славянские языки по-прежнему хранят многие индоевропейские черты. Это наследие и делает русский язык таким сложным, но и таким прекрасным.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5C85A5-095C-421A-9866-F85C156FE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8856" y="1268760"/>
            <a:ext cx="1424951" cy="1727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C07444-EE9C-4289-BB39-CFE18835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60997"/>
            <a:ext cx="1928400" cy="123981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48FE08A-18A6-4247-8B0C-436B852A7BC8}"/>
              </a:ext>
            </a:extLst>
          </p:cNvPr>
          <p:cNvSpPr/>
          <p:nvPr/>
        </p:nvSpPr>
        <p:spPr>
          <a:xfrm>
            <a:off x="695400" y="1700808"/>
            <a:ext cx="11089232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Выпишите примеры самостоятельных частей  речи в следующей последовательности: 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а) имя существительное; б) имя прилагательное; 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в) имя числительное; г) местоимение; д) глагол; 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е) наречие.</a:t>
            </a:r>
          </a:p>
        </p:txBody>
      </p:sp>
    </p:spTree>
    <p:extLst>
      <p:ext uri="{BB962C8B-B14F-4D97-AF65-F5344CB8AC3E}">
        <p14:creationId xmlns:p14="http://schemas.microsoft.com/office/powerpoint/2010/main" val="17041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816" y="764704"/>
            <a:ext cx="937926" cy="937926"/>
          </a:xfrm>
          <a:prstGeom prst="rect">
            <a:avLst/>
          </a:prstGeom>
        </p:spPr>
      </p:pic>
      <p:graphicFrame>
        <p:nvGraphicFramePr>
          <p:cNvPr id="5" name="Таблица 9">
            <a:extLst>
              <a:ext uri="{FF2B5EF4-FFF2-40B4-BE49-F238E27FC236}">
                <a16:creationId xmlns:a16="http://schemas.microsoft.com/office/drawing/2014/main" id="{38EA341C-A0F2-43D5-83CE-426141FD6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81938"/>
              </p:ext>
            </p:extLst>
          </p:nvPr>
        </p:nvGraphicFramePr>
        <p:xfrm>
          <a:off x="839415" y="476672"/>
          <a:ext cx="10765197" cy="439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399">
                  <a:extLst>
                    <a:ext uri="{9D8B030D-6E8A-4147-A177-3AD203B41FA5}">
                      <a16:colId xmlns:a16="http://schemas.microsoft.com/office/drawing/2014/main" val="1998486503"/>
                    </a:ext>
                  </a:extLst>
                </a:gridCol>
                <a:gridCol w="3588399">
                  <a:extLst>
                    <a:ext uri="{9D8B030D-6E8A-4147-A177-3AD203B41FA5}">
                      <a16:colId xmlns:a16="http://schemas.microsoft.com/office/drawing/2014/main" val="2289289996"/>
                    </a:ext>
                  </a:extLst>
                </a:gridCol>
                <a:gridCol w="3588399">
                  <a:extLst>
                    <a:ext uri="{9D8B030D-6E8A-4147-A177-3AD203B41FA5}">
                      <a16:colId xmlns:a16="http://schemas.microsoft.com/office/drawing/2014/main" val="4256257574"/>
                    </a:ext>
                  </a:extLst>
                </a:gridCol>
              </a:tblGrid>
              <a:tr h="9692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entury Gothic" panose="020B0502020202020204" pitchFamily="34" charset="0"/>
                        </a:rPr>
                        <a:t>Имя существительное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entury Gothic" panose="020B0502020202020204" pitchFamily="34" charset="0"/>
                        </a:rPr>
                        <a:t>Имя </a:t>
                      </a:r>
                    </a:p>
                    <a:p>
                      <a:pPr algn="ctr"/>
                      <a:r>
                        <a:rPr lang="ru-RU" sz="2400" dirty="0">
                          <a:latin typeface="Century Gothic" panose="020B0502020202020204" pitchFamily="34" charset="0"/>
                        </a:rPr>
                        <a:t>прилагательное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entury Gothic" panose="020B0502020202020204" pitchFamily="34" charset="0"/>
                        </a:rPr>
                        <a:t>Имя</a:t>
                      </a:r>
                    </a:p>
                    <a:p>
                      <a:pPr algn="ctr"/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числительное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697212"/>
                  </a:ext>
                </a:extLst>
              </a:tr>
              <a:tr h="3930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русский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шестнадцатом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02103"/>
                  </a:ext>
                </a:extLst>
              </a:tr>
              <a:tr h="6784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языкам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восточнославянским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916667"/>
                  </a:ext>
                </a:extLst>
              </a:tr>
              <a:tr h="3930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ветви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славянской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661416"/>
                  </a:ext>
                </a:extLst>
              </a:tr>
              <a:tr h="4621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древо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индоевропейского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36826"/>
                  </a:ext>
                </a:extLst>
              </a:tr>
              <a:tr h="3930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языков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древнерусского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361205"/>
                  </a:ext>
                </a:extLst>
              </a:tr>
              <a:tr h="3930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веки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украинский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446539"/>
                  </a:ext>
                </a:extLst>
              </a:tr>
              <a:tr h="3930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языки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белорусский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47163"/>
                  </a:ext>
                </a:extLst>
              </a:tr>
            </a:tbl>
          </a:graphicData>
        </a:graphic>
      </p:graphicFrame>
      <p:graphicFrame>
        <p:nvGraphicFramePr>
          <p:cNvPr id="20" name="Таблица 20">
            <a:extLst>
              <a:ext uri="{FF2B5EF4-FFF2-40B4-BE49-F238E27FC236}">
                <a16:creationId xmlns:a16="http://schemas.microsoft.com/office/drawing/2014/main" id="{4BDBFBC8-5C19-4A76-860D-D3D36C569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92518"/>
              </p:ext>
            </p:extLst>
          </p:nvPr>
        </p:nvGraphicFramePr>
        <p:xfrm>
          <a:off x="856445" y="4872609"/>
          <a:ext cx="10765197" cy="150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371">
                  <a:extLst>
                    <a:ext uri="{9D8B030D-6E8A-4147-A177-3AD203B41FA5}">
                      <a16:colId xmlns:a16="http://schemas.microsoft.com/office/drawing/2014/main" val="764109315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002919186"/>
                    </a:ext>
                  </a:extLst>
                </a:gridCol>
                <a:gridCol w="3581426">
                  <a:extLst>
                    <a:ext uri="{9D8B030D-6E8A-4147-A177-3AD203B41FA5}">
                      <a16:colId xmlns:a16="http://schemas.microsoft.com/office/drawing/2014/main" val="3178774414"/>
                    </a:ext>
                  </a:extLst>
                </a:gridCol>
              </a:tblGrid>
              <a:tr h="5920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черты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славянские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325467"/>
                  </a:ext>
                </a:extLst>
              </a:tr>
              <a:tr h="4583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наследие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прекрасным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798135"/>
                  </a:ext>
                </a:extLst>
              </a:tr>
              <a:tr h="4583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распадом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22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557801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id="{9E6787DC-2D46-4663-ABA3-D30B54BFD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41672"/>
              </p:ext>
            </p:extLst>
          </p:nvPr>
        </p:nvGraphicFramePr>
        <p:xfrm>
          <a:off x="767408" y="1484784"/>
          <a:ext cx="10873209" cy="3362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403">
                  <a:extLst>
                    <a:ext uri="{9D8B030D-6E8A-4147-A177-3AD203B41FA5}">
                      <a16:colId xmlns:a16="http://schemas.microsoft.com/office/drawing/2014/main" val="3969809648"/>
                    </a:ext>
                  </a:extLst>
                </a:gridCol>
                <a:gridCol w="3624403">
                  <a:extLst>
                    <a:ext uri="{9D8B030D-6E8A-4147-A177-3AD203B41FA5}">
                      <a16:colId xmlns:a16="http://schemas.microsoft.com/office/drawing/2014/main" val="490110440"/>
                    </a:ext>
                  </a:extLst>
                </a:gridCol>
                <a:gridCol w="3624403">
                  <a:extLst>
                    <a:ext uri="{9D8B030D-6E8A-4147-A177-3AD203B41FA5}">
                      <a16:colId xmlns:a16="http://schemas.microsoft.com/office/drawing/2014/main" val="3434434489"/>
                    </a:ext>
                  </a:extLst>
                </a:gridCol>
              </a:tblGrid>
              <a:tr h="96927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Century Gothic" panose="020B0502020202020204" pitchFamily="34" charset="0"/>
                        </a:rPr>
                        <a:t>местоимение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Century Gothic" panose="020B0502020202020204" pitchFamily="34" charset="0"/>
                        </a:rPr>
                        <a:t>глагол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Century Gothic" panose="020B0502020202020204" pitchFamily="34" charset="0"/>
                        </a:rPr>
                        <a:t>наречие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697212"/>
                  </a:ext>
                </a:extLst>
              </a:tr>
              <a:tr h="39309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entury Gothic" panose="020B0502020202020204" pitchFamily="34" charset="0"/>
                        </a:rPr>
                        <a:t>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entury Gothic" panose="020B0502020202020204" pitchFamily="34" charset="0"/>
                        </a:rPr>
                        <a:t>принадлежит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entury Gothic" panose="020B0502020202020204" pitchFamily="34" charset="0"/>
                        </a:rPr>
                        <a:t>по-прежнему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02103"/>
                  </a:ext>
                </a:extLst>
              </a:tr>
              <a:tr h="6784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entury Gothic" panose="020B0502020202020204" pitchFamily="34" charset="0"/>
                        </a:rPr>
                        <a:t>это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entury Gothic" panose="020B0502020202020204" pitchFamily="34" charset="0"/>
                        </a:rPr>
                        <a:t>образовался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916667"/>
                  </a:ext>
                </a:extLst>
              </a:tr>
              <a:tr h="39309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entury Gothic" panose="020B0502020202020204" pitchFamily="34" charset="0"/>
                        </a:rPr>
                        <a:t>таким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entury Gothic" panose="020B0502020202020204" pitchFamily="34" charset="0"/>
                        </a:rPr>
                        <a:t>хранят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661416"/>
                  </a:ext>
                </a:extLst>
              </a:tr>
              <a:tr h="678496"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entury Gothic" panose="020B0502020202020204" pitchFamily="34" charset="0"/>
                        </a:rPr>
                        <a:t>делает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3682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2DCFFD04-2A50-4A1F-8B09-9C4B5EDF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F0D1C0-BEAE-461C-B16F-30C94A173359}"/>
              </a:ext>
            </a:extLst>
          </p:cNvPr>
          <p:cNvSpPr txBox="1"/>
          <p:nvPr/>
        </p:nvSpPr>
        <p:spPr>
          <a:xfrm>
            <a:off x="3314629" y="198428"/>
            <a:ext cx="57326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Служебные части речи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4387C8-3036-4E06-8F56-B7775522ED7E}"/>
              </a:ext>
            </a:extLst>
          </p:cNvPr>
          <p:cNvSpPr/>
          <p:nvPr/>
        </p:nvSpPr>
        <p:spPr>
          <a:xfrm>
            <a:off x="700998" y="2276872"/>
            <a:ext cx="10959921" cy="37348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Century Gothic" panose="020B0502020202020204" pitchFamily="34" charset="0"/>
              </a:rPr>
              <a:t>Предлоги служат для связи слов в словосочетании и в предложении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43C7CDD-9F4C-421C-9B70-EBF28B696363}"/>
              </a:ext>
            </a:extLst>
          </p:cNvPr>
          <p:cNvSpPr/>
          <p:nvPr/>
        </p:nvSpPr>
        <p:spPr>
          <a:xfrm>
            <a:off x="673834" y="2276872"/>
            <a:ext cx="10959921" cy="37348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Century Gothic" panose="020B0502020202020204" pitchFamily="34" charset="0"/>
              </a:rPr>
              <a:t>Прохладно </a:t>
            </a:r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</a:t>
            </a:r>
            <a:r>
              <a:rPr lang="ru-RU" sz="4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>
                <a:latin typeface="Century Gothic" panose="020B0502020202020204" pitchFamily="34" charset="0"/>
              </a:rPr>
              <a:t>лесу.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</a:t>
            </a:r>
            <a:r>
              <a:rPr lang="ru-RU" sz="4000" b="1" dirty="0">
                <a:latin typeface="Century Gothic" panose="020B0502020202020204" pitchFamily="34" charset="0"/>
              </a:rPr>
              <a:t> лесом деревня.</a:t>
            </a:r>
          </a:p>
        </p:txBody>
      </p:sp>
    </p:spTree>
    <p:extLst>
      <p:ext uri="{BB962C8B-B14F-4D97-AF65-F5344CB8AC3E}">
        <p14:creationId xmlns:p14="http://schemas.microsoft.com/office/powerpoint/2010/main" val="152131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CA872D-02B7-428D-8F6B-DFCB294B9073}"/>
              </a:ext>
            </a:extLst>
          </p:cNvPr>
          <p:cNvSpPr txBox="1"/>
          <p:nvPr/>
        </p:nvSpPr>
        <p:spPr>
          <a:xfrm>
            <a:off x="5195816" y="632878"/>
            <a:ext cx="268535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    </a:t>
            </a:r>
            <a:r>
              <a:rPr lang="ru-RU" sz="4400" b="1" dirty="0">
                <a:latin typeface="Century Gothic" panose="020B0502020202020204" pitchFamily="34" charset="0"/>
              </a:rPr>
              <a:t>союз</a:t>
            </a:r>
            <a:r>
              <a:rPr lang="ru-RU" sz="3600" b="1" dirty="0">
                <a:latin typeface="Century Gothic" panose="020B0502020202020204" pitchFamily="34" charset="0"/>
              </a:rPr>
              <a:t>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13895-D4BA-4867-9AE5-E194B3E7B582}"/>
              </a:ext>
            </a:extLst>
          </p:cNvPr>
          <p:cNvSpPr txBox="1"/>
          <p:nvPr/>
        </p:nvSpPr>
        <p:spPr>
          <a:xfrm>
            <a:off x="745681" y="1718886"/>
            <a:ext cx="4788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Служебная</a:t>
            </a:r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3200" b="1" dirty="0">
                <a:latin typeface="Constantia" panose="02030602050306030303" pitchFamily="18" charset="0"/>
              </a:rPr>
              <a:t> часть речи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7DC4C-E229-4344-8604-CE77AAC14E0A}"/>
              </a:ext>
            </a:extLst>
          </p:cNvPr>
          <p:cNvSpPr txBox="1"/>
          <p:nvPr/>
        </p:nvSpPr>
        <p:spPr>
          <a:xfrm>
            <a:off x="805860" y="1718886"/>
            <a:ext cx="10873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onstantia" panose="02030602050306030303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                     </a:t>
            </a:r>
            <a:r>
              <a:rPr lang="ru-RU" sz="3200" b="1" dirty="0">
                <a:latin typeface="Constantia" panose="02030602050306030303" pitchFamily="18" charset="0"/>
              </a:rPr>
              <a:t>                                      служит для соединения</a:t>
            </a:r>
          </a:p>
          <a:p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                   однородных членов предложения    </a:t>
            </a:r>
            <a:r>
              <a:rPr lang="ru-RU" sz="3200" b="1" dirty="0">
                <a:latin typeface="Constantia" panose="02030602050306030303" pitchFamily="18" charset="0"/>
              </a:rPr>
              <a:t>и</a:t>
            </a:r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     </a:t>
            </a:r>
          </a:p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                       частей  сложного предложения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CDC4986-CB8E-4845-9104-61069DF2A1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86" y="1807760"/>
            <a:ext cx="948295" cy="4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9DBF5B0-8D10-46D7-AB8A-382166D12927}"/>
              </a:ext>
            </a:extLst>
          </p:cNvPr>
          <p:cNvSpPr/>
          <p:nvPr/>
        </p:nvSpPr>
        <p:spPr>
          <a:xfrm>
            <a:off x="805860" y="3236059"/>
            <a:ext cx="10762748" cy="30243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Весь день дождь </a:t>
            </a:r>
            <a:r>
              <a:rPr lang="ru-RU" sz="32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и</a:t>
            </a:r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ветер.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Льет дождь, </a:t>
            </a:r>
            <a:r>
              <a:rPr lang="ru-RU" sz="32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и</a:t>
            </a:r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дует ветер.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Мадине купили яблоко, </a:t>
            </a:r>
            <a:r>
              <a:rPr lang="ru-RU" sz="32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а</a:t>
            </a:r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Шахнозе</a:t>
            </a:r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– грушу.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7">
            <a:extLst>
              <a:ext uri="{FF2B5EF4-FFF2-40B4-BE49-F238E27FC236}">
                <a16:creationId xmlns:a16="http://schemas.microsoft.com/office/drawing/2014/main" id="{B7DC526C-9330-495D-B94E-2B37B2246B70}"/>
              </a:ext>
            </a:extLst>
          </p:cNvPr>
          <p:cNvSpPr txBox="1">
            <a:spLocks/>
          </p:cNvSpPr>
          <p:nvPr/>
        </p:nvSpPr>
        <p:spPr>
          <a:xfrm>
            <a:off x="3359696" y="692696"/>
            <a:ext cx="5904656" cy="4873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Всему название дано –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И зверю, и предмету.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Вещей вокруг полным-полно,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А безымянных нету.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И все, что может видеть глаз –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Над нами и под нами, –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И все, что в памяти у нас, –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Означено словами.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F5D4323-D587-48E1-8F77-15AE28BD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67" y="2636912"/>
            <a:ext cx="1944216" cy="27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FC9CDC9-A69F-4446-81E8-F583F0D2E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128794"/>
            <a:ext cx="2182527" cy="1358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09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891D16-7328-43AE-BE7F-9CC986208723}"/>
              </a:ext>
            </a:extLst>
          </p:cNvPr>
          <p:cNvSpPr txBox="1"/>
          <p:nvPr/>
        </p:nvSpPr>
        <p:spPr>
          <a:xfrm>
            <a:off x="4533395" y="775531"/>
            <a:ext cx="348524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    </a:t>
            </a:r>
            <a:r>
              <a:rPr lang="ru-RU" sz="4000" b="1" dirty="0">
                <a:latin typeface="Century Gothic" panose="020B0502020202020204" pitchFamily="34" charset="0"/>
              </a:rPr>
              <a:t>частица   </a:t>
            </a:r>
            <a:r>
              <a:rPr lang="ru-RU" sz="3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004B5-C696-493C-B044-54CFF84F99EA}"/>
              </a:ext>
            </a:extLst>
          </p:cNvPr>
          <p:cNvSpPr txBox="1"/>
          <p:nvPr/>
        </p:nvSpPr>
        <p:spPr>
          <a:xfrm>
            <a:off x="2711624" y="1843950"/>
            <a:ext cx="4788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Служебная</a:t>
            </a:r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3200" b="1" dirty="0">
                <a:latin typeface="Constantia" panose="02030602050306030303" pitchFamily="18" charset="0"/>
              </a:rPr>
              <a:t> часть речи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5051156-CCFC-4521-9644-AB5E526192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79" y="1843951"/>
            <a:ext cx="1481237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EDFED1-2E72-4F46-86F5-A8C64B22CC8E}"/>
              </a:ext>
            </a:extLst>
          </p:cNvPr>
          <p:cNvSpPr txBox="1"/>
          <p:nvPr/>
        </p:nvSpPr>
        <p:spPr>
          <a:xfrm>
            <a:off x="839416" y="2585193"/>
            <a:ext cx="10873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 придаёт предложению </a:t>
            </a:r>
            <a:r>
              <a:rPr lang="ru-RU" sz="3200" b="1" dirty="0">
                <a:latin typeface="Constantia" panose="02030602050306030303" pitchFamily="18" charset="0"/>
              </a:rPr>
              <a:t>или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отдельным словам различные смысловые</a:t>
            </a:r>
            <a:r>
              <a:rPr lang="ru-RU" sz="3200" b="1" dirty="0">
                <a:latin typeface="Constantia" panose="02030602050306030303" pitchFamily="18" charset="0"/>
              </a:rPr>
              <a:t>, 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эмоциональные оттенки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C2F1EA0-9A04-48AC-B8E1-4D98423DB175}"/>
              </a:ext>
            </a:extLst>
          </p:cNvPr>
          <p:cNvSpPr/>
          <p:nvPr/>
        </p:nvSpPr>
        <p:spPr>
          <a:xfrm>
            <a:off x="3395700" y="3851568"/>
            <a:ext cx="5400600" cy="220241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Это </a:t>
            </a:r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же</a:t>
            </a:r>
            <a:r>
              <a:rPr lang="ru-RU" sz="3200" b="1" dirty="0">
                <a:latin typeface="Century Gothic" panose="020B0502020202020204" pitchFamily="34" charset="0"/>
              </a:rPr>
              <a:t> правда!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Ни</a:t>
            </a:r>
            <a:r>
              <a:rPr lang="ru-RU" sz="3200" b="1" dirty="0">
                <a:latin typeface="Century Gothic" panose="020B0502020202020204" pitchFamily="34" charset="0"/>
              </a:rPr>
              <a:t> за что </a:t>
            </a:r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не</a:t>
            </a:r>
            <a:r>
              <a:rPr lang="ru-RU" sz="3200" b="1" dirty="0">
                <a:latin typeface="Century Gothic" panose="020B0502020202020204" pitchFamily="34" charset="0"/>
              </a:rPr>
              <a:t> отдам.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Текст 2"/>
          <p:cNvSpPr>
            <a:spLocks noGrp="1"/>
          </p:cNvSpPr>
          <p:nvPr>
            <p:ph type="body" idx="1"/>
          </p:nvPr>
        </p:nvSpPr>
        <p:spPr>
          <a:xfrm>
            <a:off x="623392" y="5229200"/>
            <a:ext cx="1584176" cy="1245592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FFFF00"/>
                </a:solidFill>
              </a:rPr>
              <a:t>Ах</a:t>
            </a:r>
            <a:r>
              <a:rPr lang="ru-RU" dirty="0"/>
              <a:t>, как хорошо!</a:t>
            </a:r>
          </a:p>
          <a:p>
            <a:pPr eaLnBrk="1" hangingPunct="1"/>
            <a:r>
              <a:rPr lang="ru-RU" dirty="0">
                <a:solidFill>
                  <a:srgbClr val="FFFF00"/>
                </a:solidFill>
              </a:rPr>
              <a:t>Ой</a:t>
            </a:r>
            <a:r>
              <a:rPr lang="ru-RU" dirty="0"/>
              <a:t>, больно!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D1F41-FCB1-4B6D-BAF7-9915FE7AC5F7}"/>
              </a:ext>
            </a:extLst>
          </p:cNvPr>
          <p:cNvSpPr txBox="1"/>
          <p:nvPr/>
        </p:nvSpPr>
        <p:spPr>
          <a:xfrm>
            <a:off x="4007768" y="792300"/>
            <a:ext cx="47147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    </a:t>
            </a:r>
            <a:r>
              <a:rPr lang="ru-RU" sz="4000" b="1" dirty="0">
                <a:latin typeface="Century Gothic" panose="020B0502020202020204" pitchFamily="34" charset="0"/>
              </a:rPr>
              <a:t>междометие   </a:t>
            </a:r>
            <a:r>
              <a:rPr lang="ru-RU" sz="3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6248236-61A5-4F7A-AF0F-1282D9E30AB2}"/>
              </a:ext>
            </a:extLst>
          </p:cNvPr>
          <p:cNvSpPr/>
          <p:nvPr/>
        </p:nvSpPr>
        <p:spPr>
          <a:xfrm>
            <a:off x="767408" y="1772816"/>
            <a:ext cx="10945216" cy="25202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слова  отдельной </a:t>
            </a: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(не самостоятельной  </a:t>
            </a:r>
            <a:r>
              <a:rPr lang="ru-RU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</a:t>
            </a: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не  служебной)  </a:t>
            </a:r>
            <a:r>
              <a:rPr lang="ru-RU" sz="3200" b="1" dirty="0">
                <a:latin typeface="Century Gothic" panose="020B0502020202020204" pitchFamily="34" charset="0"/>
              </a:rPr>
              <a:t>части  речи, которые выражают   чувства, настроения, эмоции  говорящего, не называя  их.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19232BD-816E-468F-A6E2-AC4F56E59434}"/>
              </a:ext>
            </a:extLst>
          </p:cNvPr>
          <p:cNvSpPr/>
          <p:nvPr/>
        </p:nvSpPr>
        <p:spPr>
          <a:xfrm>
            <a:off x="3071664" y="4574854"/>
            <a:ext cx="6931656" cy="1656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Ах</a:t>
            </a:r>
            <a:r>
              <a:rPr lang="ru-RU" sz="3600" b="1" dirty="0">
                <a:latin typeface="Century Gothic" panose="020B0502020202020204" pitchFamily="34" charset="0"/>
              </a:rPr>
              <a:t>, как хорошо вокруг!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Ой</a:t>
            </a:r>
            <a:r>
              <a:rPr lang="ru-RU" sz="3600" b="1" dirty="0">
                <a:latin typeface="Century Gothic" panose="020B0502020202020204" pitchFamily="34" charset="0"/>
              </a:rPr>
              <a:t>, больно!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 txBox="1">
            <a:spLocks/>
          </p:cNvSpPr>
          <p:nvPr/>
        </p:nvSpPr>
        <p:spPr bwMode="auto">
          <a:xfrm>
            <a:off x="743075" y="1348835"/>
            <a:ext cx="1098150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>
              <a:defRPr/>
            </a:pPr>
            <a:endParaRPr lang="ru-RU" sz="2400" b="1" u="sng" dirty="0">
              <a:ln w="635"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ru-RU" sz="24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           </a:t>
            </a:r>
            <a:r>
              <a:rPr lang="ru-RU" sz="2400" b="1" dirty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Спишите предложение. Докажите, что выделенное слово – служебная часть речи </a:t>
            </a:r>
            <a:r>
              <a:rPr lang="ru-RU" sz="2400" b="1" dirty="0">
                <a:ln w="635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(выбрав из списка необходимые утверждения). 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05246" y="2852352"/>
            <a:ext cx="109815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>
                <a:latin typeface="Century Gothic" panose="020B0502020202020204" pitchFamily="34" charset="0"/>
                <a:cs typeface="Times New Roman" pitchFamily="18" charset="0"/>
              </a:rPr>
              <a:t>Карло жил в каморке </a:t>
            </a:r>
            <a:r>
              <a:rPr lang="ru-RU" sz="2800" b="1" i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под</a:t>
            </a:r>
            <a:r>
              <a:rPr lang="ru-RU" sz="2800" b="1" i="1" dirty="0">
                <a:latin typeface="Century Gothic" panose="020B0502020202020204" pitchFamily="34" charset="0"/>
                <a:cs typeface="Times New Roman" pitchFamily="18" charset="0"/>
              </a:rPr>
              <a:t> лестницей, где у него ничего не было, кроме красивого очага в стене против двери.</a:t>
            </a:r>
          </a:p>
          <a:p>
            <a:pPr algn="just" eaLnBrk="1" hangingPunct="1"/>
            <a:r>
              <a:rPr lang="ru-RU" sz="2800" b="1" i="1" dirty="0">
                <a:latin typeface="Century Gothic" panose="020B0502020202020204" pitchFamily="34" charset="0"/>
                <a:cs typeface="Times New Roman" pitchFamily="18" charset="0"/>
              </a:rPr>
              <a:t>						                              (А. Толстой)  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179675" y="3947714"/>
            <a:ext cx="58326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dirty="0"/>
              <a:t>	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Служит для связи слов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	Обозначает действие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	Не является членом предложения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	Обозначает признак предмета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	Обозначает предмет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	Не отвечает на вопрос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72B5DE-A88A-48E0-B780-385E14CCB944}"/>
              </a:ext>
            </a:extLst>
          </p:cNvPr>
          <p:cNvSpPr/>
          <p:nvPr/>
        </p:nvSpPr>
        <p:spPr>
          <a:xfrm>
            <a:off x="4750118" y="504923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635"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Задание.</a:t>
            </a:r>
            <a:r>
              <a:rPr lang="ru-RU" b="1" dirty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8" name="Рисунок 7" descr="Буратино_2.jpg">
            <a:extLst>
              <a:ext uri="{FF2B5EF4-FFF2-40B4-BE49-F238E27FC236}">
                <a16:creationId xmlns:a16="http://schemas.microsoft.com/office/drawing/2014/main" id="{D9AB4E01-C62B-446A-BF56-40CFCAA6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64" y="4237347"/>
            <a:ext cx="2412268" cy="2275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414030-EFFB-421B-9B97-03DB6FE16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380636"/>
            <a:ext cx="1946970" cy="139450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95A83EB-4193-4322-B028-8CF5242A2DDC}"/>
              </a:ext>
            </a:extLst>
          </p:cNvPr>
          <p:cNvSpPr/>
          <p:nvPr/>
        </p:nvSpPr>
        <p:spPr>
          <a:xfrm>
            <a:off x="4943872" y="620688"/>
            <a:ext cx="288032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 Проверим  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3030ECB-C839-403F-BADE-FA31A42A7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311137"/>
            <a:ext cx="107473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>
                <a:latin typeface="Century Gothic" panose="020B0502020202020204" pitchFamily="34" charset="0"/>
                <a:cs typeface="Times New Roman" pitchFamily="18" charset="0"/>
              </a:rPr>
              <a:t>Карло жил в каморке </a:t>
            </a:r>
            <a:r>
              <a:rPr lang="ru-RU" sz="2800" b="1" i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под</a:t>
            </a:r>
            <a:r>
              <a:rPr lang="ru-RU" sz="2800" b="1" i="1" dirty="0">
                <a:latin typeface="Century Gothic" panose="020B0502020202020204" pitchFamily="34" charset="0"/>
                <a:cs typeface="Times New Roman" pitchFamily="18" charset="0"/>
              </a:rPr>
              <a:t> лестницей, где у него ничего не было, кроме красивого очага в стене против двери.</a:t>
            </a:r>
          </a:p>
          <a:p>
            <a:pPr algn="just" eaLnBrk="1" hangingPunct="1"/>
            <a:r>
              <a:rPr lang="ru-RU" sz="2800" b="1" i="1" dirty="0">
                <a:latin typeface="Century Gothic" panose="020B0502020202020204" pitchFamily="34" charset="0"/>
                <a:cs typeface="Times New Roman" pitchFamily="18" charset="0"/>
              </a:rPr>
              <a:t>						                        (А. Толстой) 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9C694C3-ABC8-46ED-B0E8-6A667CA1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744" y="4149080"/>
            <a:ext cx="58001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itchFamily="18" charset="0"/>
              </a:rPr>
              <a:t>Служит для связи слов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itchFamily="18" charset="0"/>
              </a:rPr>
              <a:t>	Не является членом предложения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itchFamily="18" charset="0"/>
              </a:rPr>
              <a:t>	Не отвечает на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361163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414030-EFFB-421B-9B97-03DB6FE16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534094"/>
            <a:ext cx="2088232" cy="149568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445BC42-173A-48BF-846E-7D8362EDA98C}"/>
              </a:ext>
            </a:extLst>
          </p:cNvPr>
          <p:cNvSpPr/>
          <p:nvPr/>
        </p:nvSpPr>
        <p:spPr>
          <a:xfrm>
            <a:off x="4367808" y="824735"/>
            <a:ext cx="327636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Задание.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0024798-C810-49D5-8CF5-2C25C150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4" y="3634809"/>
            <a:ext cx="53675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3200" b="1" i="1" dirty="0">
                <a:latin typeface="Century Gothic" panose="020B0502020202020204" pitchFamily="34" charset="0"/>
                <a:cs typeface="Times New Roman" pitchFamily="18" charset="0"/>
              </a:rPr>
              <a:t>Девочка стояла у </a:t>
            </a:r>
            <a:r>
              <a:rPr lang="ru-RU" sz="3200" b="1" i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доски</a:t>
            </a:r>
            <a:r>
              <a:rPr lang="ru-RU" sz="3200" b="1" i="1" dirty="0">
                <a:latin typeface="Century Gothic" panose="020B0502020202020204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45D0B-8592-4FD1-84E6-2D664A01654E}"/>
              </a:ext>
            </a:extLst>
          </p:cNvPr>
          <p:cNvSpPr txBox="1"/>
          <p:nvPr/>
        </p:nvSpPr>
        <p:spPr>
          <a:xfrm>
            <a:off x="695400" y="2079588"/>
            <a:ext cx="11218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35"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    </a:t>
            </a:r>
            <a:r>
              <a:rPr lang="ru-RU" sz="2800" b="1" dirty="0">
                <a:ln w="635"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Какими предлогами можно заменить предлог в предложении, не меняя падежной формы выделенного слова (выберите из списка подходящие предлоги).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99CA119-7DB3-49C4-AB64-9C5A568B8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4389811"/>
            <a:ext cx="2160240" cy="194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около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рядом с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возле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C627FC-D5C1-4F91-B65C-F3443647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706930"/>
            <a:ext cx="2448272" cy="2008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4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801728" y="1959043"/>
            <a:ext cx="7384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Девочка стояла </a:t>
            </a:r>
            <a:r>
              <a:rPr lang="ru-RU" sz="2800" b="1" i="1" u="sng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около</a:t>
            </a:r>
            <a:r>
              <a:rPr lang="ru-RU" sz="2800" b="1" i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 доски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(Р. п.). 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645098" y="3131345"/>
            <a:ext cx="835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800" b="1" i="1" dirty="0">
                <a:latin typeface="Century Gothic" panose="020B0502020202020204" pitchFamily="34" charset="0"/>
                <a:cs typeface="Times New Roman" pitchFamily="18" charset="0"/>
              </a:rPr>
              <a:t>Девочка стояла 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возле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доски </a:t>
            </a:r>
            <a:r>
              <a:rPr lang="ru-RU" sz="2800" b="1" i="1" dirty="0">
                <a:latin typeface="Century Gothic" panose="020B0502020202020204" pitchFamily="34" charset="0"/>
                <a:cs typeface="Times New Roman" pitchFamily="18" charset="0"/>
              </a:rPr>
              <a:t>(Р. п.). 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627294" y="4304302"/>
            <a:ext cx="835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800" b="1" i="1" dirty="0">
                <a:latin typeface="Century Gothic" panose="020B0502020202020204" pitchFamily="34" charset="0"/>
                <a:cs typeface="Times New Roman" pitchFamily="18" charset="0"/>
              </a:rPr>
              <a:t>Девочка стояла </a:t>
            </a:r>
            <a:r>
              <a:rPr lang="ru-RU" sz="2800" b="1" i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рядом с</a:t>
            </a:r>
            <a:r>
              <a:rPr lang="ru-RU" sz="2800" b="1" i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 доски</a:t>
            </a:r>
            <a:r>
              <a:rPr lang="ru-RU" sz="2800" b="1" i="1" dirty="0">
                <a:latin typeface="Century Gothic" panose="020B0502020202020204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Умножение 8"/>
          <p:cNvSpPr/>
          <p:nvPr/>
        </p:nvSpPr>
        <p:spPr>
          <a:xfrm>
            <a:off x="6426025" y="3453203"/>
            <a:ext cx="2796333" cy="2402928"/>
          </a:xfrm>
          <a:prstGeom prst="mathMultiply">
            <a:avLst>
              <a:gd name="adj1" fmla="val 0"/>
            </a:avLst>
          </a:prstGeom>
          <a:solidFill>
            <a:srgbClr val="C0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137A758-C455-4A33-B27C-3EB3A816FFB3}"/>
              </a:ext>
            </a:extLst>
          </p:cNvPr>
          <p:cNvSpPr/>
          <p:nvPr/>
        </p:nvSpPr>
        <p:spPr>
          <a:xfrm>
            <a:off x="4943872" y="620688"/>
            <a:ext cx="288032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 Проверим 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E3705E-4AF3-4FF3-B2AE-AE22FA843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6" y="2482262"/>
            <a:ext cx="2634054" cy="2170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48321A8-EB92-408C-8477-6EA931378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06" y="2761903"/>
            <a:ext cx="10945216" cy="35394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Century Gothic" panose="020B0502020202020204" pitchFamily="34" charset="0"/>
              </a:rPr>
              <a:t>         Кричат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зайцы про </a:t>
            </a:r>
            <a:r>
              <a:rPr lang="ru-RU" sz="2800" b="1" dirty="0">
                <a:latin typeface="Century Gothic" panose="020B0502020202020204" pitchFamily="34" charset="0"/>
              </a:rPr>
              <a:t>волка,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а</a:t>
            </a:r>
            <a:r>
              <a:rPr lang="ru-RU" sz="2800" b="1" dirty="0">
                <a:latin typeface="Century Gothic" panose="020B0502020202020204" pitchFamily="34" charset="0"/>
              </a:rPr>
              <a:t> волк – тут как тут.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Ходил он</a:t>
            </a:r>
            <a:r>
              <a:rPr lang="ru-RU" sz="2800" b="1" dirty="0">
                <a:latin typeface="Century Gothic" panose="020B0502020202020204" pitchFamily="34" charset="0"/>
              </a:rPr>
              <a:t>, ходил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в лесу </a:t>
            </a:r>
            <a:r>
              <a:rPr lang="ru-RU" sz="2800" b="1" dirty="0">
                <a:latin typeface="Century Gothic" panose="020B0502020202020204" pitchFamily="34" charset="0"/>
              </a:rPr>
              <a:t>по своим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волчьим</a:t>
            </a:r>
            <a:r>
              <a:rPr lang="ru-RU" sz="2800" b="1" dirty="0">
                <a:latin typeface="Century Gothic" panose="020B0502020202020204" pitchFamily="34" charset="0"/>
              </a:rPr>
              <a:t> делам,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проголодался и</a:t>
            </a:r>
            <a:r>
              <a:rPr lang="ru-RU" sz="2800" b="1" dirty="0">
                <a:latin typeface="Century Gothic" panose="020B0502020202020204" pitchFamily="34" charset="0"/>
              </a:rPr>
              <a:t> только подумал: «Вот бы хорошо зайчиком закусить!» – как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слышит</a:t>
            </a:r>
            <a:r>
              <a:rPr lang="ru-RU" sz="2800" b="1" dirty="0">
                <a:latin typeface="Century Gothic" panose="020B0502020202020204" pitchFamily="34" charset="0"/>
              </a:rPr>
              <a:t>, что где-то совсем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близко</a:t>
            </a:r>
            <a:r>
              <a:rPr lang="ru-RU" sz="2800" b="1" dirty="0">
                <a:latin typeface="Century Gothic" panose="020B0502020202020204" pitchFamily="34" charset="0"/>
              </a:rPr>
              <a:t> зайцы кричат и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его</a:t>
            </a:r>
            <a:r>
              <a:rPr lang="ru-RU" sz="2800" b="1" dirty="0">
                <a:latin typeface="Century Gothic" panose="020B0502020202020204" pitchFamily="34" charset="0"/>
              </a:rPr>
              <a:t>,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серого Волка</a:t>
            </a:r>
            <a:r>
              <a:rPr lang="ru-RU" sz="2800" b="1" dirty="0">
                <a:latin typeface="Century Gothic" panose="020B0502020202020204" pitchFamily="34" charset="0"/>
              </a:rPr>
              <a:t>, поминают.</a:t>
            </a:r>
          </a:p>
          <a:p>
            <a:pPr algn="just"/>
            <a:r>
              <a:rPr lang="ru-RU" sz="2800" b="1" dirty="0">
                <a:latin typeface="Century Gothic" panose="020B0502020202020204" pitchFamily="34" charset="0"/>
              </a:rPr>
              <a:t>Сейчас он остановился, понюхал воздух и начал подкрадываться.</a:t>
            </a:r>
          </a:p>
          <a:p>
            <a:pPr algn="r"/>
            <a:r>
              <a:rPr lang="ru-RU" sz="2800" b="1" dirty="0">
                <a:latin typeface="Century Gothic" panose="020B0502020202020204" pitchFamily="34" charset="0"/>
              </a:rPr>
              <a:t>Д.Н. Мамин-Сибиряк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6F3272-8E87-4EFE-BFA2-B25F22C7BB02}"/>
              </a:ext>
            </a:extLst>
          </p:cNvPr>
          <p:cNvSpPr/>
          <p:nvPr/>
        </p:nvSpPr>
        <p:spPr>
          <a:xfrm>
            <a:off x="4583832" y="548680"/>
            <a:ext cx="327636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Задание.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1058A-2AF8-4D48-BA0A-2F6D531BD85F}"/>
              </a:ext>
            </a:extLst>
          </p:cNvPr>
          <p:cNvSpPr txBox="1"/>
          <p:nvPr/>
        </p:nvSpPr>
        <p:spPr>
          <a:xfrm>
            <a:off x="911424" y="1713538"/>
            <a:ext cx="10513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rgbClr val="7030A0"/>
                </a:solidFill>
                <a:latin typeface="Arial"/>
                <a:ea typeface="+mj-ea"/>
                <a:cs typeface="+mj-cs"/>
              </a:rPr>
              <a:t>определите какой частью речи являются выделенные слова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696BECA-FDF8-4659-AE0D-F69CF720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1556792"/>
            <a:ext cx="11593288" cy="4832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Century Gothic" panose="020B0502020202020204" pitchFamily="34" charset="0"/>
              </a:rPr>
              <a:t>          Кричат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зайцы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существительное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про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предлог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2800" b="1" dirty="0">
                <a:latin typeface="Century Gothic" panose="020B0502020202020204" pitchFamily="34" charset="0"/>
              </a:rPr>
              <a:t>волка,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а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союз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2800" b="1" dirty="0">
                <a:latin typeface="Century Gothic" panose="020B0502020202020204" pitchFamily="34" charset="0"/>
              </a:rPr>
              <a:t>волк – тут как тут.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Ходил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глагол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он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местоимение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), </a:t>
            </a:r>
            <a:r>
              <a:rPr lang="ru-RU" sz="2800" b="1" dirty="0">
                <a:latin typeface="Century Gothic" panose="020B0502020202020204" pitchFamily="34" charset="0"/>
              </a:rPr>
              <a:t>ходил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в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предлог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лесу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существительное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2800" b="1" dirty="0">
                <a:latin typeface="Century Gothic" panose="020B0502020202020204" pitchFamily="34" charset="0"/>
              </a:rPr>
              <a:t>по своим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волчьим</a:t>
            </a:r>
            <a:r>
              <a:rPr lang="ru-RU" sz="2800" b="1" dirty="0"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прилагательное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2800" b="1" dirty="0">
                <a:latin typeface="Century Gothic" panose="020B0502020202020204" pitchFamily="34" charset="0"/>
              </a:rPr>
              <a:t>делам,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проголодался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глагол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и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союз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2800" b="1" dirty="0">
                <a:latin typeface="Century Gothic" panose="020B0502020202020204" pitchFamily="34" charset="0"/>
              </a:rPr>
              <a:t>только подумал: «Вот бы хорошо зайчиком закусить!» – как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слышит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глагол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), </a:t>
            </a:r>
            <a:r>
              <a:rPr lang="ru-RU" sz="2800" b="1" dirty="0">
                <a:latin typeface="Century Gothic" panose="020B0502020202020204" pitchFamily="34" charset="0"/>
              </a:rPr>
              <a:t>что где-то совсем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близко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наречие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2800" b="1" dirty="0">
                <a:latin typeface="Century Gothic" panose="020B0502020202020204" pitchFamily="34" charset="0"/>
              </a:rPr>
              <a:t>зайцы кричат и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его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местоимение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),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серого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прилагательное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Волка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существительное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), </a:t>
            </a:r>
            <a:r>
              <a:rPr lang="ru-RU" sz="2800" b="1" dirty="0">
                <a:latin typeface="Century Gothic" panose="020B0502020202020204" pitchFamily="34" charset="0"/>
              </a:rPr>
              <a:t>поминают. Сейчас он остановился, понюхал воздух и начал подкрадываться.</a:t>
            </a:r>
          </a:p>
          <a:p>
            <a:endParaRPr lang="ru-RU" sz="2800" dirty="0">
              <a:latin typeface="Century Gothic" panose="020B0502020202020204" pitchFamily="34" charset="0"/>
            </a:endParaRPr>
          </a:p>
          <a:p>
            <a:pPr algn="r"/>
            <a:r>
              <a:rPr lang="ru-RU" sz="2800" b="1" dirty="0">
                <a:latin typeface="Century Gothic" panose="020B0502020202020204" pitchFamily="34" charset="0"/>
              </a:rPr>
              <a:t>Д. Н. Мамин-Сибиряк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C00250-0B73-4000-9DCD-36A452F6B372}"/>
              </a:ext>
            </a:extLst>
          </p:cNvPr>
          <p:cNvSpPr/>
          <p:nvPr/>
        </p:nvSpPr>
        <p:spPr>
          <a:xfrm>
            <a:off x="4799856" y="483193"/>
            <a:ext cx="288032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 Проверим   </a:t>
            </a:r>
          </a:p>
        </p:txBody>
      </p:sp>
    </p:spTree>
    <p:extLst>
      <p:ext uri="{BB962C8B-B14F-4D97-AF65-F5344CB8AC3E}">
        <p14:creationId xmlns:p14="http://schemas.microsoft.com/office/powerpoint/2010/main" val="61520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764704"/>
            <a:ext cx="656652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Сегодня на уроке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916" y="2321201"/>
            <a:ext cx="9788168" cy="34468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Мы повторили :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-самостоятельные и служебные части речи.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Закрепили на практике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пройденный материал.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4654">
            <a:off x="1055283" y="3249006"/>
            <a:ext cx="1188823" cy="1591194"/>
          </a:xfrm>
          <a:prstGeom prst="rect">
            <a:avLst/>
          </a:prstGeom>
        </p:spPr>
      </p:pic>
      <p:pic>
        <p:nvPicPr>
          <p:cNvPr id="6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692696"/>
            <a:ext cx="112476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879" y="722248"/>
            <a:ext cx="4046241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Задание.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2067" y="2184009"/>
            <a:ext cx="988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Выполнить упражнения </a:t>
            </a:r>
            <a:r>
              <a:rPr lang="ru-RU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80</a:t>
            </a:r>
            <a:r>
              <a:rPr lang="ru-RU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и </a:t>
            </a:r>
            <a:r>
              <a:rPr lang="ru-RU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81</a:t>
            </a:r>
            <a:r>
              <a:rPr lang="ru-RU" sz="40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Picture 8" descr="https://i.gifer.com/CKt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4122088"/>
            <a:ext cx="1891639" cy="18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95EBE742-7EE6-417D-B95B-F42BBE95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546487"/>
            <a:ext cx="30654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3" y="3382200"/>
            <a:ext cx="4608512" cy="2462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42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D6003-B4D4-4E14-A243-52B3AFB5E147}"/>
              </a:ext>
            </a:extLst>
          </p:cNvPr>
          <p:cNvSpPr txBox="1"/>
          <p:nvPr/>
        </p:nvSpPr>
        <p:spPr>
          <a:xfrm>
            <a:off x="4580294" y="711161"/>
            <a:ext cx="3459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entury" panose="02040604050505020304" pitchFamily="18" charset="0"/>
              </a:rPr>
              <a:t>На уроке мы: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6A6CB-275F-4AF7-B9A0-6FFCC9D9922F}"/>
              </a:ext>
            </a:extLst>
          </p:cNvPr>
          <p:cNvSpPr txBox="1"/>
          <p:nvPr/>
        </p:nvSpPr>
        <p:spPr>
          <a:xfrm>
            <a:off x="2933627" y="1728718"/>
            <a:ext cx="7346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entury" panose="02040604050505020304" pitchFamily="18" charset="0"/>
              </a:rPr>
              <a:t>Вспомним, что изучает морфология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2646C-500E-4727-A1A2-FEF280E5B682}"/>
              </a:ext>
            </a:extLst>
          </p:cNvPr>
          <p:cNvSpPr txBox="1"/>
          <p:nvPr/>
        </p:nvSpPr>
        <p:spPr>
          <a:xfrm>
            <a:off x="1919536" y="2977107"/>
            <a:ext cx="9208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Установим разницу между самостоятельными и служебными частями речи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BDE38-47CA-4BF1-885B-E6627F97F4E6}"/>
              </a:ext>
            </a:extLst>
          </p:cNvPr>
          <p:cNvSpPr txBox="1"/>
          <p:nvPr/>
        </p:nvSpPr>
        <p:spPr>
          <a:xfrm>
            <a:off x="2639615" y="4817422"/>
            <a:ext cx="734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entury" panose="02040604050505020304" pitchFamily="18" charset="0"/>
              </a:rPr>
              <a:t>Возобновим знания о междометии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322C442-E8CB-4F46-832E-7094A5AA0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8" y="2318077"/>
            <a:ext cx="2163048" cy="1155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111\Desktop\картинки\школа\школа\chouettemail.gif">
            <a:extLst>
              <a:ext uri="{FF2B5EF4-FFF2-40B4-BE49-F238E27FC236}">
                <a16:creationId xmlns:a16="http://schemas.microsoft.com/office/drawing/2014/main" id="{D2588F82-E560-4988-8219-3C9C51EAE0F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936" y="3404723"/>
            <a:ext cx="1998004" cy="1412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959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734778"/>
            <a:ext cx="981805" cy="182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00CA22-946C-47DE-9D36-8E446E7D6EEF}"/>
              </a:ext>
            </a:extLst>
          </p:cNvPr>
          <p:cNvSpPr txBox="1"/>
          <p:nvPr/>
        </p:nvSpPr>
        <p:spPr>
          <a:xfrm>
            <a:off x="4511824" y="776854"/>
            <a:ext cx="3821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Вспомним…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31AB7C-043F-48A5-B2D6-F23BA8CFF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9" y="1302190"/>
            <a:ext cx="1339882" cy="16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2E635F-0FC5-4965-ADCC-D396C2A5BBE6}"/>
              </a:ext>
            </a:extLst>
          </p:cNvPr>
          <p:cNvSpPr/>
          <p:nvPr/>
        </p:nvSpPr>
        <p:spPr>
          <a:xfrm>
            <a:off x="2351584" y="1646187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Какие  разделы  науки  о  языке  вы  знаете.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ED41A4-1A65-4E15-8996-3C29BDE6D953}"/>
              </a:ext>
            </a:extLst>
          </p:cNvPr>
          <p:cNvSpPr/>
          <p:nvPr/>
        </p:nvSpPr>
        <p:spPr>
          <a:xfrm>
            <a:off x="2342803" y="2932193"/>
            <a:ext cx="914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Прочитайте  и  продолжите  предложения.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6F7542-C60A-47CA-9B65-53A913046F6B}"/>
              </a:ext>
            </a:extLst>
          </p:cNvPr>
          <p:cNvSpPr/>
          <p:nvPr/>
        </p:nvSpPr>
        <p:spPr>
          <a:xfrm>
            <a:off x="1418208" y="3826235"/>
            <a:ext cx="10009112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1.</a:t>
            </a:r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Звуки речи изучает…</a:t>
            </a:r>
          </a:p>
          <a:p>
            <a:pPr marL="457200" indent="-457200" algn="ctr">
              <a:defRPr/>
            </a:pP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2.</a:t>
            </a:r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 </a:t>
            </a:r>
            <a:r>
              <a:rPr lang="ru-RU" sz="3200" b="1" dirty="0">
                <a:latin typeface="Century Gothic" panose="020B0502020202020204" pitchFamily="34" charset="0"/>
              </a:rPr>
              <a:t>Слова, их лексическое значение изучает...</a:t>
            </a:r>
          </a:p>
          <a:p>
            <a:pPr marL="457200" indent="-457200" algn="ctr">
              <a:defRPr/>
            </a:pP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3.</a:t>
            </a:r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3200" b="1" dirty="0">
                <a:latin typeface="Century Gothic" panose="020B0502020202020204" pitchFamily="34" charset="0"/>
              </a:rPr>
              <a:t>Грамматические значения слов (и многие другие вопросы ) изучает…</a:t>
            </a:r>
          </a:p>
        </p:txBody>
      </p:sp>
    </p:spTree>
    <p:extLst>
      <p:ext uri="{BB962C8B-B14F-4D97-AF65-F5344CB8AC3E}">
        <p14:creationId xmlns:p14="http://schemas.microsoft.com/office/powerpoint/2010/main" val="21498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6A79831-29AB-4EE6-9DD3-21D42A2D64BC}"/>
              </a:ext>
            </a:extLst>
          </p:cNvPr>
          <p:cNvSpPr/>
          <p:nvPr/>
        </p:nvSpPr>
        <p:spPr>
          <a:xfrm>
            <a:off x="767408" y="476672"/>
            <a:ext cx="10873208" cy="59046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1.</a:t>
            </a:r>
            <a:r>
              <a:rPr lang="ru-RU" sz="3200" b="1" dirty="0">
                <a:latin typeface="Century Gothic" panose="020B0502020202020204" pitchFamily="34" charset="0"/>
              </a:rPr>
              <a:t> Звуки речи изучает  </a:t>
            </a:r>
            <a:r>
              <a:rPr lang="ru-RU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фонетика.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2.</a:t>
            </a:r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Слова, их лексическое значение изучает  </a:t>
            </a:r>
            <a:r>
              <a:rPr lang="ru-RU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лексика.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3. </a:t>
            </a:r>
            <a:r>
              <a:rPr lang="ru-RU" sz="3200" b="1" dirty="0">
                <a:latin typeface="Century Gothic" panose="020B0502020202020204" pitchFamily="34" charset="0"/>
              </a:rPr>
              <a:t>Грамматические значения слов (и многие другие вопросы ) изучает  </a:t>
            </a:r>
            <a:r>
              <a:rPr lang="ru-RU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грамматика.</a:t>
            </a:r>
          </a:p>
          <a:p>
            <a:pPr marL="457200" indent="-457200" algn="ctr">
              <a:defRPr/>
            </a:pPr>
            <a:endParaRPr lang="ru-RU" sz="3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3200" b="1" dirty="0">
                <a:latin typeface="Century Gothic" panose="020B0502020202020204" pitchFamily="34" charset="0"/>
              </a:rPr>
              <a:t>       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Грамматика</a:t>
            </a:r>
            <a:r>
              <a:rPr lang="ru-RU" sz="3200" b="1" dirty="0">
                <a:latin typeface="Century Gothic" panose="020B0502020202020204" pitchFamily="34" charset="0"/>
              </a:rPr>
              <a:t> – самый большой раздел науки о языке. Он состоит из двух частей: 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морфология</a:t>
            </a:r>
            <a:r>
              <a:rPr lang="ru-RU" sz="3200" b="1" dirty="0">
                <a:latin typeface="Century Gothic" panose="020B0502020202020204" pitchFamily="34" charset="0"/>
              </a:rPr>
              <a:t> и 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синтаксис</a:t>
            </a:r>
            <a:r>
              <a:rPr lang="ru-RU" sz="3200" b="1" dirty="0">
                <a:latin typeface="Century Gothic" panose="020B0502020202020204" pitchFamily="34" charset="0"/>
              </a:rPr>
              <a:t>. Синтаксис изучает словосочетания и предложения. 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!</a:t>
            </a:r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 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Морфология  изучает  слово  как  часть  речи</a:t>
            </a:r>
            <a:endParaRPr lang="ru-RU" sz="3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3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912B-507D-404A-81EE-B9B7A5BF25C5}"/>
              </a:ext>
            </a:extLst>
          </p:cNvPr>
          <p:cNvSpPr txBox="1"/>
          <p:nvPr/>
        </p:nvSpPr>
        <p:spPr>
          <a:xfrm>
            <a:off x="686725" y="1113446"/>
            <a:ext cx="11213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Century" panose="02040604050505020304" pitchFamily="18" charset="0"/>
              </a:rPr>
              <a:t>Морфология</a:t>
            </a:r>
            <a:r>
              <a:rPr lang="ru-RU" sz="3200" b="1" dirty="0">
                <a:latin typeface="Century" panose="02040604050505020304" pitchFamily="18" charset="0"/>
              </a:rPr>
              <a:t> (от греч.)- «морфо»- </a:t>
            </a:r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форма</a:t>
            </a:r>
            <a:r>
              <a:rPr lang="ru-RU" sz="3200" b="1" dirty="0">
                <a:latin typeface="Century" panose="02040604050505020304" pitchFamily="18" charset="0"/>
              </a:rPr>
              <a:t>, «логос»- </a:t>
            </a:r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учение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29032-6007-4B61-9691-27B603A6DD59}"/>
              </a:ext>
            </a:extLst>
          </p:cNvPr>
          <p:cNvSpPr txBox="1"/>
          <p:nvPr/>
        </p:nvSpPr>
        <p:spPr>
          <a:xfrm>
            <a:off x="1125417" y="2416555"/>
            <a:ext cx="1034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" panose="02040604050505020304" pitchFamily="18" charset="0"/>
              </a:rPr>
              <a:t>Раздел науки о языке, который изучает части речи</a:t>
            </a:r>
            <a:r>
              <a:rPr lang="ru-RU" b="1" dirty="0"/>
              <a:t>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E2A229-36DA-4548-A6BB-6FF1B6DAAD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0484">
            <a:off x="2462531" y="3361074"/>
            <a:ext cx="935176" cy="4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42B52D-7730-41DD-A391-D73DEDE06633}"/>
              </a:ext>
            </a:extLst>
          </p:cNvPr>
          <p:cNvSpPr txBox="1"/>
          <p:nvPr/>
        </p:nvSpPr>
        <p:spPr>
          <a:xfrm>
            <a:off x="704011" y="3961321"/>
            <a:ext cx="512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Грамматические разряды слов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BD79D3-E629-46B0-A897-AE3275B647F7}"/>
              </a:ext>
            </a:extLst>
          </p:cNvPr>
          <p:cNvSpPr txBox="1"/>
          <p:nvPr/>
        </p:nvSpPr>
        <p:spPr>
          <a:xfrm>
            <a:off x="2495600" y="5351817"/>
            <a:ext cx="8595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Грамматические значения, которые им свойственны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C9E54-F738-4692-B7AF-48E24E083AAE}"/>
              </a:ext>
            </a:extLst>
          </p:cNvPr>
          <p:cNvSpPr txBox="1"/>
          <p:nvPr/>
        </p:nvSpPr>
        <p:spPr>
          <a:xfrm>
            <a:off x="7711772" y="3990965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Категории и формы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92FD230E-6155-4542-A9EE-05B71ECDCF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7267" y="4477022"/>
            <a:ext cx="1252242" cy="4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5AA32CCD-5BED-4A8A-AA98-9237642903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1374">
            <a:off x="8850101" y="3287554"/>
            <a:ext cx="924940" cy="4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206ECB4-82A1-4691-9F19-D5F2750D38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73" y="1763766"/>
            <a:ext cx="557629" cy="7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5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4DDF5-BFA5-4274-97B6-964576DDBA5F}"/>
              </a:ext>
            </a:extLst>
          </p:cNvPr>
          <p:cNvSpPr txBox="1"/>
          <p:nvPr/>
        </p:nvSpPr>
        <p:spPr>
          <a:xfrm>
            <a:off x="3574369" y="508120"/>
            <a:ext cx="594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Все части речи делятся на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E86E5-3258-442F-B2C4-C2309B7D9D10}"/>
              </a:ext>
            </a:extLst>
          </p:cNvPr>
          <p:cNvSpPr txBox="1"/>
          <p:nvPr/>
        </p:nvSpPr>
        <p:spPr>
          <a:xfrm>
            <a:off x="1398804" y="1210100"/>
            <a:ext cx="382502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Самостоятельные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340D6-96CA-430B-B1D7-3949A19BAFD4}"/>
              </a:ext>
            </a:extLst>
          </p:cNvPr>
          <p:cNvSpPr txBox="1"/>
          <p:nvPr/>
        </p:nvSpPr>
        <p:spPr>
          <a:xfrm>
            <a:off x="8507762" y="1219322"/>
            <a:ext cx="2291012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служебные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C6A9E-1E4D-4E9E-8E41-DEA7BB053C32}"/>
              </a:ext>
            </a:extLst>
          </p:cNvPr>
          <p:cNvSpPr txBox="1"/>
          <p:nvPr/>
        </p:nvSpPr>
        <p:spPr>
          <a:xfrm>
            <a:off x="685516" y="1857577"/>
            <a:ext cx="6777817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Имеют</a:t>
            </a:r>
            <a:r>
              <a:rPr lang="ru-RU" sz="2000" b="1" dirty="0">
                <a:latin typeface="Century Gothic" panose="020B0502020202020204" pitchFamily="34" charset="0"/>
              </a:rPr>
              <a:t> лексическое и грамматическое значение; </a:t>
            </a:r>
          </a:p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являются членами предложения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4E1C3-1448-48B1-A150-7097C4D6F348}"/>
              </a:ext>
            </a:extLst>
          </p:cNvPr>
          <p:cNvSpPr txBox="1"/>
          <p:nvPr/>
        </p:nvSpPr>
        <p:spPr>
          <a:xfrm>
            <a:off x="2207568" y="2757733"/>
            <a:ext cx="373371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Имя существительное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D2BC7-1450-4A0E-9F14-1BB1F88F4D31}"/>
              </a:ext>
            </a:extLst>
          </p:cNvPr>
          <p:cNvSpPr txBox="1"/>
          <p:nvPr/>
        </p:nvSpPr>
        <p:spPr>
          <a:xfrm>
            <a:off x="931837" y="3309945"/>
            <a:ext cx="342112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Имя прилагательное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16ACF-7AD9-4328-AC1C-36644FAE2374}"/>
              </a:ext>
            </a:extLst>
          </p:cNvPr>
          <p:cNvSpPr txBox="1"/>
          <p:nvPr/>
        </p:nvSpPr>
        <p:spPr>
          <a:xfrm>
            <a:off x="2046547" y="3837183"/>
            <a:ext cx="3055645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Имя числительное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AD1DDA-5868-4385-A083-E5BE1AD95E87}"/>
              </a:ext>
            </a:extLst>
          </p:cNvPr>
          <p:cNvSpPr txBox="1"/>
          <p:nvPr/>
        </p:nvSpPr>
        <p:spPr>
          <a:xfrm>
            <a:off x="1167941" y="4423105"/>
            <a:ext cx="24064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Местоимение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6E45F-4629-4CBB-9E6D-E71DCE86FED0}"/>
              </a:ext>
            </a:extLst>
          </p:cNvPr>
          <p:cNvSpPr txBox="1"/>
          <p:nvPr/>
        </p:nvSpPr>
        <p:spPr>
          <a:xfrm>
            <a:off x="2642402" y="5009027"/>
            <a:ext cx="12522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Глагол</a:t>
            </a:r>
            <a:r>
              <a:rPr lang="ru-RU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F6AED-427A-4786-AF08-EDC91D205246}"/>
              </a:ext>
            </a:extLst>
          </p:cNvPr>
          <p:cNvSpPr txBox="1"/>
          <p:nvPr/>
        </p:nvSpPr>
        <p:spPr>
          <a:xfrm>
            <a:off x="3075373" y="5534417"/>
            <a:ext cx="16385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Наречие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2D1B6-E739-4E62-8FB3-4E332AB1D9E5}"/>
              </a:ext>
            </a:extLst>
          </p:cNvPr>
          <p:cNvSpPr txBox="1"/>
          <p:nvPr/>
        </p:nvSpPr>
        <p:spPr>
          <a:xfrm>
            <a:off x="7877256" y="1942560"/>
            <a:ext cx="3537923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Не имеют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 лексического и</a:t>
            </a:r>
          </a:p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</a:rPr>
              <a:t>    </a:t>
            </a:r>
            <a:r>
              <a:rPr lang="ru-RU" sz="2000" b="1" dirty="0">
                <a:latin typeface="Century Gothic" panose="020B0502020202020204" pitchFamily="34" charset="0"/>
              </a:rPr>
              <a:t>грамматического значения;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A941B-5134-4231-A900-A3FA8EB2B0E5}"/>
              </a:ext>
            </a:extLst>
          </p:cNvPr>
          <p:cNvSpPr txBox="1"/>
          <p:nvPr/>
        </p:nvSpPr>
        <p:spPr>
          <a:xfrm>
            <a:off x="7916852" y="3370004"/>
            <a:ext cx="2744662" cy="46166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Не изменяются 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A5112-F78C-4ED3-83C2-B0EFCBCA0578}"/>
              </a:ext>
            </a:extLst>
          </p:cNvPr>
          <p:cNvSpPr txBox="1"/>
          <p:nvPr/>
        </p:nvSpPr>
        <p:spPr>
          <a:xfrm>
            <a:off x="6869290" y="4019651"/>
            <a:ext cx="4839786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Не являются </a:t>
            </a:r>
            <a:r>
              <a:rPr lang="ru-RU" sz="2000" b="1" dirty="0">
                <a:latin typeface="Century Gothic" panose="020B0502020202020204" pitchFamily="34" charset="0"/>
              </a:rPr>
              <a:t>членами предложения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86C811-36DA-4940-88E9-B31F1BF482F2}"/>
              </a:ext>
            </a:extLst>
          </p:cNvPr>
          <p:cNvSpPr txBox="1"/>
          <p:nvPr/>
        </p:nvSpPr>
        <p:spPr>
          <a:xfrm>
            <a:off x="8102155" y="4884770"/>
            <a:ext cx="175560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Предлоги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B9BD9F-CDE8-41BE-920F-8C2B1CAAD592}"/>
              </a:ext>
            </a:extLst>
          </p:cNvPr>
          <p:cNvSpPr txBox="1"/>
          <p:nvPr/>
        </p:nvSpPr>
        <p:spPr>
          <a:xfrm>
            <a:off x="9289183" y="5572261"/>
            <a:ext cx="1261884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Союзы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580B17-C6DD-49DC-A7EB-58088FFFEE37}"/>
              </a:ext>
            </a:extLst>
          </p:cNvPr>
          <p:cNvSpPr txBox="1"/>
          <p:nvPr/>
        </p:nvSpPr>
        <p:spPr>
          <a:xfrm>
            <a:off x="7463333" y="5765249"/>
            <a:ext cx="163859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Частицы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C2EC4D69-016D-46E4-B7E8-4577DB83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64" y="4367379"/>
            <a:ext cx="1755609" cy="175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9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453FC2-82BF-42FD-9F52-FA259FA767F2}"/>
              </a:ext>
            </a:extLst>
          </p:cNvPr>
          <p:cNvSpPr txBox="1"/>
          <p:nvPr/>
        </p:nvSpPr>
        <p:spPr>
          <a:xfrm>
            <a:off x="4469431" y="304594"/>
            <a:ext cx="350288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entury" panose="02040604050505020304" pitchFamily="18" charset="0"/>
              </a:rPr>
              <a:t>Междометия</a:t>
            </a:r>
            <a:r>
              <a:rPr lang="ru-RU" sz="3600" b="1" dirty="0">
                <a:solidFill>
                  <a:srgbClr val="7030A0"/>
                </a:solidFill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B9F24-0FC6-404A-AF07-6D1EE77D6FC2}"/>
              </a:ext>
            </a:extLst>
          </p:cNvPr>
          <p:cNvSpPr txBox="1"/>
          <p:nvPr/>
        </p:nvSpPr>
        <p:spPr>
          <a:xfrm>
            <a:off x="2763464" y="1540296"/>
            <a:ext cx="668576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entury" panose="02040604050505020304" pitchFamily="18" charset="0"/>
              </a:rPr>
              <a:t>Служат для </a:t>
            </a:r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выражения</a:t>
            </a:r>
            <a:r>
              <a:rPr lang="ru-RU" sz="3200" b="1" dirty="0">
                <a:latin typeface="Century" panose="02040604050505020304" pitchFamily="18" charset="0"/>
              </a:rPr>
              <a:t> чувств, эмоций,  душевных состояний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C2AEA-36F4-443F-BCF3-6B1F9DE86556}"/>
              </a:ext>
            </a:extLst>
          </p:cNvPr>
          <p:cNvSpPr txBox="1"/>
          <p:nvPr/>
        </p:nvSpPr>
        <p:spPr>
          <a:xfrm>
            <a:off x="4374481" y="2914002"/>
            <a:ext cx="332494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Не изменяются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3B450-ACA1-4D98-A4AE-E8E82D198202}"/>
              </a:ext>
            </a:extLst>
          </p:cNvPr>
          <p:cNvSpPr txBox="1"/>
          <p:nvPr/>
        </p:nvSpPr>
        <p:spPr>
          <a:xfrm>
            <a:off x="2375997" y="3930459"/>
            <a:ext cx="746069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Не являются </a:t>
            </a:r>
            <a:r>
              <a:rPr lang="ru-RU" sz="3200" b="1" dirty="0">
                <a:latin typeface="Century" panose="02040604050505020304" pitchFamily="18" charset="0"/>
              </a:rPr>
              <a:t>членами предложения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6AF4B-D8D2-4275-9F2B-FD29E53DD4FE}"/>
              </a:ext>
            </a:extLst>
          </p:cNvPr>
          <p:cNvSpPr txBox="1"/>
          <p:nvPr/>
        </p:nvSpPr>
        <p:spPr>
          <a:xfrm>
            <a:off x="2746203" y="5044370"/>
            <a:ext cx="694933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Не имеют </a:t>
            </a:r>
            <a:r>
              <a:rPr lang="ru-RU" sz="3200" b="1" dirty="0">
                <a:latin typeface="Century" panose="02040604050505020304" pitchFamily="18" charset="0"/>
              </a:rPr>
              <a:t>синтаксической связи с </a:t>
            </a:r>
          </a:p>
          <a:p>
            <a:r>
              <a:rPr lang="ru-RU" sz="3200" b="1" dirty="0">
                <a:latin typeface="Century" panose="02040604050505020304" pitchFamily="18" charset="0"/>
              </a:rPr>
              <a:t>другими членами предложения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663A1A7-5B09-4AD4-A3C5-9B22D753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6" y="196478"/>
            <a:ext cx="1920586" cy="200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843F09E-B8A9-4973-B4C2-2D696833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982">
            <a:off x="9653512" y="3594935"/>
            <a:ext cx="2454129" cy="18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D4E35E0-4A86-42D4-B5EE-BAC35AC1A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107" r="59341"/>
          <a:stretch/>
        </p:blipFill>
        <p:spPr bwMode="auto">
          <a:xfrm>
            <a:off x="10345" y="2198689"/>
            <a:ext cx="2597076" cy="302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0573411-6826-4D7C-AD91-DF7842DF2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3" t="11938" r="2041" b="6519"/>
          <a:stretch/>
        </p:blipFill>
        <p:spPr bwMode="auto">
          <a:xfrm>
            <a:off x="9401964" y="314739"/>
            <a:ext cx="2779690" cy="24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7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1C224D-42CA-4894-85F5-BD1F7F18016D}"/>
              </a:ext>
            </a:extLst>
          </p:cNvPr>
          <p:cNvSpPr txBox="1"/>
          <p:nvPr/>
        </p:nvSpPr>
        <p:spPr>
          <a:xfrm>
            <a:off x="3398243" y="833136"/>
            <a:ext cx="576063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Имя существительное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9F32E-8DA0-4EC3-BC6B-82FC724E2E67}"/>
              </a:ext>
            </a:extLst>
          </p:cNvPr>
          <p:cNvSpPr txBox="1"/>
          <p:nvPr/>
        </p:nvSpPr>
        <p:spPr>
          <a:xfrm>
            <a:off x="1115058" y="1954905"/>
            <a:ext cx="5239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Самостоятельная</a:t>
            </a:r>
            <a:r>
              <a:rPr lang="ru-RU" sz="2800" b="1" dirty="0">
                <a:latin typeface="Constantia" panose="02030602050306030303" pitchFamily="18" charset="0"/>
              </a:rPr>
              <a:t> часть речи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27B1B-B3DD-4834-B0C0-6AAAEEF4C010}"/>
              </a:ext>
            </a:extLst>
          </p:cNvPr>
          <p:cNvSpPr txBox="1"/>
          <p:nvPr/>
        </p:nvSpPr>
        <p:spPr>
          <a:xfrm>
            <a:off x="8184232" y="1970414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предмет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2EDD3-D654-480E-BDE1-25A803557C10}"/>
              </a:ext>
            </a:extLst>
          </p:cNvPr>
          <p:cNvSpPr txBox="1"/>
          <p:nvPr/>
        </p:nvSpPr>
        <p:spPr>
          <a:xfrm>
            <a:off x="4871864" y="2698969"/>
            <a:ext cx="204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onstantia" panose="02030602050306030303" pitchFamily="18" charset="0"/>
              </a:rPr>
              <a:t>Кто ?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Constantia" panose="02030602050306030303" pitchFamily="18" charset="0"/>
              </a:rPr>
              <a:t>Что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84BB8-B05B-4938-A827-9BB884B3C25E}"/>
              </a:ext>
            </a:extLst>
          </p:cNvPr>
          <p:cNvSpPr txBox="1"/>
          <p:nvPr/>
        </p:nvSpPr>
        <p:spPr>
          <a:xfrm>
            <a:off x="3951767" y="3359286"/>
            <a:ext cx="480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nstantia" panose="02030602050306030303" pitchFamily="18" charset="0"/>
              </a:rPr>
              <a:t>любой</a:t>
            </a:r>
            <a:r>
              <a:rPr lang="ru-RU" sz="2800" b="1" dirty="0">
                <a:latin typeface="Constantia" panose="02030602050306030303" pitchFamily="18" charset="0"/>
              </a:rPr>
              <a:t> член предложения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EF3242-784F-4554-BE71-3E6A69941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853" r="16428" b="2938"/>
          <a:stretch/>
        </p:blipFill>
        <p:spPr bwMode="auto">
          <a:xfrm>
            <a:off x="1135224" y="477285"/>
            <a:ext cx="1589139" cy="135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8DE5786-A5F1-424E-AAB4-96A4AB204A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429000"/>
            <a:ext cx="1096127" cy="4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98B71E3-666A-4575-AE21-321CBB729E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09" y="1970414"/>
            <a:ext cx="1096127" cy="4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602EFC-EEA9-481C-8987-074445FBC71B}"/>
              </a:ext>
            </a:extLst>
          </p:cNvPr>
          <p:cNvSpPr/>
          <p:nvPr/>
        </p:nvSpPr>
        <p:spPr>
          <a:xfrm>
            <a:off x="2563222" y="4206863"/>
            <a:ext cx="798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Constantia" panose="02030602050306030303" pitchFamily="18" charset="0"/>
              </a:rPr>
              <a:t>Кто?  (собака, мальчик, ребенок, турист)</a:t>
            </a:r>
            <a:r>
              <a:rPr lang="ru-RU" sz="2800" b="1" dirty="0">
                <a:latin typeface="Constantia" panose="02030602050306030303" pitchFamily="18" charset="0"/>
              </a:rPr>
              <a:t>;</a:t>
            </a:r>
          </a:p>
          <a:p>
            <a:pPr>
              <a:defRPr/>
            </a:pPr>
            <a:endParaRPr lang="ru-RU" sz="2800" b="1" dirty="0"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Constantia" panose="02030602050306030303" pitchFamily="18" charset="0"/>
              </a:rPr>
              <a:t>Что?  (книга, счастье, цветок, река, город) </a:t>
            </a:r>
            <a:r>
              <a:rPr lang="ru-RU" sz="2800" b="1" dirty="0"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A429AB5-D193-4AA6-8887-189E7966B0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930" y="2024671"/>
            <a:ext cx="1096127" cy="4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4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5088</TotalTime>
  <Words>1259</Words>
  <Application>Microsoft Office PowerPoint</Application>
  <PresentationFormat>Широкоэкранный</PresentationFormat>
  <Paragraphs>224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Century</vt:lpstr>
      <vt:lpstr>Century Gothic</vt:lpstr>
      <vt:lpstr>Comic Sans MS</vt:lpstr>
      <vt:lpstr>Constantia</vt:lpstr>
      <vt:lpstr>Monotype Corsiva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 </vt:lpstr>
      <vt:lpstr>Задание.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ТАНЮШКА</cp:lastModifiedBy>
  <cp:revision>260</cp:revision>
  <dcterms:created xsi:type="dcterms:W3CDTF">2013-08-20T23:50:31Z</dcterms:created>
  <dcterms:modified xsi:type="dcterms:W3CDTF">2020-09-12T18:25:14Z</dcterms:modified>
</cp:coreProperties>
</file>