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1396" r:id="rId3"/>
    <p:sldId id="286" r:id="rId4"/>
    <p:sldId id="289" r:id="rId5"/>
    <p:sldId id="287" r:id="rId6"/>
    <p:sldId id="301" r:id="rId7"/>
    <p:sldId id="306" r:id="rId8"/>
    <p:sldId id="297" r:id="rId9"/>
    <p:sldId id="309" r:id="rId10"/>
    <p:sldId id="1399" r:id="rId11"/>
    <p:sldId id="1400" r:id="rId12"/>
    <p:sldId id="260" r:id="rId13"/>
    <p:sldId id="1397" r:id="rId14"/>
    <p:sldId id="1401" r:id="rId15"/>
    <p:sldId id="276" r:id="rId16"/>
    <p:sldId id="1403" r:id="rId17"/>
    <p:sldId id="1402" r:id="rId18"/>
    <p:sldId id="267" r:id="rId19"/>
    <p:sldId id="1405" r:id="rId20"/>
    <p:sldId id="1404" r:id="rId21"/>
    <p:sldId id="303" r:id="rId22"/>
    <p:sldId id="1406" r:id="rId23"/>
    <p:sldId id="299" r:id="rId24"/>
    <p:sldId id="30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336600"/>
    <a:srgbClr val="612A8A"/>
    <a:srgbClr val="FFFF99"/>
    <a:srgbClr val="F7F3EA"/>
    <a:srgbClr val="F6F2E7"/>
    <a:srgbClr val="F6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94" autoAdjust="0"/>
  </p:normalViewPr>
  <p:slideViewPr>
    <p:cSldViewPr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BA0CE-848F-4288-88A6-B0BF7A99C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AB8EB5-DD5C-4CDC-81F4-78DDC4F23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DC668-318C-4737-815A-4F476501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FAFBCA-5AB1-4745-B94E-7624823D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85B645-55EC-409C-93F0-5139B837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C4B96-A904-4DFB-8D5A-02DB6CDD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F95B4-3EF6-4348-AF3A-62720C996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CFF656-718A-4B59-8B08-B94D5CD1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2D8F10-2187-413F-BDEA-5FC38FCF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57556-632E-4160-88D7-C8B38CF2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9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C2FD2-045B-4BED-A6A6-7768B708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2BD95-D964-4057-971A-B21DB9966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8ECAD8-52F3-4628-BBDC-BD1EA2CA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97DC0-50EF-4A1A-8637-09094F1A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91A04B-4023-4266-B0A6-4CC4E195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6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BC963-6A7A-4EAA-B119-84D21020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2A56E3-C0EA-4D66-A975-C74EE1AEB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9F7D93-7189-4D37-BBA0-97B9C21DB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A6B56-DA17-4B90-9050-99D01FFA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9B7D34-D9E4-45F4-BE61-1BCD0EBE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FD76A2-830F-41F9-BAF4-9675230E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8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19DE4-786D-4BA4-BC0F-E88E208D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30B769-0221-4508-BA86-3A5B533EA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B3B103-11FE-4014-BE2A-3C57E27BE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707093-7E62-4B98-B6F9-EEF86053D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026382-0257-4467-8C1C-3040B36B9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5EE3C8-9232-43C5-BDC4-A75F7106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122D8C-DB8E-429D-B5BF-79D5875E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2B0162-82B9-46FC-A9D0-EE5928A6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6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B0D82-A33F-4141-BF39-A9BA625A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F22253-06E7-486E-A59F-2E821EA88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C3BD82-F3AD-41FA-BE55-9F4A93F2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545293-9FE0-4C68-AB61-182A5248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75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E37F5-94CE-48B5-9A4F-6280D613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3D90CF-A79C-4BFF-92AF-7568C213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B3DD66-FD8B-495F-BDA8-7273F5D0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6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14E96-B6B2-48C1-BE90-53915DC2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576B2-1626-4A00-80E4-0EAC214F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7BC511-91B8-42CC-B69B-3F47C31E3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3992B1-7AE9-40E3-9CF2-590E5A81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0F6B1D-4CD6-493A-87B9-315E9174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472D21-49C7-4468-AC1A-2CA18AFF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5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A59C9-ECB1-48F2-8B1A-F20D23AA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38AE9D-957F-46CD-AD08-934D61534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9C8347-7638-474C-83D9-60BC2116C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5F3C62-F94E-45EE-A203-673FBA88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343B69-5087-4FFE-9A90-00DE1EC9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0DEA60-AE76-4886-B93A-74F162F6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58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D9AEC-4D33-4754-8D0F-7BC2C90E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7D524D-6922-4408-BC4A-18B9339B4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4FF5F-9A3A-49D1-A601-F5A9FA3D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7AE4F-A9E2-40FD-A04D-542ACBC4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8902E-E2EF-4DA4-B31C-F18300A1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45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6BDE1F-CB21-43E6-A25A-C3A5E6F66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31A203-2EA7-48EB-8EB6-389DFED87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03B0E-696B-419A-B636-1990B6F8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6DFD0E-60FB-44EE-AB12-8E043105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3B9E3-F2C3-4445-945B-137C648F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5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7961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CCF6-EBE6-4917-8D30-466F989D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1A5FED-2DBC-4EDE-8A95-ED94057A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3FD87-4601-4331-BE36-B8097CB15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F4433-3ED8-49F8-920B-6E6CE5955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6EA10-877D-490A-B040-E8E936F4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3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28252" y="44381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84067987-1644-49AF-8501-9EF4CBC0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434" y="3088684"/>
            <a:ext cx="6938861" cy="198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ru-RU" altLang="ru-RU" sz="4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Тема: Профессионализмы.        </a:t>
            </a:r>
          </a:p>
          <a:p>
            <a:pPr>
              <a:spcBef>
                <a:spcPts val="0"/>
              </a:spcBef>
            </a:pPr>
            <a:r>
              <a:rPr lang="ru-RU" altLang="ru-RU" sz="4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 Термины.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endParaRPr lang="ru-RU" altLang="ru-RU" sz="40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37CD74A2-57FF-4A28-B424-D261CBDE7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24" y="2560854"/>
            <a:ext cx="2726996" cy="393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6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E894F7-6911-4498-9515-910B9F050B5E}"/>
              </a:ext>
            </a:extLst>
          </p:cNvPr>
          <p:cNvSpPr txBox="1"/>
          <p:nvPr/>
        </p:nvSpPr>
        <p:spPr>
          <a:xfrm>
            <a:off x="4679586" y="731834"/>
            <a:ext cx="2832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612A8A"/>
                </a:solidFill>
                <a:latin typeface="Century Gothic" panose="020B0502020202020204" pitchFamily="34" charset="0"/>
              </a:rPr>
              <a:t>Запомни!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FDDA4-52D1-4D4D-844F-7D1F9A77B0B5}"/>
              </a:ext>
            </a:extLst>
          </p:cNvPr>
          <p:cNvSpPr txBox="1"/>
          <p:nvPr/>
        </p:nvSpPr>
        <p:spPr>
          <a:xfrm>
            <a:off x="3719736" y="1770502"/>
            <a:ext cx="526618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Мы, пока предпо</a:t>
            </a:r>
            <a:r>
              <a:rPr lang="ru-RU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л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а</a:t>
            </a:r>
            <a:r>
              <a:rPr lang="ru-RU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га</a:t>
            </a:r>
            <a:r>
              <a:rPr lang="ru-RU" sz="3200" b="1" dirty="0">
                <a:latin typeface="Century Gothic" panose="020B0502020202020204" pitchFamily="34" charset="0"/>
              </a:rPr>
              <a:t>ли,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В корне букву 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А</a:t>
            </a:r>
            <a:r>
              <a:rPr lang="ru-RU" sz="3200" b="1" dirty="0">
                <a:latin typeface="Century Gothic" panose="020B0502020202020204" pitchFamily="34" charset="0"/>
              </a:rPr>
              <a:t> писали,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А когда предпо</a:t>
            </a:r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лож</a:t>
            </a:r>
            <a:r>
              <a:rPr lang="ru-RU" sz="3200" b="1" dirty="0">
                <a:latin typeface="Century Gothic" panose="020B0502020202020204" pitchFamily="34" charset="0"/>
              </a:rPr>
              <a:t>или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Букву 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</a:t>
            </a:r>
            <a:r>
              <a:rPr lang="ru-RU" sz="3200" b="1" dirty="0">
                <a:latin typeface="Century Gothic" panose="020B0502020202020204" pitchFamily="34" charset="0"/>
              </a:rPr>
              <a:t> употребили.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EF5630-C132-4570-941F-CBD64DB44956}"/>
              </a:ext>
            </a:extLst>
          </p:cNvPr>
          <p:cNvSpPr txBox="1"/>
          <p:nvPr/>
        </p:nvSpPr>
        <p:spPr>
          <a:xfrm>
            <a:off x="1775520" y="4064063"/>
            <a:ext cx="8791189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Ростовщик</a:t>
            </a:r>
            <a:r>
              <a:rPr lang="ru-RU" sz="3200" b="1" dirty="0">
                <a:latin typeface="Century Gothic" panose="020B0502020202020204" pitchFamily="34" charset="0"/>
              </a:rPr>
              <a:t> в </a:t>
            </a:r>
            <a:r>
              <a:rPr lang="ru-RU" sz="32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Ростове</a:t>
            </a:r>
            <a:r>
              <a:rPr lang="ru-RU" sz="3200" b="1" dirty="0">
                <a:latin typeface="Century Gothic" panose="020B0502020202020204" pitchFamily="34" charset="0"/>
              </a:rPr>
              <a:t> жил,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Ростиславом</a:t>
            </a:r>
            <a:r>
              <a:rPr lang="ru-RU" sz="3200" b="1" dirty="0">
                <a:latin typeface="Century Gothic" panose="020B0502020202020204" pitchFamily="34" charset="0"/>
              </a:rPr>
              <a:t> звали.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Он 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росток</a:t>
            </a:r>
            <a:r>
              <a:rPr lang="ru-RU" sz="3200" b="1" dirty="0">
                <a:latin typeface="Century Gothic" panose="020B0502020202020204" pitchFamily="34" charset="0"/>
              </a:rPr>
              <a:t> себе купил прямо на базаре. 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(+ 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отрасль</a:t>
            </a:r>
            <a:r>
              <a:rPr lang="ru-RU" sz="3200" b="1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864B77-9EDD-4B39-AE57-6D1E83633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516" b="73810"/>
          <a:stretch/>
        </p:blipFill>
        <p:spPr>
          <a:xfrm>
            <a:off x="7392144" y="1613012"/>
            <a:ext cx="648397" cy="314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E6F025-A4E6-4444-BCA6-2C17BD5C0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516" b="73810"/>
          <a:stretch/>
        </p:blipFill>
        <p:spPr>
          <a:xfrm>
            <a:off x="7248129" y="2720172"/>
            <a:ext cx="792412" cy="2687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C2F44A-E2B2-40F8-8BC2-96BED003B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" t="42857" r="64055" b="33736"/>
          <a:stretch/>
        </p:blipFill>
        <p:spPr>
          <a:xfrm>
            <a:off x="8054791" y="1531113"/>
            <a:ext cx="301139" cy="47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8816" y="764704"/>
            <a:ext cx="937926" cy="9379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D63B86F-348A-4221-83C5-256411329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1" y="2204864"/>
            <a:ext cx="1251193" cy="1872208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BD61DC97-F1E0-4ADD-9B7A-271453773534}"/>
              </a:ext>
            </a:extLst>
          </p:cNvPr>
          <p:cNvSpPr txBox="1">
            <a:spLocks noChangeArrowheads="1"/>
          </p:cNvSpPr>
          <p:nvPr/>
        </p:nvSpPr>
        <p:spPr>
          <a:xfrm>
            <a:off x="678310" y="777870"/>
            <a:ext cx="10818289" cy="51054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/>
              <a:t>   </a:t>
            </a:r>
            <a:endParaRPr lang="ru-RU" altLang="ru-RU" sz="4800" b="1" dirty="0"/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latin typeface="Century Gothic" panose="020B0502020202020204" pitchFamily="34" charset="0"/>
              </a:rPr>
              <a:t>У человека много на земле дел. Надо дерево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latin typeface="Century Gothic" panose="020B0502020202020204" pitchFamily="34" charset="0"/>
              </a:rPr>
              <a:t>посадить, коня к седлу приучить, дом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latin typeface="Century Gothic" panose="020B0502020202020204" pitchFamily="34" charset="0"/>
              </a:rPr>
              <a:t>построить,  сына  </a:t>
            </a:r>
            <a:r>
              <a:rPr lang="ru-RU" altLang="ru-RU" b="1" u="sng" dirty="0">
                <a:latin typeface="Century Gothic" panose="020B0502020202020204" pitchFamily="34" charset="0"/>
              </a:rPr>
              <a:t>вы</a:t>
            </a:r>
            <a:r>
              <a:rPr lang="ru-RU" altLang="ru-RU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раст</a:t>
            </a:r>
            <a:r>
              <a:rPr lang="ru-RU" altLang="ru-RU" b="1" u="sng" dirty="0">
                <a:latin typeface="Century Gothic" panose="020B0502020202020204" pitchFamily="34" charset="0"/>
              </a:rPr>
              <a:t>ить</a:t>
            </a:r>
            <a:r>
              <a:rPr lang="ru-RU" altLang="ru-RU" b="1" dirty="0">
                <a:latin typeface="Century Gothic" panose="020B0502020202020204" pitchFamily="34" charset="0"/>
              </a:rPr>
              <a:t>. А  еще 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latin typeface="Century Gothic" panose="020B0502020202020204" pitchFamily="34" charset="0"/>
              </a:rPr>
              <a:t>добрую  песню </a:t>
            </a:r>
            <a:r>
              <a:rPr lang="ru-RU" altLang="ru-RU" b="1" u="sng" dirty="0">
                <a:latin typeface="Century Gothic" panose="020B0502020202020204" pitchFamily="34" charset="0"/>
              </a:rPr>
              <a:t> с</a:t>
            </a:r>
            <a:r>
              <a:rPr lang="ru-RU" altLang="ru-RU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лож</a:t>
            </a:r>
            <a:r>
              <a:rPr lang="ru-RU" altLang="ru-RU" b="1" u="sng" dirty="0">
                <a:latin typeface="Century Gothic" panose="020B0502020202020204" pitchFamily="34" charset="0"/>
              </a:rPr>
              <a:t>ить</a:t>
            </a:r>
            <a:r>
              <a:rPr lang="ru-RU" altLang="ru-RU" b="1" dirty="0">
                <a:latin typeface="Century Gothic" panose="020B0502020202020204" pitchFamily="34" charset="0"/>
              </a:rPr>
              <a:t>. И  это далеко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latin typeface="Century Gothic" panose="020B0502020202020204" pitchFamily="34" charset="0"/>
              </a:rPr>
              <a:t>не  все,  что  должен совершить человек.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latin typeface="Century Gothic" panose="020B0502020202020204" pitchFamily="34" charset="0"/>
              </a:rPr>
              <a:t>Но  что  бы  ты  ни  делал:  </a:t>
            </a:r>
            <a:r>
              <a:rPr lang="ru-RU" altLang="ru-RU" b="1" u="sng" dirty="0">
                <a:latin typeface="Century Gothic" panose="020B0502020202020204" pitchFamily="34" charset="0"/>
              </a:rPr>
              <a:t>с</a:t>
            </a:r>
            <a:r>
              <a:rPr lang="ru-RU" altLang="ru-RU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лаг</a:t>
            </a:r>
            <a:r>
              <a:rPr lang="ru-RU" altLang="ru-RU" b="1" u="sng" dirty="0">
                <a:latin typeface="Century Gothic" panose="020B0502020202020204" pitchFamily="34" charset="0"/>
              </a:rPr>
              <a:t>ал</a:t>
            </a:r>
            <a:r>
              <a:rPr lang="ru-RU" altLang="ru-RU" b="1" dirty="0">
                <a:latin typeface="Century Gothic" panose="020B0502020202020204" pitchFamily="34" charset="0"/>
              </a:rPr>
              <a:t>  песню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latin typeface="Century Gothic" panose="020B0502020202020204" pitchFamily="34" charset="0"/>
              </a:rPr>
              <a:t>или  </a:t>
            </a:r>
            <a:r>
              <a:rPr lang="ru-RU" altLang="ru-RU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раст</a:t>
            </a:r>
            <a:r>
              <a:rPr lang="ru-RU" altLang="ru-RU" b="1" u="sng" dirty="0">
                <a:latin typeface="Century Gothic" panose="020B0502020202020204" pitchFamily="34" charset="0"/>
              </a:rPr>
              <a:t>ил</a:t>
            </a:r>
            <a:r>
              <a:rPr lang="ru-RU" altLang="ru-RU" b="1" dirty="0">
                <a:latin typeface="Century Gothic" panose="020B0502020202020204" pitchFamily="34" charset="0"/>
              </a:rPr>
              <a:t>  сына,- ко всему надо </a:t>
            </a:r>
            <a:r>
              <a:rPr lang="ru-RU" altLang="ru-RU" b="1" u="sng" dirty="0">
                <a:latin typeface="Century Gothic" panose="020B0502020202020204" pitchFamily="34" charset="0"/>
              </a:rPr>
              <a:t>при</a:t>
            </a:r>
            <a:r>
              <a:rPr lang="ru-RU" altLang="ru-RU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лож</a:t>
            </a:r>
            <a:r>
              <a:rPr lang="ru-RU" altLang="ru-RU" b="1" u="sng" dirty="0">
                <a:latin typeface="Century Gothic" panose="020B0502020202020204" pitchFamily="34" charset="0"/>
              </a:rPr>
              <a:t>ить</a:t>
            </a:r>
            <a:r>
              <a:rPr lang="ru-RU" altLang="ru-RU" b="1" dirty="0">
                <a:latin typeface="Century Gothic" panose="020B0502020202020204" pitchFamily="34" charset="0"/>
              </a:rPr>
              <a:t>  усилия,  отдать  свою  душу.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3600" dirty="0"/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dirty="0"/>
          </a:p>
        </p:txBody>
      </p:sp>
      <p:pic>
        <p:nvPicPr>
          <p:cNvPr id="19" name="Picture 2" descr="C:\Documents and Settings\Marina\Рабочий стол\Копия учеба\Копия 209.gif">
            <a:extLst>
              <a:ext uri="{FF2B5EF4-FFF2-40B4-BE49-F238E27FC236}">
                <a16:creationId xmlns:a16="http://schemas.microsoft.com/office/drawing/2014/main" id="{FEFB746B-89C0-43ED-A3D3-D95FC87E3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6951" y="4365125"/>
            <a:ext cx="1728191" cy="151653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557801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8816" y="764704"/>
            <a:ext cx="937926" cy="9379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D63B86F-348A-4221-83C5-256411329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2166" y="2132856"/>
            <a:ext cx="1424951" cy="1727145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FB4C68C-145C-44B1-8890-7F94320887CE}"/>
              </a:ext>
            </a:extLst>
          </p:cNvPr>
          <p:cNvSpPr txBox="1">
            <a:spLocks noChangeArrowheads="1"/>
          </p:cNvSpPr>
          <p:nvPr/>
        </p:nvSpPr>
        <p:spPr>
          <a:xfrm>
            <a:off x="551384" y="476672"/>
            <a:ext cx="11089232" cy="54102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 dirty="0"/>
              <a:t>   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800" u="sng" dirty="0">
              <a:solidFill>
                <a:srgbClr val="C00000"/>
              </a:solidFill>
            </a:endParaRP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У человека много на земле дел</a:t>
            </a:r>
            <a:r>
              <a:rPr lang="ru-RU" altLang="ru-RU" b="1" dirty="0">
                <a:latin typeface="Century Gothic" panose="020B0502020202020204" pitchFamily="34" charset="0"/>
              </a:rPr>
              <a:t>. Надо дерево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latin typeface="Century Gothic" panose="020B0502020202020204" pitchFamily="34" charset="0"/>
              </a:rPr>
              <a:t>посадить, коня к седлу приучить, дом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latin typeface="Century Gothic" panose="020B0502020202020204" pitchFamily="34" charset="0"/>
              </a:rPr>
              <a:t>построить,  сына  вырастить. А  еще 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latin typeface="Century Gothic" panose="020B0502020202020204" pitchFamily="34" charset="0"/>
              </a:rPr>
              <a:t>добрую  песню  сложить. И  это далеко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latin typeface="Century Gothic" panose="020B0502020202020204" pitchFamily="34" charset="0"/>
              </a:rPr>
              <a:t>не  все,  что  должен совершить человек.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latin typeface="Century Gothic" panose="020B0502020202020204" pitchFamily="34" charset="0"/>
              </a:rPr>
              <a:t>Но  </a:t>
            </a:r>
            <a:r>
              <a:rPr lang="ru-RU" altLang="ru-RU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что  бы  ты  ни  делал</a:t>
            </a:r>
            <a:r>
              <a:rPr lang="ru-RU" altLang="ru-RU" b="1" dirty="0">
                <a:latin typeface="Century Gothic" panose="020B0502020202020204" pitchFamily="34" charset="0"/>
              </a:rPr>
              <a:t>:  слагал  песню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>
                <a:latin typeface="Century Gothic" panose="020B0502020202020204" pitchFamily="34" charset="0"/>
              </a:rPr>
              <a:t>или  растил  сына,- 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ко всему надо приложить  усилия,  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отдать  свою  душу</a:t>
            </a:r>
            <a:r>
              <a:rPr lang="ru-RU" altLang="ru-RU" b="1" dirty="0">
                <a:latin typeface="Century Gothic" panose="020B0502020202020204" pitchFamily="34" charset="0"/>
              </a:rPr>
              <a:t>.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3600" dirty="0"/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B6BFEF6-C70F-4D62-ACD0-33F396307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528" y="321234"/>
            <a:ext cx="8229600" cy="649894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3600" b="1" dirty="0"/>
            </a:br>
            <a:r>
              <a:rPr lang="ru-RU" altLang="ru-RU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Основная  мысль</a:t>
            </a:r>
          </a:p>
        </p:txBody>
      </p:sp>
    </p:spTree>
    <p:extLst>
      <p:ext uri="{BB962C8B-B14F-4D97-AF65-F5344CB8AC3E}">
        <p14:creationId xmlns:p14="http://schemas.microsoft.com/office/powerpoint/2010/main" val="1241986176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72EDC-7BC4-4037-93F7-FBAA9AB77AD6}"/>
              </a:ext>
            </a:extLst>
          </p:cNvPr>
          <p:cNvSpPr txBox="1"/>
          <p:nvPr/>
        </p:nvSpPr>
        <p:spPr>
          <a:xfrm>
            <a:off x="5198151" y="595482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336600"/>
                </a:solidFill>
                <a:latin typeface="Century Gothic" panose="020B0502020202020204" pitchFamily="34" charset="0"/>
              </a:rPr>
              <a:t>Задание.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3C75CB-CE8C-4336-AA0C-43CBEF749E9B}"/>
              </a:ext>
            </a:extLst>
          </p:cNvPr>
          <p:cNvSpPr txBox="1"/>
          <p:nvPr/>
        </p:nvSpPr>
        <p:spPr>
          <a:xfrm>
            <a:off x="889292" y="1180063"/>
            <a:ext cx="10729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612A8A"/>
                </a:solidFill>
                <a:latin typeface="Century Gothic" panose="020B0502020202020204" pitchFamily="34" charset="0"/>
              </a:rPr>
              <a:t>Определите, для каких профессий характерны данные группы слов.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4EF5B-091D-471F-900C-BA371CD5750D}"/>
              </a:ext>
            </a:extLst>
          </p:cNvPr>
          <p:cNvSpPr txBox="1"/>
          <p:nvPr/>
        </p:nvSpPr>
        <p:spPr>
          <a:xfrm>
            <a:off x="807526" y="2103829"/>
            <a:ext cx="10495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1. Телеграмма, сургуч, бандероль, квитанция, перевод.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2C85C-2D96-4C87-A81F-8FBD28C8CD38}"/>
              </a:ext>
            </a:extLst>
          </p:cNvPr>
          <p:cNvSpPr txBox="1"/>
          <p:nvPr/>
        </p:nvSpPr>
        <p:spPr>
          <a:xfrm>
            <a:off x="807526" y="2718520"/>
            <a:ext cx="942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2. Градусник, рентген, рецепт, массаж, таблетки.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4DAC2-CF91-4D35-9EE7-F9CAB1B958B3}"/>
              </a:ext>
            </a:extLst>
          </p:cNvPr>
          <p:cNvSpPr txBox="1"/>
          <p:nvPr/>
        </p:nvSpPr>
        <p:spPr>
          <a:xfrm>
            <a:off x="615166" y="3263453"/>
            <a:ext cx="11277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3. Карбюратор, шины, аккумулятор, ключ зажигания, фары.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96BE1-A6F5-42DE-9037-ED58E48C9FF4}"/>
              </a:ext>
            </a:extLst>
          </p:cNvPr>
          <p:cNvSpPr txBox="1"/>
          <p:nvPr/>
        </p:nvSpPr>
        <p:spPr>
          <a:xfrm>
            <a:off x="787273" y="3982682"/>
            <a:ext cx="6333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4. Фокус, объектив, поза, ретушь.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95E1C-099C-4987-93FB-0B57299474AF}"/>
              </a:ext>
            </a:extLst>
          </p:cNvPr>
          <p:cNvSpPr txBox="1"/>
          <p:nvPr/>
        </p:nvSpPr>
        <p:spPr>
          <a:xfrm>
            <a:off x="787273" y="4677663"/>
            <a:ext cx="10126490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5. Мастерок, бетономешалка, кирпич, цемент, отвес.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698F18E-592E-4553-A653-CECF0593A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38" t="8156" r="22694" b="2169"/>
          <a:stretch/>
        </p:blipFill>
        <p:spPr bwMode="auto">
          <a:xfrm>
            <a:off x="3359696" y="5213833"/>
            <a:ext cx="2376264" cy="130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F24B44-40E0-41AA-B2F2-679484AED012}"/>
              </a:ext>
            </a:extLst>
          </p:cNvPr>
          <p:cNvSpPr txBox="1"/>
          <p:nvPr/>
        </p:nvSpPr>
        <p:spPr>
          <a:xfrm>
            <a:off x="855167" y="2123573"/>
            <a:ext cx="10399898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1.   ПОЧТАЛЬОН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CC706-B131-4471-AEB9-24A1AF60A88E}"/>
              </a:ext>
            </a:extLst>
          </p:cNvPr>
          <p:cNvSpPr txBox="1"/>
          <p:nvPr/>
        </p:nvSpPr>
        <p:spPr>
          <a:xfrm>
            <a:off x="901274" y="2740233"/>
            <a:ext cx="10399898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                                     2.   ВРАЧ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509BF9-6423-4103-AAE6-E7E262EA2450}"/>
              </a:ext>
            </a:extLst>
          </p:cNvPr>
          <p:cNvSpPr txBox="1"/>
          <p:nvPr/>
        </p:nvSpPr>
        <p:spPr>
          <a:xfrm>
            <a:off x="615166" y="3367991"/>
            <a:ext cx="1109745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                                        3.   АВТОМОБИЛИСТ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2330B-C406-4210-8D8C-0C023BAA832D}"/>
              </a:ext>
            </a:extLst>
          </p:cNvPr>
          <p:cNvSpPr txBox="1"/>
          <p:nvPr/>
        </p:nvSpPr>
        <p:spPr>
          <a:xfrm>
            <a:off x="787273" y="3997301"/>
            <a:ext cx="1039989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                                      4.   ФОТОГРАФ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17FF1A-8DD5-499C-9B40-71E45570C6F1}"/>
              </a:ext>
            </a:extLst>
          </p:cNvPr>
          <p:cNvSpPr txBox="1"/>
          <p:nvPr/>
        </p:nvSpPr>
        <p:spPr>
          <a:xfrm>
            <a:off x="787273" y="4693935"/>
            <a:ext cx="10399898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                                       5.   СТРОИТЕЛЬ </a:t>
            </a:r>
          </a:p>
        </p:txBody>
      </p:sp>
    </p:spTree>
    <p:extLst>
      <p:ext uri="{BB962C8B-B14F-4D97-AF65-F5344CB8AC3E}">
        <p14:creationId xmlns:p14="http://schemas.microsoft.com/office/powerpoint/2010/main" val="28579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9B50ED-6ACA-486B-AC00-3CBFD4CCA511}"/>
              </a:ext>
            </a:extLst>
          </p:cNvPr>
          <p:cNvSpPr txBox="1"/>
          <p:nvPr/>
        </p:nvSpPr>
        <p:spPr>
          <a:xfrm>
            <a:off x="621584" y="908720"/>
            <a:ext cx="109488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Среди профессиональных слов выделяются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термины</a:t>
            </a:r>
            <a:r>
              <a:rPr lang="ru-RU" sz="2800" b="1" dirty="0">
                <a:latin typeface="Century Gothic" panose="020B0502020202020204" pitchFamily="34" charset="0"/>
              </a:rPr>
              <a:t> – это специальные слова, называющие </a:t>
            </a:r>
          </a:p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понятия науки, техники, искусства (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фонетика, синтаксис,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орфограмма </a:t>
            </a:r>
            <a:r>
              <a:rPr lang="ru-RU" sz="2800" b="1" dirty="0">
                <a:latin typeface="Century Gothic" panose="020B0502020202020204" pitchFamily="34" charset="0"/>
              </a:rPr>
              <a:t>– употребляются в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языкознании</a:t>
            </a:r>
            <a:r>
              <a:rPr lang="ru-RU" sz="2800" b="1" dirty="0">
                <a:latin typeface="Century Gothic" panose="020B0502020202020204" pitchFamily="34" charset="0"/>
              </a:rPr>
              <a:t>; </a:t>
            </a:r>
          </a:p>
          <a:p>
            <a:pPr algn="ctr"/>
            <a:r>
              <a:rPr lang="ru-RU" sz="2800" b="1" dirty="0">
                <a:solidFill>
                  <a:srgbClr val="D60093"/>
                </a:solidFill>
                <a:latin typeface="Century Gothic" panose="020B0502020202020204" pitchFamily="34" charset="0"/>
              </a:rPr>
              <a:t>атом, молекула, сила, притяжение </a:t>
            </a:r>
            <a:r>
              <a:rPr lang="ru-RU" sz="2800" b="1" dirty="0">
                <a:latin typeface="Century Gothic" panose="020B0502020202020204" pitchFamily="34" charset="0"/>
              </a:rPr>
              <a:t>– в </a:t>
            </a:r>
            <a:r>
              <a:rPr lang="ru-RU" sz="2800" b="1" dirty="0">
                <a:solidFill>
                  <a:srgbClr val="D60093"/>
                </a:solidFill>
                <a:latin typeface="Century Gothic" panose="020B0502020202020204" pitchFamily="34" charset="0"/>
              </a:rPr>
              <a:t>физике</a:t>
            </a:r>
            <a:r>
              <a:rPr lang="ru-RU" sz="2800" b="1" dirty="0">
                <a:latin typeface="Century Gothic" panose="020B0502020202020204" pitchFamily="34" charset="0"/>
              </a:rPr>
              <a:t>). 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8DFFF0BE-9777-43EF-A32A-3F223476B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34" y="3455704"/>
            <a:ext cx="1810161" cy="2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6DB2F74-8A80-468F-A045-C4F6B037A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r="14300" b="6951"/>
          <a:stretch/>
        </p:blipFill>
        <p:spPr bwMode="auto">
          <a:xfrm>
            <a:off x="3786187" y="3573016"/>
            <a:ext cx="195092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A204502F-D090-4132-BA37-5F401D740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4149080"/>
            <a:ext cx="1905000" cy="226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E1F78EFF-F381-4FA5-BF22-A478FED23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6950"/>
          <a:stretch/>
        </p:blipFill>
        <p:spPr bwMode="auto">
          <a:xfrm>
            <a:off x="6163602" y="3861048"/>
            <a:ext cx="1810162" cy="2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018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4C083D-1105-434B-818C-5E6896958FC4}"/>
              </a:ext>
            </a:extLst>
          </p:cNvPr>
          <p:cNvSpPr/>
          <p:nvPr/>
        </p:nvSpPr>
        <p:spPr>
          <a:xfrm>
            <a:off x="731404" y="1268760"/>
            <a:ext cx="10729192" cy="4708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Упражнение 51.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3200" b="1" dirty="0">
                <a:solidFill>
                  <a:srgbClr val="612A8A"/>
                </a:solidFill>
                <a:latin typeface="Century Gothic" panose="020B0502020202020204" pitchFamily="34" charset="0"/>
              </a:rPr>
              <a:t>Прочитайте предложения, выпишите профессионализмы и термины. </a:t>
            </a:r>
          </a:p>
          <a:p>
            <a:pPr algn="ctr"/>
            <a:endParaRPr lang="ru-RU" sz="32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2800" b="1" dirty="0">
                <a:latin typeface="Century Gothic" panose="020B0502020202020204" pitchFamily="34" charset="0"/>
              </a:rPr>
              <a:t>       1.Кабина осветилась, стала ясно видна стрелка «дворника», бегающая взад и вперёд по стеклу. </a:t>
            </a:r>
          </a:p>
          <a:p>
            <a:pPr algn="just"/>
            <a:r>
              <a:rPr lang="ru-RU" sz="2800" b="1" dirty="0">
                <a:latin typeface="Century Gothic" panose="020B0502020202020204" pitchFamily="34" charset="0"/>
              </a:rPr>
              <a:t>(Ю. Крымов)  2.Над въездом в аллею висел «кирпич».  </a:t>
            </a:r>
          </a:p>
          <a:p>
            <a:pPr algn="just"/>
            <a:r>
              <a:rPr lang="ru-RU" sz="2800" b="1" dirty="0">
                <a:latin typeface="Century Gothic" panose="020B0502020202020204" pitchFamily="34" charset="0"/>
              </a:rPr>
              <a:t>(А. Чаковский) 3.Типографские кавычки бывают двух видов: ёлочки и лапки.</a:t>
            </a:r>
          </a:p>
        </p:txBody>
      </p:sp>
    </p:spTree>
    <p:extLst>
      <p:ext uri="{BB962C8B-B14F-4D97-AF65-F5344CB8AC3E}">
        <p14:creationId xmlns:p14="http://schemas.microsoft.com/office/powerpoint/2010/main" val="990760460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0E5683-71BF-4E5F-9186-8DDC23DBF0B4}"/>
              </a:ext>
            </a:extLst>
          </p:cNvPr>
          <p:cNvSpPr/>
          <p:nvPr/>
        </p:nvSpPr>
        <p:spPr>
          <a:xfrm>
            <a:off x="731404" y="1556792"/>
            <a:ext cx="10729192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Century Gothic" panose="020B0502020202020204" pitchFamily="34" charset="0"/>
              </a:rPr>
              <a:t>4. Редактор показал Саше статью, занимавшую всю нижнюю часть газетной полосы, и сказал: «Вот что такое подвал». 5.Прилагательное синий в момент своего рождения значило блестящий, сияющий. Это общеславянское слово образовано было с помощью суффикса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-н- </a:t>
            </a:r>
            <a:r>
              <a:rPr lang="ru-RU" sz="2800" b="1" dirty="0">
                <a:latin typeface="Century Gothic" panose="020B0502020202020204" pitchFamily="34" charset="0"/>
              </a:rPr>
              <a:t>от той же основы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си-</a:t>
            </a:r>
            <a:r>
              <a:rPr lang="ru-RU" sz="2800" b="1" dirty="0">
                <a:latin typeface="Century Gothic" panose="020B0502020202020204" pitchFamily="34" charset="0"/>
              </a:rPr>
              <a:t>, что и глагол сиять. (Н.М. Шанский.)</a:t>
            </a:r>
          </a:p>
        </p:txBody>
      </p:sp>
    </p:spTree>
    <p:extLst>
      <p:ext uri="{BB962C8B-B14F-4D97-AF65-F5344CB8AC3E}">
        <p14:creationId xmlns:p14="http://schemas.microsoft.com/office/powerpoint/2010/main" val="3658165775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9902" y="4869746"/>
            <a:ext cx="1064725" cy="1506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377290">
            <a:off x="-1961485" y="1688470"/>
            <a:ext cx="1768015" cy="8840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5FD32B9-BB12-4E72-BDD4-BA16A926E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t="16401" r="-400" b="13251"/>
          <a:stretch/>
        </p:blipFill>
        <p:spPr bwMode="auto">
          <a:xfrm>
            <a:off x="1212536" y="1448743"/>
            <a:ext cx="1965191" cy="1303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CE896E-FD42-4984-B0EC-6E1CCEC091E8}"/>
              </a:ext>
            </a:extLst>
          </p:cNvPr>
          <p:cNvSpPr txBox="1"/>
          <p:nvPr/>
        </p:nvSpPr>
        <p:spPr>
          <a:xfrm>
            <a:off x="1045619" y="794395"/>
            <a:ext cx="229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«дворник»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FDC7FC6-32F1-4E5B-88EB-E10A8C960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15997" r="15981" b="1263"/>
          <a:stretch/>
        </p:blipFill>
        <p:spPr bwMode="auto">
          <a:xfrm>
            <a:off x="3863752" y="4001350"/>
            <a:ext cx="1784417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8250A-5DEE-42EE-BD92-612F49F35D05}"/>
              </a:ext>
            </a:extLst>
          </p:cNvPr>
          <p:cNvSpPr txBox="1"/>
          <p:nvPr/>
        </p:nvSpPr>
        <p:spPr>
          <a:xfrm>
            <a:off x="3744304" y="3208196"/>
            <a:ext cx="2023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«кирпич»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0AEBCE-5C77-49F4-915B-825ACAA3A58E}"/>
              </a:ext>
            </a:extLst>
          </p:cNvPr>
          <p:cNvSpPr/>
          <p:nvPr/>
        </p:nvSpPr>
        <p:spPr>
          <a:xfrm>
            <a:off x="3411493" y="753049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Стеклоочиститель (также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«дворники»</a:t>
            </a:r>
            <a:r>
              <a:rPr lang="ru-RU" sz="28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) — это устройство, используемое для удаления капель дождя (влаги) и грязи с ветрового стекла автомобиля.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B2F76E-2105-4D0D-943D-CBFFD4F3321C}"/>
              </a:ext>
            </a:extLst>
          </p:cNvPr>
          <p:cNvSpPr txBox="1"/>
          <p:nvPr/>
        </p:nvSpPr>
        <p:spPr>
          <a:xfrm>
            <a:off x="6117568" y="3915639"/>
            <a:ext cx="40911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Дорожный указатель</a:t>
            </a:r>
          </a:p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«Въезд запрещён»</a:t>
            </a:r>
          </a:p>
        </p:txBody>
      </p:sp>
      <p:pic>
        <p:nvPicPr>
          <p:cNvPr id="16" name="Picture 6" descr="https://i.pinimg.com/736x/88/a1/62/88a162227e686039384b2d0ebd5264eb--software-testing-clipart.jpg">
            <a:extLst>
              <a:ext uri="{FF2B5EF4-FFF2-40B4-BE49-F238E27FC236}">
                <a16:creationId xmlns:a16="http://schemas.microsoft.com/office/drawing/2014/main" id="{A79AB57E-94CA-44D5-A3CB-53DC5BF61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802" y="1016185"/>
            <a:ext cx="1628699" cy="302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11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9902" y="4869746"/>
            <a:ext cx="1064725" cy="1506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377290">
            <a:off x="-1961485" y="1688470"/>
            <a:ext cx="1768015" cy="8840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B281B3-A08E-4589-B013-B474A0BE0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295" y="2996952"/>
            <a:ext cx="13162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5826CFF-19E5-4FDF-BC0C-793F3361B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7" t="5747" r="14725" b="59587"/>
          <a:stretch/>
        </p:blipFill>
        <p:spPr bwMode="auto">
          <a:xfrm>
            <a:off x="1415479" y="1642178"/>
            <a:ext cx="3354425" cy="1303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7B6F5E-5C1D-406E-9A84-5ADBE72E6CFA}"/>
              </a:ext>
            </a:extLst>
          </p:cNvPr>
          <p:cNvSpPr txBox="1"/>
          <p:nvPr/>
        </p:nvSpPr>
        <p:spPr>
          <a:xfrm>
            <a:off x="1244268" y="840355"/>
            <a:ext cx="3696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«ёлочки и лапки»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473E5B5-7529-4BB8-BBEC-FB58D3631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48986" r="7962" b="31914"/>
          <a:stretch/>
        </p:blipFill>
        <p:spPr bwMode="auto">
          <a:xfrm>
            <a:off x="1149259" y="3284984"/>
            <a:ext cx="3791855" cy="718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BF1DE2-C9BD-4F63-AEB6-5D33861D3B05}"/>
              </a:ext>
            </a:extLst>
          </p:cNvPr>
          <p:cNvSpPr txBox="1"/>
          <p:nvPr/>
        </p:nvSpPr>
        <p:spPr>
          <a:xfrm>
            <a:off x="7772365" y="752602"/>
            <a:ext cx="205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«подвал»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EE4C4E-3DCF-4035-A14A-0488A165F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422" y="1439511"/>
            <a:ext cx="2719258" cy="30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0B4232-26D5-450A-B0BC-503927C503DC}"/>
              </a:ext>
            </a:extLst>
          </p:cNvPr>
          <p:cNvSpPr txBox="1"/>
          <p:nvPr/>
        </p:nvSpPr>
        <p:spPr>
          <a:xfrm>
            <a:off x="1559496" y="4869746"/>
            <a:ext cx="927209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прилагательное, суффикс, основа, глагол.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223FE6-9C3F-4F79-A54A-9EC77BF6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16" y="1877577"/>
            <a:ext cx="1860098" cy="223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53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9902" y="4869746"/>
            <a:ext cx="1064725" cy="1506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377290">
            <a:off x="-1961485" y="1688470"/>
            <a:ext cx="1768015" cy="8840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548693-645F-4D5E-BA0C-C580F9CB783B}"/>
              </a:ext>
            </a:extLst>
          </p:cNvPr>
          <p:cNvSpPr/>
          <p:nvPr/>
        </p:nvSpPr>
        <p:spPr>
          <a:xfrm>
            <a:off x="934188" y="1220554"/>
            <a:ext cx="10706427" cy="4462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Прочитайте, найдите в словаре объяснение непонятных слов, выпишите словосочетания в следующей последовательности: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rgbClr val="336600"/>
                </a:solidFill>
                <a:latin typeface="Century Gothic" panose="020B0502020202020204" pitchFamily="34" charset="0"/>
              </a:rPr>
              <a:t>общеупотребительные слова</a:t>
            </a:r>
            <a:r>
              <a:rPr lang="ru-RU" sz="2800" b="1" dirty="0">
                <a:latin typeface="Century Gothic" panose="020B0502020202020204" pitchFamily="34" charset="0"/>
              </a:rPr>
              <a:t>;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диалектные слова</a:t>
            </a:r>
            <a:r>
              <a:rPr lang="ru-RU" sz="2800" b="1" dirty="0">
                <a:latin typeface="Century Gothic" panose="020B0502020202020204" pitchFamily="34" charset="0"/>
              </a:rPr>
              <a:t>;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профессионализмы</a:t>
            </a:r>
            <a:r>
              <a:rPr lang="ru-RU" sz="2800" b="1" dirty="0">
                <a:latin typeface="Century Gothic" panose="020B0502020202020204" pitchFamily="34" charset="0"/>
              </a:rPr>
              <a:t>. </a:t>
            </a:r>
          </a:p>
          <a:p>
            <a:r>
              <a:rPr lang="ru-RU" sz="2800" b="1" dirty="0">
                <a:latin typeface="Century Gothic" panose="020B0502020202020204" pitchFamily="34" charset="0"/>
              </a:rPr>
              <a:t>   Мамины </a:t>
            </a:r>
            <a:r>
              <a:rPr lang="ru-RU" sz="2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шанежки</a:t>
            </a:r>
            <a:r>
              <a:rPr lang="ru-RU" sz="2800" b="1" dirty="0">
                <a:latin typeface="Century Gothic" panose="020B0502020202020204" pitchFamily="34" charset="0"/>
              </a:rPr>
              <a:t>, разноцветный </a:t>
            </a:r>
            <a:r>
              <a:rPr lang="ru-RU" sz="2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зонтик</a:t>
            </a:r>
            <a:r>
              <a:rPr lang="ru-RU" sz="2800" b="1" dirty="0">
                <a:latin typeface="Century Gothic" panose="020B0502020202020204" pitchFamily="34" charset="0"/>
              </a:rPr>
              <a:t>, </a:t>
            </a:r>
            <a:r>
              <a:rPr lang="ru-RU" sz="2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сферическая </a:t>
            </a:r>
            <a:r>
              <a:rPr lang="ru-RU" sz="2800" b="1" dirty="0">
                <a:latin typeface="Century Gothic" panose="020B0502020202020204" pitchFamily="34" charset="0"/>
              </a:rPr>
              <a:t>поверхность, </a:t>
            </a:r>
            <a:r>
              <a:rPr lang="ru-RU" sz="2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дюжий</a:t>
            </a:r>
            <a:r>
              <a:rPr lang="ru-RU" sz="2800" b="1" dirty="0">
                <a:latin typeface="Century Gothic" panose="020B0502020202020204" pitchFamily="34" charset="0"/>
              </a:rPr>
              <a:t> парень, плодородная </a:t>
            </a:r>
            <a:r>
              <a:rPr lang="ru-RU" sz="2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земля</a:t>
            </a:r>
            <a:r>
              <a:rPr lang="ru-RU" sz="2800" b="1" dirty="0">
                <a:latin typeface="Century Gothic" panose="020B0502020202020204" pitchFamily="34" charset="0"/>
              </a:rPr>
              <a:t>, новый </a:t>
            </a:r>
            <a:r>
              <a:rPr lang="ru-RU" sz="2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ингалятор</a:t>
            </a:r>
            <a:r>
              <a:rPr lang="ru-RU" sz="2800" b="1" dirty="0">
                <a:latin typeface="Century Gothic" panose="020B0502020202020204" pitchFamily="34" charset="0"/>
              </a:rPr>
              <a:t>, срочная </a:t>
            </a:r>
            <a:r>
              <a:rPr lang="ru-RU" sz="2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телеграмма</a:t>
            </a:r>
            <a:r>
              <a:rPr lang="ru-RU" sz="2800" b="1" dirty="0">
                <a:latin typeface="Century Gothic" panose="020B0502020202020204" pitchFamily="34" charset="0"/>
              </a:rPr>
              <a:t>, побежать в </a:t>
            </a:r>
            <a:r>
              <a:rPr lang="ru-RU" sz="2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зеленя</a:t>
            </a:r>
            <a:r>
              <a:rPr lang="ru-RU" sz="2800" b="1" dirty="0">
                <a:latin typeface="Century Gothic" panose="020B0502020202020204" pitchFamily="34" charset="0"/>
              </a:rPr>
              <a:t>, играть на </a:t>
            </a:r>
            <a:r>
              <a:rPr lang="ru-RU" sz="2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дуде</a:t>
            </a:r>
            <a:r>
              <a:rPr lang="ru-RU" sz="2800" b="1" dirty="0">
                <a:latin typeface="Century Gothic" panose="020B0502020202020204" pitchFamily="34" charset="0"/>
              </a:rPr>
              <a:t>, хороший </a:t>
            </a:r>
            <a:r>
              <a:rPr lang="ru-RU" sz="2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карбюратор</a:t>
            </a:r>
            <a:r>
              <a:rPr lang="ru-RU" sz="2800" b="1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665CF-C6F5-4440-AC20-188E59C7AE4F}"/>
              </a:ext>
            </a:extLst>
          </p:cNvPr>
          <p:cNvSpPr txBox="1"/>
          <p:nvPr/>
        </p:nvSpPr>
        <p:spPr>
          <a:xfrm>
            <a:off x="4295800" y="620688"/>
            <a:ext cx="3861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D60093"/>
                </a:solidFill>
                <a:latin typeface="Century Gothic" panose="020B0502020202020204" pitchFamily="34" charset="0"/>
              </a:rPr>
              <a:t>Упражнение №54</a:t>
            </a:r>
          </a:p>
        </p:txBody>
      </p:sp>
    </p:spTree>
    <p:extLst>
      <p:ext uri="{BB962C8B-B14F-4D97-AF65-F5344CB8AC3E}">
        <p14:creationId xmlns:p14="http://schemas.microsoft.com/office/powerpoint/2010/main" val="894713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CE0A4-3017-4DC1-B4EA-9BA5B21F3899}"/>
              </a:ext>
            </a:extLst>
          </p:cNvPr>
          <p:cNvSpPr txBox="1"/>
          <p:nvPr/>
        </p:nvSpPr>
        <p:spPr>
          <a:xfrm>
            <a:off x="1059735" y="1820066"/>
            <a:ext cx="82766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«Если вы удачно выберете труд и </a:t>
            </a:r>
          </a:p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вложите в него свою душу, то </a:t>
            </a:r>
          </a:p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счастье само вас отыщет»</a:t>
            </a:r>
          </a:p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                                    К.Д. Ушинский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BDC503-800D-4103-85B4-8F21EF91F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5E0"/>
              </a:clrFrom>
              <a:clrTo>
                <a:srgbClr val="F6F5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r="2411" b="14905"/>
          <a:stretch/>
        </p:blipFill>
        <p:spPr bwMode="auto">
          <a:xfrm>
            <a:off x="9192344" y="632108"/>
            <a:ext cx="2454819" cy="24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971171-1173-4AF2-9689-8C1A42EB85C1}"/>
              </a:ext>
            </a:extLst>
          </p:cNvPr>
          <p:cNvSpPr txBox="1"/>
          <p:nvPr/>
        </p:nvSpPr>
        <p:spPr>
          <a:xfrm>
            <a:off x="4823692" y="1980453"/>
            <a:ext cx="25442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Диалектные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слова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6EDBDC-1CBB-4311-A57B-CEB2489CB7F0}"/>
              </a:ext>
            </a:extLst>
          </p:cNvPr>
          <p:cNvSpPr txBox="1"/>
          <p:nvPr/>
        </p:nvSpPr>
        <p:spPr>
          <a:xfrm>
            <a:off x="7648452" y="1176714"/>
            <a:ext cx="4043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Профессионализмы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0A4E4-8169-4374-A483-7EE9FC245B8D}"/>
              </a:ext>
            </a:extLst>
          </p:cNvPr>
          <p:cNvSpPr txBox="1"/>
          <p:nvPr/>
        </p:nvSpPr>
        <p:spPr>
          <a:xfrm>
            <a:off x="574500" y="1070015"/>
            <a:ext cx="4679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Общеупотребительные 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слова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DB2414A-899C-43E5-84D9-3F8761FA924A}"/>
              </a:ext>
            </a:extLst>
          </p:cNvPr>
          <p:cNvSpPr/>
          <p:nvPr/>
        </p:nvSpPr>
        <p:spPr>
          <a:xfrm>
            <a:off x="704603" y="2001006"/>
            <a:ext cx="3629900" cy="308733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23D7AA-38A9-45CC-923A-4EF3FDF941E2}"/>
              </a:ext>
            </a:extLst>
          </p:cNvPr>
          <p:cNvSpPr/>
          <p:nvPr/>
        </p:nvSpPr>
        <p:spPr>
          <a:xfrm>
            <a:off x="4469700" y="3531715"/>
            <a:ext cx="3033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latin typeface="Century" panose="02040604050505020304" pitchFamily="18" charset="0"/>
              </a:rPr>
              <a:t>Мамины шанежки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C88126E-EE81-42A7-8428-54A4698A32CE}"/>
              </a:ext>
            </a:extLst>
          </p:cNvPr>
          <p:cNvSpPr/>
          <p:nvPr/>
        </p:nvSpPr>
        <p:spPr>
          <a:xfrm>
            <a:off x="4417425" y="3183706"/>
            <a:ext cx="3085478" cy="2604279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946D864-7ED6-4083-BB74-39063F1AE98A}"/>
              </a:ext>
            </a:extLst>
          </p:cNvPr>
          <p:cNvSpPr/>
          <p:nvPr/>
        </p:nvSpPr>
        <p:spPr>
          <a:xfrm>
            <a:off x="821812" y="2364771"/>
            <a:ext cx="3395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" panose="02040604050505020304" pitchFamily="18" charset="0"/>
              </a:rPr>
              <a:t>разноцветный зонтик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7E69DD-4724-4787-9F8F-1F783F025E92}"/>
              </a:ext>
            </a:extLst>
          </p:cNvPr>
          <p:cNvSpPr/>
          <p:nvPr/>
        </p:nvSpPr>
        <p:spPr>
          <a:xfrm>
            <a:off x="7732027" y="2434249"/>
            <a:ext cx="3950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" panose="02040604050505020304" pitchFamily="18" charset="0"/>
              </a:rPr>
              <a:t>сферическая поверхность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88EB6E9-F4B6-4D34-B3DC-143E610CA3B3}"/>
              </a:ext>
            </a:extLst>
          </p:cNvPr>
          <p:cNvSpPr/>
          <p:nvPr/>
        </p:nvSpPr>
        <p:spPr>
          <a:xfrm>
            <a:off x="7585826" y="1984627"/>
            <a:ext cx="4119292" cy="3301936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4E4A29-C416-4AB5-96A6-37B8620E32F0}"/>
              </a:ext>
            </a:extLst>
          </p:cNvPr>
          <p:cNvSpPr/>
          <p:nvPr/>
        </p:nvSpPr>
        <p:spPr>
          <a:xfrm>
            <a:off x="4791565" y="4167487"/>
            <a:ext cx="2351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" panose="02040604050505020304" pitchFamily="18" charset="0"/>
              </a:rPr>
              <a:t>дюжий парень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D4E2E2E-1604-47F2-B589-8FDD7C030366}"/>
              </a:ext>
            </a:extLst>
          </p:cNvPr>
          <p:cNvSpPr/>
          <p:nvPr/>
        </p:nvSpPr>
        <p:spPr>
          <a:xfrm>
            <a:off x="888383" y="3040867"/>
            <a:ext cx="3063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" panose="02040604050505020304" pitchFamily="18" charset="0"/>
              </a:rPr>
              <a:t>плодородная земля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A5C52BB-D221-4A78-B4EB-A2AB74BB30D7}"/>
              </a:ext>
            </a:extLst>
          </p:cNvPr>
          <p:cNvSpPr/>
          <p:nvPr/>
        </p:nvSpPr>
        <p:spPr>
          <a:xfrm>
            <a:off x="8256791" y="3040866"/>
            <a:ext cx="2826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" panose="02040604050505020304" pitchFamily="18" charset="0"/>
              </a:rPr>
              <a:t>новый ингалятор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D2BBC8E-5D8E-4478-8E9E-9A30B8B1D95C}"/>
              </a:ext>
            </a:extLst>
          </p:cNvPr>
          <p:cNvSpPr/>
          <p:nvPr/>
        </p:nvSpPr>
        <p:spPr>
          <a:xfrm>
            <a:off x="925800" y="3726557"/>
            <a:ext cx="3196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" panose="02040604050505020304" pitchFamily="18" charset="0"/>
              </a:rPr>
              <a:t>срочная телеграмма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1FC6E27-4F5D-47E1-A32F-29FCA3D37E0B}"/>
              </a:ext>
            </a:extLst>
          </p:cNvPr>
          <p:cNvSpPr/>
          <p:nvPr/>
        </p:nvSpPr>
        <p:spPr>
          <a:xfrm>
            <a:off x="4526606" y="4824898"/>
            <a:ext cx="2919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" panose="02040604050505020304" pitchFamily="18" charset="0"/>
              </a:rPr>
              <a:t>побежать в зеленя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06AB894-2F20-4CF1-9568-85A813E1AC63}"/>
              </a:ext>
            </a:extLst>
          </p:cNvPr>
          <p:cNvSpPr/>
          <p:nvPr/>
        </p:nvSpPr>
        <p:spPr>
          <a:xfrm>
            <a:off x="8478806" y="3652991"/>
            <a:ext cx="2382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" panose="02040604050505020304" pitchFamily="18" charset="0"/>
              </a:rPr>
              <a:t>играть на дуде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020CB5A-4EAD-4D7A-9986-0BD41B5CF42A}"/>
              </a:ext>
            </a:extLst>
          </p:cNvPr>
          <p:cNvSpPr/>
          <p:nvPr/>
        </p:nvSpPr>
        <p:spPr>
          <a:xfrm>
            <a:off x="8051024" y="4226576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entury" panose="02040604050505020304" pitchFamily="18" charset="0"/>
              </a:rPr>
              <a:t>хороший карбюратор</a:t>
            </a:r>
            <a:endParaRPr lang="ru-RU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25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3595A5A-9185-47D8-940D-0E6DDB5A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20" y="3360564"/>
            <a:ext cx="2513046" cy="1674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3588BDA-BE7B-42A2-85A8-83329FAB17BA}"/>
              </a:ext>
            </a:extLst>
          </p:cNvPr>
          <p:cNvSpPr/>
          <p:nvPr/>
        </p:nvSpPr>
        <p:spPr>
          <a:xfrm>
            <a:off x="1011697" y="2212292"/>
            <a:ext cx="2012607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entury" panose="02040604050505020304" pitchFamily="18" charset="0"/>
              </a:rPr>
              <a:t>шанежки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7ADA211-4175-4D16-A6E7-BE1C814EF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3" t="4851" r="9075" b="5901"/>
          <a:stretch/>
        </p:blipFill>
        <p:spPr bwMode="auto">
          <a:xfrm>
            <a:off x="3647728" y="2062076"/>
            <a:ext cx="2160240" cy="2733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25519D13-000D-43E8-8FFA-091B93B1F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90" y="3441347"/>
            <a:ext cx="2160240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6E80BC7C-04C6-41AE-BF83-4EB07A4F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805" y="2401533"/>
            <a:ext cx="2160239" cy="1918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77497BA-F789-476E-BBB9-8582306A82AF}"/>
              </a:ext>
            </a:extLst>
          </p:cNvPr>
          <p:cNvSpPr/>
          <p:nvPr/>
        </p:nvSpPr>
        <p:spPr>
          <a:xfrm>
            <a:off x="3613235" y="892510"/>
            <a:ext cx="201260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entury" panose="02040604050505020304" pitchFamily="18" charset="0"/>
              </a:rPr>
              <a:t>дюжий парень 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99FF3AB-25E6-4D43-82A0-06604E42EEBA}"/>
              </a:ext>
            </a:extLst>
          </p:cNvPr>
          <p:cNvSpPr/>
          <p:nvPr/>
        </p:nvSpPr>
        <p:spPr>
          <a:xfrm>
            <a:off x="6347443" y="2080448"/>
            <a:ext cx="2012607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entury" panose="02040604050505020304" pitchFamily="18" charset="0"/>
              </a:rPr>
              <a:t>дуда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CF9A157-8E33-463B-AE4F-B1A7431DA9E6}"/>
              </a:ext>
            </a:extLst>
          </p:cNvPr>
          <p:cNvSpPr/>
          <p:nvPr/>
        </p:nvSpPr>
        <p:spPr>
          <a:xfrm>
            <a:off x="8832304" y="1266205"/>
            <a:ext cx="2444655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entury" panose="02040604050505020304" pitchFamily="18" charset="0"/>
              </a:rPr>
              <a:t>карбюратор</a:t>
            </a:r>
          </a:p>
        </p:txBody>
      </p:sp>
    </p:spTree>
    <p:extLst>
      <p:ext uri="{BB962C8B-B14F-4D97-AF65-F5344CB8AC3E}">
        <p14:creationId xmlns:p14="http://schemas.microsoft.com/office/powerpoint/2010/main" val="42507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Сегодня на уроке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60" y="1422356"/>
            <a:ext cx="1007127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Мы поработали с лексикой: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-диалектами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-профессионализмами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-общеупотребительными слова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15414">
            <a:off x="1277930" y="1181253"/>
            <a:ext cx="1188823" cy="1591194"/>
          </a:xfrm>
          <a:prstGeom prst="rect">
            <a:avLst/>
          </a:prstGeom>
        </p:spPr>
      </p:pic>
      <p:pic>
        <p:nvPicPr>
          <p:cNvPr id="6" name="Picture 6" descr="https://i.pinimg.com/736x/88/a1/62/88a162227e686039384b2d0ebd5264eb--software-testing-clipart.jpg">
            <a:extLst>
              <a:ext uri="{FF2B5EF4-FFF2-40B4-BE49-F238E27FC236}">
                <a16:creationId xmlns:a16="http://schemas.microsoft.com/office/drawing/2014/main" id="{8218E893-EFEB-4A9A-9858-5440F5E7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917080"/>
            <a:ext cx="1628699" cy="302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55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57793"/>
            <a:ext cx="109728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Задание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2067" y="2630534"/>
            <a:ext cx="988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Выполнить упражнение №53</a:t>
            </a:r>
            <a:r>
              <a:rPr lang="ru-RU" sz="40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" name="Picture 8" descr="https://i.gifer.com/CKt2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4122088"/>
            <a:ext cx="1891639" cy="18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95EBE742-7EE6-417D-B95B-F42BBE953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546487"/>
            <a:ext cx="306546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77" y="3717084"/>
            <a:ext cx="3767520" cy="2013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423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D254DB-8FA6-4E3E-AE69-25F943DE7E82}"/>
              </a:ext>
            </a:extLst>
          </p:cNvPr>
          <p:cNvSpPr txBox="1"/>
          <p:nvPr/>
        </p:nvSpPr>
        <p:spPr>
          <a:xfrm>
            <a:off x="453269" y="1844824"/>
            <a:ext cx="1128546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Профессионализмы</a:t>
            </a:r>
            <a:r>
              <a:rPr lang="ru-RU" sz="3200" b="1" dirty="0">
                <a:latin typeface="Century Gothic" panose="020B0502020202020204" pitchFamily="34" charset="0"/>
              </a:rPr>
              <a:t> – это слова, 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употребляемые людьми одной профессии или 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одного рода занятий.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Например, в </a:t>
            </a:r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математике – числитель, знаменатель</a:t>
            </a:r>
            <a:r>
              <a:rPr lang="ru-RU" sz="3200" b="1" dirty="0">
                <a:latin typeface="Century Gothic" panose="020B0502020202020204" pitchFamily="34" charset="0"/>
              </a:rPr>
              <a:t>; 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в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медицине – наркоз, шприц, скальпель</a:t>
            </a:r>
            <a:r>
              <a:rPr lang="ru-RU" sz="3200" b="1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389B400-5A4F-4816-A3F0-9574EB1C6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76" r="2285"/>
          <a:stretch/>
        </p:blipFill>
        <p:spPr bwMode="auto">
          <a:xfrm>
            <a:off x="9480376" y="689112"/>
            <a:ext cx="1770721" cy="16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0B732BF7-3620-4F6B-BBEF-CB9134C75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96" r="30435" b="10873"/>
          <a:stretch/>
        </p:blipFill>
        <p:spPr bwMode="auto">
          <a:xfrm>
            <a:off x="2783632" y="4509120"/>
            <a:ext cx="302433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2ADF896-7D34-4EB7-8A4E-8611125C7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6951" r="5113" b="13250"/>
          <a:stretch/>
        </p:blipFill>
        <p:spPr bwMode="auto">
          <a:xfrm>
            <a:off x="1131023" y="1728521"/>
            <a:ext cx="252028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0925C77-A00A-4402-A76D-A76129FF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97" y="1803899"/>
            <a:ext cx="23352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43851-2233-4F55-8F46-DEDBE8225445}"/>
              </a:ext>
            </a:extLst>
          </p:cNvPr>
          <p:cNvSpPr txBox="1"/>
          <p:nvPr/>
        </p:nvSpPr>
        <p:spPr>
          <a:xfrm>
            <a:off x="3815009" y="1124744"/>
            <a:ext cx="70775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Скальпель</a:t>
            </a:r>
            <a:r>
              <a:rPr lang="ru-RU" sz="2800" b="1" dirty="0">
                <a:latin typeface="Century Gothic" panose="020B0502020202020204" pitchFamily="34" charset="0"/>
              </a:rPr>
              <a:t> – небольшой </a:t>
            </a:r>
          </a:p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хирургический нож, с дугообразным </a:t>
            </a:r>
          </a:p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лезвием для операций</a:t>
            </a: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876F3761-0A40-4FF4-AC7E-E0B1394272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>
            <a:extLst>
              <a:ext uri="{FF2B5EF4-FFF2-40B4-BE49-F238E27FC236}">
                <a16:creationId xmlns:a16="http://schemas.microsoft.com/office/drawing/2014/main" id="{8345F7AD-2426-4B3A-AFBE-ABF545797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50" y="3912526"/>
            <a:ext cx="1745735" cy="186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642E3E-2FB8-4F02-8949-FF373808C3A9}"/>
              </a:ext>
            </a:extLst>
          </p:cNvPr>
          <p:cNvSpPr/>
          <p:nvPr/>
        </p:nvSpPr>
        <p:spPr>
          <a:xfrm>
            <a:off x="3792478" y="4212832"/>
            <a:ext cx="646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Шприц </a:t>
            </a:r>
            <a:r>
              <a:rPr lang="ru-RU" sz="2400" b="1" dirty="0">
                <a:solidFill>
                  <a:srgbClr val="202122"/>
                </a:solidFill>
                <a:latin typeface="Century Gothic" panose="020B0502020202020204" pitchFamily="34" charset="0"/>
              </a:rPr>
              <a:t>—  </a:t>
            </a:r>
            <a:r>
              <a:rPr lang="ru-RU" sz="2400" b="1" dirty="0">
                <a:latin typeface="Century Gothic" panose="020B0502020202020204" pitchFamily="34" charset="0"/>
              </a:rPr>
              <a:t>инструмент, применяемый в медицине для введения и выведения жидкости с использованием поршневого давления.</a:t>
            </a:r>
          </a:p>
        </p:txBody>
      </p:sp>
      <p:pic>
        <p:nvPicPr>
          <p:cNvPr id="6156" name="Picture 12">
            <a:extLst>
              <a:ext uri="{FF2B5EF4-FFF2-40B4-BE49-F238E27FC236}">
                <a16:creationId xmlns:a16="http://schemas.microsoft.com/office/drawing/2014/main" id="{15B61EFE-6F8A-4792-BCE2-C4AC35D53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576455"/>
            <a:ext cx="2537730" cy="1569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1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DCCB15E0-07DF-4FEA-B829-3D7DC180E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664" y="646440"/>
            <a:ext cx="76535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Словарно- орфографическая работа </a:t>
            </a:r>
            <a:endParaRPr lang="ru-RU" altLang="ru-RU" sz="4000" dirty="0"/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687BEBF2-BEDA-444A-84DF-815EF736B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497101"/>
            <a:ext cx="457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Пр</a:t>
            </a:r>
            <a:r>
              <a:rPr lang="ru-RU" altLang="ru-RU" sz="2800" b="1" u="sng" dirty="0">
                <a:solidFill>
                  <a:srgbClr val="C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ru-RU" altLang="ru-RU" sz="2800" b="1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фе</a:t>
            </a:r>
            <a:r>
              <a:rPr lang="ru-RU" altLang="ru-RU" sz="2800" b="1" u="sng" dirty="0">
                <a:solidFill>
                  <a:srgbClr val="C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сс</a:t>
            </a:r>
            <a:r>
              <a:rPr lang="ru-RU" altLang="ru-RU" sz="2800" b="1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ия</a:t>
            </a:r>
            <a:endParaRPr lang="ru-RU" altLang="ru-RU" sz="2800" b="1" dirty="0"/>
          </a:p>
          <a:p>
            <a:pPr algn="ctr"/>
            <a:r>
              <a:rPr lang="ru-RU" altLang="ru-RU" sz="2800" b="1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Пр</a:t>
            </a:r>
            <a:r>
              <a:rPr lang="ru-RU" altLang="ru-RU" sz="2800" b="1" u="sng" dirty="0">
                <a:solidFill>
                  <a:srgbClr val="C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ru-RU" altLang="ru-RU" sz="2800" b="1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фе</a:t>
            </a:r>
            <a:r>
              <a:rPr lang="ru-RU" altLang="ru-RU" sz="2800" b="1" u="sng" dirty="0">
                <a:solidFill>
                  <a:srgbClr val="C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сс</a:t>
            </a:r>
            <a:r>
              <a:rPr lang="ru-RU" altLang="ru-RU" sz="2800" b="1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altLang="ru-RU" sz="2800" b="1" u="sng" dirty="0">
                <a:solidFill>
                  <a:srgbClr val="C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ru-RU" altLang="ru-RU" sz="2800" b="1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нальный</a:t>
            </a:r>
            <a:endParaRPr lang="ru-RU" altLang="ru-RU" sz="2800" b="1" dirty="0"/>
          </a:p>
          <a:p>
            <a:pPr algn="ctr"/>
            <a:r>
              <a:rPr lang="ru-RU" altLang="ru-RU" sz="2800" b="1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Пр</a:t>
            </a:r>
            <a:r>
              <a:rPr lang="ru-RU" altLang="ru-RU" sz="2800" b="1" u="sng" dirty="0">
                <a:solidFill>
                  <a:srgbClr val="C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ru-RU" altLang="ru-RU" sz="2800" b="1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фе</a:t>
            </a:r>
            <a:r>
              <a:rPr lang="ru-RU" altLang="ru-RU" sz="2800" b="1" u="sng" dirty="0">
                <a:solidFill>
                  <a:srgbClr val="C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сс</a:t>
            </a:r>
            <a:r>
              <a:rPr lang="ru-RU" altLang="ru-RU" sz="2800" b="1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altLang="ru-RU" sz="2800" b="1" u="sng" dirty="0">
                <a:solidFill>
                  <a:srgbClr val="C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о</a:t>
            </a:r>
            <a:r>
              <a:rPr lang="ru-RU" altLang="ru-RU" sz="2800" b="1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нализм</a:t>
            </a:r>
            <a:endParaRPr lang="ru-RU" altLang="ru-RU" sz="2800" b="1" dirty="0"/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7F8CC1D4-E8F6-4269-842E-37BED7F66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3068960"/>
            <a:ext cx="10801200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истории слов</a:t>
            </a:r>
          </a:p>
          <a:p>
            <a:pPr algn="ctr"/>
            <a:endParaRPr lang="ru-RU" altLang="ru-RU" sz="2800" dirty="0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b="1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ПРОФЕССИЯ</a:t>
            </a:r>
            <a:r>
              <a:rPr lang="ru-RU" altLang="ru-RU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altLang="ru-RU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Заимств</a:t>
            </a:r>
            <a:r>
              <a:rPr lang="ru-RU" altLang="ru-RU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XIX в. из франц. яз. Профессия буквально — «(официальное) объявление (о своей специальности)», «официальное указание своего занятия».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69A17D-1957-476C-AB34-DE960E581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497101"/>
            <a:ext cx="2952328" cy="21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08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4258F9-1F19-4381-8096-7DB403E03BC7}"/>
              </a:ext>
            </a:extLst>
          </p:cNvPr>
          <p:cNvSpPr txBox="1"/>
          <p:nvPr/>
        </p:nvSpPr>
        <p:spPr>
          <a:xfrm>
            <a:off x="1289235" y="980728"/>
            <a:ext cx="96135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Благодаря широкому распространению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специальных предметов и понятий,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профессиональные слова иногда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переходят в разряд 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общеупотребительных.</a:t>
            </a:r>
            <a:r>
              <a:rPr lang="ru-RU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D285A1-543A-4E1B-85A6-99969033E46D}"/>
              </a:ext>
            </a:extLst>
          </p:cNvPr>
          <p:cNvSpPr txBox="1"/>
          <p:nvPr/>
        </p:nvSpPr>
        <p:spPr>
          <a:xfrm>
            <a:off x="4596282" y="3094174"/>
            <a:ext cx="254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Например: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C5657-3CBA-45B0-A836-44059EB2942D}"/>
              </a:ext>
            </a:extLst>
          </p:cNvPr>
          <p:cNvSpPr txBox="1"/>
          <p:nvPr/>
        </p:nvSpPr>
        <p:spPr>
          <a:xfrm>
            <a:off x="8433509" y="4945916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комбайн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A367B5-46B7-4C63-916C-2EFAD5AE398E}"/>
              </a:ext>
            </a:extLst>
          </p:cNvPr>
          <p:cNvSpPr txBox="1"/>
          <p:nvPr/>
        </p:nvSpPr>
        <p:spPr>
          <a:xfrm>
            <a:off x="6060745" y="5216020"/>
            <a:ext cx="141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глобус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BB0C22-E639-4467-BB62-086DFF2FCC91}"/>
              </a:ext>
            </a:extLst>
          </p:cNvPr>
          <p:cNvSpPr txBox="1"/>
          <p:nvPr/>
        </p:nvSpPr>
        <p:spPr>
          <a:xfrm>
            <a:off x="3287688" y="3722862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экран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564D166-522F-46A9-8F96-E2161D477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54" y="3104476"/>
            <a:ext cx="2763010" cy="1841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DB7BAD6-4E7A-4343-A33C-331BD00E0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47" y="3984472"/>
            <a:ext cx="2092343" cy="2789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3D90F27A-EABB-403C-8693-3E91F7621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8" t="4034" r="14566" b="-1986"/>
          <a:stretch/>
        </p:blipFill>
        <p:spPr bwMode="auto">
          <a:xfrm>
            <a:off x="1269131" y="3104476"/>
            <a:ext cx="2160241" cy="237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9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BF086-365C-4178-ADDF-D3324F81EC01}"/>
              </a:ext>
            </a:extLst>
          </p:cNvPr>
          <p:cNvSpPr txBox="1"/>
          <p:nvPr/>
        </p:nvSpPr>
        <p:spPr>
          <a:xfrm>
            <a:off x="695400" y="908720"/>
            <a:ext cx="110770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Профессиональные слова разъясняются в особых </a:t>
            </a:r>
          </a:p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словарях-справочниках, в энциклопедиях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7CF01B-34B0-4B7A-81D1-0F00D87EF40F}"/>
              </a:ext>
            </a:extLst>
          </p:cNvPr>
          <p:cNvSpPr txBox="1"/>
          <p:nvPr/>
        </p:nvSpPr>
        <p:spPr>
          <a:xfrm>
            <a:off x="5606244" y="2420153"/>
            <a:ext cx="4733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Спец.</a:t>
            </a:r>
            <a:r>
              <a:rPr lang="ru-RU" sz="3200" b="1" dirty="0">
                <a:latin typeface="Century Gothic" panose="020B0502020202020204" pitchFamily="34" charset="0"/>
              </a:rPr>
              <a:t> – специальное</a:t>
            </a:r>
          </a:p>
          <a:p>
            <a:pPr algn="ctr"/>
            <a:r>
              <a:rPr lang="ru-RU" sz="32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Техн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  <a:r>
              <a:rPr lang="ru-RU" sz="3200" b="1" dirty="0">
                <a:latin typeface="Century Gothic" panose="020B0502020202020204" pitchFamily="34" charset="0"/>
              </a:rPr>
              <a:t> – техническое</a:t>
            </a:r>
          </a:p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 </a:t>
            </a:r>
            <a:r>
              <a:rPr lang="ru-RU" sz="32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Морск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  <a:r>
              <a:rPr lang="ru-RU" sz="3200" b="1" dirty="0">
                <a:latin typeface="Century Gothic" panose="020B0502020202020204" pitchFamily="34" charset="0"/>
              </a:rPr>
              <a:t> - морское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3E32E09-6F5D-4DD6-B484-E4E3CA061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200823"/>
            <a:ext cx="2736304" cy="40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0926A9-F1BE-4F92-8F03-18A640E9F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5" t="7224" r="12795" b="19201"/>
          <a:stretch/>
        </p:blipFill>
        <p:spPr>
          <a:xfrm>
            <a:off x="6096000" y="4424028"/>
            <a:ext cx="324036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163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80C9356-0321-4BCD-8C0B-EE55EF746CC4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692696"/>
            <a:ext cx="10369152" cy="51816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Выпишите  слова  с  чередующейся гласной.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  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000" b="1" dirty="0">
                <a:latin typeface="Century Gothic" panose="020B0502020202020204" pitchFamily="34" charset="0"/>
              </a:rPr>
              <a:t>		У человека много на земле дел. Надо дерево посадить, коня к седлу приучить, дом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000" b="1" dirty="0">
                <a:latin typeface="Century Gothic" panose="020B0502020202020204" pitchFamily="34" charset="0"/>
              </a:rPr>
              <a:t>построить,  сына  вырастить. А  еще 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000" b="1" dirty="0">
                <a:latin typeface="Century Gothic" panose="020B0502020202020204" pitchFamily="34" charset="0"/>
              </a:rPr>
              <a:t>добрую  песню  сложить. И  это далеко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000" b="1" dirty="0">
                <a:latin typeface="Century Gothic" panose="020B0502020202020204" pitchFamily="34" charset="0"/>
              </a:rPr>
              <a:t>не  все,  что  должен совершить человек.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000" b="1" dirty="0">
                <a:latin typeface="Century Gothic" panose="020B0502020202020204" pitchFamily="34" charset="0"/>
              </a:rPr>
              <a:t>Но  что  бы  ты  ни  делал:  слагал  песню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000" b="1" dirty="0">
                <a:latin typeface="Century Gothic" panose="020B0502020202020204" pitchFamily="34" charset="0"/>
              </a:rPr>
              <a:t>или  растил  сына,- ко всему надо приложить  усилия,  отдать  свою  душу.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3600" dirty="0"/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00135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E1090D-99F3-4275-A77F-9BD3DD3E9713}"/>
              </a:ext>
            </a:extLst>
          </p:cNvPr>
          <p:cNvSpPr txBox="1"/>
          <p:nvPr/>
        </p:nvSpPr>
        <p:spPr>
          <a:xfrm>
            <a:off x="2207568" y="548680"/>
            <a:ext cx="835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Буквы </a:t>
            </a:r>
            <a:r>
              <a:rPr lang="ru-RU" sz="3600" b="1" dirty="0">
                <a:solidFill>
                  <a:srgbClr val="D60093"/>
                </a:solidFill>
                <a:latin typeface="Century Gothic" panose="020B0502020202020204" pitchFamily="34" charset="0"/>
              </a:rPr>
              <a:t>а</a:t>
            </a:r>
            <a:r>
              <a:rPr lang="ru-RU" sz="3600" b="1" dirty="0">
                <a:latin typeface="Century Gothic" panose="020B0502020202020204" pitchFamily="34" charset="0"/>
              </a:rPr>
              <a:t> – </a:t>
            </a: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</a:t>
            </a:r>
            <a:r>
              <a:rPr lang="ru-RU" sz="3600" b="1" dirty="0">
                <a:latin typeface="Century Gothic" panose="020B0502020202020204" pitchFamily="34" charset="0"/>
              </a:rPr>
              <a:t> в корнях – </a:t>
            </a:r>
            <a: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лаг</a:t>
            </a:r>
            <a:r>
              <a:rPr lang="ru-RU" sz="3600" b="1" dirty="0">
                <a:latin typeface="Century Gothic" panose="020B0502020202020204" pitchFamily="34" charset="0"/>
              </a:rPr>
              <a:t>- - -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лож </a:t>
            </a:r>
            <a:r>
              <a:rPr lang="ru-RU" sz="3600" b="1" dirty="0">
                <a:latin typeface="Century Gothic" panose="020B0502020202020204" pitchFamily="34" charset="0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91E5E-EDBF-4FC0-93FA-4057A9642C6A}"/>
              </a:ext>
            </a:extLst>
          </p:cNvPr>
          <p:cNvSpPr txBox="1"/>
          <p:nvPr/>
        </p:nvSpPr>
        <p:spPr>
          <a:xfrm>
            <a:off x="481116" y="1574906"/>
            <a:ext cx="3781805" cy="4140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ru-RU" sz="3600" b="1" dirty="0">
                <a:latin typeface="Century Gothic" panose="020B0502020202020204" pitchFamily="34" charset="0"/>
              </a:rPr>
              <a:t>л</a:t>
            </a: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а</a:t>
            </a:r>
            <a:r>
              <a:rPr lang="ru-RU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г</a:t>
            </a:r>
            <a:r>
              <a:rPr lang="ru-RU" sz="3600" b="1" dirty="0">
                <a:solidFill>
                  <a:srgbClr val="D60093"/>
                </a:solidFill>
                <a:latin typeface="Century Gothic" panose="020B0502020202020204" pitchFamily="34" charset="0"/>
              </a:rPr>
              <a:t>а</a:t>
            </a:r>
            <a:r>
              <a:rPr lang="ru-RU" sz="3600" b="1" dirty="0">
                <a:latin typeface="Century Gothic" panose="020B0502020202020204" pitchFamily="34" charset="0"/>
              </a:rPr>
              <a:t> –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latin typeface="Century Gothic" panose="020B0502020202020204" pitchFamily="34" charset="0"/>
              </a:rPr>
              <a:t>пред</a:t>
            </a: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лага</a:t>
            </a:r>
            <a:r>
              <a:rPr lang="ru-RU" sz="3600" b="1" dirty="0">
                <a:latin typeface="Century Gothic" panose="020B0502020202020204" pitchFamily="34" charset="0"/>
              </a:rPr>
              <a:t>ть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latin typeface="Century Gothic" panose="020B0502020202020204" pitchFamily="34" charset="0"/>
              </a:rPr>
              <a:t>из</a:t>
            </a: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лага</a:t>
            </a:r>
            <a:r>
              <a:rPr lang="ru-RU" sz="3600" b="1" dirty="0">
                <a:latin typeface="Century Gothic" panose="020B0502020202020204" pitchFamily="34" charset="0"/>
              </a:rPr>
              <a:t>ю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latin typeface="Century Gothic" panose="020B0502020202020204" pitchFamily="34" charset="0"/>
              </a:rPr>
              <a:t>с</a:t>
            </a: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лага</a:t>
            </a:r>
            <a:r>
              <a:rPr lang="ru-RU" sz="3600" b="1" dirty="0">
                <a:latin typeface="Century Gothic" panose="020B0502020202020204" pitchFamily="34" charset="0"/>
              </a:rPr>
              <a:t>емое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latin typeface="Century Gothic" panose="020B0502020202020204" pitchFamily="34" charset="0"/>
              </a:rPr>
              <a:t>распо</a:t>
            </a: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лага</a:t>
            </a:r>
            <a:r>
              <a:rPr lang="ru-RU" sz="3600" b="1" dirty="0">
                <a:latin typeface="Century Gothic" panose="020B0502020202020204" pitchFamily="34" charset="0"/>
              </a:rPr>
              <a:t>ться</a:t>
            </a:r>
            <a:r>
              <a:rPr lang="ru-RU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44C27-A3DF-4346-B41F-A1BF4D5CF458}"/>
              </a:ext>
            </a:extLst>
          </p:cNvPr>
          <p:cNvSpPr txBox="1"/>
          <p:nvPr/>
        </p:nvSpPr>
        <p:spPr>
          <a:xfrm>
            <a:off x="7688081" y="1358882"/>
            <a:ext cx="3944954" cy="4140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ru-RU" sz="3600" b="1" dirty="0">
                <a:latin typeface="Century Gothic" panose="020B0502020202020204" pitchFamily="34" charset="0"/>
              </a:rPr>
              <a:t>л</a:t>
            </a: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</a:t>
            </a:r>
            <a: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ж</a:t>
            </a:r>
            <a:r>
              <a:rPr lang="ru-RU" sz="3600" b="1" dirty="0">
                <a:latin typeface="Century Gothic" panose="020B0502020202020204" pitchFamily="34" charset="0"/>
              </a:rPr>
              <a:t> –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latin typeface="Century Gothic" panose="020B0502020202020204" pitchFamily="34" charset="0"/>
              </a:rPr>
              <a:t>пред</a:t>
            </a:r>
            <a: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лож</a:t>
            </a:r>
            <a:r>
              <a:rPr lang="ru-RU" sz="3600" b="1" dirty="0">
                <a:latin typeface="Century Gothic" panose="020B0502020202020204" pitchFamily="34" charset="0"/>
              </a:rPr>
              <a:t>ить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latin typeface="Century Gothic" panose="020B0502020202020204" pitchFamily="34" charset="0"/>
              </a:rPr>
              <a:t>из</a:t>
            </a:r>
            <a: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лож</a:t>
            </a:r>
            <a:r>
              <a:rPr lang="ru-RU" sz="3600" b="1" dirty="0">
                <a:latin typeface="Century Gothic" panose="020B0502020202020204" pitchFamily="34" charset="0"/>
              </a:rPr>
              <a:t>у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latin typeface="Century Gothic" panose="020B0502020202020204" pitchFamily="34" charset="0"/>
              </a:rPr>
              <a:t>с</a:t>
            </a:r>
            <a: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лож</a:t>
            </a:r>
            <a:r>
              <a:rPr lang="ru-RU" sz="3600" b="1" dirty="0">
                <a:latin typeface="Century Gothic" panose="020B0502020202020204" pitchFamily="34" charset="0"/>
              </a:rPr>
              <a:t>ение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latin typeface="Century Gothic" panose="020B0502020202020204" pitchFamily="34" charset="0"/>
              </a:rPr>
              <a:t>распо</a:t>
            </a:r>
            <a: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лож</a:t>
            </a:r>
            <a:r>
              <a:rPr lang="ru-RU" sz="3600" b="1" dirty="0">
                <a:latin typeface="Century Gothic" panose="020B0502020202020204" pitchFamily="34" charset="0"/>
              </a:rPr>
              <a:t>иться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8A0197D-92C4-447D-B699-E1D380244B35}"/>
              </a:ext>
            </a:extLst>
          </p:cNvPr>
          <p:cNvSpPr/>
          <p:nvPr/>
        </p:nvSpPr>
        <p:spPr>
          <a:xfrm>
            <a:off x="4151784" y="3562076"/>
            <a:ext cx="3888432" cy="1368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Исключение: </a:t>
            </a:r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</a:t>
            </a: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</a:t>
            </a:r>
            <a:r>
              <a:rPr lang="ru-RU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ЛОГ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3BFC15-8896-47B4-B19A-A8C7B48D64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" t="42857" r="64055" b="33736"/>
          <a:stretch/>
        </p:blipFill>
        <p:spPr>
          <a:xfrm>
            <a:off x="2495600" y="1423862"/>
            <a:ext cx="510165" cy="603225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1B8C926-3A7E-4D41-9384-33A42ACCB18C}"/>
              </a:ext>
            </a:extLst>
          </p:cNvPr>
          <p:cNvCxnSpPr>
            <a:cxnSpLocks/>
          </p:cNvCxnSpPr>
          <p:nvPr/>
        </p:nvCxnSpPr>
        <p:spPr>
          <a:xfrm>
            <a:off x="2357032" y="2337820"/>
            <a:ext cx="13466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7B44C6C-4EBF-4AE7-9D55-09D41DF70E58}"/>
              </a:ext>
            </a:extLst>
          </p:cNvPr>
          <p:cNvCxnSpPr>
            <a:cxnSpLocks/>
          </p:cNvCxnSpPr>
          <p:nvPr/>
        </p:nvCxnSpPr>
        <p:spPr>
          <a:xfrm flipH="1">
            <a:off x="9624392" y="2132856"/>
            <a:ext cx="469204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2B77F5E-154B-4A17-BD0B-32D774245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" t="42857" r="64055" b="33736"/>
          <a:stretch/>
        </p:blipFill>
        <p:spPr>
          <a:xfrm>
            <a:off x="2945493" y="2337820"/>
            <a:ext cx="381276" cy="4508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2F1198E-FECF-4494-AC78-0D6B850B2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" t="42857" r="64055" b="33736"/>
          <a:stretch/>
        </p:blipFill>
        <p:spPr>
          <a:xfrm>
            <a:off x="2764504" y="4739965"/>
            <a:ext cx="420656" cy="60724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F378C5F-3960-46A1-9D10-234B2E7F2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" t="42857" r="64055" b="33736"/>
          <a:stretch/>
        </p:blipFill>
        <p:spPr>
          <a:xfrm>
            <a:off x="2585109" y="3134832"/>
            <a:ext cx="420656" cy="4973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122180A-87D3-4853-AFD4-C1A851971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" t="42857" r="64055" b="33736"/>
          <a:stretch/>
        </p:blipFill>
        <p:spPr>
          <a:xfrm>
            <a:off x="2095265" y="3941899"/>
            <a:ext cx="396436" cy="495213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7BEFB94-075E-4327-B26D-70EDB1BB29F7}"/>
              </a:ext>
            </a:extLst>
          </p:cNvPr>
          <p:cNvCxnSpPr>
            <a:cxnSpLocks/>
          </p:cNvCxnSpPr>
          <p:nvPr/>
        </p:nvCxnSpPr>
        <p:spPr>
          <a:xfrm flipH="1">
            <a:off x="9796498" y="3753037"/>
            <a:ext cx="29709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746066D-9EB5-4643-8129-87DEA3FC63F1}"/>
              </a:ext>
            </a:extLst>
          </p:cNvPr>
          <p:cNvCxnSpPr>
            <a:cxnSpLocks/>
          </p:cNvCxnSpPr>
          <p:nvPr/>
        </p:nvCxnSpPr>
        <p:spPr>
          <a:xfrm flipH="1">
            <a:off x="9858994" y="2923259"/>
            <a:ext cx="469204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675C712-2E0A-41B0-90F2-9749EFA86915}"/>
              </a:ext>
            </a:extLst>
          </p:cNvPr>
          <p:cNvCxnSpPr>
            <a:cxnSpLocks/>
          </p:cNvCxnSpPr>
          <p:nvPr/>
        </p:nvCxnSpPr>
        <p:spPr>
          <a:xfrm flipH="1">
            <a:off x="2945493" y="3146330"/>
            <a:ext cx="324294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0511AA52-880A-49D5-8EA0-F40135299768}"/>
              </a:ext>
            </a:extLst>
          </p:cNvPr>
          <p:cNvCxnSpPr>
            <a:cxnSpLocks/>
          </p:cNvCxnSpPr>
          <p:nvPr/>
        </p:nvCxnSpPr>
        <p:spPr>
          <a:xfrm flipH="1">
            <a:off x="2633290" y="4006785"/>
            <a:ext cx="324294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47636C0-1B6E-45C8-8A8B-D6A5B084655E}"/>
              </a:ext>
            </a:extLst>
          </p:cNvPr>
          <p:cNvCxnSpPr>
            <a:cxnSpLocks/>
          </p:cNvCxnSpPr>
          <p:nvPr/>
        </p:nvCxnSpPr>
        <p:spPr>
          <a:xfrm flipH="1">
            <a:off x="2131336" y="4817007"/>
            <a:ext cx="324294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68CA5D1-84EC-4728-A7FF-3581966B2AA1}"/>
              </a:ext>
            </a:extLst>
          </p:cNvPr>
          <p:cNvCxnSpPr>
            <a:cxnSpLocks/>
          </p:cNvCxnSpPr>
          <p:nvPr/>
        </p:nvCxnSpPr>
        <p:spPr>
          <a:xfrm flipH="1">
            <a:off x="2783346" y="5607969"/>
            <a:ext cx="324294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E5A29E5-1602-40E7-8376-24B7EFA4D3FC}"/>
              </a:ext>
            </a:extLst>
          </p:cNvPr>
          <p:cNvCxnSpPr>
            <a:cxnSpLocks/>
          </p:cNvCxnSpPr>
          <p:nvPr/>
        </p:nvCxnSpPr>
        <p:spPr>
          <a:xfrm flipH="1">
            <a:off x="9336360" y="4581128"/>
            <a:ext cx="28803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6AF87692-053D-425E-8B92-CC4A15D4A122}"/>
              </a:ext>
            </a:extLst>
          </p:cNvPr>
          <p:cNvCxnSpPr>
            <a:cxnSpLocks/>
          </p:cNvCxnSpPr>
          <p:nvPr/>
        </p:nvCxnSpPr>
        <p:spPr>
          <a:xfrm flipH="1">
            <a:off x="9858994" y="5398815"/>
            <a:ext cx="32065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C5EEC51-6DA8-4E7D-9BCC-7E75FF2E5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516" b="73810"/>
          <a:stretch/>
        </p:blipFill>
        <p:spPr>
          <a:xfrm>
            <a:off x="1843303" y="1675404"/>
            <a:ext cx="648397" cy="3149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4E8D85F-BA87-48D8-82BF-546646A1D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516" b="73810"/>
          <a:stretch/>
        </p:blipFill>
        <p:spPr>
          <a:xfrm>
            <a:off x="8796802" y="3909862"/>
            <a:ext cx="901252" cy="3149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184F98D-26EC-4633-9F35-F0B1FADD9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516" b="73810"/>
          <a:stretch/>
        </p:blipFill>
        <p:spPr>
          <a:xfrm>
            <a:off x="9370924" y="3076337"/>
            <a:ext cx="882999" cy="3149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07D1023-AB3F-4CAE-BE1A-4EDADB074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516" b="73810"/>
          <a:stretch/>
        </p:blipFill>
        <p:spPr>
          <a:xfrm>
            <a:off x="9445199" y="2242812"/>
            <a:ext cx="882999" cy="31497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616BEAA-0BB6-43BF-8EDD-BC8D84927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516" b="73810"/>
          <a:stretch/>
        </p:blipFill>
        <p:spPr>
          <a:xfrm>
            <a:off x="9192344" y="1358882"/>
            <a:ext cx="901252" cy="40850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8E70C52-C999-4AFF-89BC-588C75AD0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516" b="73810"/>
          <a:stretch/>
        </p:blipFill>
        <p:spPr>
          <a:xfrm>
            <a:off x="2216212" y="2512024"/>
            <a:ext cx="648397" cy="31497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8CF5C21-7AEE-44BD-A618-0F14E19F9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516" b="73810"/>
          <a:stretch/>
        </p:blipFill>
        <p:spPr>
          <a:xfrm>
            <a:off x="9336359" y="4683837"/>
            <a:ext cx="901252" cy="31497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EA0C272-757B-4C9D-B5D2-ABEACF72C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516" b="73810"/>
          <a:stretch/>
        </p:blipFill>
        <p:spPr>
          <a:xfrm>
            <a:off x="1446868" y="4088663"/>
            <a:ext cx="648397" cy="31497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9F1B54C-3A9E-4BF4-9584-8BC153510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516" b="73810"/>
          <a:stretch/>
        </p:blipFill>
        <p:spPr>
          <a:xfrm>
            <a:off x="1892013" y="3257680"/>
            <a:ext cx="693096" cy="40030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CE43CF7-76B1-4D3B-B947-39B10CBFD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516" b="73810"/>
          <a:stretch/>
        </p:blipFill>
        <p:spPr>
          <a:xfrm>
            <a:off x="2085171" y="4932694"/>
            <a:ext cx="693096" cy="3149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222771E-AD9D-494E-B66A-CA1DB0502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385" y="1653739"/>
            <a:ext cx="2153767" cy="1704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3DDB4300-A618-4908-AB6F-6F7FAE5B7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21650" r="13775" b="8002"/>
          <a:stretch/>
        </p:blipFill>
        <p:spPr bwMode="auto">
          <a:xfrm>
            <a:off x="481116" y="550930"/>
            <a:ext cx="11229768" cy="6048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5B08FA1-D13B-4E6C-AE96-9F7B31935C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386" y="2424636"/>
            <a:ext cx="1676210" cy="193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0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7075</TotalTime>
  <Words>877</Words>
  <Application>Microsoft Office PowerPoint</Application>
  <PresentationFormat>Широкоэкранный</PresentationFormat>
  <Paragraphs>154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Century</vt:lpstr>
      <vt:lpstr>Century Gothic</vt:lpstr>
      <vt:lpstr>Comic Sans MS</vt:lpstr>
      <vt:lpstr>Helvetica</vt:lpstr>
      <vt:lpstr>Monotype Corsiva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Основная  мысль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Сегодня на уроке </vt:lpstr>
      <vt:lpstr>Задание.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ТАНЮШКА</cp:lastModifiedBy>
  <cp:revision>290</cp:revision>
  <dcterms:created xsi:type="dcterms:W3CDTF">2013-08-20T23:50:31Z</dcterms:created>
  <dcterms:modified xsi:type="dcterms:W3CDTF">2020-09-20T15:53:30Z</dcterms:modified>
</cp:coreProperties>
</file>