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286" r:id="rId3"/>
    <p:sldId id="1409" r:id="rId4"/>
    <p:sldId id="282" r:id="rId5"/>
    <p:sldId id="285" r:id="rId6"/>
    <p:sldId id="1401" r:id="rId7"/>
    <p:sldId id="284" r:id="rId8"/>
    <p:sldId id="283" r:id="rId9"/>
    <p:sldId id="1397" r:id="rId10"/>
    <p:sldId id="1402" r:id="rId11"/>
    <p:sldId id="1400" r:id="rId12"/>
    <p:sldId id="1407" r:id="rId13"/>
    <p:sldId id="1399" r:id="rId14"/>
    <p:sldId id="1403" r:id="rId15"/>
    <p:sldId id="1404" r:id="rId16"/>
    <p:sldId id="1405" r:id="rId17"/>
    <p:sldId id="1406" r:id="rId18"/>
    <p:sldId id="1408" r:id="rId19"/>
    <p:sldId id="1410" r:id="rId20"/>
    <p:sldId id="1411" r:id="rId21"/>
    <p:sldId id="273" r:id="rId22"/>
    <p:sldId id="306" r:id="rId23"/>
    <p:sldId id="276" r:id="rId24"/>
    <p:sldId id="141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12908"/>
    <a:srgbClr val="003300"/>
    <a:srgbClr val="302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61835-D4F0-4AF7-A60C-B070BE898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2A3205-4039-470F-B4A7-7D8FB4C8F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EF555E-0457-435B-BDE4-CA52567A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2A5317-8B2F-4D00-AD42-DDA191354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5CE7A1-15C3-4384-8FFE-0F45D2D3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02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E1C0A-7B2A-40D5-A5B2-5A8DF80B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DC35C-C2D6-4D04-B690-5002A4E94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492FED-527B-49E7-868B-B84DC7C4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0B58B7-DD50-4D9B-AA18-390D2279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D4F65-49F2-41AE-BF9C-4C35621F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7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E00194E-EA7C-45E0-8EC9-EE13E8F8A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C4FBDD-9E52-42EB-A32D-754C5900C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FE5C01-409E-4BD4-88FF-A849090D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6B707C-6B27-4695-9DEB-6D42C3737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0F36DC-5D46-40B9-9E67-71031E8DF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4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8615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DC62B-5DDF-44AB-B762-04D662AC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8110D-9919-4EE6-A8AA-8D5DC65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7CF248-DDF4-46F7-98E0-1823FA213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120DB7-5C14-41E0-97E0-267F8756D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E101C3-388B-40CF-B935-C35281C19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35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C4E782-10F6-441D-BFED-51614E6FC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E6BAC8-788F-4348-9970-278AB9D92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3410C8-AD7F-4EB9-85E8-CFDFE0506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74CBDF-2791-4450-B704-9B0FD7CEA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709F1A-6A27-4BEF-8132-7DAC5C17F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48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96E7B-EE77-4EC1-80A3-99255A658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C9E887-F0C0-4184-8ECB-F04BB87A73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F82C1D-1D25-4AE7-889B-3D58B5EDB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36AD0B-C65B-46D0-AAAF-F4ABDE47D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49076F-A36B-4D2A-8E8C-8FAE3D38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4245D-B2FC-45DD-A8D6-6FF1FE783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44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C69DF-60C9-43F1-B44A-4D03FD65D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817941-E9E3-4EEA-BE00-934878273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0656A6-848C-40E5-B1D0-1B2036A2D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9398519-6A99-4E03-AD05-1A6547041C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886D1A-6B1C-4023-BE50-79D6D77A0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02BFA4-83C9-4CCB-A644-1C6106D5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6DC5CE-17C0-43B4-941D-F2100B3C0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1F53D8-E1A6-4F5D-9D5F-EE2C140F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7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945B7-679D-4576-8F23-51C38DD55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A7A43C-BE91-4D1E-BE3C-E8889D72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B9849F-A2A7-48A0-BA64-AE2CD9A2C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FB5AA2-3513-42CE-9C86-EA78ABACF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440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0BAE16-1AEB-4E63-BAF3-A84B60C16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F2C693-B69A-44A6-9D8B-D8904B27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012C19-2D77-4F6F-981C-2D3639F8B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7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5D9C8-60D3-4DE3-97CA-B70D298B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A3DED-1DFB-418A-8FE2-2D5594433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7A75AF-1416-4F0E-98B9-9C4215147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D054-AC37-460D-B6E0-65085B37A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666CC0-4FB3-405E-89E1-3610D1D0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04C49B-CFB5-48F8-B00C-DBF905C94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5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20432-586E-4F38-AA5B-945C4784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F77E3B-816B-4DF4-B5C2-509974061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4983CB-9A9C-4DEC-B779-A60BCF4A9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8A3C2C-D537-4406-A3AD-C76B2A73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2397D3-DCA5-446A-8E75-432A6CAB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1258B4-B0D5-4FC1-8823-11C5B81A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67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79C4A-4277-4DC7-A864-2BB59FA3D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E6B051-3C0F-4810-A5A8-69366480A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16BDE-4D2A-4431-9003-089CD85A0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F8367-B869-4C04-879A-2B06DF9155A1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9AF75-926B-468D-B7C9-6AC5445B0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56439E-64E0-4F97-9D26-72C02F8D7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EBD5A-2F62-48A6-B852-C5CBDBD1F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65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3416/n-carasyova.c/0_2fc0b_619d6a8a_X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99414" y="221097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90862" y="23851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9872" y="213879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88233" y="981189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6404FC7-A6CA-4942-B851-4A1E6E265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169" y="2703095"/>
            <a:ext cx="7407727" cy="317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Общеупотребительные слова.</a:t>
            </a:r>
          </a:p>
          <a:p>
            <a:pPr algn="ctr">
              <a:lnSpc>
                <a:spcPct val="1500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Слова ограниченного употребления. </a:t>
            </a:r>
          </a:p>
          <a:p>
            <a:pPr algn="ctr"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Диалектизмы.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2FBF90C-6E94-4D06-A65B-719A2EFE3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896" y="2746623"/>
            <a:ext cx="2554588" cy="2682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56E9ED7-4932-476C-A20E-4F2D2A7A4F35}"/>
              </a:ext>
            </a:extLst>
          </p:cNvPr>
          <p:cNvSpPr/>
          <p:nvPr/>
        </p:nvSpPr>
        <p:spPr>
          <a:xfrm>
            <a:off x="3254991" y="305367"/>
            <a:ext cx="6045957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ЛЕКСИКА РУССКОГО ЯЗЫКА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6008619-FF48-4786-93C2-D322DF241716}"/>
              </a:ext>
            </a:extLst>
          </p:cNvPr>
          <p:cNvSpPr/>
          <p:nvPr/>
        </p:nvSpPr>
        <p:spPr>
          <a:xfrm>
            <a:off x="3976047" y="1623416"/>
            <a:ext cx="4230805" cy="914400"/>
          </a:xfrm>
          <a:prstGeom prst="roundRect">
            <a:avLst/>
          </a:prstGeom>
          <a:solidFill>
            <a:srgbClr val="00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по употреблению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0B2EA62-2B68-4040-8049-C4B7FE9CCC41}"/>
              </a:ext>
            </a:extLst>
          </p:cNvPr>
          <p:cNvSpPr/>
          <p:nvPr/>
        </p:nvSpPr>
        <p:spPr>
          <a:xfrm>
            <a:off x="265570" y="3916352"/>
            <a:ext cx="4626591" cy="914400"/>
          </a:xfrm>
          <a:prstGeom prst="roundRect">
            <a:avLst/>
          </a:prstGeom>
          <a:solidFill>
            <a:srgbClr val="3028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общеупотребительные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A2A877-1725-4690-860B-D89F282D9DD9}"/>
              </a:ext>
            </a:extLst>
          </p:cNvPr>
          <p:cNvSpPr/>
          <p:nvPr/>
        </p:nvSpPr>
        <p:spPr>
          <a:xfrm>
            <a:off x="8375175" y="3916352"/>
            <a:ext cx="2986023" cy="9144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диалектизмы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F1477C6-7218-4793-AF13-C4B307DC00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2355">
            <a:off x="3064968" y="2834876"/>
            <a:ext cx="1371601" cy="79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0A439AC3-01D1-4C27-96A1-DD5680D8B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13418">
            <a:off x="7764789" y="2937466"/>
            <a:ext cx="1371601" cy="70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827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A3812A-7265-427B-B216-9AD84F1AE3F2}"/>
              </a:ext>
            </a:extLst>
          </p:cNvPr>
          <p:cNvSpPr/>
          <p:nvPr/>
        </p:nvSpPr>
        <p:spPr>
          <a:xfrm>
            <a:off x="268406" y="1697213"/>
            <a:ext cx="116551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Кроме общеупотребительных слов, в русском языке есть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диалектизмы</a:t>
            </a:r>
            <a:r>
              <a:rPr lang="ru-RU" sz="3200" b="1" dirty="0">
                <a:latin typeface="Century Gothic" panose="020B0502020202020204" pitchFamily="34" charset="0"/>
              </a:rPr>
              <a:t> – слова, которые употребляются жителями какой-либо одной местности.</a:t>
            </a:r>
          </a:p>
          <a:p>
            <a:pPr algn="ctr"/>
            <a:endParaRPr lang="ru-RU" sz="32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Диалектизмы</a:t>
            </a:r>
            <a:r>
              <a:rPr lang="ru-RU" sz="3200" b="1" dirty="0">
                <a:latin typeface="Century Gothic" panose="020B0502020202020204" pitchFamily="34" charset="0"/>
              </a:rPr>
              <a:t> относятся к категории слов, </a:t>
            </a:r>
            <a:r>
              <a:rPr lang="ru-RU" sz="32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ограниченных</a:t>
            </a:r>
            <a:r>
              <a:rPr lang="ru-RU" sz="3200" b="1" dirty="0">
                <a:latin typeface="Century Gothic" panose="020B0502020202020204" pitchFamily="34" charset="0"/>
              </a:rPr>
              <a:t> в употреблении.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F69104F-28C3-4D1B-B1E0-81FA957CBCA0}"/>
              </a:ext>
            </a:extLst>
          </p:cNvPr>
          <p:cNvSpPr/>
          <p:nvPr/>
        </p:nvSpPr>
        <p:spPr>
          <a:xfrm>
            <a:off x="2370161" y="199623"/>
            <a:ext cx="7942997" cy="914400"/>
          </a:xfrm>
          <a:prstGeom prst="roundRect">
            <a:avLst/>
          </a:prstGeom>
          <a:solidFill>
            <a:srgbClr val="0129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Диалектизмы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CF454DD-13CB-4A79-941C-298F12FC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8471"/>
            <a:ext cx="1982453" cy="279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8BD6DDD-840A-4604-9E36-55E06E3F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765" y="4744201"/>
            <a:ext cx="3616656" cy="191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5E0817D-6740-42AD-98AF-63074AADB380}"/>
              </a:ext>
            </a:extLst>
          </p:cNvPr>
          <p:cNvSpPr/>
          <p:nvPr/>
        </p:nvSpPr>
        <p:spPr>
          <a:xfrm>
            <a:off x="465095" y="1737353"/>
            <a:ext cx="11514161" cy="30469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Диалектизм (от греч. </a:t>
            </a:r>
            <a:r>
              <a:rPr lang="ru-RU" sz="4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dialektos</a:t>
            </a:r>
            <a:r>
              <a:rPr lang="ru-RU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)  –  говор, наречие.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E18CD2C-9B1D-4953-B972-063F8F538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09" y="2650606"/>
            <a:ext cx="2195198" cy="279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92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58F595FD-AB13-40A3-99AE-63F6C8D76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357188"/>
            <a:ext cx="8501062" cy="830262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4800" b="1" dirty="0">
                <a:solidFill>
                  <a:schemeClr val="bg1"/>
                </a:solidFill>
              </a:rPr>
              <a:t>Диалектные слова 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0D5DB59-F470-4B5D-81F3-AD96445B3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814" y="2140304"/>
            <a:ext cx="5535090" cy="3970318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Диалектные слова, </a:t>
            </a:r>
          </a:p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наиболее часто встречающиеся в литературе, </a:t>
            </a:r>
          </a:p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помещаются в словари с пометкой </a:t>
            </a:r>
            <a:r>
              <a:rPr lang="ru-RU" altLang="ru-RU" sz="36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обл</a:t>
            </a:r>
            <a:r>
              <a:rPr lang="ru-RU" alt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(областное)</a:t>
            </a:r>
          </a:p>
        </p:txBody>
      </p:sp>
      <p:pic>
        <p:nvPicPr>
          <p:cNvPr id="7" name="Picture 4" descr="http://de-sepaumstieg.com/data_images/56a9a2b47110d.jpg">
            <a:extLst>
              <a:ext uri="{FF2B5EF4-FFF2-40B4-BE49-F238E27FC236}">
                <a16:creationId xmlns:a16="http://schemas.microsoft.com/office/drawing/2014/main" id="{E5A09F0A-CBC6-4D6D-8E22-85171208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319" y="2852383"/>
            <a:ext cx="2588525" cy="364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28424DF-103E-433C-ACAA-A61ADB8E38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" t="8588" r="76735" b="31775"/>
          <a:stretch/>
        </p:blipFill>
        <p:spPr bwMode="auto">
          <a:xfrm>
            <a:off x="336646" y="1977752"/>
            <a:ext cx="2920621" cy="40899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090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C375189-3DB9-42A7-833C-321A9587EA79}"/>
              </a:ext>
            </a:extLst>
          </p:cNvPr>
          <p:cNvSpPr/>
          <p:nvPr/>
        </p:nvSpPr>
        <p:spPr>
          <a:xfrm>
            <a:off x="4726546" y="250567"/>
            <a:ext cx="2711484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НАПРИМЕР: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DC1552-EC2F-41CD-81C1-4411C36CBBE5}"/>
              </a:ext>
            </a:extLst>
          </p:cNvPr>
          <p:cNvSpPr txBox="1"/>
          <p:nvPr/>
        </p:nvSpPr>
        <p:spPr>
          <a:xfrm>
            <a:off x="539117" y="1890408"/>
            <a:ext cx="17027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КОЧЕТ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(ПЕТУХ)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494719-EEAE-480F-A4E0-8B3AE09CCF0B}"/>
              </a:ext>
            </a:extLst>
          </p:cNvPr>
          <p:cNvSpPr txBox="1"/>
          <p:nvPr/>
        </p:nvSpPr>
        <p:spPr>
          <a:xfrm>
            <a:off x="3332974" y="2838749"/>
            <a:ext cx="21114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БУРЯК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(СВЁКЛА)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C54772-100E-456A-8F46-73AC86937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68" y="3101724"/>
            <a:ext cx="2597376" cy="259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AAB9D7F-DCA0-4464-A6C5-D3E634F1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026" y="4057565"/>
            <a:ext cx="2597375" cy="2609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7BB7D5-779C-498B-9FFE-E5AF8D4E1157}"/>
              </a:ext>
            </a:extLst>
          </p:cNvPr>
          <p:cNvSpPr txBox="1"/>
          <p:nvPr/>
        </p:nvSpPr>
        <p:spPr>
          <a:xfrm>
            <a:off x="6496048" y="3599643"/>
            <a:ext cx="231345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КОЗЮЛЯ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(ГАДЮКА)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C6B3193-4FDB-45EE-83DE-5A4D8A252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36" y="4886255"/>
            <a:ext cx="2393713" cy="17211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9A2FBD-73CD-4FF8-889A-952A6DFA0501}"/>
              </a:ext>
            </a:extLst>
          </p:cNvPr>
          <p:cNvSpPr txBox="1"/>
          <p:nvPr/>
        </p:nvSpPr>
        <p:spPr>
          <a:xfrm>
            <a:off x="9238599" y="2233488"/>
            <a:ext cx="24833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МЯКЛЫШ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(МОТЫЛЁК)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2F5A057-796D-40FA-858B-164F653B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869" y="3428999"/>
            <a:ext cx="2393713" cy="2016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534B4C3-B2BE-48F5-96A4-461FBBF1B5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274" y="1553241"/>
            <a:ext cx="3776009" cy="122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22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8CAF66-D2D6-48FE-BF4F-D3766C819110}"/>
              </a:ext>
            </a:extLst>
          </p:cNvPr>
          <p:cNvSpPr/>
          <p:nvPr/>
        </p:nvSpPr>
        <p:spPr>
          <a:xfrm>
            <a:off x="109537" y="1884551"/>
            <a:ext cx="11972925" cy="44012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подчеркните диалектизмы, объясните их значение. </a:t>
            </a:r>
          </a:p>
          <a:p>
            <a:pPr algn="just"/>
            <a:endParaRPr lang="ru-RU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ru-RU" sz="2800" b="1" spc="100" dirty="0">
                <a:latin typeface="Century Gothic" panose="020B0502020202020204" pitchFamily="34" charset="0"/>
              </a:rPr>
              <a:t> Мы поехали в лес, или, как у нас говорят, в «заказ». (Т.)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2. Бирюком в Орловской губернии называется человек угрюмый и одинокий. (Т.) 3. Молодуха взяла рогач, достала из печи посудину. 4. Шли без дорог, перебирались через сухие болота – мшары. (</a:t>
            </a:r>
            <a:r>
              <a:rPr lang="ru-RU" sz="2800" b="1" spc="100" dirty="0" err="1">
                <a:latin typeface="Century Gothic" panose="020B0502020202020204" pitchFamily="34" charset="0"/>
              </a:rPr>
              <a:t>Пауст</a:t>
            </a:r>
            <a:r>
              <a:rPr lang="ru-RU" sz="2800" b="1" spc="100" dirty="0">
                <a:latin typeface="Century Gothic" panose="020B0502020202020204" pitchFamily="34" charset="0"/>
              </a:rPr>
              <a:t>.)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5. После обеда стало развёдрываться, и мы повеселели.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6. Сразу за взгорьем</a:t>
            </a:r>
            <a:r>
              <a:rPr lang="ru-RU" sz="3200" b="1" spc="100" baseline="44000" dirty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ru-RU" sz="2800" b="1" spc="100" dirty="0">
                <a:latin typeface="Century Gothic" panose="020B0502020202020204" pitchFamily="34" charset="0"/>
              </a:rPr>
              <a:t> виднеется клочок «пажи» – никогда не паханной земли. (Крут.)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4A090F-8077-450E-8960-A0959BD8F39A}"/>
              </a:ext>
            </a:extLst>
          </p:cNvPr>
          <p:cNvSpPr txBox="1"/>
          <p:nvPr/>
        </p:nvSpPr>
        <p:spPr>
          <a:xfrm>
            <a:off x="3752248" y="285750"/>
            <a:ext cx="4764446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Century Gothic" panose="020B0502020202020204" pitchFamily="34" charset="0"/>
              </a:rPr>
              <a:t>Упражнение 48</a:t>
            </a:r>
            <a:r>
              <a:rPr lang="ru-RU" sz="44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A6099E-4F57-4A25-A48F-8E01740F1606}"/>
              </a:ext>
            </a:extLst>
          </p:cNvPr>
          <p:cNvSpPr/>
          <p:nvPr/>
        </p:nvSpPr>
        <p:spPr>
          <a:xfrm>
            <a:off x="164306" y="1884551"/>
            <a:ext cx="11972925" cy="44012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Спишите, подчеркните диалектизмы, объясните их значение. </a:t>
            </a:r>
          </a:p>
          <a:p>
            <a:pPr algn="just"/>
            <a:endParaRPr lang="ru-RU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ru-RU" sz="2800" b="1" spc="100" dirty="0">
                <a:latin typeface="Century Gothic" panose="020B0502020202020204" pitchFamily="34" charset="0"/>
              </a:rPr>
              <a:t> Мы поехали в лес, или, как у нас говорят, в «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заказ</a:t>
            </a:r>
            <a:r>
              <a:rPr lang="ru-RU" sz="2800" b="1" spc="100" dirty="0">
                <a:latin typeface="Century Gothic" panose="020B0502020202020204" pitchFamily="34" charset="0"/>
              </a:rPr>
              <a:t>». (Т.)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2. 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Бирюком</a:t>
            </a:r>
            <a:r>
              <a:rPr lang="ru-RU" sz="2800" b="1" spc="100" dirty="0">
                <a:latin typeface="Century Gothic" panose="020B0502020202020204" pitchFamily="34" charset="0"/>
              </a:rPr>
              <a:t> в Орловской губернии называется человек угрюмый и одинокий. (Т.) 3. 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Молодуха</a:t>
            </a:r>
            <a:r>
              <a:rPr lang="ru-RU" sz="2800" b="1" spc="100" dirty="0">
                <a:latin typeface="Century Gothic" panose="020B0502020202020204" pitchFamily="34" charset="0"/>
              </a:rPr>
              <a:t> взяла 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рогач</a:t>
            </a:r>
            <a:r>
              <a:rPr lang="ru-RU" sz="2800" b="1" spc="100" dirty="0">
                <a:latin typeface="Century Gothic" panose="020B0502020202020204" pitchFamily="34" charset="0"/>
              </a:rPr>
              <a:t>, достала из печи посудину. 4. Шли без дорог, перебирались через сухие болота – 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мшары</a:t>
            </a:r>
            <a:r>
              <a:rPr lang="ru-RU" sz="2800" b="1" spc="100" dirty="0">
                <a:latin typeface="Century Gothic" panose="020B0502020202020204" pitchFamily="34" charset="0"/>
              </a:rPr>
              <a:t>. (</a:t>
            </a:r>
            <a:r>
              <a:rPr lang="ru-RU" sz="2800" b="1" spc="100" dirty="0" err="1">
                <a:latin typeface="Century Gothic" panose="020B0502020202020204" pitchFamily="34" charset="0"/>
              </a:rPr>
              <a:t>Пауст</a:t>
            </a:r>
            <a:r>
              <a:rPr lang="ru-RU" sz="2800" b="1" spc="100" dirty="0">
                <a:latin typeface="Century Gothic" panose="020B0502020202020204" pitchFamily="34" charset="0"/>
              </a:rPr>
              <a:t>.)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5. После обеда стало 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развёдрываться</a:t>
            </a:r>
            <a:r>
              <a:rPr lang="ru-RU" sz="2800" b="1" spc="100" dirty="0">
                <a:latin typeface="Century Gothic" panose="020B0502020202020204" pitchFamily="34" charset="0"/>
              </a:rPr>
              <a:t>, и мы повеселели. </a:t>
            </a:r>
          </a:p>
          <a:p>
            <a:pPr algn="just"/>
            <a:r>
              <a:rPr lang="ru-RU" sz="2800" b="1" spc="100" dirty="0">
                <a:latin typeface="Century Gothic" panose="020B0502020202020204" pitchFamily="34" charset="0"/>
              </a:rPr>
              <a:t>6. Сразу за взгорьем</a:t>
            </a:r>
            <a:r>
              <a:rPr lang="ru-RU" sz="3200" b="1" spc="100" baseline="44000" dirty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ru-RU" sz="2800" b="1" spc="100" dirty="0">
                <a:latin typeface="Century Gothic" panose="020B0502020202020204" pitchFamily="34" charset="0"/>
              </a:rPr>
              <a:t> виднеется клочок «</a:t>
            </a:r>
            <a:r>
              <a:rPr lang="ru-RU" sz="2800" b="1" spc="100" dirty="0">
                <a:solidFill>
                  <a:srgbClr val="C00000"/>
                </a:solidFill>
                <a:latin typeface="Century Gothic" panose="020B0502020202020204" pitchFamily="34" charset="0"/>
              </a:rPr>
              <a:t>пажи</a:t>
            </a:r>
            <a:r>
              <a:rPr lang="ru-RU" sz="2800" b="1" spc="100" dirty="0">
                <a:latin typeface="Century Gothic" panose="020B0502020202020204" pitchFamily="34" charset="0"/>
              </a:rPr>
              <a:t>» – никогда не паханной земли. (Крут.) </a:t>
            </a:r>
          </a:p>
        </p:txBody>
      </p:sp>
    </p:spTree>
    <p:extLst>
      <p:ext uri="{BB962C8B-B14F-4D97-AF65-F5344CB8AC3E}">
        <p14:creationId xmlns:p14="http://schemas.microsoft.com/office/powerpoint/2010/main" val="64794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26CACC-FB4E-4099-AB3B-7E8A322DE01F}"/>
              </a:ext>
            </a:extLst>
          </p:cNvPr>
          <p:cNvSpPr/>
          <p:nvPr/>
        </p:nvSpPr>
        <p:spPr>
          <a:xfrm>
            <a:off x="930863" y="1491020"/>
            <a:ext cx="123944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spc="100" dirty="0">
                <a:solidFill>
                  <a:srgbClr val="003300"/>
                </a:solidFill>
                <a:latin typeface="Century Gothic" panose="020B0502020202020204" pitchFamily="34" charset="0"/>
              </a:rPr>
              <a:t>заказ</a:t>
            </a:r>
          </a:p>
          <a:p>
            <a:pPr algn="ctr"/>
            <a:r>
              <a:rPr lang="ru-RU" sz="28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(лес)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дорога в сказку">
            <a:extLst>
              <a:ext uri="{FF2B5EF4-FFF2-40B4-BE49-F238E27FC236}">
                <a16:creationId xmlns:a16="http://schemas.microsoft.com/office/drawing/2014/main" id="{D10BF553-FF18-40BB-8DBA-C1177E055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57" y="2519688"/>
            <a:ext cx="2349055" cy="1818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2383F4-2265-470E-98A0-260B7708A402}"/>
              </a:ext>
            </a:extLst>
          </p:cNvPr>
          <p:cNvSpPr/>
          <p:nvPr/>
        </p:nvSpPr>
        <p:spPr>
          <a:xfrm>
            <a:off x="2725112" y="1569509"/>
            <a:ext cx="422263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spc="100" dirty="0">
                <a:solidFill>
                  <a:srgbClr val="012908"/>
                </a:solidFill>
                <a:latin typeface="Century Gothic" panose="020B0502020202020204" pitchFamily="34" charset="0"/>
              </a:rPr>
              <a:t>Бирюк</a:t>
            </a:r>
          </a:p>
          <a:p>
            <a:pPr algn="ctr"/>
            <a:r>
              <a:rPr lang="ru-RU" sz="28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(человек угрюмый и </a:t>
            </a:r>
          </a:p>
          <a:p>
            <a:pPr algn="ctr"/>
            <a:r>
              <a:rPr lang="ru-RU" sz="28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одинокий)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8C252E7-B68A-4AD8-A47D-48618236B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7" t="14358" r="35125" b="17000"/>
          <a:stretch/>
        </p:blipFill>
        <p:spPr bwMode="auto">
          <a:xfrm>
            <a:off x="3396681" y="2954504"/>
            <a:ext cx="2204129" cy="2171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32BC2E-29A1-4AF1-B469-B62A388B9829}"/>
              </a:ext>
            </a:extLst>
          </p:cNvPr>
          <p:cNvSpPr/>
          <p:nvPr/>
        </p:nvSpPr>
        <p:spPr>
          <a:xfrm>
            <a:off x="5411724" y="5646212"/>
            <a:ext cx="38940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spc="100" dirty="0">
                <a:solidFill>
                  <a:srgbClr val="003300"/>
                </a:solidFill>
                <a:latin typeface="Century Gothic" panose="020B0502020202020204" pitchFamily="34" charset="0"/>
              </a:rPr>
              <a:t>Молодуха </a:t>
            </a:r>
          </a:p>
          <a:p>
            <a:pPr algn="ctr"/>
            <a:r>
              <a:rPr lang="ru-RU" sz="28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(молодая невеста)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0E914B44-5921-4400-90EB-3B910695B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4" r="11509"/>
          <a:stretch/>
        </p:blipFill>
        <p:spPr bwMode="auto">
          <a:xfrm>
            <a:off x="6340951" y="3471608"/>
            <a:ext cx="2035560" cy="2171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CB1BA8-7FF7-42A4-9DF4-6689C5434752}"/>
              </a:ext>
            </a:extLst>
          </p:cNvPr>
          <p:cNvSpPr/>
          <p:nvPr/>
        </p:nvSpPr>
        <p:spPr>
          <a:xfrm>
            <a:off x="9293383" y="1663816"/>
            <a:ext cx="157767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spc="100" dirty="0">
                <a:solidFill>
                  <a:srgbClr val="003300"/>
                </a:solidFill>
                <a:latin typeface="Century Gothic" panose="020B0502020202020204" pitchFamily="34" charset="0"/>
              </a:rPr>
              <a:t>Рогач </a:t>
            </a:r>
          </a:p>
          <a:p>
            <a:pPr algn="ctr"/>
            <a:r>
              <a:rPr lang="ru-RU" sz="28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(ухват)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CF1137D0-1F94-4A61-A383-1768F848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138">
            <a:off x="9448844" y="4268078"/>
            <a:ext cx="2127623" cy="21719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7AF7AB16-2F39-4A6C-964D-3CF7AAA6B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7" t="29000" r="16751" b="27000"/>
          <a:stretch/>
        </p:blipFill>
        <p:spPr bwMode="auto">
          <a:xfrm>
            <a:off x="9064441" y="2736133"/>
            <a:ext cx="2323006" cy="1907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81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BA3BC1-B217-4A03-AB62-C6E12E1887AA}"/>
              </a:ext>
            </a:extLst>
          </p:cNvPr>
          <p:cNvSpPr/>
          <p:nvPr/>
        </p:nvSpPr>
        <p:spPr>
          <a:xfrm>
            <a:off x="756005" y="1663972"/>
            <a:ext cx="209865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100" dirty="0">
                <a:solidFill>
                  <a:srgbClr val="30282C"/>
                </a:solidFill>
                <a:latin typeface="Century Gothic" panose="020B0502020202020204" pitchFamily="34" charset="0"/>
              </a:rPr>
              <a:t>Мшары</a:t>
            </a:r>
          </a:p>
          <a:p>
            <a:pPr algn="ctr"/>
            <a:r>
              <a:rPr lang="ru-RU" sz="32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(болото)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EB1E645-8E34-45E8-A9C9-40E4956D9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5" y="2746532"/>
            <a:ext cx="2666060" cy="2122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801813-119F-429D-891E-C1B2C38AED3E}"/>
              </a:ext>
            </a:extLst>
          </p:cNvPr>
          <p:cNvSpPr/>
          <p:nvPr/>
        </p:nvSpPr>
        <p:spPr>
          <a:xfrm>
            <a:off x="8410195" y="1983848"/>
            <a:ext cx="37818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100" dirty="0">
                <a:solidFill>
                  <a:srgbClr val="003300"/>
                </a:solidFill>
                <a:latin typeface="Century Gothic" panose="020B0502020202020204" pitchFamily="34" charset="0"/>
              </a:rPr>
              <a:t>Развёдрываться</a:t>
            </a:r>
          </a:p>
          <a:p>
            <a:pPr algn="ctr"/>
            <a:r>
              <a:rPr lang="ru-RU" sz="32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(проясняться)</a:t>
            </a:r>
            <a:endParaRPr lang="ru-RU" sz="32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D734DD7-06C1-4A33-98A6-DE444ECDE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091" y="3309373"/>
            <a:ext cx="3176588" cy="2122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62AE92-149F-42DB-B606-42F9883CB502}"/>
              </a:ext>
            </a:extLst>
          </p:cNvPr>
          <p:cNvSpPr/>
          <p:nvPr/>
        </p:nvSpPr>
        <p:spPr>
          <a:xfrm>
            <a:off x="3338946" y="2574904"/>
            <a:ext cx="52709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100" dirty="0">
                <a:solidFill>
                  <a:srgbClr val="012908"/>
                </a:solidFill>
                <a:latin typeface="Century Gothic" panose="020B0502020202020204" pitchFamily="34" charset="0"/>
              </a:rPr>
              <a:t>Пажа</a:t>
            </a:r>
          </a:p>
          <a:p>
            <a:pPr algn="ctr"/>
            <a:r>
              <a:rPr lang="ru-RU" sz="3200" b="1" spc="100" dirty="0">
                <a:solidFill>
                  <a:srgbClr val="7030A0"/>
                </a:solidFill>
                <a:latin typeface="Century Gothic" panose="020B0502020202020204" pitchFamily="34" charset="0"/>
              </a:rPr>
              <a:t>(луг, где пасётся скот)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3F8C471D-0528-408B-8042-8956E91AD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2" t="25316" r="33909" b="29616"/>
          <a:stretch/>
        </p:blipFill>
        <p:spPr bwMode="auto">
          <a:xfrm>
            <a:off x="3981337" y="3900428"/>
            <a:ext cx="3986213" cy="2326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0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804BA6-56C7-4730-B7F2-EFB5F073B3D2}"/>
              </a:ext>
            </a:extLst>
          </p:cNvPr>
          <p:cNvSpPr/>
          <p:nvPr/>
        </p:nvSpPr>
        <p:spPr>
          <a:xfrm>
            <a:off x="4528904" y="3310832"/>
            <a:ext cx="38411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spc="100" dirty="0">
                <a:solidFill>
                  <a:srgbClr val="003300"/>
                </a:solidFill>
                <a:latin typeface="Century Gothic" panose="020B0502020202020204" pitchFamily="34" charset="0"/>
              </a:rPr>
              <a:t>взгорьем</a:t>
            </a:r>
            <a:endParaRPr lang="ru-RU" sz="6000" dirty="0">
              <a:solidFill>
                <a:srgbClr val="0033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DDD4CE-6A71-4CFB-BC6A-7EBDEAB73689}"/>
              </a:ext>
            </a:extLst>
          </p:cNvPr>
          <p:cNvSpPr/>
          <p:nvPr/>
        </p:nvSpPr>
        <p:spPr>
          <a:xfrm>
            <a:off x="7124131" y="3214757"/>
            <a:ext cx="1132765" cy="111173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D180B18D-1AB6-48A5-9E5A-BC5072E4F068}"/>
              </a:ext>
            </a:extLst>
          </p:cNvPr>
          <p:cNvSpPr/>
          <p:nvPr/>
        </p:nvSpPr>
        <p:spPr>
          <a:xfrm rot="18560281">
            <a:off x="5146898" y="3147871"/>
            <a:ext cx="1898204" cy="1591629"/>
          </a:xfrm>
          <a:prstGeom prst="arc">
            <a:avLst>
              <a:gd name="adj1" fmla="val 16265795"/>
              <a:gd name="adj2" fmla="val 1113499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288F48BC-DD5E-4CC3-A8E7-787D010BF2A5}"/>
              </a:ext>
            </a:extLst>
          </p:cNvPr>
          <p:cNvSpPr/>
          <p:nvPr/>
        </p:nvSpPr>
        <p:spPr>
          <a:xfrm rot="5400000">
            <a:off x="4637050" y="2862618"/>
            <a:ext cx="445258" cy="1132765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02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01C75FAE-F40C-4F78-AF59-F2B3B446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48006"/>
            <a:ext cx="9144000" cy="701675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chemeClr val="bg1"/>
                </a:solidFill>
              </a:rPr>
              <a:t>Диалектные слова в литературе </a:t>
            </a:r>
          </a:p>
        </p:txBody>
      </p:sp>
      <p:sp>
        <p:nvSpPr>
          <p:cNvPr id="6" name="Прямоугольник 7">
            <a:extLst>
              <a:ext uri="{FF2B5EF4-FFF2-40B4-BE49-F238E27FC236}">
                <a16:creationId xmlns:a16="http://schemas.microsoft.com/office/drawing/2014/main" id="{C3BC1007-EE78-45A5-B6A9-E423AC5C2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038" y="1853344"/>
            <a:ext cx="698791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Пахнет рыхлыми </a:t>
            </a:r>
            <a:r>
              <a:rPr lang="ru-RU" altLang="ru-RU" sz="3200" b="1" dirty="0" err="1">
                <a:solidFill>
                  <a:srgbClr val="012908"/>
                </a:solidFill>
                <a:latin typeface="Century Gothic" panose="020B0502020202020204" pitchFamily="34" charset="0"/>
              </a:rPr>
              <a:t>драченами</a:t>
            </a:r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У порога в дежке квас.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Над печурками точеными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Тараканы лезут в паз…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Мать с ухватами не сладится,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Нагибается низко.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Старый кот к махотке крадется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 парное молоко. 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                                (Есенин С.А.)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A680B30-9816-4D29-BF6A-0242153DE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t="22985" r="62421" b="19702"/>
          <a:stretch/>
        </p:blipFill>
        <p:spPr bwMode="auto">
          <a:xfrm>
            <a:off x="163774" y="1697099"/>
            <a:ext cx="4176215" cy="4836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5C4821B-AD1B-4F2D-815F-95CD3B9F3C32}"/>
              </a:ext>
            </a:extLst>
          </p:cNvPr>
          <p:cNvSpPr/>
          <p:nvPr/>
        </p:nvSpPr>
        <p:spPr>
          <a:xfrm>
            <a:off x="4772038" y="1618975"/>
            <a:ext cx="6987912" cy="49930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Указать </a:t>
            </a:r>
          </a:p>
          <a:p>
            <a:pPr algn="ctr"/>
            <a:r>
              <a:rPr lang="ru-RU" sz="4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диалектные </a:t>
            </a:r>
          </a:p>
          <a:p>
            <a:pPr algn="ctr"/>
            <a:r>
              <a:rPr lang="ru-RU" sz="4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слова</a:t>
            </a:r>
          </a:p>
        </p:txBody>
      </p:sp>
    </p:spTree>
    <p:extLst>
      <p:ext uri="{BB962C8B-B14F-4D97-AF65-F5344CB8AC3E}">
        <p14:creationId xmlns:p14="http://schemas.microsoft.com/office/powerpoint/2010/main" val="393097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7">
            <a:extLst>
              <a:ext uri="{FF2B5EF4-FFF2-40B4-BE49-F238E27FC236}">
                <a16:creationId xmlns:a16="http://schemas.microsoft.com/office/drawing/2014/main" id="{3E0AE6D7-3521-4A63-991E-8DF880EE3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044" y="1921583"/>
            <a:ext cx="6987912" cy="4524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Пахнет рыхлыми </a:t>
            </a:r>
            <a:r>
              <a:rPr lang="ru-RU" alt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драченами</a:t>
            </a:r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У порога в </a:t>
            </a:r>
            <a:r>
              <a:rPr lang="ru-RU" alt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дежке</a:t>
            </a:r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 квас.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Над печурками точеными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Тараканы лезут в паз…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Мать с ухватами не сладится,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Нагибается низко.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Старый кот к </a:t>
            </a:r>
            <a:r>
              <a:rPr lang="ru-RU" alt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махотке</a:t>
            </a:r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 крадется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На парное молоко. </a:t>
            </a:r>
          </a:p>
          <a:p>
            <a:pPr algn="ctr"/>
            <a:r>
              <a:rPr lang="ru-RU" altLang="ru-RU" sz="3200" b="1" dirty="0">
                <a:solidFill>
                  <a:srgbClr val="012908"/>
                </a:solidFill>
                <a:latin typeface="Century Gothic" panose="020B0502020202020204" pitchFamily="34" charset="0"/>
              </a:rPr>
              <a:t>                                (Есенин С.А.)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E279CF-BDF4-40E3-AA8C-C6AC95838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1477" y="174392"/>
            <a:ext cx="8501062" cy="830262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4800" b="1" dirty="0">
                <a:solidFill>
                  <a:schemeClr val="bg1"/>
                </a:solidFill>
              </a:rPr>
              <a:t>Самопроверка </a:t>
            </a:r>
          </a:p>
        </p:txBody>
      </p:sp>
    </p:spTree>
    <p:extLst>
      <p:ext uri="{BB962C8B-B14F-4D97-AF65-F5344CB8AC3E}">
        <p14:creationId xmlns:p14="http://schemas.microsoft.com/office/powerpoint/2010/main" val="275681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742B906-2FAC-4FB9-8DE4-8AE167EFD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56397" y="291217"/>
            <a:ext cx="7623220" cy="76821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43243" y="1915300"/>
            <a:ext cx="9455239" cy="5338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познакомимся: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Century Gothic" panose="020B0502020202020204" pitchFamily="34" charset="0"/>
              </a:rPr>
              <a:t> </a:t>
            </a:r>
            <a:r>
              <a:rPr lang="ru-RU" altLang="ru-RU" sz="3600" b="1" dirty="0">
                <a:latin typeface="Century Gothic" panose="020B0502020202020204" pitchFamily="34" charset="0"/>
              </a:rPr>
              <a:t>- с общеупотребительной лексикой;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    -  с лексикой ограниченного употребления: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-диалектизмами.</a:t>
            </a:r>
            <a:endParaRPr lang="ru-RU" dirty="0"/>
          </a:p>
          <a:p>
            <a:endParaRPr lang="ru-RU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E5FB9511-ED5E-4DDC-8A02-688FE7616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937" y="3880351"/>
            <a:ext cx="3262063" cy="268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"/>
            <a:ext cx="12192000" cy="701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1DE600-AC98-4A12-B10A-B47B1E878465}"/>
              </a:ext>
            </a:extLst>
          </p:cNvPr>
          <p:cNvSpPr/>
          <p:nvPr/>
        </p:nvSpPr>
        <p:spPr>
          <a:xfrm>
            <a:off x="235042" y="1534824"/>
            <a:ext cx="59009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драчены </a:t>
            </a:r>
          </a:p>
          <a:p>
            <a:pPr algn="ctr"/>
            <a:r>
              <a:rPr lang="ru-RU" alt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(картофельные оладьи)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F257E-91A8-41A7-94C4-0B2EDBBDE1CA}"/>
              </a:ext>
            </a:extLst>
          </p:cNvPr>
          <p:cNvSpPr/>
          <p:nvPr/>
        </p:nvSpPr>
        <p:spPr>
          <a:xfrm>
            <a:off x="4492711" y="3259664"/>
            <a:ext cx="23968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дёжка</a:t>
            </a:r>
          </a:p>
          <a:p>
            <a:pPr algn="ctr"/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ru-RU" alt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(кувшин)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E34E2A-F569-4EFC-B130-052FA7A2E2B3}"/>
              </a:ext>
            </a:extLst>
          </p:cNvPr>
          <p:cNvSpPr/>
          <p:nvPr/>
        </p:nvSpPr>
        <p:spPr>
          <a:xfrm>
            <a:off x="6457328" y="1840003"/>
            <a:ext cx="55627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махотка  </a:t>
            </a:r>
          </a:p>
          <a:p>
            <a:pPr algn="ctr"/>
            <a:r>
              <a:rPr lang="ru-RU" alt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(горшок для хранения)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F7C54E0-4CF6-44DE-AFFD-BA9FB7B8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79" y="2854340"/>
            <a:ext cx="3179928" cy="2496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5927A594-E06E-492D-B70E-B8F1FC6FE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43" y="4572293"/>
            <a:ext cx="2156347" cy="228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2A6720BF-8E35-4DB0-A3AD-1CD7D04D0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AF8"/>
              </a:clrFrom>
              <a:clrTo>
                <a:srgbClr val="FBFA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66" y="3053979"/>
            <a:ext cx="4462818" cy="303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037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CEB99EE5-1EAF-41A7-8478-AC0D0E190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CEB6588-5181-41F2-AC21-392333FDC8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5" t="23125" r="7917" b="6667"/>
          <a:stretch/>
        </p:blipFill>
        <p:spPr bwMode="auto">
          <a:xfrm>
            <a:off x="5091111" y="1643062"/>
            <a:ext cx="6286500" cy="5057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F2961E4-F2E0-486F-8E04-2DF7FF6E1D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" t="35000" r="65729" b="21250"/>
          <a:stretch/>
        </p:blipFill>
        <p:spPr bwMode="auto">
          <a:xfrm>
            <a:off x="814389" y="1643062"/>
            <a:ext cx="2614612" cy="3000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D625A2-1826-4093-B1B1-E411B3DDA5F9}"/>
              </a:ext>
            </a:extLst>
          </p:cNvPr>
          <p:cNvSpPr txBox="1"/>
          <p:nvPr/>
        </p:nvSpPr>
        <p:spPr>
          <a:xfrm>
            <a:off x="448698" y="5046592"/>
            <a:ext cx="298030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Г. Мельнич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е</a:t>
            </a:r>
            <a:r>
              <a:rPr lang="ru-RU" sz="28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нко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3635D1E-7D84-4D7B-8EEA-D12506271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"/>
            <a:ext cx="12192000" cy="701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5B149578-8A8B-4CFD-99A7-D1DD998A2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9" y="138160"/>
            <a:ext cx="5484125" cy="1143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Сегодня на уроке</a:t>
            </a:r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id="{684ED1D5-6F79-4E42-85F5-FC7E207F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243" y="1915300"/>
            <a:ext cx="9455239" cy="5338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познакомились: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Century Gothic" panose="020B0502020202020204" pitchFamily="34" charset="0"/>
              </a:rPr>
              <a:t> </a:t>
            </a:r>
            <a:r>
              <a:rPr lang="ru-RU" altLang="ru-RU" sz="3600" b="1" dirty="0">
                <a:latin typeface="Century Gothic" panose="020B0502020202020204" pitchFamily="34" charset="0"/>
              </a:rPr>
              <a:t>- с общеупотребительной лексикой;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    -  с лексикой ограниченного употребления:</a:t>
            </a:r>
          </a:p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-диалектизмами.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536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693F71-5AF7-42B0-B6BB-3ADD90871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6590" y="246483"/>
            <a:ext cx="4039738" cy="83062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Задание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1419" y="2286000"/>
            <a:ext cx="7570079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Выполнить упражнение 46.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9D1A4B-2FA1-4265-A8D1-E78F42E00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86" y="1756218"/>
            <a:ext cx="1991128" cy="207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C2F56B-E52D-49A7-92A9-993921CE6042}"/>
              </a:ext>
            </a:extLst>
          </p:cNvPr>
          <p:cNvSpPr/>
          <p:nvPr/>
        </p:nvSpPr>
        <p:spPr>
          <a:xfrm>
            <a:off x="1296345" y="3729947"/>
            <a:ext cx="10044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latin typeface="Century Gothic" panose="020B0502020202020204" pitchFamily="34" charset="0"/>
              </a:rPr>
              <a:t>Во время работы над упражнениями по данной теме пользуйтесь словарем диалектизмов, словарем иностранных слов, а также словарем архаизмов на стр. 190–193.</a:t>
            </a:r>
          </a:p>
        </p:txBody>
      </p:sp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DC54F8-CE60-4B13-9C22-82ECC5AB0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38B819-A14B-415D-9FA2-AB2F04C85F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0" b="21791"/>
          <a:stretch/>
        </p:blipFill>
        <p:spPr>
          <a:xfrm>
            <a:off x="4094176" y="849571"/>
            <a:ext cx="3711787" cy="52373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862604-2282-47D2-AD94-FC0CD010B1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2" r="-3314" b="18408"/>
          <a:stretch/>
        </p:blipFill>
        <p:spPr>
          <a:xfrm>
            <a:off x="8132651" y="371301"/>
            <a:ext cx="4059349" cy="60294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B2614A-E315-4719-837B-B16F03A878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4" b="24776"/>
          <a:stretch/>
        </p:blipFill>
        <p:spPr>
          <a:xfrm>
            <a:off x="252331" y="371299"/>
            <a:ext cx="3515157" cy="553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2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7A322C-C4AB-4295-A4AE-5966B59E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6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1FC44B-B6C8-471D-A2E5-24CD820EF5BF}"/>
              </a:ext>
            </a:extLst>
          </p:cNvPr>
          <p:cNvSpPr txBox="1"/>
          <p:nvPr/>
        </p:nvSpPr>
        <p:spPr>
          <a:xfrm>
            <a:off x="2026565" y="2274838"/>
            <a:ext cx="69974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Чтоб сегодня наш урок </a:t>
            </a:r>
          </a:p>
          <a:p>
            <a:pPr algn="ctr"/>
            <a:r>
              <a:rPr 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Всем пошел ребятам впрок,</a:t>
            </a:r>
          </a:p>
          <a:p>
            <a:pPr algn="ctr"/>
            <a:r>
              <a:rPr 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Постарайтесь всё понять,</a:t>
            </a:r>
          </a:p>
          <a:p>
            <a:pPr algn="ctr"/>
            <a:r>
              <a:rPr lang="ru-RU" sz="36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Думать, слушать и вникать. </a:t>
            </a:r>
          </a:p>
        </p:txBody>
      </p:sp>
      <p:pic>
        <p:nvPicPr>
          <p:cNvPr id="5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29854A8B-172C-421F-9A21-5EF00B08F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054" y="1676475"/>
            <a:ext cx="2481418" cy="432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63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3844F0C-F193-4A86-A2BC-1BB41793EDEE}"/>
              </a:ext>
            </a:extLst>
          </p:cNvPr>
          <p:cNvSpPr txBox="1">
            <a:spLocks/>
          </p:cNvSpPr>
          <p:nvPr/>
        </p:nvSpPr>
        <p:spPr>
          <a:xfrm>
            <a:off x="227462" y="1526436"/>
            <a:ext cx="11737075" cy="18889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sz="3200" b="1" dirty="0">
              <a:latin typeface="Century Gothic" panose="020B0502020202020204" pitchFamily="34" charset="0"/>
            </a:endParaRPr>
          </a:p>
          <a:p>
            <a:endParaRPr lang="ru-RU" altLang="ru-RU" sz="3200" b="1" dirty="0">
              <a:latin typeface="Century Gothic" panose="020B0502020202020204" pitchFamily="34" charset="0"/>
            </a:endParaRPr>
          </a:p>
          <a:p>
            <a:endParaRPr lang="ru-RU" altLang="ru-RU" sz="3200" b="1" dirty="0">
              <a:latin typeface="Century Gothic" panose="020B0502020202020204" pitchFamily="34" charset="0"/>
            </a:endParaRPr>
          </a:p>
          <a:p>
            <a:endParaRPr lang="ru-RU" altLang="ru-RU" sz="3200" b="1" dirty="0">
              <a:latin typeface="Century Gothic" panose="020B0502020202020204" pitchFamily="34" charset="0"/>
            </a:endParaRPr>
          </a:p>
          <a:p>
            <a:pPr algn="just"/>
            <a:br>
              <a:rPr lang="ru-RU" altLang="ru-RU" sz="3200" b="1" dirty="0">
                <a:latin typeface="Century Gothic" panose="020B0502020202020204" pitchFamily="34" charset="0"/>
              </a:rPr>
            </a:br>
            <a:r>
              <a:rPr lang="ru-RU" altLang="ru-RU" sz="3200" b="1" dirty="0">
                <a:latin typeface="Century Gothic" panose="020B0502020202020204" pitchFamily="34" charset="0"/>
              </a:rPr>
              <a:t>	</a:t>
            </a:r>
            <a:r>
              <a:rPr lang="ru-RU" altLang="ru-RU" sz="32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Вставьте буквы, объясните правила их написания. При правильном решении задачи узнаете, какой раздел науки о языке изучает слово как основную единицу языка.</a:t>
            </a: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F404DC95-6449-4C07-B016-7D06A7182E52}"/>
              </a:ext>
            </a:extLst>
          </p:cNvPr>
          <p:cNvSpPr txBox="1">
            <a:spLocks/>
          </p:cNvSpPr>
          <p:nvPr/>
        </p:nvSpPr>
        <p:spPr>
          <a:xfrm>
            <a:off x="227462" y="3415394"/>
            <a:ext cx="11737075" cy="3345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56032" algn="just">
              <a:buClr>
                <a:schemeClr val="accent3"/>
              </a:buClr>
              <a:defRPr/>
            </a:pPr>
            <a:r>
              <a:rPr lang="ru-RU" sz="3600" b="1" dirty="0">
                <a:latin typeface="Century Gothic" panose="020B0502020202020204" pitchFamily="34" charset="0"/>
              </a:rPr>
              <a:t>     </a:t>
            </a:r>
          </a:p>
          <a:p>
            <a:pPr marL="365760" indent="-256032" algn="just">
              <a:buClr>
                <a:schemeClr val="accent3"/>
              </a:buClr>
              <a:defRPr/>
            </a:pPr>
            <a:r>
              <a:rPr lang="ru-RU" sz="3600" b="1" dirty="0">
                <a:latin typeface="Century Gothic" panose="020B0502020202020204" pitchFamily="34" charset="0"/>
              </a:rPr>
              <a:t>            </a:t>
            </a:r>
            <a:r>
              <a:rPr lang="ru-RU" sz="3000" b="1" dirty="0">
                <a:latin typeface="Century Gothic" panose="020B0502020202020204" pitchFamily="34" charset="0"/>
              </a:rPr>
              <a:t>Шко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latin typeface="Century Gothic" panose="020B0502020202020204" pitchFamily="34" charset="0"/>
              </a:rPr>
              <a:t>а ,  </a:t>
            </a:r>
            <a:r>
              <a:rPr lang="ru-RU" sz="3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выб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 err="1">
                <a:solidFill>
                  <a:srgbClr val="7030A0"/>
                </a:solidFill>
                <a:latin typeface="Century Gothic" panose="020B0502020202020204" pitchFamily="34" charset="0"/>
              </a:rPr>
              <a:t>ру</a:t>
            </a:r>
            <a:r>
              <a:rPr lang="ru-RU" sz="3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,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во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зал </a:t>
            </a:r>
            <a:r>
              <a:rPr lang="ru-RU" sz="3000" b="1" dirty="0">
                <a:latin typeface="Century Gothic" panose="020B0502020202020204" pitchFamily="34" charset="0"/>
              </a:rPr>
              <a:t>, </a:t>
            </a:r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ко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 err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ьба</a:t>
            </a:r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b="1" dirty="0">
                <a:latin typeface="Century Gothic" panose="020B0502020202020204" pitchFamily="34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defRPr/>
            </a:pPr>
            <a:endParaRPr lang="ru-RU" sz="3000" b="1" dirty="0">
              <a:latin typeface="Century Gothic" panose="020B0502020202020204" pitchFamily="34" charset="0"/>
            </a:endParaRPr>
          </a:p>
          <a:p>
            <a:pPr marL="365760" indent="-256032" algn="just">
              <a:buClr>
                <a:schemeClr val="accent3"/>
              </a:buClr>
              <a:defRPr/>
            </a:pPr>
            <a:r>
              <a:rPr lang="ru-RU" sz="3000" b="1" dirty="0">
                <a:latin typeface="Century Gothic" panose="020B0502020202020204" pitchFamily="34" charset="0"/>
              </a:rPr>
              <a:t>         расст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latin typeface="Century Gothic" panose="020B0502020202020204" pitchFamily="34" charset="0"/>
              </a:rPr>
              <a:t>лаю ,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 err="1">
                <a:solidFill>
                  <a:srgbClr val="660033"/>
                </a:solidFill>
                <a:latin typeface="Century Gothic" panose="020B0502020202020204" pitchFamily="34" charset="0"/>
              </a:rPr>
              <a:t>ласс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  </a:t>
            </a:r>
            <a:r>
              <a:rPr lang="ru-RU" sz="3000" b="1" dirty="0">
                <a:latin typeface="Century Gothic" panose="020B0502020202020204" pitchFamily="34" charset="0"/>
              </a:rPr>
              <a:t>,  р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latin typeface="Century Gothic" panose="020B0502020202020204" pitchFamily="34" charset="0"/>
              </a:rPr>
              <a:t>сточек </a:t>
            </a:r>
            <a:r>
              <a:rPr lang="ru-RU" sz="30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, весе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 err="1">
                <a:solidFill>
                  <a:srgbClr val="003300"/>
                </a:solidFill>
                <a:latin typeface="Century Gothic" panose="020B0502020202020204" pitchFamily="34" charset="0"/>
              </a:rPr>
              <a:t>ье</a:t>
            </a:r>
            <a:r>
              <a:rPr lang="ru-RU" sz="3000" b="1" dirty="0">
                <a:solidFill>
                  <a:srgbClr val="003300"/>
                </a:solidFill>
                <a:latin typeface="Century Gothic" panose="020B0502020202020204" pitchFamily="34" charset="0"/>
              </a:rPr>
              <a:t> </a:t>
            </a:r>
            <a:r>
              <a:rPr lang="ru-RU" sz="3000" b="1" dirty="0">
                <a:latin typeface="Century Gothic" panose="020B0502020202020204" pitchFamily="34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defRPr/>
            </a:pPr>
            <a:endParaRPr lang="ru-RU" sz="3000" b="1" dirty="0">
              <a:latin typeface="Century Gothic" panose="020B0502020202020204" pitchFamily="34" charset="0"/>
            </a:endParaRPr>
          </a:p>
          <a:p>
            <a:pPr marL="365760" indent="-256032" algn="just">
              <a:buClr>
                <a:schemeClr val="accent3"/>
              </a:buClr>
              <a:defRPr/>
            </a:pPr>
            <a:r>
              <a:rPr lang="ru-RU" sz="3000" b="1" dirty="0">
                <a:latin typeface="Century Gothic" panose="020B0502020202020204" pitchFamily="34" charset="0"/>
              </a:rPr>
              <a:t>             крыж </a:t>
            </a:r>
            <a:r>
              <a:rPr lang="ru-RU" sz="3000" b="1" dirty="0">
                <a:solidFill>
                  <a:srgbClr val="660033"/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latin typeface="Century Gothic" panose="020B0502020202020204" pitchFamily="34" charset="0"/>
              </a:rPr>
              <a:t>вник , </a:t>
            </a:r>
            <a:r>
              <a:rPr lang="ru-RU" sz="3000" b="1" dirty="0" err="1">
                <a:solidFill>
                  <a:srgbClr val="7030A0"/>
                </a:solidFill>
                <a:latin typeface="Century Gothic" panose="020B0502020202020204" pitchFamily="34" charset="0"/>
              </a:rPr>
              <a:t>мя</a:t>
            </a:r>
            <a:r>
              <a:rPr lang="ru-RU" sz="3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кий </a:t>
            </a:r>
            <a:r>
              <a:rPr lang="ru-RU" sz="3000" b="1" dirty="0">
                <a:latin typeface="Century Gothic" panose="020B0502020202020204" pitchFamily="34" charset="0"/>
              </a:rPr>
              <a:t>, 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ц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? 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фра  </a:t>
            </a:r>
            <a:r>
              <a:rPr lang="ru-RU" sz="3000" b="1" dirty="0">
                <a:latin typeface="Century Gothic" panose="020B0502020202020204" pitchFamily="34" charset="0"/>
              </a:rPr>
              <a:t>, </a:t>
            </a:r>
            <a:r>
              <a:rPr lang="ru-RU" sz="30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ма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? К </a:t>
            </a:r>
            <a:r>
              <a:rPr lang="ru-RU" sz="3000" b="1" dirty="0">
                <a:latin typeface="Century Gothic" panose="020B0502020202020204" pitchFamily="34" charset="0"/>
              </a:rPr>
              <a:t>.   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563604C-4055-45AC-ABA0-45ECECFAAE24}"/>
              </a:ext>
            </a:extLst>
          </p:cNvPr>
          <p:cNvSpPr/>
          <p:nvPr/>
        </p:nvSpPr>
        <p:spPr>
          <a:xfrm>
            <a:off x="465222" y="97276"/>
            <a:ext cx="10844462" cy="120866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Орфографическая задача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411E38D-8AD9-4917-8A8E-E41ADFDF0A5B}"/>
              </a:ext>
            </a:extLst>
          </p:cNvPr>
          <p:cNvSpPr/>
          <p:nvPr/>
        </p:nvSpPr>
        <p:spPr>
          <a:xfrm>
            <a:off x="1732067" y="3932527"/>
            <a:ext cx="1766309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Шко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л</a:t>
            </a:r>
            <a:r>
              <a:rPr lang="ru-RU" sz="3200" b="1" dirty="0">
                <a:latin typeface="Century Gothic" panose="020B0502020202020204" pitchFamily="34" charset="0"/>
              </a:rPr>
              <a:t>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C39088C-F481-4B6A-89C1-0DA1A01F223E}"/>
              </a:ext>
            </a:extLst>
          </p:cNvPr>
          <p:cNvSpPr/>
          <p:nvPr/>
        </p:nvSpPr>
        <p:spPr>
          <a:xfrm>
            <a:off x="3725839" y="3891072"/>
            <a:ext cx="1883862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выб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е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ру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70A1C1D-4C53-4069-AAC1-839D0E2EC185}"/>
              </a:ext>
            </a:extLst>
          </p:cNvPr>
          <p:cNvSpPr/>
          <p:nvPr/>
        </p:nvSpPr>
        <p:spPr>
          <a:xfrm>
            <a:off x="1119116" y="4967320"/>
            <a:ext cx="2724274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расст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latin typeface="Century Gothic" panose="020B0502020202020204" pitchFamily="34" charset="0"/>
              </a:rPr>
              <a:t>лаю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B917EDF-D304-4717-96E5-7165894AA960}"/>
              </a:ext>
            </a:extLst>
          </p:cNvPr>
          <p:cNvSpPr/>
          <p:nvPr/>
        </p:nvSpPr>
        <p:spPr>
          <a:xfrm>
            <a:off x="7633042" y="3891072"/>
            <a:ext cx="1799328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с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ьба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00E61ED-9497-4B49-9572-CE130EB9BB09}"/>
              </a:ext>
            </a:extLst>
          </p:cNvPr>
          <p:cNvSpPr/>
          <p:nvPr/>
        </p:nvSpPr>
        <p:spPr>
          <a:xfrm>
            <a:off x="5792806" y="3880163"/>
            <a:ext cx="1657131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во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к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зал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37BA981-30D4-4631-98D8-72DD195FB309}"/>
              </a:ext>
            </a:extLst>
          </p:cNvPr>
          <p:cNvSpPr/>
          <p:nvPr/>
        </p:nvSpPr>
        <p:spPr>
          <a:xfrm>
            <a:off x="8185162" y="4894674"/>
            <a:ext cx="1968772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весе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л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ье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00354CA-82B4-4B8F-8599-D22EC49FC922}"/>
              </a:ext>
            </a:extLst>
          </p:cNvPr>
          <p:cNvSpPr/>
          <p:nvPr/>
        </p:nvSpPr>
        <p:spPr>
          <a:xfrm>
            <a:off x="5728793" y="4894675"/>
            <a:ext cx="2264932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р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latin typeface="Century Gothic" panose="020B0502020202020204" pitchFamily="34" charset="0"/>
              </a:rPr>
              <a:t>сточек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0F421C7-F1B7-4B2D-AE0E-F9063F831D54}"/>
              </a:ext>
            </a:extLst>
          </p:cNvPr>
          <p:cNvSpPr/>
          <p:nvPr/>
        </p:nvSpPr>
        <p:spPr>
          <a:xfrm>
            <a:off x="4006839" y="4941182"/>
            <a:ext cx="1558504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к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ласс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78DB259-B855-4CC6-BF6C-BC86577BDF18}"/>
              </a:ext>
            </a:extLst>
          </p:cNvPr>
          <p:cNvSpPr/>
          <p:nvPr/>
        </p:nvSpPr>
        <p:spPr>
          <a:xfrm>
            <a:off x="1492885" y="5967038"/>
            <a:ext cx="2724274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крыж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latin typeface="Century Gothic" panose="020B0502020202020204" pitchFamily="34" charset="0"/>
              </a:rPr>
              <a:t>вник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BC0C2DF-6AB8-48C0-8421-46A590B8708A}"/>
              </a:ext>
            </a:extLst>
          </p:cNvPr>
          <p:cNvSpPr/>
          <p:nvPr/>
        </p:nvSpPr>
        <p:spPr>
          <a:xfrm>
            <a:off x="4444622" y="5916468"/>
            <a:ext cx="1651378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мя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г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кий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D736FF1-81C0-4C98-9509-8B7D62538FD7}"/>
              </a:ext>
            </a:extLst>
          </p:cNvPr>
          <p:cNvSpPr/>
          <p:nvPr/>
        </p:nvSpPr>
        <p:spPr>
          <a:xfrm>
            <a:off x="6323462" y="5916467"/>
            <a:ext cx="1799328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ц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и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фра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F2E9FD96-9095-405F-BC69-8086EAA1CC52}"/>
              </a:ext>
            </a:extLst>
          </p:cNvPr>
          <p:cNvSpPr/>
          <p:nvPr/>
        </p:nvSpPr>
        <p:spPr>
          <a:xfrm>
            <a:off x="8350252" y="5912095"/>
            <a:ext cx="1312363" cy="5952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я</a:t>
            </a: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152728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3784850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27C32CC-A926-428C-BC39-30C8883A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67" y="1601091"/>
            <a:ext cx="2182265" cy="230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878164B-3521-4D6A-AD7E-D4C3FD58606C}"/>
              </a:ext>
            </a:extLst>
          </p:cNvPr>
          <p:cNvSpPr/>
          <p:nvPr/>
        </p:nvSpPr>
        <p:spPr>
          <a:xfrm>
            <a:off x="2492867" y="2412711"/>
            <a:ext cx="8275215" cy="21887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Лексикология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– это раздел науки о языке, в котором изучается слово как основная единица языка и его словарный состав.</a:t>
            </a:r>
          </a:p>
        </p:txBody>
      </p:sp>
      <p:pic>
        <p:nvPicPr>
          <p:cNvPr id="9" name="Picture 6" descr="https://litera.spb.ru/images/articles/girl.png">
            <a:extLst>
              <a:ext uri="{FF2B5EF4-FFF2-40B4-BE49-F238E27FC236}">
                <a16:creationId xmlns:a16="http://schemas.microsoft.com/office/drawing/2014/main" id="{74FE9B4F-A91F-45DC-9F75-1ABB6D949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346" y="4695575"/>
            <a:ext cx="2161130" cy="206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766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56E9ED7-4932-476C-A20E-4F2D2A7A4F35}"/>
              </a:ext>
            </a:extLst>
          </p:cNvPr>
          <p:cNvSpPr/>
          <p:nvPr/>
        </p:nvSpPr>
        <p:spPr>
          <a:xfrm>
            <a:off x="3254991" y="305367"/>
            <a:ext cx="6045957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ЛЕКСИКА РУССКОГО ЯЗЫКА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6008619-FF48-4786-93C2-D322DF241716}"/>
              </a:ext>
            </a:extLst>
          </p:cNvPr>
          <p:cNvSpPr/>
          <p:nvPr/>
        </p:nvSpPr>
        <p:spPr>
          <a:xfrm>
            <a:off x="3976047" y="1623416"/>
            <a:ext cx="4230805" cy="914400"/>
          </a:xfrm>
          <a:prstGeom prst="roundRect">
            <a:avLst/>
          </a:prstGeom>
          <a:solidFill>
            <a:srgbClr val="00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по употреблению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0B2EA62-2B68-4040-8049-C4B7FE9CCC41}"/>
              </a:ext>
            </a:extLst>
          </p:cNvPr>
          <p:cNvSpPr/>
          <p:nvPr/>
        </p:nvSpPr>
        <p:spPr>
          <a:xfrm>
            <a:off x="265570" y="3916352"/>
            <a:ext cx="4626591" cy="914400"/>
          </a:xfrm>
          <a:prstGeom prst="roundRect">
            <a:avLst/>
          </a:prstGeom>
          <a:solidFill>
            <a:srgbClr val="3028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общеупотребительные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642A4EF-E02F-490D-839A-283200CE346F}"/>
              </a:ext>
            </a:extLst>
          </p:cNvPr>
          <p:cNvSpPr/>
          <p:nvPr/>
        </p:nvSpPr>
        <p:spPr>
          <a:xfrm>
            <a:off x="4335439" y="5136119"/>
            <a:ext cx="4440072" cy="914400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Профессионализмы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A2A877-1725-4690-860B-D89F282D9DD9}"/>
              </a:ext>
            </a:extLst>
          </p:cNvPr>
          <p:cNvSpPr/>
          <p:nvPr/>
        </p:nvSpPr>
        <p:spPr>
          <a:xfrm>
            <a:off x="8375175" y="3916352"/>
            <a:ext cx="2986023" cy="9144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диалектизмы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F1477C6-7218-4793-AF13-C4B307DC00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2355">
            <a:off x="3064968" y="2834876"/>
            <a:ext cx="1371601" cy="79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83D5B90-EB15-4DF2-9D92-828A980CFB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20570" y="3361059"/>
            <a:ext cx="1371601" cy="73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0A439AC3-01D1-4C27-96A1-DD5680D8B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13418">
            <a:off x="7764789" y="2937466"/>
            <a:ext cx="1371601" cy="70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62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A14DB514-A5C8-4096-8089-BF24A2EFBC89}"/>
              </a:ext>
            </a:extLst>
          </p:cNvPr>
          <p:cNvSpPr txBox="1">
            <a:spLocks/>
          </p:cNvSpPr>
          <p:nvPr/>
        </p:nvSpPr>
        <p:spPr>
          <a:xfrm>
            <a:off x="2034155" y="2228045"/>
            <a:ext cx="9689272" cy="3223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ru-RU" altLang="ru-RU" sz="3200" dirty="0"/>
              <a:t>   </a:t>
            </a:r>
            <a:r>
              <a:rPr lang="ru-RU" altLang="ru-RU" sz="3200" b="1" dirty="0">
                <a:latin typeface="Century Gothic" panose="020B0502020202020204" pitchFamily="34" charset="0"/>
              </a:rPr>
              <a:t>Важной частью словаря русского языка является общеупотребительная лексика. Она представляет собой то ядро, без которого немыслим язык, невозможно общение. Это слова выражающие наиболее необходимые понятия.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BCF1129F-7F20-48EC-AC66-DF686C392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8" y="2816936"/>
            <a:ext cx="1766387" cy="263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5480542-4DA9-4D47-9040-DC6A3E7267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083" y="4954137"/>
            <a:ext cx="1766387" cy="1759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6405916-B266-4A47-A811-F73C3D2F16F2}"/>
              </a:ext>
            </a:extLst>
          </p:cNvPr>
          <p:cNvSpPr/>
          <p:nvPr/>
        </p:nvSpPr>
        <p:spPr>
          <a:xfrm>
            <a:off x="2124501" y="199623"/>
            <a:ext cx="7942997" cy="914400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ОБЩЕУПОТРЕБИТЕЛЬНАЯ  ЛЕКСИКА</a:t>
            </a:r>
          </a:p>
        </p:txBody>
      </p:sp>
    </p:spTree>
    <p:extLst>
      <p:ext uri="{BB962C8B-B14F-4D97-AF65-F5344CB8AC3E}">
        <p14:creationId xmlns:p14="http://schemas.microsoft.com/office/powerpoint/2010/main" val="40152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DD3C909-4AE7-45CF-BB62-9E24E2C736E8}"/>
              </a:ext>
            </a:extLst>
          </p:cNvPr>
          <p:cNvSpPr/>
          <p:nvPr/>
        </p:nvSpPr>
        <p:spPr>
          <a:xfrm>
            <a:off x="4740258" y="298197"/>
            <a:ext cx="2711484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НАПРИМЕР:</a:t>
            </a:r>
          </a:p>
        </p:txBody>
      </p:sp>
      <p:pic>
        <p:nvPicPr>
          <p:cNvPr id="4098" name="Picture 2" descr="Planet Earth - Europe. Фото со стока - 87679320">
            <a:extLst>
              <a:ext uri="{FF2B5EF4-FFF2-40B4-BE49-F238E27FC236}">
                <a16:creationId xmlns:a16="http://schemas.microsoft.com/office/drawing/2014/main" id="{FD47DE1D-74AB-4760-B92A-380575F6B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2" y="3813255"/>
            <a:ext cx="2611698" cy="261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D7C8594-2AEB-4397-95A2-7085B0838B90}"/>
              </a:ext>
            </a:extLst>
          </p:cNvPr>
          <p:cNvSpPr/>
          <p:nvPr/>
        </p:nvSpPr>
        <p:spPr>
          <a:xfrm>
            <a:off x="903665" y="2638439"/>
            <a:ext cx="1596789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ЗЕМЛЯ</a:t>
            </a:r>
          </a:p>
        </p:txBody>
      </p:sp>
      <p:pic>
        <p:nvPicPr>
          <p:cNvPr id="9" name="Picture 7" descr="I:\Без названия.jpg">
            <a:extLst>
              <a:ext uri="{FF2B5EF4-FFF2-40B4-BE49-F238E27FC236}">
                <a16:creationId xmlns:a16="http://schemas.microsoft.com/office/drawing/2014/main" id="{81F918D7-C7C9-434F-98F9-0DEFA7C5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420" y="3271254"/>
            <a:ext cx="24669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0DEC245-519C-444E-8351-F047C67F1466}"/>
              </a:ext>
            </a:extLst>
          </p:cNvPr>
          <p:cNvSpPr/>
          <p:nvPr/>
        </p:nvSpPr>
        <p:spPr>
          <a:xfrm>
            <a:off x="4217514" y="1871019"/>
            <a:ext cx="1596789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ВОДА</a:t>
            </a:r>
          </a:p>
        </p:txBody>
      </p:sp>
      <p:pic>
        <p:nvPicPr>
          <p:cNvPr id="4100" name="Picture 4" descr="#2828558 2560x1600 пейзаж природа канада обои и фон Природа ">
            <a:extLst>
              <a:ext uri="{FF2B5EF4-FFF2-40B4-BE49-F238E27FC236}">
                <a16:creationId xmlns:a16="http://schemas.microsoft.com/office/drawing/2014/main" id="{F6E43E72-8430-47AA-939A-C0E3714A1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214" y="4324827"/>
            <a:ext cx="2711484" cy="22349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7901B59-9296-4C38-B468-1712EAF114BC}"/>
              </a:ext>
            </a:extLst>
          </p:cNvPr>
          <p:cNvSpPr/>
          <p:nvPr/>
        </p:nvSpPr>
        <p:spPr>
          <a:xfrm>
            <a:off x="6760121" y="3155625"/>
            <a:ext cx="190323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ВОЗДУХ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CE7CF5F-1D40-4476-B1C1-FB7CC05DC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367" y="3612825"/>
            <a:ext cx="2711484" cy="2151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DCB602E-37B5-4E24-84E8-F608899BB606}"/>
              </a:ext>
            </a:extLst>
          </p:cNvPr>
          <p:cNvSpPr/>
          <p:nvPr/>
        </p:nvSpPr>
        <p:spPr>
          <a:xfrm>
            <a:off x="9633000" y="2241225"/>
            <a:ext cx="1903230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ЧИТАТЬ</a:t>
            </a:r>
          </a:p>
        </p:txBody>
      </p:sp>
    </p:spTree>
    <p:extLst>
      <p:ext uri="{BB962C8B-B14F-4D97-AF65-F5344CB8AC3E}">
        <p14:creationId xmlns:p14="http://schemas.microsoft.com/office/powerpoint/2010/main" val="3990222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AAAFAEED-E0DA-4A8C-A97C-363F688C3E68}"/>
              </a:ext>
            </a:extLst>
          </p:cNvPr>
          <p:cNvSpPr txBox="1">
            <a:spLocks/>
          </p:cNvSpPr>
          <p:nvPr/>
        </p:nvSpPr>
        <p:spPr>
          <a:xfrm>
            <a:off x="1431878" y="2412711"/>
            <a:ext cx="9328244" cy="3098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Tx/>
              <a:buNone/>
            </a:pPr>
            <a:r>
              <a:rPr lang="ru-RU" altLang="ru-RU" sz="3200" b="1" dirty="0">
                <a:latin typeface="Century Gothic" panose="020B0502020202020204" pitchFamily="34" charset="0"/>
              </a:rPr>
              <a:t>   Обыденная речь прежде всего состоит из </a:t>
            </a:r>
            <a:r>
              <a:rPr lang="ru-RU" alt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общеупотребительных</a:t>
            </a:r>
            <a:r>
              <a:rPr lang="ru-RU" altLang="ru-RU" sz="3200" b="1" dirty="0">
                <a:latin typeface="Century Gothic" panose="020B0502020202020204" pitchFamily="34" charset="0"/>
              </a:rPr>
              <a:t> слов.</a:t>
            </a:r>
          </a:p>
          <a:p>
            <a:pPr>
              <a:spcAft>
                <a:spcPts val="600"/>
              </a:spcAft>
              <a:buFontTx/>
              <a:buNone/>
            </a:pPr>
            <a:r>
              <a:rPr lang="ru-RU" altLang="ru-RU" sz="3200" b="1" dirty="0">
                <a:latin typeface="Century Gothic" panose="020B0502020202020204" pitchFamily="34" charset="0"/>
              </a:rPr>
              <a:t>   </a:t>
            </a:r>
          </a:p>
          <a:p>
            <a:pPr>
              <a:spcAft>
                <a:spcPts val="600"/>
              </a:spcAft>
              <a:buFontTx/>
              <a:buNone/>
            </a:pPr>
            <a:r>
              <a:rPr lang="ru-RU" alt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Общеупотребительная лексика </a:t>
            </a:r>
            <a:r>
              <a:rPr lang="ru-RU" altLang="ru-RU" sz="3200" b="1" dirty="0">
                <a:latin typeface="Century Gothic" panose="020B0502020202020204" pitchFamily="34" charset="0"/>
              </a:rPr>
              <a:t>– это основа общенационального литературного словаря.</a:t>
            </a:r>
          </a:p>
        </p:txBody>
      </p:sp>
      <p:pic>
        <p:nvPicPr>
          <p:cNvPr id="6" name="Picture 2">
            <a:hlinkClick r:id="rId3"/>
            <a:extLst>
              <a:ext uri="{FF2B5EF4-FFF2-40B4-BE49-F238E27FC236}">
                <a16:creationId xmlns:a16="http://schemas.microsoft.com/office/drawing/2014/main" id="{ECFF2FFE-E666-42EB-8625-F1DA5D37D3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82" y="3316405"/>
            <a:ext cx="2155114" cy="248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I:\Без названия.jpg">
            <a:extLst>
              <a:ext uri="{FF2B5EF4-FFF2-40B4-BE49-F238E27FC236}">
                <a16:creationId xmlns:a16="http://schemas.microsoft.com/office/drawing/2014/main" id="{463D2B28-577E-4F96-A319-FBE2393B9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932" y="2920993"/>
            <a:ext cx="1985986" cy="217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086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4399</TotalTime>
  <Words>733</Words>
  <Application>Microsoft Office PowerPoint</Application>
  <PresentationFormat>Широкоэкранный</PresentationFormat>
  <Paragraphs>147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Century Gothic</vt:lpstr>
      <vt:lpstr>Comic Sans MS</vt:lpstr>
      <vt:lpstr>Georgia</vt:lpstr>
      <vt:lpstr>Тема Office</vt:lpstr>
      <vt:lpstr>Презентация PowerPoint</vt:lpstr>
      <vt:lpstr>Сегодня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</vt:lpstr>
      <vt:lpstr>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ТАНЮШКА</dc:creator>
  <cp:lastModifiedBy>ТАНЮШКА</cp:lastModifiedBy>
  <cp:revision>75</cp:revision>
  <dcterms:created xsi:type="dcterms:W3CDTF">2020-08-13T15:03:33Z</dcterms:created>
  <dcterms:modified xsi:type="dcterms:W3CDTF">2020-09-13T16:03:01Z</dcterms:modified>
</cp:coreProperties>
</file>