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7" r:id="rId2"/>
  </p:sldMasterIdLst>
  <p:sldIdLst>
    <p:sldId id="1396" r:id="rId3"/>
    <p:sldId id="286" r:id="rId4"/>
    <p:sldId id="282" r:id="rId5"/>
    <p:sldId id="333" r:id="rId6"/>
    <p:sldId id="316" r:id="rId7"/>
    <p:sldId id="340" r:id="rId8"/>
    <p:sldId id="350" r:id="rId9"/>
    <p:sldId id="276" r:id="rId10"/>
    <p:sldId id="353" r:id="rId11"/>
    <p:sldId id="295" r:id="rId12"/>
    <p:sldId id="292" r:id="rId13"/>
    <p:sldId id="294" r:id="rId14"/>
    <p:sldId id="356" r:id="rId15"/>
    <p:sldId id="335" r:id="rId16"/>
    <p:sldId id="357" r:id="rId17"/>
    <p:sldId id="358" r:id="rId18"/>
    <p:sldId id="351" r:id="rId19"/>
    <p:sldId id="354" r:id="rId20"/>
    <p:sldId id="355" r:id="rId21"/>
    <p:sldId id="1398" r:id="rId22"/>
    <p:sldId id="34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B42D6E4-4B5E-4319-8F71-FF07CB3CA6F3}">
          <p14:sldIdLst>
            <p14:sldId id="1396"/>
            <p14:sldId id="286"/>
            <p14:sldId id="282"/>
            <p14:sldId id="333"/>
            <p14:sldId id="316"/>
            <p14:sldId id="340"/>
            <p14:sldId id="350"/>
            <p14:sldId id="276"/>
            <p14:sldId id="353"/>
            <p14:sldId id="295"/>
            <p14:sldId id="292"/>
            <p14:sldId id="294"/>
            <p14:sldId id="356"/>
            <p14:sldId id="335"/>
            <p14:sldId id="357"/>
            <p14:sldId id="358"/>
            <p14:sldId id="351"/>
            <p14:sldId id="354"/>
            <p14:sldId id="355"/>
            <p14:sldId id="1398"/>
            <p14:sldId id="34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DF4BE"/>
    <a:srgbClr val="D751CD"/>
    <a:srgbClr val="B9EEF9"/>
    <a:srgbClr val="49B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218F-BD46-429E-B522-58DCBFF3C209}" type="datetimeFigureOut">
              <a:rPr lang="ru-RU" smtClean="0"/>
              <a:t>сб 05.09.20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4883-69A5-4026-AEA4-314FF26FA435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803781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218F-BD46-429E-B522-58DCBFF3C209}" type="datetimeFigureOut">
              <a:rPr lang="ru-RU" smtClean="0"/>
              <a:t>сб 05.09.20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4883-69A5-4026-AEA4-314FF26FA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508873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218F-BD46-429E-B522-58DCBFF3C209}" type="datetimeFigureOut">
              <a:rPr lang="ru-RU" smtClean="0"/>
              <a:t>сб 05.09.20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4883-69A5-4026-AEA4-314FF26FA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545675"/>
      </p:ext>
    </p:extLst>
  </p:cSld>
  <p:clrMapOvr>
    <a:masterClrMapping/>
  </p:clrMapOvr>
  <p:transition spd="slow"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21737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50FB4-A8C7-4709-BB2C-E142B620B3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044EE18-B1B3-4FFE-995B-176B987773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366A5F-F9F5-48FB-93BF-89674204A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218F-BD46-429E-B522-58DCBFF3C209}" type="datetimeFigureOut">
              <a:rPr lang="ru-RU" smtClean="0"/>
              <a:t>сб 05.09.20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0882F7-DA23-41D0-B453-AC21F2067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B53108-B491-42A4-9190-F871F5402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4883-69A5-4026-AEA4-314FF26FA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38644"/>
      </p:ext>
    </p:extLst>
  </p:cSld>
  <p:clrMapOvr>
    <a:masterClrMapping/>
  </p:clrMapOvr>
  <p:transition spd="slow">
    <p:wheel spokes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459155-D164-42ED-9DCE-80C248684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F40067-E0E0-4E58-AED4-C99B8E541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EEDD03-8BC4-4902-829F-4CEB8EF73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218F-BD46-429E-B522-58DCBFF3C209}" type="datetimeFigureOut">
              <a:rPr lang="ru-RU" smtClean="0"/>
              <a:t>сб 05.09.20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9337B1-D2AD-4EEB-88F0-1FCB0650B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67780E-7EB9-4C5C-B33B-A014B1627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4883-69A5-4026-AEA4-314FF26FA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216985"/>
      </p:ext>
    </p:extLst>
  </p:cSld>
  <p:clrMapOvr>
    <a:masterClrMapping/>
  </p:clrMapOvr>
  <p:transition spd="slow">
    <p:wheel spokes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73B06C-0FF6-4B0F-B434-E976E0577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4B5716-C32E-4C89-9C0C-022338FD8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19562D-9DEA-4F29-98BF-51A79416A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218F-BD46-429E-B522-58DCBFF3C209}" type="datetimeFigureOut">
              <a:rPr lang="ru-RU" smtClean="0"/>
              <a:t>сб 05.09.20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5622C4-2676-42F1-BFFD-18046C16D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A3F690-EAF0-4340-872B-EC3EB503A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4883-69A5-4026-AEA4-314FF26FA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883659"/>
      </p:ext>
    </p:extLst>
  </p:cSld>
  <p:clrMapOvr>
    <a:masterClrMapping/>
  </p:clrMapOvr>
  <p:transition spd="slow">
    <p:wheel spokes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83805-AC5C-4C98-AE1C-60C152587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9E6887-D34E-4F61-8D90-BE148FCB4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32AEA5-CCBC-4251-AAAF-EA25A0876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3CD470-3E59-4EF7-943C-F1C2B9C7D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218F-BD46-429E-B522-58DCBFF3C209}" type="datetimeFigureOut">
              <a:rPr lang="ru-RU" smtClean="0"/>
              <a:t>сб 05.09.20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8100A9-6D4C-4E33-8A3C-17549DCD1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5240FD-E93B-4D43-9834-7A3BD2BD7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4883-69A5-4026-AEA4-314FF26FA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46115"/>
      </p:ext>
    </p:extLst>
  </p:cSld>
  <p:clrMapOvr>
    <a:masterClrMapping/>
  </p:clrMapOvr>
  <p:transition spd="slow">
    <p:wheel spokes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845EF7-A214-4890-A551-89DC24130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D4AFBE-1826-49F7-AA0D-8781950F4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A3B28A-F0D4-4B29-9603-527D4CA3AF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68FB2B1-C70E-4FFD-BFEE-B57809E4A8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A98397-1894-4892-9BAE-3F7AF1379A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FF87DD3-6C5A-49AE-958F-AA64D2DE1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218F-BD46-429E-B522-58DCBFF3C209}" type="datetimeFigureOut">
              <a:rPr lang="ru-RU" smtClean="0"/>
              <a:t>сб 05.09.20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7D8FBB8-F18D-4800-A546-C25CF419F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3034E66-128B-4061-9C86-50B444317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4883-69A5-4026-AEA4-314FF26FA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122582"/>
      </p:ext>
    </p:extLst>
  </p:cSld>
  <p:clrMapOvr>
    <a:masterClrMapping/>
  </p:clrMapOvr>
  <p:transition spd="slow">
    <p:wheel spokes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E76566-F625-483B-994A-316644DA1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BAAE08-6995-4E0A-9097-061CCCFED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218F-BD46-429E-B522-58DCBFF3C209}" type="datetimeFigureOut">
              <a:rPr lang="ru-RU" smtClean="0"/>
              <a:t>сб 05.09.20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B6AF8C-B777-4130-BA46-F4C5A49E7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CA33D9A-F29E-4613-B18E-662E85F75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4883-69A5-4026-AEA4-314FF26FA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704040"/>
      </p:ext>
    </p:extLst>
  </p:cSld>
  <p:clrMapOvr>
    <a:masterClrMapping/>
  </p:clrMapOvr>
  <p:transition spd="slow">
    <p:wheel spokes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88FB894-63E4-4FB0-BDAE-68603298E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218F-BD46-429E-B522-58DCBFF3C209}" type="datetimeFigureOut">
              <a:rPr lang="ru-RU" smtClean="0"/>
              <a:t>сб 05.09.20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9B2508F-DB71-4767-A0DC-E12CA4AE8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36652AC-BCF4-449D-90C1-77CFEE53F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4883-69A5-4026-AEA4-314FF26FA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557541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218F-BD46-429E-B522-58DCBFF3C209}" type="datetimeFigureOut">
              <a:rPr lang="ru-RU" smtClean="0"/>
              <a:t>сб 05.09.20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4883-69A5-4026-AEA4-314FF26FA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781132"/>
      </p:ext>
    </p:extLst>
  </p:cSld>
  <p:clrMapOvr>
    <a:masterClrMapping/>
  </p:clrMapOvr>
  <p:transition spd="slow">
    <p:wheel spokes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398AC-CB2D-43FF-8A94-C8503027C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0D18F7-FDDE-4E10-955F-A1B015CCD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B11671-E903-4A3F-80BF-C52E0D9FC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19FC8F-C839-411D-B6EB-55D5D3E2A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218F-BD46-429E-B522-58DCBFF3C209}" type="datetimeFigureOut">
              <a:rPr lang="ru-RU" smtClean="0"/>
              <a:t>сб 05.09.20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E04744-A002-4B63-B881-028779293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E79B63-0A27-48E2-B63B-663F9AAF7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4883-69A5-4026-AEA4-314FF26FA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277979"/>
      </p:ext>
    </p:extLst>
  </p:cSld>
  <p:clrMapOvr>
    <a:masterClrMapping/>
  </p:clrMapOvr>
  <p:transition spd="slow">
    <p:wheel spokes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D891A4-A14A-4E02-889D-78E2CD26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9B1F2FE-270A-4A81-A605-1D383602D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943606-FEC6-4299-98D6-755E3E0926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AB1AF1-83D8-4F48-BAFB-D6A589B50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218F-BD46-429E-B522-58DCBFF3C209}" type="datetimeFigureOut">
              <a:rPr lang="ru-RU" smtClean="0"/>
              <a:t>сб 05.09.20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91615B-E5C6-4EB4-B311-A199561BE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7E136B-CF26-49E5-823B-8E559D689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4883-69A5-4026-AEA4-314FF26FA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781269"/>
      </p:ext>
    </p:extLst>
  </p:cSld>
  <p:clrMapOvr>
    <a:masterClrMapping/>
  </p:clrMapOvr>
  <p:transition spd="slow">
    <p:wheel spokes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945156-D326-4CB4-A902-375800E59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03C900-DBA7-4CDF-B48B-866D0EF34D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6B8EE9-88AA-49B5-8EED-B609F8BFE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218F-BD46-429E-B522-58DCBFF3C209}" type="datetimeFigureOut">
              <a:rPr lang="ru-RU" smtClean="0"/>
              <a:t>сб 05.09.20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A800C6-7747-4EC4-9D02-0AED350D0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7590E7-70B2-444A-B747-10BDBBBB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4883-69A5-4026-AEA4-314FF26FA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965338"/>
      </p:ext>
    </p:extLst>
  </p:cSld>
  <p:clrMapOvr>
    <a:masterClrMapping/>
  </p:clrMapOvr>
  <p:transition spd="slow">
    <p:wheel spokes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9E10C4F-0498-463F-9B41-5044227AAB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D392FAD-2D90-4873-A16D-DFB159E4BE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EB3DF3-5D93-4CE3-978B-050D89B97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218F-BD46-429E-B522-58DCBFF3C209}" type="datetimeFigureOut">
              <a:rPr lang="ru-RU" smtClean="0"/>
              <a:t>сб 05.09.20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BD5EDC-9B39-41F9-BE80-634D4058F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CFDC37-805E-4F13-85FA-1E78F70AB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4883-69A5-4026-AEA4-314FF26FA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517039"/>
      </p:ext>
    </p:extLst>
  </p:cSld>
  <p:clrMapOvr>
    <a:masterClrMapping/>
  </p:clrMapOvr>
  <p:transition spd="slow">
    <p:wheel spokes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503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218F-BD46-429E-B522-58DCBFF3C209}" type="datetimeFigureOut">
              <a:rPr lang="ru-RU" smtClean="0"/>
              <a:t>сб 05.09.20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4883-69A5-4026-AEA4-314FF26FA435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319664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218F-BD46-429E-B522-58DCBFF3C209}" type="datetimeFigureOut">
              <a:rPr lang="ru-RU" smtClean="0"/>
              <a:t>сб 05.09.20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4883-69A5-4026-AEA4-314FF26FA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110883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218F-BD46-429E-B522-58DCBFF3C209}" type="datetimeFigureOut">
              <a:rPr lang="ru-RU" smtClean="0"/>
              <a:t>сб 05.09.20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4883-69A5-4026-AEA4-314FF26FA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728250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218F-BD46-429E-B522-58DCBFF3C209}" type="datetimeFigureOut">
              <a:rPr lang="ru-RU" smtClean="0"/>
              <a:t>сб 05.09.20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4883-69A5-4026-AEA4-314FF26FA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821237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218F-BD46-429E-B522-58DCBFF3C209}" type="datetimeFigureOut">
              <a:rPr lang="ru-RU" smtClean="0"/>
              <a:t>сб 05.09.20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4883-69A5-4026-AEA4-314FF26FA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077702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4F4218F-BD46-429E-B522-58DCBFF3C209}" type="datetimeFigureOut">
              <a:rPr lang="ru-RU" smtClean="0"/>
              <a:t>сб 05.09.20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0B4883-69A5-4026-AEA4-314FF26FA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819373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218F-BD46-429E-B522-58DCBFF3C209}" type="datetimeFigureOut">
              <a:rPr lang="ru-RU" smtClean="0"/>
              <a:t>сб 05.09.20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4883-69A5-4026-AEA4-314FF26FA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560989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4F4218F-BD46-429E-B522-58DCBFF3C209}" type="datetimeFigureOut">
              <a:rPr lang="ru-RU" smtClean="0"/>
              <a:t>сб 05.09.20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F0B4883-69A5-4026-AEA4-314FF26FA435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760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spd="slow">
    <p:wheel spokes="1"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3BA1A-53D1-4DDA-ADFF-D4CE4A83F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512DD5-BCAA-43AC-B737-48C39E289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CA7E38-9A66-498B-ADEB-5EEECEE840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4218F-BD46-429E-B522-58DCBFF3C209}" type="datetimeFigureOut">
              <a:rPr lang="ru-RU" smtClean="0"/>
              <a:t>сб 05.09.20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C3811B-FD2A-4C36-B818-2E7FEB97AC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234F01-37D0-460C-9429-EB54C5A130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B4883-69A5-4026-AEA4-314FF26FA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69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ransition spd="slow">
    <p:wheel spokes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928252" y="2644423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928252" y="4438107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56" b="1" spc="2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142762" y="1156970"/>
            <a:ext cx="920609" cy="448492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lang="ru-RU" sz="2747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747" dirty="0">
              <a:latin typeface="Arial"/>
              <a:cs typeface="Arial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2049238" y="471857"/>
            <a:ext cx="6261915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-11" dirty="0">
                <a:solidFill>
                  <a:sysClr val="window" lastClr="FFFFFF"/>
                </a:solidFill>
              </a:rPr>
              <a:t>Русский</a:t>
            </a:r>
            <a:r>
              <a:rPr lang="ru-RU" sz="7196" kern="0" spc="-116" dirty="0">
                <a:solidFill>
                  <a:sysClr val="window" lastClr="FFFFFF"/>
                </a:solidFill>
              </a:rPr>
              <a:t> </a:t>
            </a:r>
            <a:r>
              <a:rPr lang="ru-RU" sz="7196" kern="0" spc="21" dirty="0">
                <a:solidFill>
                  <a:sysClr val="window" lastClr="FFFFFF"/>
                </a:solidFill>
              </a:rPr>
              <a:t>язык</a:t>
            </a: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id="{CBB755C7-D145-4CBF-A0CA-DCC15AF34619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id="{A320EC73-1DA7-41B7-A48C-0FE802E7001D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id="{6F5E0EA3-D2C1-4987-9881-745CA41B84A5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id="{0ABB8709-86F6-46CA-8C30-4777699EAB4C}"/>
              </a:ext>
            </a:extLst>
          </p:cNvPr>
          <p:cNvSpPr/>
          <p:nvPr/>
        </p:nvSpPr>
        <p:spPr>
          <a:xfrm>
            <a:off x="1554429" y="673002"/>
            <a:ext cx="138756" cy="1387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id="{06354F10-528C-411E-AECE-792AA79C15FD}"/>
              </a:ext>
            </a:extLst>
          </p:cNvPr>
          <p:cNvSpPr/>
          <p:nvPr/>
        </p:nvSpPr>
        <p:spPr>
          <a:xfrm>
            <a:off x="882736" y="1381216"/>
            <a:ext cx="102148" cy="102148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id="{ABFF23E1-C735-4C78-94D0-05E248A54E8A}"/>
              </a:ext>
            </a:extLst>
          </p:cNvPr>
          <p:cNvSpPr/>
          <p:nvPr/>
        </p:nvSpPr>
        <p:spPr>
          <a:xfrm>
            <a:off x="944196" y="812352"/>
            <a:ext cx="610197" cy="610197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id="{349ECD76-B28B-45A9-AA8C-8C168BF29136}"/>
              </a:ext>
            </a:extLst>
          </p:cNvPr>
          <p:cNvSpPr/>
          <p:nvPr/>
        </p:nvSpPr>
        <p:spPr>
          <a:xfrm>
            <a:off x="1507485" y="762483"/>
            <a:ext cx="96771" cy="96771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id="{895C7C7C-2970-4E77-BAA2-3030D8DC862C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id="{C131B292-257F-4A7B-A11F-1F0B7801BBD2}"/>
              </a:ext>
            </a:extLst>
          </p:cNvPr>
          <p:cNvSpPr/>
          <p:nvPr/>
        </p:nvSpPr>
        <p:spPr>
          <a:xfrm>
            <a:off x="867967" y="77851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id="{A3188B50-45BA-4B67-8828-724D3FB814B6}"/>
              </a:ext>
            </a:extLst>
          </p:cNvPr>
          <p:cNvSpPr/>
          <p:nvPr/>
        </p:nvSpPr>
        <p:spPr>
          <a:xfrm>
            <a:off x="867967" y="762154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id="{6A6888D2-7ACE-4E45-8E8F-5C2603158F99}"/>
              </a:ext>
            </a:extLst>
          </p:cNvPr>
          <p:cNvSpPr/>
          <p:nvPr/>
        </p:nvSpPr>
        <p:spPr>
          <a:xfrm>
            <a:off x="867967" y="87667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id="{02BA5A4F-953F-4F1E-89AF-C36D044FA8D5}"/>
              </a:ext>
            </a:extLst>
          </p:cNvPr>
          <p:cNvSpPr/>
          <p:nvPr/>
        </p:nvSpPr>
        <p:spPr>
          <a:xfrm>
            <a:off x="867967" y="860313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id="{AB643593-D789-40B0-966A-78146405CC2F}"/>
              </a:ext>
            </a:extLst>
          </p:cNvPr>
          <p:cNvSpPr/>
          <p:nvPr/>
        </p:nvSpPr>
        <p:spPr>
          <a:xfrm>
            <a:off x="867966" y="974829"/>
            <a:ext cx="327947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id="{8F53C781-98B4-4F4A-BF71-0E4979E2750B}"/>
              </a:ext>
            </a:extLst>
          </p:cNvPr>
          <p:cNvSpPr/>
          <p:nvPr/>
        </p:nvSpPr>
        <p:spPr>
          <a:xfrm>
            <a:off x="867966" y="958467"/>
            <a:ext cx="327947" cy="33601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id="{BE8A2EAD-6C49-45BE-8503-9B1E6FF4F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2139" y="3175171"/>
            <a:ext cx="4968551" cy="126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68479" rIns="0" bIns="0">
            <a:spAutoFit/>
          </a:bodyPr>
          <a:lstStyle>
            <a:lvl1pPr marL="190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6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Тема: Лексика.</a:t>
            </a:r>
          </a:p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6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4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B501E54-EF4F-4C63-A9D7-559AD0222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320" y="2791965"/>
            <a:ext cx="3057081" cy="272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069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2">
            <a:extLst>
              <a:ext uri="{FF2B5EF4-FFF2-40B4-BE49-F238E27FC236}">
                <a16:creationId xmlns:a16="http://schemas.microsoft.com/office/drawing/2014/main" id="{05F28F5C-462E-4D53-B433-31DC69E04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0188" y="158750"/>
            <a:ext cx="48445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 2" panose="05020102010507070707" pitchFamily="18" charset="2"/>
              <a:buChar char="·"/>
              <a:defRPr sz="3200">
                <a:solidFill>
                  <a:srgbClr val="4A452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4A452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4A452A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Фонетический разбор</a:t>
            </a:r>
          </a:p>
        </p:txBody>
      </p:sp>
      <p:graphicFrame>
        <p:nvGraphicFramePr>
          <p:cNvPr id="14" name="Таблица 14">
            <a:extLst>
              <a:ext uri="{FF2B5EF4-FFF2-40B4-BE49-F238E27FC236}">
                <a16:creationId xmlns:a16="http://schemas.microsoft.com/office/drawing/2014/main" id="{0C2F050C-6B62-46BE-8B27-ED1D090612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037150"/>
              </p:ext>
            </p:extLst>
          </p:nvPr>
        </p:nvGraphicFramePr>
        <p:xfrm>
          <a:off x="229673" y="779463"/>
          <a:ext cx="11732653" cy="591978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874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7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599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Century Gothic" panose="020B0502020202020204" pitchFamily="34" charset="0"/>
                        </a:rPr>
                        <a:t>УСТНЫЙ РАЗБОР </a:t>
                      </a:r>
                    </a:p>
                  </a:txBody>
                  <a:tcPr marL="91443" marR="91443" marT="45726" marB="45726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Century Gothic" panose="020B0502020202020204" pitchFamily="34" charset="0"/>
                        </a:rPr>
                        <a:t>ПИСЬМЕННЫЙ РАЗБОР</a:t>
                      </a:r>
                    </a:p>
                  </a:txBody>
                  <a:tcPr marL="91443" marR="91443" marT="45726" marB="45726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3788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+mj-lt"/>
                        </a:rPr>
                        <a:t>В слове умолять  три слога- </a:t>
                      </a:r>
                      <a:r>
                        <a:rPr lang="ru-RU" sz="2000" b="1" dirty="0">
                          <a:solidFill>
                            <a:srgbClr val="7030A0"/>
                          </a:solidFill>
                          <a:latin typeface="+mj-lt"/>
                        </a:rPr>
                        <a:t>у-</a:t>
                      </a:r>
                      <a:r>
                        <a:rPr lang="ru-RU" sz="2000" b="1" dirty="0" err="1">
                          <a:solidFill>
                            <a:srgbClr val="7030A0"/>
                          </a:solidFill>
                          <a:latin typeface="+mj-lt"/>
                        </a:rPr>
                        <a:t>мо</a:t>
                      </a:r>
                      <a:r>
                        <a:rPr lang="ru-RU" sz="2000" b="1" dirty="0">
                          <a:solidFill>
                            <a:srgbClr val="7030A0"/>
                          </a:solidFill>
                          <a:latin typeface="+mj-lt"/>
                        </a:rPr>
                        <a:t>-</a:t>
                      </a:r>
                      <a:r>
                        <a:rPr lang="ru-RU" sz="2000" b="1" dirty="0" err="1">
                          <a:solidFill>
                            <a:srgbClr val="7030A0"/>
                          </a:solidFill>
                          <a:latin typeface="+mj-lt"/>
                        </a:rPr>
                        <a:t>лять</a:t>
                      </a:r>
                      <a:r>
                        <a:rPr lang="ru-RU" sz="2000" b="1" dirty="0">
                          <a:solidFill>
                            <a:srgbClr val="7030A0"/>
                          </a:solidFill>
                          <a:latin typeface="+mj-lt"/>
                        </a:rPr>
                        <a:t>,</a:t>
                      </a:r>
                    </a:p>
                    <a:p>
                      <a:r>
                        <a:rPr lang="ru-RU" sz="2000" b="1" dirty="0">
                          <a:latin typeface="+mj-lt"/>
                        </a:rPr>
                        <a:t>третий  слог ударный.</a:t>
                      </a:r>
                    </a:p>
                    <a:p>
                      <a:r>
                        <a:rPr lang="ru-RU" sz="1800" b="1" u="sng" dirty="0">
                          <a:solidFill>
                            <a:srgbClr val="C00000"/>
                          </a:solidFill>
                          <a:latin typeface="+mj-lt"/>
                        </a:rPr>
                        <a:t>Гласные звуки:</a:t>
                      </a:r>
                    </a:p>
                    <a:p>
                      <a:r>
                        <a:rPr lang="ru-RU" sz="2400" b="1" dirty="0">
                          <a:latin typeface="+mj-lt"/>
                        </a:rPr>
                        <a:t> </a:t>
                      </a:r>
                      <a:r>
                        <a:rPr lang="uz-Latn-UZ" sz="2400" b="1" dirty="0">
                          <a:latin typeface="+mj-lt"/>
                        </a:rPr>
                        <a:t>[</a:t>
                      </a:r>
                      <a:r>
                        <a:rPr lang="ru-RU" sz="2400" b="1" dirty="0">
                          <a:latin typeface="+mj-lt"/>
                        </a:rPr>
                        <a:t>у</a:t>
                      </a:r>
                      <a:r>
                        <a:rPr lang="uz-Latn-UZ" sz="2400" b="1" dirty="0">
                          <a:latin typeface="+mj-lt"/>
                        </a:rPr>
                        <a:t>]</a:t>
                      </a:r>
                      <a:r>
                        <a:rPr lang="ru-RU" sz="1800" b="1" dirty="0">
                          <a:latin typeface="+mj-lt"/>
                        </a:rPr>
                        <a:t>   -</a:t>
                      </a:r>
                      <a:r>
                        <a:rPr lang="ru-RU" sz="2400" b="1" dirty="0" err="1">
                          <a:latin typeface="+mj-lt"/>
                        </a:rPr>
                        <a:t>безуд</a:t>
                      </a:r>
                      <a:r>
                        <a:rPr lang="ru-RU" sz="2400" b="1" dirty="0">
                          <a:latin typeface="+mj-lt"/>
                        </a:rPr>
                        <a:t>., обозначен буквой у,</a:t>
                      </a:r>
                    </a:p>
                    <a:p>
                      <a:r>
                        <a:rPr lang="ru-RU" sz="2400" b="1" dirty="0">
                          <a:latin typeface="+mj-lt"/>
                        </a:rPr>
                        <a:t> </a:t>
                      </a:r>
                      <a:r>
                        <a:rPr lang="uz-Latn-UZ" sz="2400" b="1" dirty="0">
                          <a:latin typeface="+mj-lt"/>
                        </a:rPr>
                        <a:t>[</a:t>
                      </a:r>
                      <a:r>
                        <a:rPr lang="ru-RU" sz="2400" b="1" dirty="0">
                          <a:latin typeface="+mj-lt"/>
                        </a:rPr>
                        <a:t>а</a:t>
                      </a:r>
                      <a:r>
                        <a:rPr lang="uz-Latn-UZ" sz="2400" b="1" dirty="0">
                          <a:latin typeface="+mj-lt"/>
                        </a:rPr>
                        <a:t>]</a:t>
                      </a:r>
                      <a:r>
                        <a:rPr lang="ru-RU" sz="2400" b="1" dirty="0">
                          <a:latin typeface="+mj-lt"/>
                        </a:rPr>
                        <a:t>   - </a:t>
                      </a:r>
                      <a:r>
                        <a:rPr lang="ru-RU" sz="2400" b="1" dirty="0" err="1">
                          <a:latin typeface="+mj-lt"/>
                        </a:rPr>
                        <a:t>безуд</a:t>
                      </a:r>
                      <a:r>
                        <a:rPr lang="ru-RU" sz="2400" b="1" dirty="0">
                          <a:latin typeface="+mj-lt"/>
                        </a:rPr>
                        <a:t>., обозначен буквой о,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z-Latn-UZ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ru-RU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r>
                        <a:rPr lang="uz-Latn-UZ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r>
                        <a:rPr lang="ru-RU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  уд., обозначен буквой я.</a:t>
                      </a:r>
                      <a:endParaRPr lang="ru-RU" sz="2400" b="1" dirty="0">
                        <a:latin typeface="+mj-lt"/>
                      </a:endParaRPr>
                    </a:p>
                    <a:p>
                      <a:r>
                        <a:rPr lang="ru-RU" sz="2400" b="1" u="sng" dirty="0">
                          <a:solidFill>
                            <a:srgbClr val="002060"/>
                          </a:solidFill>
                          <a:latin typeface="+mj-lt"/>
                        </a:rPr>
                        <a:t>Согласные звуки:</a:t>
                      </a:r>
                    </a:p>
                    <a:p>
                      <a:r>
                        <a:rPr lang="ru-RU" sz="2400" b="1" dirty="0">
                          <a:latin typeface="+mj-lt"/>
                        </a:rPr>
                        <a:t>  </a:t>
                      </a:r>
                      <a:r>
                        <a:rPr lang="en-US" sz="2400" b="1" dirty="0">
                          <a:latin typeface="+mj-lt"/>
                        </a:rPr>
                        <a:t>[</a:t>
                      </a:r>
                      <a:r>
                        <a:rPr lang="ru-RU" sz="2400" b="1" dirty="0">
                          <a:latin typeface="+mj-lt"/>
                        </a:rPr>
                        <a:t>м</a:t>
                      </a:r>
                      <a:r>
                        <a:rPr lang="uz-Latn-UZ" sz="2400" b="1" dirty="0">
                          <a:latin typeface="+mj-lt"/>
                        </a:rPr>
                        <a:t> ]</a:t>
                      </a:r>
                      <a:r>
                        <a:rPr lang="ru-RU" sz="2400" b="1" dirty="0">
                          <a:latin typeface="+mj-lt"/>
                        </a:rPr>
                        <a:t>  -</a:t>
                      </a:r>
                      <a:r>
                        <a:rPr lang="ru-RU" sz="2400" b="1" dirty="0" err="1">
                          <a:latin typeface="+mj-lt"/>
                        </a:rPr>
                        <a:t>зв</a:t>
                      </a:r>
                      <a:r>
                        <a:rPr lang="ru-RU" sz="2400" b="1" dirty="0">
                          <a:latin typeface="+mj-lt"/>
                        </a:rPr>
                        <a:t>., </a:t>
                      </a:r>
                      <a:r>
                        <a:rPr lang="ru-RU" sz="2400" b="1" dirty="0" err="1">
                          <a:latin typeface="+mj-lt"/>
                        </a:rPr>
                        <a:t>тв</a:t>
                      </a:r>
                      <a:r>
                        <a:rPr lang="ru-RU" sz="2400" b="1" dirty="0">
                          <a:latin typeface="+mj-lt"/>
                        </a:rPr>
                        <a:t>., обозначен буквой м,</a:t>
                      </a:r>
                    </a:p>
                    <a:p>
                      <a:r>
                        <a:rPr lang="ru-RU" sz="2400" b="1" dirty="0">
                          <a:latin typeface="+mj-lt"/>
                        </a:rPr>
                        <a:t>  </a:t>
                      </a:r>
                      <a:r>
                        <a:rPr lang="en-US" sz="2400" b="1" dirty="0">
                          <a:latin typeface="+mj-lt"/>
                        </a:rPr>
                        <a:t>[</a:t>
                      </a:r>
                      <a:r>
                        <a:rPr lang="ru-RU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</a:t>
                      </a:r>
                      <a:r>
                        <a:rPr lang="uz-Latn-UZ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r>
                        <a:rPr lang="uz-Latn-UZ" sz="2400" b="1" dirty="0">
                          <a:latin typeface="+mj-lt"/>
                        </a:rPr>
                        <a:t>]</a:t>
                      </a:r>
                      <a:r>
                        <a:rPr lang="ru-RU" sz="2400" b="1" dirty="0">
                          <a:latin typeface="+mj-lt"/>
                        </a:rPr>
                        <a:t>   - </a:t>
                      </a:r>
                      <a:r>
                        <a:rPr lang="ru-RU" sz="2400" b="1" dirty="0" err="1">
                          <a:latin typeface="+mj-lt"/>
                        </a:rPr>
                        <a:t>зв</a:t>
                      </a:r>
                      <a:r>
                        <a:rPr lang="ru-RU" sz="2400" b="1" dirty="0">
                          <a:latin typeface="+mj-lt"/>
                        </a:rPr>
                        <a:t>., </a:t>
                      </a:r>
                      <a:r>
                        <a:rPr lang="ru-RU" sz="2400" b="1" dirty="0" err="1">
                          <a:latin typeface="+mj-lt"/>
                        </a:rPr>
                        <a:t>тв</a:t>
                      </a:r>
                      <a:r>
                        <a:rPr lang="ru-RU" sz="2400" b="1" dirty="0">
                          <a:latin typeface="+mj-lt"/>
                        </a:rPr>
                        <a:t>., обозначен буквой л,</a:t>
                      </a:r>
                    </a:p>
                    <a:p>
                      <a:r>
                        <a:rPr lang="ru-RU" sz="2400" b="1" dirty="0">
                          <a:latin typeface="+mj-lt"/>
                        </a:rPr>
                        <a:t>  </a:t>
                      </a:r>
                      <a:r>
                        <a:rPr lang="uz-Latn-UZ" sz="2400" b="1" dirty="0">
                          <a:latin typeface="+mj-lt"/>
                        </a:rPr>
                        <a:t>[</a:t>
                      </a:r>
                      <a:r>
                        <a:rPr lang="ru-RU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</a:t>
                      </a:r>
                      <a:r>
                        <a:rPr lang="uz-Latn-UZ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r>
                        <a:rPr lang="ru-RU" sz="2400" b="1" dirty="0">
                          <a:latin typeface="+mj-lt"/>
                        </a:rPr>
                        <a:t> </a:t>
                      </a:r>
                      <a:r>
                        <a:rPr lang="uz-Latn-UZ" sz="2400" b="1" dirty="0">
                          <a:latin typeface="+mj-lt"/>
                        </a:rPr>
                        <a:t>]</a:t>
                      </a:r>
                      <a:r>
                        <a:rPr lang="ru-RU" sz="2400" b="1" dirty="0">
                          <a:latin typeface="+mj-lt"/>
                        </a:rPr>
                        <a:t>  -глухой, мягкий, обозначен буквой т,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Буква Ь не обозначает звука.</a:t>
                      </a:r>
                    </a:p>
                    <a:p>
                      <a:pPr algn="ctr"/>
                      <a:endParaRPr lang="ru-RU" sz="2400" b="1" dirty="0">
                        <a:latin typeface="+mj-lt"/>
                      </a:endParaRPr>
                    </a:p>
                    <a:p>
                      <a:pPr algn="ctr"/>
                      <a:r>
                        <a:rPr lang="ru-RU" sz="2400" b="1" dirty="0">
                          <a:latin typeface="+mj-lt"/>
                        </a:rPr>
                        <a:t>В слове умолять  7 букв и 6 звуков.</a:t>
                      </a:r>
                    </a:p>
                  </a:txBody>
                  <a:tcPr marL="91443" marR="91443" marT="45726" marB="4572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>
                          <a:latin typeface="Century Gothic" panose="020B0502020202020204" pitchFamily="34" charset="0"/>
                        </a:rPr>
                        <a:t> у</a:t>
                      </a:r>
                      <a:r>
                        <a:rPr lang="ru-RU" sz="2400" dirty="0">
                          <a:latin typeface="Century Gothic" panose="020B0502020202020204" pitchFamily="34" charset="0"/>
                        </a:rPr>
                        <a:t>  -  </a:t>
                      </a:r>
                      <a:r>
                        <a:rPr lang="uz-Latn-UZ" sz="2400" dirty="0"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ru-RU" sz="2400" dirty="0">
                          <a:latin typeface="Century Gothic" panose="020B0502020202020204" pitchFamily="34" charset="0"/>
                        </a:rPr>
                        <a:t>у</a:t>
                      </a:r>
                      <a:r>
                        <a:rPr lang="uz-Latn-UZ" sz="2400" dirty="0">
                          <a:latin typeface="Century Gothic" panose="020B0502020202020204" pitchFamily="34" charset="0"/>
                        </a:rPr>
                        <a:t>]</a:t>
                      </a:r>
                      <a:r>
                        <a:rPr lang="ru-RU" sz="2400" dirty="0">
                          <a:latin typeface="Century Gothic" panose="020B0502020202020204" pitchFamily="34" charset="0"/>
                        </a:rPr>
                        <a:t> – гл., </a:t>
                      </a:r>
                      <a:r>
                        <a:rPr lang="ru-RU" sz="2400" dirty="0" err="1">
                          <a:latin typeface="Century Gothic" panose="020B0502020202020204" pitchFamily="34" charset="0"/>
                        </a:rPr>
                        <a:t>безуд</a:t>
                      </a:r>
                      <a:r>
                        <a:rPr lang="ru-RU" sz="2400" dirty="0">
                          <a:latin typeface="Century Gothic" panose="020B0502020202020204" pitchFamily="34" charset="0"/>
                        </a:rPr>
                        <a:t>..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b="1" dirty="0">
                          <a:latin typeface="Century Gothic" panose="020B0502020202020204" pitchFamily="34" charset="0"/>
                        </a:rPr>
                        <a:t>м</a:t>
                      </a:r>
                      <a:r>
                        <a:rPr lang="ru-RU" sz="2400" dirty="0">
                          <a:latin typeface="Century Gothic" panose="020B0502020202020204" pitchFamily="34" charset="0"/>
                        </a:rPr>
                        <a:t>  - </a:t>
                      </a:r>
                      <a:r>
                        <a:rPr lang="uz-Latn-UZ" sz="2400" dirty="0"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ru-RU" sz="2400" dirty="0">
                          <a:latin typeface="Century Gothic" panose="020B0502020202020204" pitchFamily="34" charset="0"/>
                        </a:rPr>
                        <a:t>м</a:t>
                      </a:r>
                      <a:r>
                        <a:rPr lang="uz-Latn-UZ" sz="2400" dirty="0">
                          <a:latin typeface="Century Gothic" panose="020B0502020202020204" pitchFamily="34" charset="0"/>
                        </a:rPr>
                        <a:t>]</a:t>
                      </a:r>
                      <a:r>
                        <a:rPr lang="ru-RU" sz="2400" dirty="0">
                          <a:latin typeface="Century Gothic" panose="020B0502020202020204" pitchFamily="34" charset="0"/>
                        </a:rPr>
                        <a:t> – </a:t>
                      </a:r>
                      <a:r>
                        <a:rPr lang="ru-RU" sz="2400" dirty="0" err="1">
                          <a:latin typeface="Century Gothic" panose="020B0502020202020204" pitchFamily="34" charset="0"/>
                        </a:rPr>
                        <a:t>согл</a:t>
                      </a:r>
                      <a:r>
                        <a:rPr lang="ru-RU" sz="2400" dirty="0">
                          <a:latin typeface="Century Gothic" panose="020B0502020202020204" pitchFamily="34" charset="0"/>
                        </a:rPr>
                        <a:t>., </a:t>
                      </a:r>
                      <a:r>
                        <a:rPr lang="ru-RU" sz="2400" dirty="0" err="1">
                          <a:latin typeface="Century Gothic" panose="020B0502020202020204" pitchFamily="34" charset="0"/>
                        </a:rPr>
                        <a:t>зв</a:t>
                      </a:r>
                      <a:r>
                        <a:rPr lang="ru-RU" sz="2400" dirty="0">
                          <a:latin typeface="Century Gothic" panose="020B0502020202020204" pitchFamily="34" charset="0"/>
                        </a:rPr>
                        <a:t>., </a:t>
                      </a:r>
                      <a:r>
                        <a:rPr lang="ru-RU" sz="2400" dirty="0" err="1">
                          <a:latin typeface="Century Gothic" panose="020B0502020202020204" pitchFamily="34" charset="0"/>
                        </a:rPr>
                        <a:t>тв</a:t>
                      </a:r>
                      <a:r>
                        <a:rPr lang="ru-RU" sz="2400" dirty="0">
                          <a:latin typeface="Century Gothic" panose="020B0502020202020204" pitchFamily="34" charset="0"/>
                        </a:rPr>
                        <a:t>.</a:t>
                      </a:r>
                    </a:p>
                    <a:p>
                      <a:pPr algn="just"/>
                      <a:r>
                        <a:rPr lang="ru-RU" sz="2400" b="1" dirty="0">
                          <a:latin typeface="Century Gothic" panose="020B0502020202020204" pitchFamily="34" charset="0"/>
                        </a:rPr>
                        <a:t> о</a:t>
                      </a:r>
                      <a:r>
                        <a:rPr lang="ru-RU" sz="2400" dirty="0">
                          <a:latin typeface="Century Gothic" panose="020B0502020202020204" pitchFamily="34" charset="0"/>
                        </a:rPr>
                        <a:t> -   </a:t>
                      </a:r>
                      <a:r>
                        <a:rPr lang="uz-Latn-UZ" sz="2400" dirty="0"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ru-RU" sz="2400" dirty="0">
                          <a:latin typeface="Century Gothic" panose="020B0502020202020204" pitchFamily="34" charset="0"/>
                        </a:rPr>
                        <a:t>а</a:t>
                      </a:r>
                      <a:r>
                        <a:rPr lang="uz-Latn-UZ" sz="2400" dirty="0">
                          <a:latin typeface="Century Gothic" panose="020B0502020202020204" pitchFamily="34" charset="0"/>
                        </a:rPr>
                        <a:t>]</a:t>
                      </a:r>
                      <a:r>
                        <a:rPr lang="ru-RU" sz="2400" dirty="0">
                          <a:latin typeface="Century Gothic" panose="020B0502020202020204" pitchFamily="34" charset="0"/>
                        </a:rPr>
                        <a:t> -  гл., </a:t>
                      </a:r>
                      <a:r>
                        <a:rPr lang="ru-RU" sz="2400" dirty="0" err="1">
                          <a:latin typeface="Century Gothic" panose="020B0502020202020204" pitchFamily="34" charset="0"/>
                        </a:rPr>
                        <a:t>безуд</a:t>
                      </a:r>
                      <a:r>
                        <a:rPr lang="ru-RU" sz="2400" dirty="0">
                          <a:latin typeface="Century Gothic" panose="020B0502020202020204" pitchFamily="34" charset="0"/>
                        </a:rPr>
                        <a:t>..</a:t>
                      </a:r>
                    </a:p>
                    <a:p>
                      <a:pPr algn="just"/>
                      <a:r>
                        <a:rPr lang="ru-RU" sz="24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b="1" dirty="0">
                          <a:latin typeface="Century Gothic" panose="020B0502020202020204" pitchFamily="34" charset="0"/>
                        </a:rPr>
                        <a:t>л</a:t>
                      </a:r>
                      <a:r>
                        <a:rPr lang="ru-RU" sz="2400" dirty="0">
                          <a:latin typeface="Century Gothic" panose="020B0502020202020204" pitchFamily="34" charset="0"/>
                        </a:rPr>
                        <a:t>  -  </a:t>
                      </a:r>
                      <a:r>
                        <a:rPr lang="uz-Latn-UZ" sz="2400" dirty="0"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ru-RU" sz="2400" dirty="0">
                          <a:latin typeface="Century Gothic" panose="020B0502020202020204" pitchFamily="34" charset="0"/>
                        </a:rPr>
                        <a:t>л</a:t>
                      </a:r>
                      <a:r>
                        <a:rPr lang="uz-Latn-UZ" sz="2400" dirty="0">
                          <a:latin typeface="Century Gothic" panose="020B0502020202020204" pitchFamily="34" charset="0"/>
                        </a:rPr>
                        <a:t>’]</a:t>
                      </a:r>
                      <a:r>
                        <a:rPr lang="ru-RU" sz="2400" dirty="0">
                          <a:latin typeface="Century Gothic" panose="020B0502020202020204" pitchFamily="34" charset="0"/>
                        </a:rPr>
                        <a:t>  - </a:t>
                      </a:r>
                      <a:r>
                        <a:rPr lang="ru-RU" sz="2400" dirty="0" err="1">
                          <a:latin typeface="Century Gothic" panose="020B0502020202020204" pitchFamily="34" charset="0"/>
                        </a:rPr>
                        <a:t>согл</a:t>
                      </a:r>
                      <a:r>
                        <a:rPr lang="ru-RU" sz="2400" dirty="0">
                          <a:latin typeface="Century Gothic" panose="020B0502020202020204" pitchFamily="34" charset="0"/>
                        </a:rPr>
                        <a:t>., </a:t>
                      </a:r>
                      <a:r>
                        <a:rPr lang="ru-RU" sz="2400" dirty="0" err="1">
                          <a:latin typeface="Century Gothic" panose="020B0502020202020204" pitchFamily="34" charset="0"/>
                        </a:rPr>
                        <a:t>зв</a:t>
                      </a:r>
                      <a:r>
                        <a:rPr lang="ru-RU" sz="2400" dirty="0">
                          <a:latin typeface="Century Gothic" panose="020B0502020202020204" pitchFamily="34" charset="0"/>
                        </a:rPr>
                        <a:t>.,</a:t>
                      </a:r>
                      <a:r>
                        <a:rPr lang="ru-RU" sz="2400" dirty="0" err="1">
                          <a:latin typeface="Century Gothic" panose="020B0502020202020204" pitchFamily="34" charset="0"/>
                        </a:rPr>
                        <a:t>мягк</a:t>
                      </a:r>
                      <a:r>
                        <a:rPr lang="ru-RU" sz="2400" dirty="0">
                          <a:latin typeface="Century Gothic" panose="020B0502020202020204" pitchFamily="34" charset="0"/>
                        </a:rPr>
                        <a:t>..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Century Gothic" panose="020B0502020202020204" pitchFamily="34" charset="0"/>
                        </a:rPr>
                        <a:t> я</a:t>
                      </a:r>
                      <a:r>
                        <a:rPr lang="ru-RU" sz="2400" dirty="0">
                          <a:latin typeface="Century Gothic" panose="020B0502020202020204" pitchFamily="34" charset="0"/>
                        </a:rPr>
                        <a:t> -   </a:t>
                      </a:r>
                      <a:r>
                        <a:rPr lang="uz-Latn-UZ" sz="2400" dirty="0"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ru-RU" sz="2400" dirty="0">
                          <a:latin typeface="Century Gothic" panose="020B0502020202020204" pitchFamily="34" charset="0"/>
                        </a:rPr>
                        <a:t>а</a:t>
                      </a:r>
                      <a:r>
                        <a:rPr lang="uz-Latn-UZ" sz="2400" dirty="0">
                          <a:latin typeface="Century Gothic" panose="020B0502020202020204" pitchFamily="34" charset="0"/>
                        </a:rPr>
                        <a:t>]</a:t>
                      </a:r>
                      <a:r>
                        <a:rPr lang="ru-RU" sz="2400" dirty="0">
                          <a:latin typeface="Century Gothic" panose="020B0502020202020204" pitchFamily="34" charset="0"/>
                        </a:rPr>
                        <a:t> -  гл., уд.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2400" b="1" dirty="0">
                          <a:latin typeface="Century Gothic" panose="020B0502020202020204" pitchFamily="34" charset="0"/>
                        </a:rPr>
                        <a:t>т</a:t>
                      </a:r>
                      <a:r>
                        <a:rPr lang="ru-RU" sz="2400" dirty="0">
                          <a:latin typeface="Century Gothic" panose="020B0502020202020204" pitchFamily="34" charset="0"/>
                        </a:rPr>
                        <a:t> -   </a:t>
                      </a:r>
                      <a:r>
                        <a:rPr lang="uz-Latn-UZ" sz="2400" dirty="0"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ru-RU" sz="2400" dirty="0">
                          <a:latin typeface="Century Gothic" panose="020B0502020202020204" pitchFamily="34" charset="0"/>
                        </a:rPr>
                        <a:t>т</a:t>
                      </a:r>
                      <a:r>
                        <a:rPr lang="uz-Latn-UZ" sz="2400" dirty="0">
                          <a:latin typeface="Century Gothic" panose="020B0502020202020204" pitchFamily="34" charset="0"/>
                        </a:rPr>
                        <a:t>’]</a:t>
                      </a:r>
                      <a:r>
                        <a:rPr lang="ru-RU" sz="2400" dirty="0">
                          <a:latin typeface="Century Gothic" panose="020B0502020202020204" pitchFamily="34" charset="0"/>
                        </a:rPr>
                        <a:t> - </a:t>
                      </a:r>
                      <a:r>
                        <a:rPr lang="ru-RU" sz="2400" dirty="0" err="1">
                          <a:latin typeface="Century Gothic" panose="020B0502020202020204" pitchFamily="34" charset="0"/>
                        </a:rPr>
                        <a:t>согл</a:t>
                      </a:r>
                      <a:r>
                        <a:rPr lang="ru-RU" sz="2400" dirty="0">
                          <a:latin typeface="Century Gothic" panose="020B0502020202020204" pitchFamily="34" charset="0"/>
                        </a:rPr>
                        <a:t>., гл., </a:t>
                      </a:r>
                      <a:r>
                        <a:rPr lang="ru-RU" sz="2400" dirty="0" err="1">
                          <a:latin typeface="Century Gothic" panose="020B0502020202020204" pitchFamily="34" charset="0"/>
                        </a:rPr>
                        <a:t>мягк</a:t>
                      </a:r>
                      <a:r>
                        <a:rPr lang="ru-RU" sz="2400" dirty="0">
                          <a:latin typeface="Century Gothic" panose="020B0502020202020204" pitchFamily="34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Century Gothic" panose="020B0502020202020204" pitchFamily="34" charset="0"/>
                        </a:rPr>
                        <a:t> ь</a:t>
                      </a:r>
                      <a:r>
                        <a:rPr lang="ru-RU" sz="2400" dirty="0">
                          <a:latin typeface="Century Gothic" panose="020B0502020202020204" pitchFamily="34" charset="0"/>
                        </a:rPr>
                        <a:t> -   </a:t>
                      </a:r>
                      <a:r>
                        <a:rPr lang="uz-Latn-UZ" sz="2400" dirty="0"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ru-RU" sz="2400" dirty="0">
                          <a:latin typeface="Century Gothic" panose="020B0502020202020204" pitchFamily="34" charset="0"/>
                        </a:rPr>
                        <a:t>-</a:t>
                      </a:r>
                      <a:r>
                        <a:rPr lang="uz-Latn-UZ" sz="2400" dirty="0">
                          <a:latin typeface="Century Gothic" panose="020B0502020202020204" pitchFamily="34" charset="0"/>
                        </a:rPr>
                        <a:t>]</a:t>
                      </a:r>
                      <a:r>
                        <a:rPr lang="ru-RU" sz="240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Century Gothic" panose="020B0502020202020204" pitchFamily="34" charset="0"/>
                        </a:rPr>
                        <a:t> </a:t>
                      </a:r>
                      <a:endParaRPr lang="ru-RU" sz="2400" dirty="0">
                        <a:latin typeface="Century Gothic" panose="020B0502020202020204" pitchFamily="34" charset="0"/>
                      </a:endParaRPr>
                    </a:p>
                    <a:p>
                      <a:pPr algn="just"/>
                      <a:r>
                        <a:rPr lang="ru-RU" sz="2400" dirty="0">
                          <a:latin typeface="Century Gothic" panose="020B0502020202020204" pitchFamily="34" charset="0"/>
                        </a:rPr>
                        <a:t>               7 б., 6 </a:t>
                      </a:r>
                      <a:r>
                        <a:rPr lang="ru-RU" sz="2400" dirty="0" err="1">
                          <a:latin typeface="Century Gothic" panose="020B0502020202020204" pitchFamily="34" charset="0"/>
                        </a:rPr>
                        <a:t>зв</a:t>
                      </a:r>
                      <a:r>
                        <a:rPr lang="ru-RU" sz="2400" dirty="0"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marL="91443" marR="91443" marT="45726" marB="45726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3655E5DE-0FBF-466B-A334-CA8BD1BE806D}"/>
              </a:ext>
            </a:extLst>
          </p:cNvPr>
          <p:cNvCxnSpPr>
            <a:cxnSpLocks/>
          </p:cNvCxnSpPr>
          <p:nvPr/>
        </p:nvCxnSpPr>
        <p:spPr>
          <a:xfrm>
            <a:off x="6233464" y="4129848"/>
            <a:ext cx="3997325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3867B8E3-0C1B-4B84-8797-15D7325D3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10D2A5B-DF0B-4D06-9E8B-BF22A5F308ED}"/>
              </a:ext>
            </a:extLst>
          </p:cNvPr>
          <p:cNvSpPr/>
          <p:nvPr/>
        </p:nvSpPr>
        <p:spPr>
          <a:xfrm>
            <a:off x="3048000" y="365458"/>
            <a:ext cx="60960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sz="3600" b="1" i="0" dirty="0">
                <a:solidFill>
                  <a:srgbClr val="FFC000"/>
                </a:solidFill>
                <a:effectLst/>
                <a:latin typeface="Comic Sans MS" panose="030F0702030302020204" pitchFamily="66" charset="0"/>
              </a:rPr>
              <a:t>ПОДБЕРИ СИНОНИМЫ:</a:t>
            </a:r>
          </a:p>
          <a:p>
            <a:endParaRPr lang="ru-RU" b="0" i="0" dirty="0">
              <a:solidFill>
                <a:srgbClr val="000000"/>
              </a:solidFill>
              <a:effectLst/>
              <a:latin typeface="PT San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66D083-6C6A-44E6-8188-397EC1A61EF5}"/>
              </a:ext>
            </a:extLst>
          </p:cNvPr>
          <p:cNvSpPr/>
          <p:nvPr/>
        </p:nvSpPr>
        <p:spPr>
          <a:xfrm>
            <a:off x="2135560" y="2029782"/>
            <a:ext cx="87129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                 сырой                нежный</a:t>
            </a:r>
          </a:p>
          <a:p>
            <a:r>
              <a:rPr lang="ru-RU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           а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ром</a:t>
            </a:r>
            <a:r>
              <a:rPr lang="ru-RU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атный               мокрый</a:t>
            </a:r>
          </a:p>
          <a:p>
            <a:r>
              <a:rPr lang="ru-RU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              с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тарый                  мощный</a:t>
            </a:r>
          </a:p>
          <a:p>
            <a:r>
              <a:rPr lang="ru-RU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             могучий                 душистый</a:t>
            </a:r>
          </a:p>
          <a:p>
            <a:r>
              <a:rPr lang="ru-RU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            л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асковый                древний</a:t>
            </a:r>
          </a:p>
          <a:p>
            <a:r>
              <a:rPr lang="ru-RU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             огонь                       алый</a:t>
            </a:r>
          </a:p>
          <a:p>
            <a:r>
              <a:rPr lang="ru-RU" sz="32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           красный                    пламя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55D98D-E3AF-448F-9B23-2C34DA8BA43B}"/>
              </a:ext>
            </a:extLst>
          </p:cNvPr>
          <p:cNvSpPr txBox="1"/>
          <p:nvPr/>
        </p:nvSpPr>
        <p:spPr>
          <a:xfrm>
            <a:off x="7320136" y="2029782"/>
            <a:ext cx="2232248" cy="3539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мокрый</a:t>
            </a:r>
          </a:p>
          <a:p>
            <a:r>
              <a:rPr lang="ru-RU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душистый</a:t>
            </a:r>
          </a:p>
          <a:p>
            <a:r>
              <a:rPr lang="ru-RU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древний</a:t>
            </a:r>
          </a:p>
          <a:p>
            <a:r>
              <a:rPr lang="ru-RU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мощный</a:t>
            </a:r>
          </a:p>
          <a:p>
            <a:r>
              <a:rPr lang="ru-RU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нежный</a:t>
            </a:r>
          </a:p>
          <a:p>
            <a:r>
              <a:rPr lang="ru-RU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пламя</a:t>
            </a:r>
          </a:p>
          <a:p>
            <a:r>
              <a:rPr lang="ru-RU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алый</a:t>
            </a: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1D25D22F-2219-44A3-83CF-902269B75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874516"/>
            <a:ext cx="2476814" cy="369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53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F4C932FA-8281-4561-95B8-161517D32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E7418185-87E4-4DCA-BBD8-F6A1A704C5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4" t="3300" r="3075" b="1063"/>
          <a:stretch/>
        </p:blipFill>
        <p:spPr bwMode="auto">
          <a:xfrm>
            <a:off x="0" y="1"/>
            <a:ext cx="12191999" cy="687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902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873D42FA-C118-48BF-8301-AC551F9DA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51A8CC-BAD3-4CB4-BD75-DF5BF4D543AB}"/>
              </a:ext>
            </a:extLst>
          </p:cNvPr>
          <p:cNvSpPr txBox="1"/>
          <p:nvPr/>
        </p:nvSpPr>
        <p:spPr>
          <a:xfrm>
            <a:off x="4726546" y="2228045"/>
            <a:ext cx="255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80395A-28D5-406D-818D-5E8FB7AB5E24}"/>
              </a:ext>
            </a:extLst>
          </p:cNvPr>
          <p:cNvSpPr txBox="1"/>
          <p:nvPr/>
        </p:nvSpPr>
        <p:spPr>
          <a:xfrm>
            <a:off x="3606085" y="0"/>
            <a:ext cx="4932608" cy="13234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Comic Sans MS" panose="030F0702030302020204" pitchFamily="66" charset="0"/>
              </a:rPr>
              <a:t>Выполним упражнение 42.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7B2B899-17DD-4561-A61E-167455B14849}"/>
              </a:ext>
            </a:extLst>
          </p:cNvPr>
          <p:cNvSpPr/>
          <p:nvPr/>
        </p:nvSpPr>
        <p:spPr>
          <a:xfrm>
            <a:off x="506568" y="1777285"/>
            <a:ext cx="1146219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Century Gothic" panose="020B0502020202020204" pitchFamily="34" charset="0"/>
              </a:rPr>
              <a:t>	Подберите к выделенным словам антонимы, запишите.</a:t>
            </a:r>
          </a:p>
          <a:p>
            <a:endParaRPr lang="ru-RU" sz="2800" b="1" dirty="0">
              <a:latin typeface="Century Gothic" panose="020B0502020202020204" pitchFamily="34" charset="0"/>
            </a:endParaRPr>
          </a:p>
          <a:p>
            <a:endParaRPr lang="ru-RU" sz="2800" b="1" dirty="0">
              <a:latin typeface="Century Gothic" panose="020B0502020202020204" pitchFamily="34" charset="0"/>
            </a:endParaRPr>
          </a:p>
          <a:p>
            <a:r>
              <a:rPr lang="ru-RU" sz="2800" b="1" dirty="0">
                <a:latin typeface="Century Gothic" panose="020B0502020202020204" pitchFamily="34" charset="0"/>
              </a:rPr>
              <a:t> </a:t>
            </a:r>
            <a:r>
              <a:rPr lang="ru-RU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Образец</a:t>
            </a:r>
            <a:r>
              <a:rPr lang="ru-RU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: вредный совет – </a:t>
            </a:r>
            <a:r>
              <a:rPr lang="ru-RU" sz="2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полезный совет</a:t>
            </a:r>
            <a:r>
              <a:rPr lang="ru-RU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. </a:t>
            </a:r>
          </a:p>
          <a:p>
            <a:endParaRPr lang="ru-RU" sz="28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r>
              <a:rPr lang="ru-RU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	</a:t>
            </a:r>
            <a:r>
              <a:rPr lang="ru-RU" sz="2800" b="1" dirty="0">
                <a:latin typeface="Century Gothic" panose="020B0502020202020204" pitchFamily="34" charset="0"/>
              </a:rPr>
              <a:t>Откровенный человек, большой город, свежий хлеб, свежая газета, сказать правду, познакомиться с новосёлами, рано смеркается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F982098-F7CA-431D-B219-51EBD0AB1EBA}"/>
              </a:ext>
            </a:extLst>
          </p:cNvPr>
          <p:cNvSpPr/>
          <p:nvPr/>
        </p:nvSpPr>
        <p:spPr>
          <a:xfrm>
            <a:off x="0" y="3696237"/>
            <a:ext cx="12191999" cy="3206839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Century Gothic" panose="020B0502020202020204" pitchFamily="34" charset="0"/>
              </a:rPr>
              <a:t>Откровенный человек-скрытый человек, большой город- маленький город, свежий хлеб- черствый хлеб, свежая газета- старая газета, сказать правду- сказать ложь, познакомиться с новосёлами- познакомиться со старожилами, рано смеркается- поздно светает.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3A7073EA-AE2F-47AF-944F-9003E01DF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937" y="2192629"/>
            <a:ext cx="1908506" cy="161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042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873D42FA-C118-48BF-8301-AC551F9DA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51A8CC-BAD3-4CB4-BD75-DF5BF4D543AB}"/>
              </a:ext>
            </a:extLst>
          </p:cNvPr>
          <p:cNvSpPr txBox="1"/>
          <p:nvPr/>
        </p:nvSpPr>
        <p:spPr>
          <a:xfrm>
            <a:off x="4726546" y="2228045"/>
            <a:ext cx="255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78360F1-2908-4A64-932B-C3C2793C4C1D}"/>
              </a:ext>
            </a:extLst>
          </p:cNvPr>
          <p:cNvSpPr/>
          <p:nvPr/>
        </p:nvSpPr>
        <p:spPr>
          <a:xfrm>
            <a:off x="184597" y="1721046"/>
            <a:ext cx="1182280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	</a:t>
            </a:r>
            <a:r>
              <a:rPr lang="ru-RU" sz="2800" b="1" dirty="0">
                <a:latin typeface="Century Gothic" panose="020B0502020202020204" pitchFamily="34" charset="0"/>
              </a:rPr>
              <a:t>Выберите и запишите сначала пары </a:t>
            </a:r>
            <a:r>
              <a:rPr lang="ru-RU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синонимов</a:t>
            </a:r>
            <a:r>
              <a:rPr lang="ru-RU" sz="2800" b="1" dirty="0">
                <a:latin typeface="Century Gothic" panose="020B0502020202020204" pitchFamily="34" charset="0"/>
              </a:rPr>
              <a:t>, а затем пары </a:t>
            </a:r>
            <a:r>
              <a:rPr lang="ru-RU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антонимов</a:t>
            </a:r>
            <a:r>
              <a:rPr lang="ru-RU" sz="2800" b="1" dirty="0">
                <a:latin typeface="Century Gothic" panose="020B0502020202020204" pitchFamily="34" charset="0"/>
              </a:rPr>
              <a:t>.</a:t>
            </a:r>
          </a:p>
          <a:p>
            <a:endParaRPr lang="ru-RU" sz="2800" b="1" dirty="0">
              <a:latin typeface="Century Gothic" panose="020B0502020202020204" pitchFamily="34" charset="0"/>
            </a:endParaRPr>
          </a:p>
          <a:p>
            <a:r>
              <a:rPr lang="ru-RU" sz="2800" b="1" dirty="0">
                <a:latin typeface="Century Gothic" panose="020B0502020202020204" pitchFamily="34" charset="0"/>
              </a:rPr>
              <a:t>	 Смотреть сверху вниз, терять время, разгромить, отвадить, отозваться с похвалой, уважать, нанести удар, расхвалить, копать, выгнать, ни в грош не ставить, отругать, приблизить, спешить, одержать победу, исчезнуть, появиться, заволноваться, успокоиться, образоваться, переполошиться.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A7D8AD-AF2A-427E-90E2-4C997824DEE8}"/>
              </a:ext>
            </a:extLst>
          </p:cNvPr>
          <p:cNvSpPr txBox="1"/>
          <p:nvPr/>
        </p:nvSpPr>
        <p:spPr>
          <a:xfrm>
            <a:off x="3606085" y="0"/>
            <a:ext cx="4932608" cy="13234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Comic Sans MS" panose="030F0702030302020204" pitchFamily="66" charset="0"/>
              </a:rPr>
              <a:t>Выполним упражнение 43.</a:t>
            </a:r>
          </a:p>
        </p:txBody>
      </p:sp>
    </p:spTree>
    <p:extLst>
      <p:ext uri="{BB962C8B-B14F-4D97-AF65-F5344CB8AC3E}">
        <p14:creationId xmlns:p14="http://schemas.microsoft.com/office/powerpoint/2010/main" val="3058219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873D42FA-C118-48BF-8301-AC551F9DA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51A8CC-BAD3-4CB4-BD75-DF5BF4D543AB}"/>
              </a:ext>
            </a:extLst>
          </p:cNvPr>
          <p:cNvSpPr txBox="1"/>
          <p:nvPr/>
        </p:nvSpPr>
        <p:spPr>
          <a:xfrm>
            <a:off x="4726546" y="2228045"/>
            <a:ext cx="255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78360F1-2908-4A64-932B-C3C2793C4C1D}"/>
              </a:ext>
            </a:extLst>
          </p:cNvPr>
          <p:cNvSpPr/>
          <p:nvPr/>
        </p:nvSpPr>
        <p:spPr>
          <a:xfrm>
            <a:off x="184597" y="2228045"/>
            <a:ext cx="1182280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	</a:t>
            </a:r>
            <a:r>
              <a:rPr lang="ru-RU" sz="3200" b="1" dirty="0">
                <a:latin typeface="Century Gothic" panose="020B0502020202020204" pitchFamily="34" charset="0"/>
              </a:rPr>
              <a:t>Смотреть сверху вниз- ни в грош не ставить.</a:t>
            </a:r>
          </a:p>
          <a:p>
            <a:pPr algn="ctr"/>
            <a:r>
              <a:rPr lang="ru-RU" sz="3200" b="1" dirty="0">
                <a:latin typeface="Century Gothic" panose="020B0502020202020204" pitchFamily="34" charset="0"/>
              </a:rPr>
              <a:t>Разгромить- нанести удар, одержать победу.</a:t>
            </a:r>
          </a:p>
          <a:p>
            <a:pPr algn="ctr"/>
            <a:r>
              <a:rPr lang="ru-RU" sz="3200" b="1" dirty="0">
                <a:latin typeface="Century Gothic" panose="020B0502020202020204" pitchFamily="34" charset="0"/>
              </a:rPr>
              <a:t>Отвадить-выгнать.</a:t>
            </a:r>
          </a:p>
          <a:p>
            <a:pPr algn="ctr"/>
            <a:r>
              <a:rPr lang="ru-RU" sz="3200" b="1" dirty="0">
                <a:latin typeface="Century Gothic" panose="020B0502020202020204" pitchFamily="34" charset="0"/>
              </a:rPr>
              <a:t>Отозваться с похвалой-расхвалить.</a:t>
            </a:r>
          </a:p>
          <a:p>
            <a:pPr algn="ctr"/>
            <a:r>
              <a:rPr lang="ru-RU" sz="3200" b="1" dirty="0">
                <a:latin typeface="Century Gothic" panose="020B0502020202020204" pitchFamily="34" charset="0"/>
              </a:rPr>
              <a:t>Появиться-образоваться.</a:t>
            </a:r>
          </a:p>
          <a:p>
            <a:pPr algn="ctr"/>
            <a:r>
              <a:rPr lang="ru-RU" sz="3200" b="1" dirty="0">
                <a:latin typeface="Century Gothic" panose="020B0502020202020204" pitchFamily="34" charset="0"/>
              </a:rPr>
              <a:t>Заволноваться-переполошиться.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A7D8AD-AF2A-427E-90E2-4C997824DEE8}"/>
              </a:ext>
            </a:extLst>
          </p:cNvPr>
          <p:cNvSpPr txBox="1"/>
          <p:nvPr/>
        </p:nvSpPr>
        <p:spPr>
          <a:xfrm>
            <a:off x="3535250" y="367081"/>
            <a:ext cx="4932608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Comic Sans MS" panose="030F0702030302020204" pitchFamily="66" charset="0"/>
              </a:rPr>
              <a:t>Синонимы</a:t>
            </a:r>
          </a:p>
        </p:txBody>
      </p:sp>
      <p:pic>
        <p:nvPicPr>
          <p:cNvPr id="6" name="Picture 6" descr="https://i.pinimg.com/736x/88/a1/62/88a162227e686039384b2d0ebd5264eb--software-testing-clipart.jpg">
            <a:extLst>
              <a:ext uri="{FF2B5EF4-FFF2-40B4-BE49-F238E27FC236}">
                <a16:creationId xmlns:a16="http://schemas.microsoft.com/office/drawing/2014/main" id="{DAF2C3FF-AFFC-4761-9A4B-6D075DDD6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731" y="3257670"/>
            <a:ext cx="1867438" cy="344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4657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873D42FA-C118-48BF-8301-AC551F9DA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51A8CC-BAD3-4CB4-BD75-DF5BF4D543AB}"/>
              </a:ext>
            </a:extLst>
          </p:cNvPr>
          <p:cNvSpPr txBox="1"/>
          <p:nvPr/>
        </p:nvSpPr>
        <p:spPr>
          <a:xfrm>
            <a:off x="4726546" y="2228045"/>
            <a:ext cx="255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78360F1-2908-4A64-932B-C3C2793C4C1D}"/>
              </a:ext>
            </a:extLst>
          </p:cNvPr>
          <p:cNvSpPr/>
          <p:nvPr/>
        </p:nvSpPr>
        <p:spPr>
          <a:xfrm>
            <a:off x="184597" y="1748838"/>
            <a:ext cx="1182280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	</a:t>
            </a:r>
            <a:r>
              <a:rPr lang="ru-RU" sz="3200" b="1" dirty="0">
                <a:latin typeface="Century Gothic" panose="020B0502020202020204" pitchFamily="34" charset="0"/>
              </a:rPr>
              <a:t>Заволноваться-</a:t>
            </a:r>
            <a:r>
              <a:rPr lang="ru-RU" sz="3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успокоиться</a:t>
            </a:r>
            <a:r>
              <a:rPr lang="ru-RU" sz="3200" b="1" dirty="0">
                <a:latin typeface="Century Gothic" panose="020B0502020202020204" pitchFamily="34" charset="0"/>
              </a:rPr>
              <a:t>.</a:t>
            </a:r>
          </a:p>
          <a:p>
            <a:pPr algn="ctr"/>
            <a:r>
              <a:rPr lang="ru-RU" sz="3200" b="1" dirty="0">
                <a:latin typeface="Century Gothic" panose="020B0502020202020204" pitchFamily="34" charset="0"/>
              </a:rPr>
              <a:t>Появиться-</a:t>
            </a:r>
            <a:r>
              <a:rPr lang="ru-RU" sz="3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исчезнуть</a:t>
            </a:r>
            <a:r>
              <a:rPr lang="ru-RU" sz="3200" b="1" dirty="0">
                <a:latin typeface="Century Gothic" panose="020B0502020202020204" pitchFamily="34" charset="0"/>
              </a:rPr>
              <a:t>.</a:t>
            </a:r>
          </a:p>
          <a:p>
            <a:pPr algn="ctr"/>
            <a:r>
              <a:rPr lang="ru-RU" sz="3200" b="1" dirty="0">
                <a:latin typeface="Century Gothic" panose="020B0502020202020204" pitchFamily="34" charset="0"/>
              </a:rPr>
              <a:t>Уважать-</a:t>
            </a:r>
            <a:r>
              <a:rPr lang="ru-RU" sz="3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ни в грош не ставить</a:t>
            </a:r>
            <a:r>
              <a:rPr lang="ru-RU" sz="3200" b="1" dirty="0">
                <a:latin typeface="Century Gothic" panose="020B0502020202020204" pitchFamily="34" charset="0"/>
              </a:rPr>
              <a:t>.</a:t>
            </a:r>
          </a:p>
          <a:p>
            <a:pPr algn="ctr"/>
            <a:r>
              <a:rPr lang="ru-RU" sz="3200" b="1" dirty="0">
                <a:latin typeface="Century Gothic" panose="020B0502020202020204" pitchFamily="34" charset="0"/>
              </a:rPr>
              <a:t>Отвадить-</a:t>
            </a:r>
            <a:r>
              <a:rPr lang="ru-RU" sz="3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приблизить</a:t>
            </a:r>
            <a:r>
              <a:rPr lang="ru-RU" sz="3200" b="1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A7D8AD-AF2A-427E-90E2-4C997824DEE8}"/>
              </a:ext>
            </a:extLst>
          </p:cNvPr>
          <p:cNvSpPr txBox="1"/>
          <p:nvPr/>
        </p:nvSpPr>
        <p:spPr>
          <a:xfrm>
            <a:off x="3535250" y="367081"/>
            <a:ext cx="4932608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Comic Sans MS" panose="030F0702030302020204" pitchFamily="66" charset="0"/>
              </a:rPr>
              <a:t>Антонимы</a:t>
            </a:r>
          </a:p>
        </p:txBody>
      </p:sp>
      <p:pic>
        <p:nvPicPr>
          <p:cNvPr id="6" name="Picture 6" descr="https://i.pinimg.com/736x/88/a1/62/88a162227e686039384b2d0ebd5264eb--software-testing-clipart.jpg">
            <a:extLst>
              <a:ext uri="{FF2B5EF4-FFF2-40B4-BE49-F238E27FC236}">
                <a16:creationId xmlns:a16="http://schemas.microsoft.com/office/drawing/2014/main" id="{DAF2C3FF-AFFC-4761-9A4B-6D075DDD6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074" y="1704923"/>
            <a:ext cx="1867438" cy="344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140F154C-1B42-4F53-8478-7CFFAD689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3059" y="4290148"/>
            <a:ext cx="3786389" cy="2421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1842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873D42FA-C118-48BF-8301-AC551F9DA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51A8CC-BAD3-4CB4-BD75-DF5BF4D543AB}"/>
              </a:ext>
            </a:extLst>
          </p:cNvPr>
          <p:cNvSpPr txBox="1"/>
          <p:nvPr/>
        </p:nvSpPr>
        <p:spPr>
          <a:xfrm>
            <a:off x="4726546" y="2228045"/>
            <a:ext cx="255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05E02B-7ACC-45C2-8477-16326CF01119}"/>
              </a:ext>
            </a:extLst>
          </p:cNvPr>
          <p:cNvSpPr txBox="1"/>
          <p:nvPr/>
        </p:nvSpPr>
        <p:spPr>
          <a:xfrm>
            <a:off x="3644721" y="360608"/>
            <a:ext cx="511374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Century Gothic" panose="020B0502020202020204" pitchFamily="34" charset="0"/>
              </a:rPr>
              <a:t>Виды омонимов: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4C51AE-C37B-479F-A4C7-2C8C91262EFF}"/>
              </a:ext>
            </a:extLst>
          </p:cNvPr>
          <p:cNvSpPr txBox="1"/>
          <p:nvPr/>
        </p:nvSpPr>
        <p:spPr>
          <a:xfrm>
            <a:off x="0" y="1839186"/>
            <a:ext cx="101649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Омографы</a:t>
            </a:r>
            <a:r>
              <a:rPr lang="ru-RU" sz="2800" b="1" dirty="0">
                <a:latin typeface="Century Gothic" panose="020B0502020202020204" pitchFamily="34" charset="0"/>
              </a:rPr>
              <a:t>- слова, которые пишутся </a:t>
            </a:r>
            <a:r>
              <a:rPr lang="ru-RU" sz="2800" b="1" u="sng" dirty="0">
                <a:latin typeface="Century Gothic" panose="020B0502020202020204" pitchFamily="34" charset="0"/>
              </a:rPr>
              <a:t>одинаково</a:t>
            </a:r>
            <a:r>
              <a:rPr lang="ru-RU" sz="2800" b="1" dirty="0">
                <a:latin typeface="Century Gothic" panose="020B0502020202020204" pitchFamily="34" charset="0"/>
              </a:rPr>
              <a:t>, но </a:t>
            </a:r>
          </a:p>
          <a:p>
            <a:r>
              <a:rPr lang="ru-RU" sz="2800" b="1" dirty="0">
                <a:latin typeface="Century Gothic" panose="020B0502020202020204" pitchFamily="34" charset="0"/>
              </a:rPr>
              <a:t>                       </a:t>
            </a:r>
            <a:r>
              <a:rPr lang="ru-RU" sz="2800" b="1" u="sng" dirty="0">
                <a:latin typeface="Century Gothic" panose="020B0502020202020204" pitchFamily="34" charset="0"/>
              </a:rPr>
              <a:t>различаются ударением.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69A42CC3-5D1A-40AB-9FE0-56FBFC93C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86" y="4136443"/>
            <a:ext cx="2909105" cy="2215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3D983359-D16D-4A84-879A-8294EC6DF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878" y="3842546"/>
            <a:ext cx="2179400" cy="27123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32D51597-DD31-4D10-A0CD-85B4F040E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491" y="4735050"/>
            <a:ext cx="2720128" cy="18198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>
            <a:extLst>
              <a:ext uri="{FF2B5EF4-FFF2-40B4-BE49-F238E27FC236}">
                <a16:creationId xmlns:a16="http://schemas.microsoft.com/office/drawing/2014/main" id="{426D1580-F805-40F9-8132-FC14E2630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482" y="3964559"/>
            <a:ext cx="2588654" cy="1819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016188-BE23-4DF8-B424-14972A12AC39}"/>
              </a:ext>
            </a:extLst>
          </p:cNvPr>
          <p:cNvSpPr txBox="1"/>
          <p:nvPr/>
        </p:nvSpPr>
        <p:spPr>
          <a:xfrm>
            <a:off x="705170" y="3441339"/>
            <a:ext cx="1856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молод</a:t>
            </a:r>
            <a:r>
              <a:rPr lang="ru-RU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е</a:t>
            </a:r>
            <a:r>
              <a:rPr lang="ru-RU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ц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4BA7729-45B0-42C3-BEF5-0056F7AA5FF8}"/>
              </a:ext>
            </a:extLst>
          </p:cNvPr>
          <p:cNvCxnSpPr>
            <a:cxnSpLocks/>
          </p:cNvCxnSpPr>
          <p:nvPr/>
        </p:nvCxnSpPr>
        <p:spPr>
          <a:xfrm flipV="1">
            <a:off x="2060620" y="3269455"/>
            <a:ext cx="128788" cy="27223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168C3F1-B086-4A56-8A35-1D7A5565F4C4}"/>
              </a:ext>
            </a:extLst>
          </p:cNvPr>
          <p:cNvSpPr txBox="1"/>
          <p:nvPr/>
        </p:nvSpPr>
        <p:spPr>
          <a:xfrm>
            <a:off x="3853008" y="3112361"/>
            <a:ext cx="1856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м</a:t>
            </a:r>
            <a:r>
              <a:rPr lang="ru-RU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о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лодец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10EC8ABE-D63D-431E-8E84-751655B2819B}"/>
              </a:ext>
            </a:extLst>
          </p:cNvPr>
          <p:cNvCxnSpPr>
            <a:cxnSpLocks/>
          </p:cNvCxnSpPr>
          <p:nvPr/>
        </p:nvCxnSpPr>
        <p:spPr>
          <a:xfrm flipV="1">
            <a:off x="4372353" y="2954596"/>
            <a:ext cx="128788" cy="27223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F0BF23A-C003-4A8B-AF1A-2D3A14C4C84E}"/>
              </a:ext>
            </a:extLst>
          </p:cNvPr>
          <p:cNvSpPr txBox="1"/>
          <p:nvPr/>
        </p:nvSpPr>
        <p:spPr>
          <a:xfrm>
            <a:off x="7149999" y="3964559"/>
            <a:ext cx="1241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пл</a:t>
            </a:r>
            <a:r>
              <a:rPr lang="ru-RU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а</a:t>
            </a:r>
            <a:r>
              <a:rPr lang="ru-RU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чу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74B12A07-19F1-44F9-93FC-E1C8809C5140}"/>
              </a:ext>
            </a:extLst>
          </p:cNvPr>
          <p:cNvCxnSpPr>
            <a:cxnSpLocks/>
          </p:cNvCxnSpPr>
          <p:nvPr/>
        </p:nvCxnSpPr>
        <p:spPr>
          <a:xfrm flipV="1">
            <a:off x="7770521" y="3792472"/>
            <a:ext cx="128788" cy="27223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6368F3C-1322-4206-B4B7-B02A86220856}"/>
              </a:ext>
            </a:extLst>
          </p:cNvPr>
          <p:cNvSpPr txBox="1"/>
          <p:nvPr/>
        </p:nvSpPr>
        <p:spPr>
          <a:xfrm>
            <a:off x="9861654" y="3163876"/>
            <a:ext cx="1241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плач</a:t>
            </a:r>
            <a:r>
              <a:rPr lang="ru-RU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у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791A229C-45A0-448B-B0F4-A18EEE0E63E3}"/>
              </a:ext>
            </a:extLst>
          </p:cNvPr>
          <p:cNvCxnSpPr>
            <a:cxnSpLocks/>
          </p:cNvCxnSpPr>
          <p:nvPr/>
        </p:nvCxnSpPr>
        <p:spPr>
          <a:xfrm flipV="1">
            <a:off x="10872183" y="2997219"/>
            <a:ext cx="128788" cy="27223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727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873D42FA-C118-48BF-8301-AC551F9DA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51A8CC-BAD3-4CB4-BD75-DF5BF4D543AB}"/>
              </a:ext>
            </a:extLst>
          </p:cNvPr>
          <p:cNvSpPr txBox="1"/>
          <p:nvPr/>
        </p:nvSpPr>
        <p:spPr>
          <a:xfrm>
            <a:off x="4726546" y="2228045"/>
            <a:ext cx="255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C7E072-CCE6-4591-83E6-579108E47F52}"/>
              </a:ext>
            </a:extLst>
          </p:cNvPr>
          <p:cNvSpPr txBox="1"/>
          <p:nvPr/>
        </p:nvSpPr>
        <p:spPr>
          <a:xfrm>
            <a:off x="3539129" y="437881"/>
            <a:ext cx="511374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Century Gothic" panose="020B0502020202020204" pitchFamily="34" charset="0"/>
              </a:rPr>
              <a:t>Виды омонимов: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2B2F50-931A-4633-8843-9556E8554025}"/>
              </a:ext>
            </a:extLst>
          </p:cNvPr>
          <p:cNvSpPr txBox="1"/>
          <p:nvPr/>
        </p:nvSpPr>
        <p:spPr>
          <a:xfrm>
            <a:off x="215721" y="1839186"/>
            <a:ext cx="115426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Омофоны</a:t>
            </a:r>
            <a:r>
              <a:rPr lang="ru-RU" sz="2800" b="1" dirty="0">
                <a:latin typeface="Century Gothic" panose="020B0502020202020204" pitchFamily="34" charset="0"/>
              </a:rPr>
              <a:t>- слова, которые </a:t>
            </a:r>
            <a:r>
              <a:rPr lang="ru-RU" sz="2800" b="1" u="sng" dirty="0">
                <a:latin typeface="Century Gothic" panose="020B0502020202020204" pitchFamily="34" charset="0"/>
              </a:rPr>
              <a:t>одинаково звучат</a:t>
            </a:r>
            <a:r>
              <a:rPr lang="ru-RU" sz="2800" b="1" dirty="0">
                <a:latin typeface="Century Gothic" panose="020B0502020202020204" pitchFamily="34" charset="0"/>
              </a:rPr>
              <a:t>, но </a:t>
            </a:r>
            <a:r>
              <a:rPr lang="ru-RU" sz="2800" b="1" u="sng" dirty="0">
                <a:latin typeface="Century Gothic" panose="020B0502020202020204" pitchFamily="34" charset="0"/>
              </a:rPr>
              <a:t>пишутся</a:t>
            </a:r>
            <a:r>
              <a:rPr lang="ru-RU" sz="2800" b="1" dirty="0">
                <a:latin typeface="Century Gothic" panose="020B0502020202020204" pitchFamily="34" charset="0"/>
              </a:rPr>
              <a:t> </a:t>
            </a:r>
          </a:p>
          <a:p>
            <a:r>
              <a:rPr lang="ru-RU" sz="2800" b="1" dirty="0">
                <a:latin typeface="Century Gothic" panose="020B0502020202020204" pitchFamily="34" charset="0"/>
              </a:rPr>
              <a:t>                          </a:t>
            </a:r>
            <a:r>
              <a:rPr lang="ru-RU" sz="2800" b="1" u="sng" dirty="0">
                <a:latin typeface="Century Gothic" panose="020B0502020202020204" pitchFamily="34" charset="0"/>
              </a:rPr>
              <a:t>по-разному.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53377C9D-2071-4132-80D6-BE5D04655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21" y="4280845"/>
            <a:ext cx="3466492" cy="2313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23D1CD72-2CEF-4387-9663-23A47A674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094" y="3397440"/>
            <a:ext cx="2873678" cy="215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4A9052FC-60F4-4F8C-8FBB-627BA20B48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9" t="44418" r="30518" b="8006"/>
          <a:stretch/>
        </p:blipFill>
        <p:spPr bwMode="auto">
          <a:xfrm>
            <a:off x="6415411" y="3204169"/>
            <a:ext cx="2661290" cy="21533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E62BD4-2F63-4B8C-A8BB-2BBC0F7832CF}"/>
              </a:ext>
            </a:extLst>
          </p:cNvPr>
          <p:cNvSpPr txBox="1"/>
          <p:nvPr/>
        </p:nvSpPr>
        <p:spPr>
          <a:xfrm>
            <a:off x="1184856" y="3544612"/>
            <a:ext cx="1223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лу</a:t>
            </a:r>
            <a:r>
              <a:rPr lang="ru-RU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г</a:t>
            </a:r>
          </a:p>
        </p:txBody>
      </p:sp>
      <p:pic>
        <p:nvPicPr>
          <p:cNvPr id="9224" name="Picture 8">
            <a:extLst>
              <a:ext uri="{FF2B5EF4-FFF2-40B4-BE49-F238E27FC236}">
                <a16:creationId xmlns:a16="http://schemas.microsoft.com/office/drawing/2014/main" id="{7105A122-CEB5-43EF-9A36-4C3E27C2B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972" y="4566604"/>
            <a:ext cx="2661290" cy="2153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70C7055-6841-467F-900E-0E3DEFF44559}"/>
              </a:ext>
            </a:extLst>
          </p:cNvPr>
          <p:cNvSpPr txBox="1"/>
          <p:nvPr/>
        </p:nvSpPr>
        <p:spPr>
          <a:xfrm>
            <a:off x="4631164" y="5457994"/>
            <a:ext cx="869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лу</a:t>
            </a:r>
            <a:r>
              <a:rPr lang="ru-RU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к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AF1BCF-DCBC-43F7-B623-ED95130EB84C}"/>
              </a:ext>
            </a:extLst>
          </p:cNvPr>
          <p:cNvSpPr txBox="1"/>
          <p:nvPr/>
        </p:nvSpPr>
        <p:spPr>
          <a:xfrm>
            <a:off x="7208151" y="5471773"/>
            <a:ext cx="1449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п</a:t>
            </a:r>
            <a:r>
              <a:rPr lang="ru-RU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о</a:t>
            </a:r>
            <a:r>
              <a:rPr lang="ru-RU" sz="3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рок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077395-91A7-470C-8ED2-BC4C48A7813B}"/>
              </a:ext>
            </a:extLst>
          </p:cNvPr>
          <p:cNvSpPr txBox="1"/>
          <p:nvPr/>
        </p:nvSpPr>
        <p:spPr>
          <a:xfrm>
            <a:off x="10166145" y="3645454"/>
            <a:ext cx="1457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п</a:t>
            </a:r>
            <a:r>
              <a:rPr lang="ru-RU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а</a:t>
            </a:r>
            <a:r>
              <a:rPr lang="ru-RU" sz="3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рок</a:t>
            </a:r>
          </a:p>
        </p:txBody>
      </p:sp>
    </p:spTree>
    <p:extLst>
      <p:ext uri="{BB962C8B-B14F-4D97-AF65-F5344CB8AC3E}">
        <p14:creationId xmlns:p14="http://schemas.microsoft.com/office/powerpoint/2010/main" val="2182991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873D42FA-C118-48BF-8301-AC551F9DA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51A8CC-BAD3-4CB4-BD75-DF5BF4D543AB}"/>
              </a:ext>
            </a:extLst>
          </p:cNvPr>
          <p:cNvSpPr txBox="1"/>
          <p:nvPr/>
        </p:nvSpPr>
        <p:spPr>
          <a:xfrm>
            <a:off x="4726546" y="2228045"/>
            <a:ext cx="255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EB3B58-2A45-4255-9BB6-67451BD63F80}"/>
              </a:ext>
            </a:extLst>
          </p:cNvPr>
          <p:cNvSpPr txBox="1"/>
          <p:nvPr/>
        </p:nvSpPr>
        <p:spPr>
          <a:xfrm>
            <a:off x="3539129" y="437881"/>
            <a:ext cx="511374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Century Gothic" panose="020B0502020202020204" pitchFamily="34" charset="0"/>
              </a:rPr>
              <a:t>Виды омонимов: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C6688A-1B81-4B99-9B72-9DDB58658AA9}"/>
              </a:ext>
            </a:extLst>
          </p:cNvPr>
          <p:cNvSpPr txBox="1"/>
          <p:nvPr/>
        </p:nvSpPr>
        <p:spPr>
          <a:xfrm>
            <a:off x="215721" y="1839186"/>
            <a:ext cx="115426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Омоформы</a:t>
            </a:r>
            <a:r>
              <a:rPr lang="ru-RU" sz="2800" b="1" dirty="0">
                <a:latin typeface="Century Gothic" panose="020B0502020202020204" pitchFamily="34" charset="0"/>
              </a:rPr>
              <a:t>- слова, совпадающие </a:t>
            </a:r>
            <a:r>
              <a:rPr lang="ru-RU" sz="2800" b="1" u="sng" dirty="0">
                <a:latin typeface="Century Gothic" panose="020B0502020202020204" pitchFamily="34" charset="0"/>
              </a:rPr>
              <a:t>по звучанию </a:t>
            </a:r>
            <a:r>
              <a:rPr lang="ru-RU" sz="2800" b="1" dirty="0">
                <a:latin typeface="Century Gothic" panose="020B0502020202020204" pitchFamily="34" charset="0"/>
              </a:rPr>
              <a:t>и    </a:t>
            </a:r>
          </a:p>
          <a:p>
            <a:pPr algn="ctr"/>
            <a:r>
              <a:rPr lang="ru-RU" sz="2800" b="1" dirty="0">
                <a:latin typeface="Century Gothic" panose="020B0502020202020204" pitchFamily="34" charset="0"/>
              </a:rPr>
              <a:t>                     </a:t>
            </a:r>
            <a:r>
              <a:rPr lang="ru-RU" sz="2800" b="1" u="sng" dirty="0">
                <a:latin typeface="Century Gothic" panose="020B0502020202020204" pitchFamily="34" charset="0"/>
              </a:rPr>
              <a:t>написанию</a:t>
            </a:r>
            <a:r>
              <a:rPr lang="ru-RU" sz="2800" b="1" dirty="0">
                <a:latin typeface="Century Gothic" panose="020B0502020202020204" pitchFamily="34" charset="0"/>
              </a:rPr>
              <a:t> в какой-либо </a:t>
            </a:r>
            <a:r>
              <a:rPr lang="ru-RU" sz="2800" b="1" u="sng" dirty="0">
                <a:latin typeface="Century Gothic" panose="020B0502020202020204" pitchFamily="34" charset="0"/>
              </a:rPr>
              <a:t>грамматической форме.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238E8D47-762C-48BF-83E3-63042BA12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8886"/>
            <a:ext cx="3189492" cy="214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3A229C1C-A99A-4315-8E1B-67E06D777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69" y="3157711"/>
            <a:ext cx="2836974" cy="18352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id="{0DA26C99-3E67-43E5-9B8A-AE6526585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319" y="4212450"/>
            <a:ext cx="2260242" cy="25914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8" name="Picture 8">
            <a:extLst>
              <a:ext uri="{FF2B5EF4-FFF2-40B4-BE49-F238E27FC236}">
                <a16:creationId xmlns:a16="http://schemas.microsoft.com/office/drawing/2014/main" id="{7A717705-6AD4-4D18-9F41-931D31908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811" y="4212452"/>
            <a:ext cx="2377510" cy="2591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589C2D-1958-4996-ADE0-CDDB32BDD575}"/>
              </a:ext>
            </a:extLst>
          </p:cNvPr>
          <p:cNvSpPr txBox="1"/>
          <p:nvPr/>
        </p:nvSpPr>
        <p:spPr>
          <a:xfrm>
            <a:off x="473939" y="3273759"/>
            <a:ext cx="14991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entury Gothic" panose="020B0502020202020204" pitchFamily="34" charset="0"/>
              </a:rPr>
              <a:t>Пила</a:t>
            </a:r>
          </a:p>
          <a:p>
            <a:pPr algn="ctr"/>
            <a:r>
              <a:rPr lang="ru-RU" sz="3200" b="1" dirty="0">
                <a:latin typeface="Century Gothic" panose="020B0502020202020204" pitchFamily="34" charset="0"/>
              </a:rPr>
              <a:t>(сущ.)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7BED5C-3C7B-4215-8CAD-FA8C9326947C}"/>
              </a:ext>
            </a:extLst>
          </p:cNvPr>
          <p:cNvSpPr txBox="1"/>
          <p:nvPr/>
        </p:nvSpPr>
        <p:spPr>
          <a:xfrm>
            <a:off x="3421957" y="4992950"/>
            <a:ext cx="18053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Пила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(глагол)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762287-15F6-43AB-884D-BB9F73CB7D7E}"/>
              </a:ext>
            </a:extLst>
          </p:cNvPr>
          <p:cNvSpPr txBox="1"/>
          <p:nvPr/>
        </p:nvSpPr>
        <p:spPr>
          <a:xfrm>
            <a:off x="6871498" y="2984468"/>
            <a:ext cx="14991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Печь</a:t>
            </a:r>
          </a:p>
          <a:p>
            <a:pPr algn="ctr"/>
            <a:r>
              <a:rPr lang="ru-RU" sz="3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(сущ.)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DCB5EB-BB46-4928-A73D-9D680B257C47}"/>
              </a:ext>
            </a:extLst>
          </p:cNvPr>
          <p:cNvSpPr txBox="1"/>
          <p:nvPr/>
        </p:nvSpPr>
        <p:spPr>
          <a:xfrm>
            <a:off x="9896116" y="3157711"/>
            <a:ext cx="17892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entury Gothic" panose="020B0502020202020204" pitchFamily="34" charset="0"/>
              </a:rPr>
              <a:t>Печь</a:t>
            </a:r>
          </a:p>
          <a:p>
            <a:pPr algn="ctr"/>
            <a:r>
              <a:rPr lang="ru-RU" sz="3200" b="1" dirty="0">
                <a:latin typeface="Century Gothic" panose="020B0502020202020204" pitchFamily="34" charset="0"/>
              </a:rPr>
              <a:t>(глагол)</a:t>
            </a:r>
          </a:p>
        </p:txBody>
      </p:sp>
    </p:spTree>
    <p:extLst>
      <p:ext uri="{BB962C8B-B14F-4D97-AF65-F5344CB8AC3E}">
        <p14:creationId xmlns:p14="http://schemas.microsoft.com/office/powerpoint/2010/main" val="3219319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742B906-2FAC-4FB9-8DE4-8AE167EFD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675262" y="250273"/>
            <a:ext cx="7623220" cy="76821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Сегодня на уроке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131193" y="1301150"/>
            <a:ext cx="9455239" cy="53389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Мы повторим:</a:t>
            </a:r>
          </a:p>
          <a:p>
            <a:pPr marL="0" indent="0" algn="ctr">
              <a:buNone/>
            </a:pPr>
            <a:r>
              <a:rPr lang="ru-RU" altLang="ru-RU" sz="3600" dirty="0">
                <a:latin typeface="Century Gothic" panose="020B0502020202020204" pitchFamily="34" charset="0"/>
              </a:rPr>
              <a:t> </a:t>
            </a:r>
            <a:r>
              <a:rPr lang="ru-RU" altLang="ru-RU" sz="3600" b="1" dirty="0">
                <a:latin typeface="Century Gothic" panose="020B0502020202020204" pitchFamily="34" charset="0"/>
              </a:rPr>
              <a:t>-антонимы;</a:t>
            </a:r>
          </a:p>
          <a:p>
            <a:pPr marL="0" indent="0" algn="ctr">
              <a:buNone/>
            </a:pPr>
            <a:r>
              <a:rPr lang="ru-RU" altLang="ru-RU" sz="360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    - синонимы.</a:t>
            </a:r>
          </a:p>
          <a:p>
            <a:pPr marL="0" indent="0" algn="ctr">
              <a:buNone/>
            </a:pPr>
            <a:r>
              <a:rPr lang="ru-RU" altLang="ru-RU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Мы познакомимся с видами омонимов:</a:t>
            </a:r>
          </a:p>
          <a:p>
            <a:pPr algn="ctr">
              <a:buFontTx/>
              <a:buChar char="-"/>
            </a:pPr>
            <a:r>
              <a:rPr lang="ru-RU" altLang="ru-RU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омоформами</a:t>
            </a:r>
            <a:r>
              <a:rPr lang="ru-RU" altLang="ru-RU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;</a:t>
            </a:r>
          </a:p>
          <a:p>
            <a:pPr algn="ctr">
              <a:buFontTx/>
              <a:buChar char="-"/>
            </a:pPr>
            <a:r>
              <a:rPr lang="ru-RU" altLang="ru-RU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омофонами;</a:t>
            </a:r>
          </a:p>
          <a:p>
            <a:pPr algn="ctr">
              <a:buFontTx/>
              <a:buChar char="-"/>
            </a:pPr>
            <a:r>
              <a:rPr lang="ru-RU" altLang="ru-RU" sz="3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 омографами.</a:t>
            </a:r>
          </a:p>
          <a:p>
            <a:pPr marL="0" indent="0" algn="ctr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093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742B906-2FAC-4FB9-8DE4-8AE167EFD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79803" y="198757"/>
            <a:ext cx="7623220" cy="76821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Сегодня на уроке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43243" y="1519034"/>
            <a:ext cx="9455239" cy="53389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Мы повторили:</a:t>
            </a:r>
          </a:p>
          <a:p>
            <a:pPr marL="0" indent="0" algn="ctr">
              <a:buNone/>
            </a:pPr>
            <a:r>
              <a:rPr lang="ru-RU" altLang="ru-RU" sz="3600" dirty="0">
                <a:latin typeface="Century Gothic" panose="020B0502020202020204" pitchFamily="34" charset="0"/>
              </a:rPr>
              <a:t> </a:t>
            </a:r>
            <a:r>
              <a:rPr lang="ru-RU" altLang="ru-RU" sz="3600" b="1" dirty="0">
                <a:latin typeface="Century Gothic" panose="020B0502020202020204" pitchFamily="34" charset="0"/>
              </a:rPr>
              <a:t>-антонимы;</a:t>
            </a:r>
          </a:p>
          <a:p>
            <a:pPr marL="0" indent="0" algn="ctr">
              <a:buNone/>
            </a:pPr>
            <a:r>
              <a:rPr lang="ru-RU" altLang="ru-RU" sz="360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    - синонимы.</a:t>
            </a:r>
          </a:p>
          <a:p>
            <a:pPr marL="0" indent="0" algn="ctr">
              <a:buNone/>
            </a:pPr>
            <a:r>
              <a:rPr lang="ru-RU" altLang="ru-RU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Познакомились с видами омонимов:</a:t>
            </a:r>
          </a:p>
          <a:p>
            <a:pPr marL="0" indent="0" algn="ctr">
              <a:buNone/>
            </a:pPr>
            <a:r>
              <a:rPr lang="ru-RU" altLang="ru-RU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- </a:t>
            </a:r>
            <a:r>
              <a:rPr lang="ru-RU" altLang="ru-RU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омоформами</a:t>
            </a:r>
            <a:r>
              <a:rPr lang="ru-RU" altLang="ru-RU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;</a:t>
            </a:r>
          </a:p>
          <a:p>
            <a:pPr marL="0" indent="0" algn="ctr">
              <a:buNone/>
            </a:pPr>
            <a:r>
              <a:rPr lang="ru-RU" altLang="ru-RU" sz="3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- омофонами;</a:t>
            </a:r>
          </a:p>
          <a:p>
            <a:pPr marL="0" indent="0" algn="ctr">
              <a:buNone/>
            </a:pPr>
            <a:r>
              <a:rPr lang="ru-RU" altLang="ru-RU" sz="3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- омографами.</a:t>
            </a:r>
          </a:p>
          <a:p>
            <a:pPr marL="0" indent="0" algn="ctr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7" name="Picture 6" descr="https://i.pinimg.com/736x/88/a1/62/88a162227e686039384b2d0ebd5264eb--software-testing-clipart.jpg">
            <a:extLst>
              <a:ext uri="{FF2B5EF4-FFF2-40B4-BE49-F238E27FC236}">
                <a16:creationId xmlns:a16="http://schemas.microsoft.com/office/drawing/2014/main" id="{FB1E254C-E26D-4FD3-8B29-08C008992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834" y="1747849"/>
            <a:ext cx="1652941" cy="306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063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873D42FA-C118-48BF-8301-AC551F9DA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51A8CC-BAD3-4CB4-BD75-DF5BF4D543AB}"/>
              </a:ext>
            </a:extLst>
          </p:cNvPr>
          <p:cNvSpPr txBox="1"/>
          <p:nvPr/>
        </p:nvSpPr>
        <p:spPr>
          <a:xfrm>
            <a:off x="4726546" y="2228045"/>
            <a:ext cx="255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2F8E011-3E65-4D98-B410-5189D3B4DF5A}"/>
              </a:ext>
            </a:extLst>
          </p:cNvPr>
          <p:cNvSpPr txBox="1">
            <a:spLocks/>
          </p:cNvSpPr>
          <p:nvPr/>
        </p:nvSpPr>
        <p:spPr>
          <a:xfrm>
            <a:off x="2534433" y="1512599"/>
            <a:ext cx="7920037" cy="900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5400" b="1">
                <a:solidFill>
                  <a:srgbClr val="C00000"/>
                </a:solidFill>
                <a:latin typeface="Georgia" panose="02040502050405020303" pitchFamily="18" charset="0"/>
              </a:rPr>
              <a:t>Задание на дом.</a:t>
            </a:r>
            <a:endParaRPr lang="ru-RU" altLang="ru-RU" sz="5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id="{8214343A-7C9C-48F6-AB33-4091CDB162CA}"/>
              </a:ext>
            </a:extLst>
          </p:cNvPr>
          <p:cNvSpPr txBox="1">
            <a:spLocks/>
          </p:cNvSpPr>
          <p:nvPr/>
        </p:nvSpPr>
        <p:spPr>
          <a:xfrm>
            <a:off x="1000214" y="3016640"/>
            <a:ext cx="8951913" cy="1017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 2" pitchFamily="18" charset="2"/>
              <a:buNone/>
              <a:defRPr/>
            </a:pPr>
            <a:r>
              <a:rPr lang="ru-RU" sz="4800" b="1" dirty="0">
                <a:solidFill>
                  <a:srgbClr val="005DA2"/>
                </a:solidFill>
                <a:latin typeface="Comic Sans MS" panose="030F0702030302020204" pitchFamily="66" charset="0"/>
              </a:rPr>
              <a:t>Выполнить 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sz="4800" b="1" dirty="0">
                <a:solidFill>
                  <a:srgbClr val="005DA2"/>
                </a:solidFill>
                <a:latin typeface="Comic Sans MS" panose="030F0702030302020204" pitchFamily="66" charset="0"/>
              </a:rPr>
              <a:t>Упражнение 44. 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6" name="Picture 18">
            <a:extLst>
              <a:ext uri="{FF2B5EF4-FFF2-40B4-BE49-F238E27FC236}">
                <a16:creationId xmlns:a16="http://schemas.microsoft.com/office/drawing/2014/main" id="{711D9D61-10F3-46B5-A691-71793AF8F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6475">
            <a:off x="363025" y="2730406"/>
            <a:ext cx="32464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C091236F-C662-47DB-98ED-16932223E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5291" y="4159876"/>
            <a:ext cx="4453408" cy="2551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4142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873D42FA-C118-48BF-8301-AC551F9DA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51A8CC-BAD3-4CB4-BD75-DF5BF4D543AB}"/>
              </a:ext>
            </a:extLst>
          </p:cNvPr>
          <p:cNvSpPr txBox="1"/>
          <p:nvPr/>
        </p:nvSpPr>
        <p:spPr>
          <a:xfrm>
            <a:off x="3351217" y="2228045"/>
            <a:ext cx="255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302674-AA6C-4A41-891C-CE155C8E7CD0}"/>
              </a:ext>
            </a:extLst>
          </p:cNvPr>
          <p:cNvSpPr txBox="1"/>
          <p:nvPr/>
        </p:nvSpPr>
        <p:spPr>
          <a:xfrm>
            <a:off x="2634243" y="1827936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 b="1" dirty="0">
              <a:solidFill>
                <a:srgbClr val="7030A0"/>
              </a:solidFill>
              <a:latin typeface="Century" panose="02040604050505020304" pitchFamily="18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8CF3EC76-AB8E-408B-8974-EAF84D6D3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8235" y="2597377"/>
            <a:ext cx="1935096" cy="1221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E2A76590-55D2-4CE0-A202-FD1E9773B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313" y="363770"/>
            <a:ext cx="1039829" cy="146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FA4037E-1873-40D5-8DE2-EEC93F8AC740}"/>
              </a:ext>
            </a:extLst>
          </p:cNvPr>
          <p:cNvSpPr/>
          <p:nvPr/>
        </p:nvSpPr>
        <p:spPr>
          <a:xfrm>
            <a:off x="0" y="1724414"/>
            <a:ext cx="12734938" cy="513358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        Много слов на земле. Есть дневные слова-</a:t>
            </a:r>
          </a:p>
          <a:p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         В них весеннего неба сквозит синева.</a:t>
            </a:r>
          </a:p>
          <a:p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      Есть слова-словно раны, слова словно суд,-</a:t>
            </a:r>
          </a:p>
          <a:p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       С ними в плен не сдаются и в плен не берут.</a:t>
            </a:r>
          </a:p>
          <a:p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      Словом можно убить, словом можно спасти,</a:t>
            </a:r>
          </a:p>
          <a:p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         Словом можно полки за собой повести.</a:t>
            </a:r>
          </a:p>
          <a:p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      Словом можно продать, и предать, и купить,</a:t>
            </a:r>
          </a:p>
          <a:p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          Слово можно в разящий свинец перелить.</a:t>
            </a:r>
          </a:p>
          <a:p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                                                                                              В.С. </a:t>
            </a:r>
            <a:r>
              <a:rPr lang="ru-RU" sz="2800" b="1" dirty="0" err="1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Шефнер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15FF681-E128-40B5-9B47-848DE3E84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536" y="2085101"/>
            <a:ext cx="2686464" cy="3468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27280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51A8CC-BAD3-4CB4-BD75-DF5BF4D543AB}"/>
              </a:ext>
            </a:extLst>
          </p:cNvPr>
          <p:cNvSpPr txBox="1"/>
          <p:nvPr/>
        </p:nvSpPr>
        <p:spPr>
          <a:xfrm>
            <a:off x="4726546" y="2228045"/>
            <a:ext cx="255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Picture 2" descr="предлог">
            <a:extLst>
              <a:ext uri="{FF2B5EF4-FFF2-40B4-BE49-F238E27FC236}">
                <a16:creationId xmlns:a16="http://schemas.microsoft.com/office/drawing/2014/main" id="{283C2372-C097-4DEA-B554-2173A2131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3364" y="5448484"/>
            <a:ext cx="1242811" cy="82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Определение">
            <a:extLst>
              <a:ext uri="{FF2B5EF4-FFF2-40B4-BE49-F238E27FC236}">
                <a16:creationId xmlns:a16="http://schemas.microsoft.com/office/drawing/2014/main" id="{2F8857B9-8AE8-4742-B579-5DDD00D60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835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>
            <a:extLst>
              <a:ext uri="{FF2B5EF4-FFF2-40B4-BE49-F238E27FC236}">
                <a16:creationId xmlns:a16="http://schemas.microsoft.com/office/drawing/2014/main" id="{7C4EF1BF-F4BF-4C37-94C9-F66E3D606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87F31902-4845-48DD-B5C3-80BBA6B33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426" y="2026971"/>
            <a:ext cx="2644151" cy="347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9701D5C-F411-495F-9D98-28985AE3E910}"/>
              </a:ext>
            </a:extLst>
          </p:cNvPr>
          <p:cNvSpPr/>
          <p:nvPr/>
        </p:nvSpPr>
        <p:spPr>
          <a:xfrm>
            <a:off x="2402709" y="1859973"/>
            <a:ext cx="9587522" cy="259611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Слова бывают </a:t>
            </a:r>
            <a:r>
              <a:rPr lang="ru-RU" sz="2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однозначные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 (имеющие одно лексическое значение) и </a:t>
            </a:r>
            <a:r>
              <a:rPr lang="ru-RU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многозначные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 (имеющие несколько значений)</a:t>
            </a: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CB91455F-F341-4699-8E83-37A29F53A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792" y="4456091"/>
            <a:ext cx="2644151" cy="217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543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873D42FA-C118-48BF-8301-AC551F9DA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841"/>
            <a:ext cx="12250384" cy="689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51A8CC-BAD3-4CB4-BD75-DF5BF4D543AB}"/>
              </a:ext>
            </a:extLst>
          </p:cNvPr>
          <p:cNvSpPr txBox="1"/>
          <p:nvPr/>
        </p:nvSpPr>
        <p:spPr>
          <a:xfrm>
            <a:off x="4726546" y="2228045"/>
            <a:ext cx="255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212906AF-4EDD-4B01-8498-7ADBB1A393AE}"/>
              </a:ext>
            </a:extLst>
          </p:cNvPr>
          <p:cNvSpPr/>
          <p:nvPr/>
        </p:nvSpPr>
        <p:spPr>
          <a:xfrm>
            <a:off x="3889418" y="1594902"/>
            <a:ext cx="4224271" cy="1635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Однозначные слова </a:t>
            </a:r>
          </a:p>
        </p:txBody>
      </p:sp>
      <p:pic>
        <p:nvPicPr>
          <p:cNvPr id="4098" name="Picture 2" descr="автобусы">
            <a:extLst>
              <a:ext uri="{FF2B5EF4-FFF2-40B4-BE49-F238E27FC236}">
                <a16:creationId xmlns:a16="http://schemas.microsoft.com/office/drawing/2014/main" id="{E438906C-13BC-432D-98A5-A20478017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43" y="3873865"/>
            <a:ext cx="3393583" cy="2260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3EBA671B-BF56-45E0-BCBF-17024B1AD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951" y="4597758"/>
            <a:ext cx="1863913" cy="208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3338F744-4105-4B74-A83F-5F5BD52F0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011" y="4142809"/>
            <a:ext cx="4116946" cy="257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5F3CDC-6BF1-4FD9-8FCD-85A20C624D39}"/>
              </a:ext>
            </a:extLst>
          </p:cNvPr>
          <p:cNvSpPr txBox="1"/>
          <p:nvPr/>
        </p:nvSpPr>
        <p:spPr>
          <a:xfrm>
            <a:off x="1571223" y="2949262"/>
            <a:ext cx="1707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Century Gothic" panose="020B0502020202020204" pitchFamily="34" charset="0"/>
              </a:rPr>
              <a:t>автобус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C1E2B1-8A09-40BA-9DE9-00F77FA0F74F}"/>
              </a:ext>
            </a:extLst>
          </p:cNvPr>
          <p:cNvSpPr txBox="1"/>
          <p:nvPr/>
        </p:nvSpPr>
        <p:spPr>
          <a:xfrm>
            <a:off x="5265408" y="3779950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Century Gothic" panose="020B0502020202020204" pitchFamily="34" charset="0"/>
              </a:rPr>
              <a:t>карандаш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5D758B-D343-42E7-8526-F043761EA3AD}"/>
              </a:ext>
            </a:extLst>
          </p:cNvPr>
          <p:cNvSpPr txBox="1"/>
          <p:nvPr/>
        </p:nvSpPr>
        <p:spPr>
          <a:xfrm>
            <a:off x="9629104" y="3164048"/>
            <a:ext cx="2254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Century Gothic" panose="020B0502020202020204" pitchFamily="34" charset="0"/>
              </a:rPr>
              <a:t>компьютер</a:t>
            </a:r>
          </a:p>
        </p:txBody>
      </p:sp>
    </p:spTree>
    <p:extLst>
      <p:ext uri="{BB962C8B-B14F-4D97-AF65-F5344CB8AC3E}">
        <p14:creationId xmlns:p14="http://schemas.microsoft.com/office/powerpoint/2010/main" val="37656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873D42FA-C118-48BF-8301-AC551F9DA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7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51A8CC-BAD3-4CB4-BD75-DF5BF4D543AB}"/>
              </a:ext>
            </a:extLst>
          </p:cNvPr>
          <p:cNvSpPr txBox="1"/>
          <p:nvPr/>
        </p:nvSpPr>
        <p:spPr>
          <a:xfrm>
            <a:off x="4726546" y="2228045"/>
            <a:ext cx="255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A598F6A2-B1FF-4D30-9E8E-E3A301A6D85A}"/>
              </a:ext>
            </a:extLst>
          </p:cNvPr>
          <p:cNvSpPr/>
          <p:nvPr/>
        </p:nvSpPr>
        <p:spPr>
          <a:xfrm>
            <a:off x="274749" y="1835445"/>
            <a:ext cx="5031348" cy="152386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Century Gothic" panose="020B0502020202020204" pitchFamily="34" charset="0"/>
              </a:rPr>
              <a:t>Многозначные слова- 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C945539-6C92-419F-B08F-F5D069C642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14"/>
          <a:stretch/>
        </p:blipFill>
        <p:spPr bwMode="auto">
          <a:xfrm>
            <a:off x="-1" y="3441879"/>
            <a:ext cx="5554518" cy="3265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0AB15B-70F5-4124-B095-E9E4B3216F4D}"/>
              </a:ext>
            </a:extLst>
          </p:cNvPr>
          <p:cNvSpPr txBox="1"/>
          <p:nvPr/>
        </p:nvSpPr>
        <p:spPr>
          <a:xfrm>
            <a:off x="5580846" y="2058767"/>
            <a:ext cx="55691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Century" panose="02040604050505020304" pitchFamily="18" charset="0"/>
              </a:rPr>
              <a:t>слова, у которых несколько</a:t>
            </a:r>
          </a:p>
          <a:p>
            <a:r>
              <a:rPr lang="ru-RU" sz="3200" b="1" dirty="0">
                <a:solidFill>
                  <a:srgbClr val="7030A0"/>
                </a:solidFill>
                <a:latin typeface="Century" panose="02040604050505020304" pitchFamily="18" charset="0"/>
              </a:rPr>
              <a:t> лексических значений</a:t>
            </a:r>
            <a:r>
              <a:rPr lang="ru-RU" sz="3200" dirty="0">
                <a:solidFill>
                  <a:srgbClr val="7030A0"/>
                </a:solidFill>
                <a:latin typeface="Century" panose="02040604050505020304" pitchFamily="18" charset="0"/>
              </a:rPr>
              <a:t>.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636FA30C-B500-4071-91D2-5586F80A4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890" y="3902299"/>
            <a:ext cx="2725092" cy="294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9CB6AD13-4B12-47A9-A215-CF8B80375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125" y="4040076"/>
            <a:ext cx="2322898" cy="266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E7E17D-C069-4704-B241-FD9882E28E32}"/>
              </a:ext>
            </a:extLst>
          </p:cNvPr>
          <p:cNvSpPr txBox="1"/>
          <p:nvPr/>
        </p:nvSpPr>
        <p:spPr>
          <a:xfrm>
            <a:off x="7637172" y="3211797"/>
            <a:ext cx="2073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Century Gothic" panose="020B0502020202020204" pitchFamily="34" charset="0"/>
              </a:rPr>
              <a:t>кран </a:t>
            </a:r>
          </a:p>
        </p:txBody>
      </p:sp>
    </p:spTree>
    <p:extLst>
      <p:ext uri="{BB962C8B-B14F-4D97-AF65-F5344CB8AC3E}">
        <p14:creationId xmlns:p14="http://schemas.microsoft.com/office/powerpoint/2010/main" val="2426967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3767CF-DEF5-4F8A-A89C-5D4F7E01B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76098D-2B10-43C6-8F77-CDA44F3C2C2A}"/>
              </a:ext>
            </a:extLst>
          </p:cNvPr>
          <p:cNvSpPr txBox="1"/>
          <p:nvPr/>
        </p:nvSpPr>
        <p:spPr>
          <a:xfrm>
            <a:off x="965288" y="1718131"/>
            <a:ext cx="974497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СИНОНИМЫ</a:t>
            </a:r>
            <a:r>
              <a:rPr lang="ru-RU" sz="40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-слова, различные по звучанию, </a:t>
            </a:r>
          </a:p>
          <a:p>
            <a:r>
              <a:rPr lang="ru-RU" sz="40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но близкие по лексическому значению:</a:t>
            </a:r>
          </a:p>
          <a:p>
            <a:endParaRPr lang="ru-RU" sz="40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40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врач-доктор,</a:t>
            </a:r>
          </a:p>
          <a:p>
            <a:r>
              <a:rPr lang="ru-RU" sz="40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                   </a:t>
            </a:r>
            <a:r>
              <a:rPr lang="ru-RU" sz="40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безграничный-бескрайний,</a:t>
            </a:r>
          </a:p>
          <a:p>
            <a:r>
              <a:rPr lang="ru-RU" sz="40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                       градусник-термометр.</a:t>
            </a:r>
          </a:p>
          <a:p>
            <a:r>
              <a:rPr lang="ru-RU" sz="40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                       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28B4C79-A669-4A1C-A6D1-6BC2C54BCF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5" y="3272219"/>
            <a:ext cx="2924944" cy="292494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8418352-4CA5-41DF-BD20-6D83B5A2F6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168" y="3272219"/>
            <a:ext cx="2110544" cy="21105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5201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873D42FA-C118-48BF-8301-AC551F9DA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51A8CC-BAD3-4CB4-BD75-DF5BF4D543AB}"/>
              </a:ext>
            </a:extLst>
          </p:cNvPr>
          <p:cNvSpPr txBox="1"/>
          <p:nvPr/>
        </p:nvSpPr>
        <p:spPr>
          <a:xfrm>
            <a:off x="4726546" y="2228045"/>
            <a:ext cx="255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80395A-28D5-406D-818D-5E8FB7AB5E24}"/>
              </a:ext>
            </a:extLst>
          </p:cNvPr>
          <p:cNvSpPr txBox="1"/>
          <p:nvPr/>
        </p:nvSpPr>
        <p:spPr>
          <a:xfrm>
            <a:off x="3606085" y="0"/>
            <a:ext cx="4932608" cy="13234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Comic Sans MS" panose="030F0702030302020204" pitchFamily="66" charset="0"/>
              </a:rPr>
              <a:t>Выполним упражнение 41.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3E0C70F-672A-4552-9718-1A9DA129271B}"/>
              </a:ext>
            </a:extLst>
          </p:cNvPr>
          <p:cNvSpPr/>
          <p:nvPr/>
        </p:nvSpPr>
        <p:spPr>
          <a:xfrm>
            <a:off x="148107" y="1637256"/>
            <a:ext cx="11848564" cy="4832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800" b="1" dirty="0">
                <a:latin typeface="Century Gothic" panose="020B0502020202020204" pitchFamily="34" charset="0"/>
              </a:rPr>
              <a:t>Подберите из слов для справок синонимы и запишите синонимические ряды.</a:t>
            </a:r>
          </a:p>
          <a:p>
            <a:pPr algn="ctr"/>
            <a:endParaRPr lang="ru-RU" sz="2800" b="1" dirty="0">
              <a:latin typeface="Century Gothic" panose="020B0502020202020204" pitchFamily="34" charset="0"/>
            </a:endParaRPr>
          </a:p>
          <a:p>
            <a:pPr algn="ctr"/>
            <a:r>
              <a:rPr lang="ru-RU" sz="2800" b="1" dirty="0">
                <a:latin typeface="Century Gothic" panose="020B0502020202020204" pitchFamily="34" charset="0"/>
              </a:rPr>
              <a:t>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Работа, бороться, представление, просить, основной, неизвестный, спокойно, вежливо. </a:t>
            </a:r>
          </a:p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ru-RU" sz="2800" b="1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2800" b="1" u="sng" dirty="0">
                <a:solidFill>
                  <a:srgbClr val="00B050"/>
                </a:solidFill>
                <a:latin typeface="Century Gothic" panose="020B0502020202020204" pitchFamily="34" charset="0"/>
              </a:rPr>
              <a:t>Слова для справок: </a:t>
            </a:r>
            <a:r>
              <a:rPr lang="ru-RU" sz="2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ходатайство, неведомый, занятие, служба, учтиво, зрелище, незнакомый, обходительно, дело, биться, сражаться, спектакль, взывать, умолять</a:t>
            </a:r>
            <a:r>
              <a:rPr lang="ru-RU" sz="2800" b="1" baseline="42000" dirty="0">
                <a:latin typeface="Century Gothic" panose="020B0502020202020204" pitchFamily="34" charset="0"/>
              </a:rPr>
              <a:t>1</a:t>
            </a:r>
            <a:r>
              <a:rPr lang="ru-RU" sz="2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, воевать, смирно, главный, первостепенный, труд, тихо, безмятежно,  драться. 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55BC007-8400-497A-A4B5-9349A9A5E31C}"/>
              </a:ext>
            </a:extLst>
          </p:cNvPr>
          <p:cNvSpPr/>
          <p:nvPr/>
        </p:nvSpPr>
        <p:spPr>
          <a:xfrm>
            <a:off x="195329" y="2661028"/>
            <a:ext cx="11801342" cy="4002646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Работа</a:t>
            </a:r>
            <a:r>
              <a:rPr lang="ru-RU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- занятие, служба, дело, труд.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Бороться</a:t>
            </a:r>
            <a:r>
              <a:rPr lang="ru-RU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- биться, сражаться, воевать, драться.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Представление</a:t>
            </a:r>
            <a:r>
              <a:rPr lang="ru-RU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- зрелище, спектакль.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Просить</a:t>
            </a:r>
            <a:r>
              <a:rPr lang="ru-RU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- ходатайствовать, взывать, умолять.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Основной</a:t>
            </a:r>
            <a:r>
              <a:rPr lang="ru-RU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- главный, первостепенный.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Неизвестный</a:t>
            </a:r>
            <a:r>
              <a:rPr lang="ru-RU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- неведомый, незнакомый.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Спокойно</a:t>
            </a:r>
            <a:r>
              <a:rPr lang="ru-RU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-  смирно, безмятежно.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Вежливо</a:t>
            </a:r>
            <a:r>
              <a:rPr lang="ru-RU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- обходительно, учтиво.</a:t>
            </a:r>
          </a:p>
        </p:txBody>
      </p:sp>
    </p:spTree>
    <p:extLst>
      <p:ext uri="{BB962C8B-B14F-4D97-AF65-F5344CB8AC3E}">
        <p14:creationId xmlns:p14="http://schemas.microsoft.com/office/powerpoint/2010/main" val="1208752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2105</TotalTime>
  <Words>835</Words>
  <Application>Microsoft Office PowerPoint</Application>
  <PresentationFormat>Широкоэкранный</PresentationFormat>
  <Paragraphs>156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34" baseType="lpstr">
      <vt:lpstr>Arial</vt:lpstr>
      <vt:lpstr>Arial Narrow</vt:lpstr>
      <vt:lpstr>Calibri</vt:lpstr>
      <vt:lpstr>Calibri Light</vt:lpstr>
      <vt:lpstr>Century</vt:lpstr>
      <vt:lpstr>Century Gothic</vt:lpstr>
      <vt:lpstr>Comic Sans MS</vt:lpstr>
      <vt:lpstr>Georgia</vt:lpstr>
      <vt:lpstr>Monotype Corsiva</vt:lpstr>
      <vt:lpstr>PT Sans</vt:lpstr>
      <vt:lpstr>Wingdings 2</vt:lpstr>
      <vt:lpstr>Ретро</vt:lpstr>
      <vt:lpstr>Тема Office</vt:lpstr>
      <vt:lpstr>Презентация PowerPoint</vt:lpstr>
      <vt:lpstr>Сегодня на уроке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Сегодня на уроке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ТАНЮШКА</cp:lastModifiedBy>
  <cp:revision>141</cp:revision>
  <dcterms:created xsi:type="dcterms:W3CDTF">2020-04-30T16:19:34Z</dcterms:created>
  <dcterms:modified xsi:type="dcterms:W3CDTF">2020-09-05T07:04:20Z</dcterms:modified>
</cp:coreProperties>
</file>