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</p:sldMasterIdLst>
  <p:sldIdLst>
    <p:sldId id="1396" r:id="rId3"/>
    <p:sldId id="286" r:id="rId4"/>
    <p:sldId id="282" r:id="rId5"/>
    <p:sldId id="333" r:id="rId6"/>
    <p:sldId id="316" r:id="rId7"/>
    <p:sldId id="340" r:id="rId8"/>
    <p:sldId id="350" r:id="rId9"/>
    <p:sldId id="276" r:id="rId10"/>
    <p:sldId id="353" r:id="rId11"/>
    <p:sldId id="295" r:id="rId12"/>
    <p:sldId id="292" r:id="rId13"/>
    <p:sldId id="294" r:id="rId14"/>
    <p:sldId id="356" r:id="rId15"/>
    <p:sldId id="335" r:id="rId16"/>
    <p:sldId id="357" r:id="rId17"/>
    <p:sldId id="358" r:id="rId18"/>
    <p:sldId id="351" r:id="rId19"/>
    <p:sldId id="354" r:id="rId20"/>
    <p:sldId id="355" r:id="rId21"/>
    <p:sldId id="1398" r:id="rId22"/>
    <p:sldId id="34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B42D6E4-4B5E-4319-8F71-FF07CB3CA6F3}">
          <p14:sldIdLst>
            <p14:sldId id="1396"/>
            <p14:sldId id="286"/>
            <p14:sldId id="282"/>
            <p14:sldId id="333"/>
            <p14:sldId id="316"/>
            <p14:sldId id="340"/>
            <p14:sldId id="350"/>
            <p14:sldId id="276"/>
            <p14:sldId id="353"/>
            <p14:sldId id="295"/>
            <p14:sldId id="292"/>
            <p14:sldId id="294"/>
            <p14:sldId id="356"/>
            <p14:sldId id="335"/>
            <p14:sldId id="357"/>
            <p14:sldId id="358"/>
            <p14:sldId id="351"/>
            <p14:sldId id="354"/>
            <p14:sldId id="355"/>
            <p14:sldId id="1398"/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DF4BE"/>
    <a:srgbClr val="D751CD"/>
    <a:srgbClr val="B9EEF9"/>
    <a:srgbClr val="49B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803781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08873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45675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1737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50FB4-A8C7-4709-BB2C-E142B620B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44EE18-B1B3-4FFE-995B-176B98777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366A5F-F9F5-48FB-93BF-89674204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0882F7-DA23-41D0-B453-AC21F2067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B53108-B491-42A4-9190-F871F540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8644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59155-D164-42ED-9DCE-80C24868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F40067-E0E0-4E58-AED4-C99B8E541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EDD03-8BC4-4902-829F-4CEB8EF7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9337B1-D2AD-4EEB-88F0-1FCB0650B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67780E-7EB9-4C5C-B33B-A014B1627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16985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3B06C-0FF6-4B0F-B434-E976E057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B5716-C32E-4C89-9C0C-022338FD8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19562D-9DEA-4F29-98BF-51A79416A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5622C4-2676-42F1-BFFD-18046C16D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A3F690-EAF0-4340-872B-EC3EB503A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83659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83805-AC5C-4C98-AE1C-60C15258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9E6887-D34E-4F61-8D90-BE148FCB4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32AEA5-CCBC-4251-AAAF-EA25A0876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3CD470-3E59-4EF7-943C-F1C2B9C7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8100A9-6D4C-4E33-8A3C-17549DCD1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240FD-E93B-4D43-9834-7A3BD2BD7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46115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45EF7-A214-4890-A551-89DC24130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D4AFBE-1826-49F7-AA0D-8781950F4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A3B28A-F0D4-4B29-9603-527D4CA3A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8FB2B1-C70E-4FFD-BFEE-B57809E4A8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A98397-1894-4892-9BAE-3F7AF1379A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F87DD3-6C5A-49AE-958F-AA64D2DE1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D8FBB8-F18D-4800-A546-C25CF419F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034E66-128B-4061-9C86-50B444317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22582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76566-F625-483B-994A-316644DA1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BAAE08-6995-4E0A-9097-061CCCFE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B6AF8C-B777-4130-BA46-F4C5A49E7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A33D9A-F29E-4613-B18E-662E85F75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70404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88FB894-63E4-4FB0-BDAE-68603298E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B2508F-DB71-4767-A0DC-E12CA4AE8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6652AC-BCF4-449D-90C1-77CFEE53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55754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78113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398AC-CB2D-43FF-8A94-C8503027C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D18F7-FDDE-4E10-955F-A1B015CCD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B11671-E903-4A3F-80BF-C52E0D9FC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19FC8F-C839-411D-B6EB-55D5D3E2A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E04744-A002-4B63-B881-028779293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79B63-0A27-48E2-B63B-663F9AAF7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7797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891A4-A14A-4E02-889D-78E2CD260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B1F2FE-270A-4A81-A605-1D383602D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943606-FEC6-4299-98D6-755E3E092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AB1AF1-83D8-4F48-BAFB-D6A589B5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91615B-E5C6-4EB4-B311-A199561BE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7E136B-CF26-49E5-823B-8E559D68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8126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45156-D326-4CB4-A902-375800E5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03C900-DBA7-4CDF-B48B-866D0EF34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6B8EE9-88AA-49B5-8EED-B609F8BFE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A800C6-7747-4EC4-9D02-0AED350D0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7590E7-70B2-444A-B747-10BDBBBB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965338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9E10C4F-0498-463F-9B41-5044227AAB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392FAD-2D90-4873-A16D-DFB159E4B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EB3DF3-5D93-4CE3-978B-050D89B9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BD5EDC-9B39-41F9-BE80-634D4058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CFDC37-805E-4F13-85FA-1E78F70A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51703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50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319664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10883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28250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82123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077702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19373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6098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76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3BA1A-53D1-4DDA-ADFF-D4CE4A83F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512DD5-BCAA-43AC-B737-48C39E289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CA7E38-9A66-498B-ADEB-5EEECEE84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C3811B-FD2A-4C36-B818-2E7FEB97AC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234F01-37D0-460C-9429-EB54C5A13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9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39" y="3175171"/>
            <a:ext cx="4968551" cy="126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6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Лексика.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6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320" y="2791965"/>
            <a:ext cx="3057081" cy="272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2">
            <a:extLst>
              <a:ext uri="{FF2B5EF4-FFF2-40B4-BE49-F238E27FC236}">
                <a16:creationId xmlns:a16="http://schemas.microsoft.com/office/drawing/2014/main" id="{05F28F5C-462E-4D53-B433-31DC69E0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188" y="158750"/>
            <a:ext cx="48445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 2" panose="05020102010507070707" pitchFamily="18" charset="2"/>
              <a:buChar char="·"/>
              <a:defRPr sz="3200">
                <a:solidFill>
                  <a:srgbClr val="4A452A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rgbClr val="4A452A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A452A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Century Gothic" panose="020B0502020202020204" pitchFamily="34" charset="0"/>
              </a:rPr>
              <a:t>Фонетический разбор</a:t>
            </a: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0C2F050C-6B62-46BE-8B27-ED1D09061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037150"/>
              </p:ext>
            </p:extLst>
          </p:nvPr>
        </p:nvGraphicFramePr>
        <p:xfrm>
          <a:off x="229673" y="779463"/>
          <a:ext cx="11732653" cy="591978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874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5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УСТНЫЙ РАЗБОР </a:t>
                      </a:r>
                    </a:p>
                  </a:txBody>
                  <a:tcPr marL="91443" marR="91443" marT="45726" marB="4572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ПИСЬМЕННЫЙ РАЗБОР</a:t>
                      </a:r>
                    </a:p>
                  </a:txBody>
                  <a:tcPr marL="91443" marR="91443" marT="45726" marB="45726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3788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+mj-lt"/>
                        </a:rPr>
                        <a:t>В слове умолять  три слога- </a:t>
                      </a: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+mj-lt"/>
                        </a:rPr>
                        <a:t>у-</a:t>
                      </a:r>
                      <a:r>
                        <a:rPr lang="ru-RU" sz="2000" b="1" dirty="0" err="1">
                          <a:solidFill>
                            <a:srgbClr val="7030A0"/>
                          </a:solidFill>
                          <a:latin typeface="+mj-lt"/>
                        </a:rPr>
                        <a:t>мо</a:t>
                      </a: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+mj-lt"/>
                        </a:rPr>
                        <a:t>-</a:t>
                      </a:r>
                      <a:r>
                        <a:rPr lang="ru-RU" sz="2000" b="1" dirty="0" err="1">
                          <a:solidFill>
                            <a:srgbClr val="7030A0"/>
                          </a:solidFill>
                          <a:latin typeface="+mj-lt"/>
                        </a:rPr>
                        <a:t>лять</a:t>
                      </a: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+mj-lt"/>
                        </a:rPr>
                        <a:t>,</a:t>
                      </a:r>
                    </a:p>
                    <a:p>
                      <a:r>
                        <a:rPr lang="ru-RU" sz="2000" b="1" dirty="0">
                          <a:latin typeface="+mj-lt"/>
                        </a:rPr>
                        <a:t>третий  слог ударный.</a:t>
                      </a:r>
                    </a:p>
                    <a:p>
                      <a:r>
                        <a:rPr lang="ru-RU" sz="1800" b="1" u="sng" dirty="0">
                          <a:solidFill>
                            <a:srgbClr val="C00000"/>
                          </a:solidFill>
                          <a:latin typeface="+mj-lt"/>
                        </a:rPr>
                        <a:t>Гласные звуки:</a:t>
                      </a:r>
                    </a:p>
                    <a:p>
                      <a:r>
                        <a:rPr lang="ru-RU" sz="2400" b="1" dirty="0">
                          <a:latin typeface="+mj-lt"/>
                        </a:rPr>
                        <a:t> </a:t>
                      </a:r>
                      <a:r>
                        <a:rPr lang="uz-Latn-UZ" sz="2400" b="1" dirty="0">
                          <a:latin typeface="+mj-lt"/>
                        </a:rPr>
                        <a:t>[</a:t>
                      </a:r>
                      <a:r>
                        <a:rPr lang="ru-RU" sz="2400" b="1" dirty="0">
                          <a:latin typeface="+mj-lt"/>
                        </a:rPr>
                        <a:t>у</a:t>
                      </a:r>
                      <a:r>
                        <a:rPr lang="uz-Latn-UZ" sz="2400" b="1" dirty="0">
                          <a:latin typeface="+mj-lt"/>
                        </a:rPr>
                        <a:t>]</a:t>
                      </a:r>
                      <a:r>
                        <a:rPr lang="ru-RU" sz="1800" b="1" dirty="0">
                          <a:latin typeface="+mj-lt"/>
                        </a:rPr>
                        <a:t>   -</a:t>
                      </a:r>
                      <a:r>
                        <a:rPr lang="ru-RU" sz="2400" b="1" dirty="0" err="1">
                          <a:latin typeface="+mj-lt"/>
                        </a:rPr>
                        <a:t>безуд</a:t>
                      </a:r>
                      <a:r>
                        <a:rPr lang="ru-RU" sz="2400" b="1" dirty="0">
                          <a:latin typeface="+mj-lt"/>
                        </a:rPr>
                        <a:t>., обозначен буквой у,</a:t>
                      </a:r>
                    </a:p>
                    <a:p>
                      <a:r>
                        <a:rPr lang="ru-RU" sz="2400" b="1" dirty="0">
                          <a:latin typeface="+mj-lt"/>
                        </a:rPr>
                        <a:t> </a:t>
                      </a:r>
                      <a:r>
                        <a:rPr lang="uz-Latn-UZ" sz="2400" b="1" dirty="0">
                          <a:latin typeface="+mj-lt"/>
                        </a:rPr>
                        <a:t>[</a:t>
                      </a:r>
                      <a:r>
                        <a:rPr lang="ru-RU" sz="2400" b="1" dirty="0">
                          <a:latin typeface="+mj-lt"/>
                        </a:rPr>
                        <a:t>а</a:t>
                      </a:r>
                      <a:r>
                        <a:rPr lang="uz-Latn-UZ" sz="2400" b="1" dirty="0">
                          <a:latin typeface="+mj-lt"/>
                        </a:rPr>
                        <a:t>]</a:t>
                      </a:r>
                      <a:r>
                        <a:rPr lang="ru-RU" sz="2400" b="1" dirty="0">
                          <a:latin typeface="+mj-lt"/>
                        </a:rPr>
                        <a:t>   - </a:t>
                      </a:r>
                      <a:r>
                        <a:rPr lang="ru-RU" sz="2400" b="1" dirty="0" err="1">
                          <a:latin typeface="+mj-lt"/>
                        </a:rPr>
                        <a:t>безуд</a:t>
                      </a:r>
                      <a:r>
                        <a:rPr lang="ru-RU" sz="2400" b="1" dirty="0">
                          <a:latin typeface="+mj-lt"/>
                        </a:rPr>
                        <a:t>., обозначен буквой о,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z-Latn-UZ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r>
                        <a:rPr lang="uz-Latn-UZ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  уд., обозначен буквой я.</a:t>
                      </a:r>
                      <a:endParaRPr lang="ru-RU" sz="2400" b="1" dirty="0">
                        <a:latin typeface="+mj-lt"/>
                      </a:endParaRPr>
                    </a:p>
                    <a:p>
                      <a:r>
                        <a:rPr lang="ru-RU" sz="2400" b="1" u="sng" dirty="0">
                          <a:solidFill>
                            <a:srgbClr val="002060"/>
                          </a:solidFill>
                          <a:latin typeface="+mj-lt"/>
                        </a:rPr>
                        <a:t>Согласные звуки:</a:t>
                      </a:r>
                    </a:p>
                    <a:p>
                      <a:r>
                        <a:rPr lang="ru-RU" sz="2400" b="1" dirty="0">
                          <a:latin typeface="+mj-lt"/>
                        </a:rPr>
                        <a:t>  </a:t>
                      </a:r>
                      <a:r>
                        <a:rPr lang="en-US" sz="2400" b="1" dirty="0">
                          <a:latin typeface="+mj-lt"/>
                        </a:rPr>
                        <a:t>[</a:t>
                      </a:r>
                      <a:r>
                        <a:rPr lang="ru-RU" sz="2400" b="1" dirty="0">
                          <a:latin typeface="+mj-lt"/>
                        </a:rPr>
                        <a:t>м</a:t>
                      </a:r>
                      <a:r>
                        <a:rPr lang="uz-Latn-UZ" sz="2400" b="1" dirty="0">
                          <a:latin typeface="+mj-lt"/>
                        </a:rPr>
                        <a:t> ]</a:t>
                      </a:r>
                      <a:r>
                        <a:rPr lang="ru-RU" sz="2400" b="1" dirty="0">
                          <a:latin typeface="+mj-lt"/>
                        </a:rPr>
                        <a:t>  -</a:t>
                      </a:r>
                      <a:r>
                        <a:rPr lang="ru-RU" sz="2400" b="1" dirty="0" err="1">
                          <a:latin typeface="+mj-lt"/>
                        </a:rPr>
                        <a:t>зв</a:t>
                      </a:r>
                      <a:r>
                        <a:rPr lang="ru-RU" sz="2400" b="1" dirty="0">
                          <a:latin typeface="+mj-lt"/>
                        </a:rPr>
                        <a:t>., </a:t>
                      </a:r>
                      <a:r>
                        <a:rPr lang="ru-RU" sz="2400" b="1" dirty="0" err="1">
                          <a:latin typeface="+mj-lt"/>
                        </a:rPr>
                        <a:t>тв</a:t>
                      </a:r>
                      <a:r>
                        <a:rPr lang="ru-RU" sz="2400" b="1" dirty="0">
                          <a:latin typeface="+mj-lt"/>
                        </a:rPr>
                        <a:t>., обозначен буквой м,</a:t>
                      </a:r>
                    </a:p>
                    <a:p>
                      <a:r>
                        <a:rPr lang="ru-RU" sz="2400" b="1" dirty="0">
                          <a:latin typeface="+mj-lt"/>
                        </a:rPr>
                        <a:t>  </a:t>
                      </a:r>
                      <a:r>
                        <a:rPr lang="en-US" sz="2400" b="1" dirty="0">
                          <a:latin typeface="+mj-lt"/>
                        </a:rPr>
                        <a:t>[</a:t>
                      </a:r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</a:t>
                      </a:r>
                      <a:r>
                        <a:rPr lang="uz-Latn-UZ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r>
                        <a:rPr lang="uz-Latn-UZ" sz="2400" b="1" dirty="0">
                          <a:latin typeface="+mj-lt"/>
                        </a:rPr>
                        <a:t>]</a:t>
                      </a:r>
                      <a:r>
                        <a:rPr lang="ru-RU" sz="2400" b="1" dirty="0">
                          <a:latin typeface="+mj-lt"/>
                        </a:rPr>
                        <a:t>   - </a:t>
                      </a:r>
                      <a:r>
                        <a:rPr lang="ru-RU" sz="2400" b="1" dirty="0" err="1">
                          <a:latin typeface="+mj-lt"/>
                        </a:rPr>
                        <a:t>зв</a:t>
                      </a:r>
                      <a:r>
                        <a:rPr lang="ru-RU" sz="2400" b="1" dirty="0">
                          <a:latin typeface="+mj-lt"/>
                        </a:rPr>
                        <a:t>., </a:t>
                      </a:r>
                      <a:r>
                        <a:rPr lang="ru-RU" sz="2400" b="1" dirty="0" err="1">
                          <a:latin typeface="+mj-lt"/>
                        </a:rPr>
                        <a:t>тв</a:t>
                      </a:r>
                      <a:r>
                        <a:rPr lang="ru-RU" sz="2400" b="1" dirty="0">
                          <a:latin typeface="+mj-lt"/>
                        </a:rPr>
                        <a:t>., обозначен буквой л,</a:t>
                      </a:r>
                    </a:p>
                    <a:p>
                      <a:r>
                        <a:rPr lang="ru-RU" sz="2400" b="1" dirty="0">
                          <a:latin typeface="+mj-lt"/>
                        </a:rPr>
                        <a:t>  </a:t>
                      </a:r>
                      <a:r>
                        <a:rPr lang="uz-Latn-UZ" sz="2400" b="1" dirty="0">
                          <a:latin typeface="+mj-lt"/>
                        </a:rPr>
                        <a:t>[</a:t>
                      </a:r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lang="uz-Latn-UZ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r>
                        <a:rPr lang="ru-RU" sz="2400" b="1" dirty="0">
                          <a:latin typeface="+mj-lt"/>
                        </a:rPr>
                        <a:t> </a:t>
                      </a:r>
                      <a:r>
                        <a:rPr lang="uz-Latn-UZ" sz="2400" b="1" dirty="0">
                          <a:latin typeface="+mj-lt"/>
                        </a:rPr>
                        <a:t>]</a:t>
                      </a:r>
                      <a:r>
                        <a:rPr lang="ru-RU" sz="2400" b="1" dirty="0">
                          <a:latin typeface="+mj-lt"/>
                        </a:rPr>
                        <a:t>  -глухой, мягкий, обозначен буквой т,</a:t>
                      </a:r>
                    </a:p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Буква Ь не обозначает звука.</a:t>
                      </a:r>
                    </a:p>
                    <a:p>
                      <a:pPr algn="ctr"/>
                      <a:endParaRPr lang="ru-RU" sz="2400" b="1" dirty="0">
                        <a:latin typeface="+mj-lt"/>
                      </a:endParaRPr>
                    </a:p>
                    <a:p>
                      <a:pPr algn="ctr"/>
                      <a:r>
                        <a:rPr lang="ru-RU" sz="2400" b="1" dirty="0">
                          <a:latin typeface="+mj-lt"/>
                        </a:rPr>
                        <a:t>В слове умолять  7 букв и 6 звуков.</a:t>
                      </a:r>
                    </a:p>
                  </a:txBody>
                  <a:tcPr marL="91443" marR="91443" marT="45726" marB="4572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 у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 - 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у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– гл.,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безуд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м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 -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м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–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согл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.,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зв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.,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тв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  <a:p>
                      <a:pPr algn="just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 о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 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а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 гл.,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безуд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..</a:t>
                      </a:r>
                    </a:p>
                    <a:p>
                      <a:pPr algn="just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л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 - 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л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’]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 -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согл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.,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зв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.,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мягк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 я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 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а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 гл., уд.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т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 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т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’]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согл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., гл.,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мягк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 ь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-   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-</a:t>
                      </a:r>
                      <a:r>
                        <a:rPr lang="uz-Latn-UZ" sz="2400" dirty="0">
                          <a:latin typeface="Century Gothic" panose="020B0502020202020204" pitchFamily="34" charset="0"/>
                        </a:rPr>
                        <a:t>]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 </a:t>
                      </a:r>
                      <a:endParaRPr lang="ru-RU" sz="2400" dirty="0">
                        <a:latin typeface="Century Gothic" panose="020B0502020202020204" pitchFamily="34" charset="0"/>
                      </a:endParaRPr>
                    </a:p>
                    <a:p>
                      <a:pPr algn="just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              7 б., 6 </a:t>
                      </a:r>
                      <a:r>
                        <a:rPr lang="ru-RU" sz="2400" dirty="0" err="1">
                          <a:latin typeface="Century Gothic" panose="020B0502020202020204" pitchFamily="34" charset="0"/>
                        </a:rPr>
                        <a:t>зв</a:t>
                      </a:r>
                      <a:r>
                        <a:rPr lang="ru-RU" sz="24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 marL="91443" marR="91443" marT="45726" marB="45726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655E5DE-0FBF-466B-A334-CA8BD1BE806D}"/>
              </a:ext>
            </a:extLst>
          </p:cNvPr>
          <p:cNvCxnSpPr>
            <a:cxnSpLocks/>
          </p:cNvCxnSpPr>
          <p:nvPr/>
        </p:nvCxnSpPr>
        <p:spPr>
          <a:xfrm>
            <a:off x="6233464" y="4129848"/>
            <a:ext cx="399732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3867B8E3-0C1B-4B84-8797-15D7325D3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10D2A5B-DF0B-4D06-9E8B-BF22A5F308ED}"/>
              </a:ext>
            </a:extLst>
          </p:cNvPr>
          <p:cNvSpPr/>
          <p:nvPr/>
        </p:nvSpPr>
        <p:spPr>
          <a:xfrm>
            <a:off x="3048000" y="365458"/>
            <a:ext cx="6096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sz="3600" b="1" i="0" dirty="0">
                <a:solidFill>
                  <a:srgbClr val="FFC000"/>
                </a:solidFill>
                <a:effectLst/>
                <a:latin typeface="Comic Sans MS" panose="030F0702030302020204" pitchFamily="66" charset="0"/>
              </a:rPr>
              <a:t>ПОДБЕРИ СИНОНИМЫ: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6D083-6C6A-44E6-8188-397EC1A61EF5}"/>
              </a:ext>
            </a:extLst>
          </p:cNvPr>
          <p:cNvSpPr/>
          <p:nvPr/>
        </p:nvSpPr>
        <p:spPr>
          <a:xfrm>
            <a:off x="2135560" y="2029782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      сырой                нежный</a:t>
            </a:r>
          </a:p>
          <a:p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а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ром</a:t>
            </a:r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атный               мокрый</a:t>
            </a:r>
          </a:p>
          <a:p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   с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тарый                  мощный</a:t>
            </a:r>
          </a:p>
          <a:p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  могучий                 душистый</a:t>
            </a:r>
          </a:p>
          <a:p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 л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асковый                древний</a:t>
            </a:r>
          </a:p>
          <a:p>
            <a:r>
              <a:rPr lang="ru-RU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  огонь                       алый</a:t>
            </a:r>
          </a:p>
          <a:p>
            <a:r>
              <a:rPr lang="ru-RU" sz="3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           красный                    пламя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55D98D-E3AF-448F-9B23-2C34DA8BA43B}"/>
              </a:ext>
            </a:extLst>
          </p:cNvPr>
          <p:cNvSpPr txBox="1"/>
          <p:nvPr/>
        </p:nvSpPr>
        <p:spPr>
          <a:xfrm>
            <a:off x="7320136" y="2029782"/>
            <a:ext cx="2232248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мокрый</a:t>
            </a:r>
          </a:p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душистый</a:t>
            </a:r>
          </a:p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древний</a:t>
            </a:r>
          </a:p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мощный</a:t>
            </a:r>
          </a:p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нежный</a:t>
            </a:r>
          </a:p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пламя</a:t>
            </a:r>
          </a:p>
          <a:p>
            <a: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алый</a:t>
            </a: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1D25D22F-2219-44A3-83CF-902269B75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874516"/>
            <a:ext cx="2476814" cy="369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53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4C932FA-8281-4561-95B8-161517D32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E7418185-87E4-4DCA-BBD8-F6A1A704C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t="3300" r="3075" b="1063"/>
          <a:stretch/>
        </p:blipFill>
        <p:spPr bwMode="auto">
          <a:xfrm>
            <a:off x="0" y="1"/>
            <a:ext cx="12191999" cy="687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902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0395A-28D5-406D-818D-5E8FB7AB5E24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Comic Sans MS" panose="030F0702030302020204" pitchFamily="66" charset="0"/>
              </a:rPr>
              <a:t>Выполним упражнение 42.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B2B899-17DD-4561-A61E-167455B14849}"/>
              </a:ext>
            </a:extLst>
          </p:cNvPr>
          <p:cNvSpPr/>
          <p:nvPr/>
        </p:nvSpPr>
        <p:spPr>
          <a:xfrm>
            <a:off x="506568" y="1777285"/>
            <a:ext cx="1146219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	Подберите к выделенным словам антонимы, запишите.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r>
              <a:rPr lang="ru-RU" sz="2800" b="1" dirty="0"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Образец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: вредный совет –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полезный совет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ru-RU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latin typeface="Century Gothic" panose="020B0502020202020204" pitchFamily="34" charset="0"/>
              </a:rPr>
              <a:t>Откровенный человек, большой город, свежий хлеб, свежая газета, сказать правду, познакомиться с новосёлами, рано смеркается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F982098-F7CA-431D-B219-51EBD0AB1EBA}"/>
              </a:ext>
            </a:extLst>
          </p:cNvPr>
          <p:cNvSpPr/>
          <p:nvPr/>
        </p:nvSpPr>
        <p:spPr>
          <a:xfrm>
            <a:off x="0" y="3696237"/>
            <a:ext cx="12191999" cy="3206839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Откровенный человек-скрытый человек, большой город- маленький город, свежий хлеб- черствый хлеб, свежая газета- старая газета, сказать правду- сказать ложь, познакомиться с новосёлами- познакомиться со старожилами, рано смеркается- поздно светает.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3A7073EA-AE2F-47AF-944F-9003E01DF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37" y="2192629"/>
            <a:ext cx="1908506" cy="161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042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8360F1-2908-4A64-932B-C3C2793C4C1D}"/>
              </a:ext>
            </a:extLst>
          </p:cNvPr>
          <p:cNvSpPr/>
          <p:nvPr/>
        </p:nvSpPr>
        <p:spPr>
          <a:xfrm>
            <a:off x="184597" y="1721046"/>
            <a:ext cx="118228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	</a:t>
            </a:r>
            <a:r>
              <a:rPr lang="ru-RU" sz="2800" b="1" dirty="0">
                <a:latin typeface="Century Gothic" panose="020B0502020202020204" pitchFamily="34" charset="0"/>
              </a:rPr>
              <a:t>Выберите и запишите сначала пары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синонимов</a:t>
            </a:r>
            <a:r>
              <a:rPr lang="ru-RU" sz="2800" b="1" dirty="0">
                <a:latin typeface="Century Gothic" panose="020B0502020202020204" pitchFamily="34" charset="0"/>
              </a:rPr>
              <a:t>, а затем пары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антонимов</a:t>
            </a:r>
            <a:r>
              <a:rPr lang="ru-RU" sz="2800" b="1" dirty="0">
                <a:latin typeface="Century Gothic" panose="020B0502020202020204" pitchFamily="34" charset="0"/>
              </a:rPr>
              <a:t>.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r>
              <a:rPr lang="ru-RU" sz="2800" b="1" dirty="0">
                <a:latin typeface="Century Gothic" panose="020B0502020202020204" pitchFamily="34" charset="0"/>
              </a:rPr>
              <a:t>	 Смотреть сверху вниз, терять время, разгромить, отвадить, отозваться с похвалой, уважать, нанести удар, расхвалить, копать, выгнать, ни в грош не ставить, отругать, приблизить, спешить, одержать победу, исчезнуть, появиться, заволноваться, успокоиться, образоваться, переполошиться.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A7D8AD-AF2A-427E-90E2-4C997824DEE8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Comic Sans MS" panose="030F0702030302020204" pitchFamily="66" charset="0"/>
              </a:rPr>
              <a:t>Выполним упражнение 43.</a:t>
            </a:r>
          </a:p>
        </p:txBody>
      </p:sp>
    </p:spTree>
    <p:extLst>
      <p:ext uri="{BB962C8B-B14F-4D97-AF65-F5344CB8AC3E}">
        <p14:creationId xmlns:p14="http://schemas.microsoft.com/office/powerpoint/2010/main" val="3058219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8360F1-2908-4A64-932B-C3C2793C4C1D}"/>
              </a:ext>
            </a:extLst>
          </p:cNvPr>
          <p:cNvSpPr/>
          <p:nvPr/>
        </p:nvSpPr>
        <p:spPr>
          <a:xfrm>
            <a:off x="184597" y="2228045"/>
            <a:ext cx="118228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	</a:t>
            </a:r>
            <a:r>
              <a:rPr lang="ru-RU" sz="3200" b="1" dirty="0">
                <a:latin typeface="Century Gothic" panose="020B0502020202020204" pitchFamily="34" charset="0"/>
              </a:rPr>
              <a:t>Смотреть сверху вниз- ни в грош не ставить.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Разгромить- нанести удар, одержать победу.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Отвадить-выгнать.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Отозваться с похвалой-расхвалить.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Появиться-образоваться.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Заволноваться-переполошиться.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A7D8AD-AF2A-427E-90E2-4C997824DEE8}"/>
              </a:ext>
            </a:extLst>
          </p:cNvPr>
          <p:cNvSpPr txBox="1"/>
          <p:nvPr/>
        </p:nvSpPr>
        <p:spPr>
          <a:xfrm>
            <a:off x="3535250" y="367081"/>
            <a:ext cx="4932608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Синонимы</a:t>
            </a:r>
          </a:p>
        </p:txBody>
      </p:sp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DAF2C3FF-AFFC-4761-9A4B-6D075DDD6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731" y="3257670"/>
            <a:ext cx="1867438" cy="344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657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8360F1-2908-4A64-932B-C3C2793C4C1D}"/>
              </a:ext>
            </a:extLst>
          </p:cNvPr>
          <p:cNvSpPr/>
          <p:nvPr/>
        </p:nvSpPr>
        <p:spPr>
          <a:xfrm>
            <a:off x="184597" y="1748838"/>
            <a:ext cx="118228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	</a:t>
            </a:r>
            <a:r>
              <a:rPr lang="ru-RU" sz="3200" b="1" dirty="0">
                <a:latin typeface="Century Gothic" panose="020B0502020202020204" pitchFamily="34" charset="0"/>
              </a:rPr>
              <a:t>Заволноваться-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успокоиться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Появиться-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исчезнуть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Уважать-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ни в грош не ставить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Отвадить-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приблизить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A7D8AD-AF2A-427E-90E2-4C997824DEE8}"/>
              </a:ext>
            </a:extLst>
          </p:cNvPr>
          <p:cNvSpPr txBox="1"/>
          <p:nvPr/>
        </p:nvSpPr>
        <p:spPr>
          <a:xfrm>
            <a:off x="3535250" y="367081"/>
            <a:ext cx="4932608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Антонимы</a:t>
            </a:r>
          </a:p>
        </p:txBody>
      </p:sp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DAF2C3FF-AFFC-4761-9A4B-6D075DDD6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074" y="1704923"/>
            <a:ext cx="1867438" cy="344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140F154C-1B42-4F53-8478-7CFFAD689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3059" y="4290148"/>
            <a:ext cx="3786389" cy="242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842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05E02B-7ACC-45C2-8477-16326CF01119}"/>
              </a:ext>
            </a:extLst>
          </p:cNvPr>
          <p:cNvSpPr txBox="1"/>
          <p:nvPr/>
        </p:nvSpPr>
        <p:spPr>
          <a:xfrm>
            <a:off x="3644721" y="360608"/>
            <a:ext cx="511374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Виды омонимов: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4C51AE-C37B-479F-A4C7-2C8C91262EFF}"/>
              </a:ext>
            </a:extLst>
          </p:cNvPr>
          <p:cNvSpPr txBox="1"/>
          <p:nvPr/>
        </p:nvSpPr>
        <p:spPr>
          <a:xfrm>
            <a:off x="0" y="1839186"/>
            <a:ext cx="101649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Омографы</a:t>
            </a:r>
            <a:r>
              <a:rPr lang="ru-RU" sz="2800" b="1" dirty="0">
                <a:latin typeface="Century Gothic" panose="020B0502020202020204" pitchFamily="34" charset="0"/>
              </a:rPr>
              <a:t>- слова, которые пишутся </a:t>
            </a:r>
            <a:r>
              <a:rPr lang="ru-RU" sz="2800" b="1" u="sng" dirty="0">
                <a:latin typeface="Century Gothic" panose="020B0502020202020204" pitchFamily="34" charset="0"/>
              </a:rPr>
              <a:t>одинаково</a:t>
            </a:r>
            <a:r>
              <a:rPr lang="ru-RU" sz="2800" b="1" dirty="0">
                <a:latin typeface="Century Gothic" panose="020B0502020202020204" pitchFamily="34" charset="0"/>
              </a:rPr>
              <a:t>, но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                       </a:t>
            </a:r>
            <a:r>
              <a:rPr lang="ru-RU" sz="2800" b="1" u="sng" dirty="0">
                <a:latin typeface="Century Gothic" panose="020B0502020202020204" pitchFamily="34" charset="0"/>
              </a:rPr>
              <a:t>различаются ударением.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69A42CC3-5D1A-40AB-9FE0-56FBFC93C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86" y="4136443"/>
            <a:ext cx="2909105" cy="2215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3D983359-D16D-4A84-879A-8294EC6DF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878" y="3842546"/>
            <a:ext cx="2179400" cy="2712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32D51597-DD31-4D10-A0CD-85B4F040E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491" y="4735050"/>
            <a:ext cx="2720128" cy="1819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426D1580-F805-40F9-8132-FC14E2630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482" y="3964559"/>
            <a:ext cx="2588654" cy="1819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016188-BE23-4DF8-B424-14972A12AC39}"/>
              </a:ext>
            </a:extLst>
          </p:cNvPr>
          <p:cNvSpPr txBox="1"/>
          <p:nvPr/>
        </p:nvSpPr>
        <p:spPr>
          <a:xfrm>
            <a:off x="705170" y="3441339"/>
            <a:ext cx="1856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молод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е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ц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4BA7729-45B0-42C3-BEF5-0056F7AA5FF8}"/>
              </a:ext>
            </a:extLst>
          </p:cNvPr>
          <p:cNvCxnSpPr>
            <a:cxnSpLocks/>
          </p:cNvCxnSpPr>
          <p:nvPr/>
        </p:nvCxnSpPr>
        <p:spPr>
          <a:xfrm flipV="1">
            <a:off x="2060620" y="3269455"/>
            <a:ext cx="128788" cy="27223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168C3F1-B086-4A56-8A35-1D7A5565F4C4}"/>
              </a:ext>
            </a:extLst>
          </p:cNvPr>
          <p:cNvSpPr txBox="1"/>
          <p:nvPr/>
        </p:nvSpPr>
        <p:spPr>
          <a:xfrm>
            <a:off x="3853008" y="3112361"/>
            <a:ext cx="1856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м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лодец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0EC8ABE-D63D-431E-8E84-751655B2819B}"/>
              </a:ext>
            </a:extLst>
          </p:cNvPr>
          <p:cNvCxnSpPr>
            <a:cxnSpLocks/>
          </p:cNvCxnSpPr>
          <p:nvPr/>
        </p:nvCxnSpPr>
        <p:spPr>
          <a:xfrm flipV="1">
            <a:off x="4372353" y="2954596"/>
            <a:ext cx="128788" cy="27223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F0BF23A-C003-4A8B-AF1A-2D3A14C4C84E}"/>
              </a:ext>
            </a:extLst>
          </p:cNvPr>
          <p:cNvSpPr txBox="1"/>
          <p:nvPr/>
        </p:nvSpPr>
        <p:spPr>
          <a:xfrm>
            <a:off x="7149999" y="3964559"/>
            <a:ext cx="1241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пл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чу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4B12A07-19F1-44F9-93FC-E1C8809C5140}"/>
              </a:ext>
            </a:extLst>
          </p:cNvPr>
          <p:cNvCxnSpPr>
            <a:cxnSpLocks/>
          </p:cNvCxnSpPr>
          <p:nvPr/>
        </p:nvCxnSpPr>
        <p:spPr>
          <a:xfrm flipV="1">
            <a:off x="7770521" y="3792472"/>
            <a:ext cx="128788" cy="27223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6368F3C-1322-4206-B4B7-B02A86220856}"/>
              </a:ext>
            </a:extLst>
          </p:cNvPr>
          <p:cNvSpPr txBox="1"/>
          <p:nvPr/>
        </p:nvSpPr>
        <p:spPr>
          <a:xfrm>
            <a:off x="9861654" y="3163876"/>
            <a:ext cx="1241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плач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у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1A229C-45A0-448B-B0F4-A18EEE0E63E3}"/>
              </a:ext>
            </a:extLst>
          </p:cNvPr>
          <p:cNvCxnSpPr>
            <a:cxnSpLocks/>
          </p:cNvCxnSpPr>
          <p:nvPr/>
        </p:nvCxnSpPr>
        <p:spPr>
          <a:xfrm flipV="1">
            <a:off x="10872183" y="2997219"/>
            <a:ext cx="128788" cy="27223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727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7E072-CCE6-4591-83E6-579108E47F52}"/>
              </a:ext>
            </a:extLst>
          </p:cNvPr>
          <p:cNvSpPr txBox="1"/>
          <p:nvPr/>
        </p:nvSpPr>
        <p:spPr>
          <a:xfrm>
            <a:off x="3539129" y="437881"/>
            <a:ext cx="511374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Виды омонимов: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B2F50-931A-4633-8843-9556E8554025}"/>
              </a:ext>
            </a:extLst>
          </p:cNvPr>
          <p:cNvSpPr txBox="1"/>
          <p:nvPr/>
        </p:nvSpPr>
        <p:spPr>
          <a:xfrm>
            <a:off x="215721" y="1839186"/>
            <a:ext cx="11542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Омофоны</a:t>
            </a:r>
            <a:r>
              <a:rPr lang="ru-RU" sz="2800" b="1" dirty="0">
                <a:latin typeface="Century Gothic" panose="020B0502020202020204" pitchFamily="34" charset="0"/>
              </a:rPr>
              <a:t>- слова, которые </a:t>
            </a:r>
            <a:r>
              <a:rPr lang="ru-RU" sz="2800" b="1" u="sng" dirty="0">
                <a:latin typeface="Century Gothic" panose="020B0502020202020204" pitchFamily="34" charset="0"/>
              </a:rPr>
              <a:t>одинаково звучат</a:t>
            </a:r>
            <a:r>
              <a:rPr lang="ru-RU" sz="2800" b="1" dirty="0">
                <a:latin typeface="Century Gothic" panose="020B0502020202020204" pitchFamily="34" charset="0"/>
              </a:rPr>
              <a:t>, но </a:t>
            </a:r>
            <a:r>
              <a:rPr lang="ru-RU" sz="2800" b="1" u="sng" dirty="0">
                <a:latin typeface="Century Gothic" panose="020B0502020202020204" pitchFamily="34" charset="0"/>
              </a:rPr>
              <a:t>пишутся</a:t>
            </a:r>
            <a:r>
              <a:rPr lang="ru-RU" sz="2800" b="1" dirty="0">
                <a:latin typeface="Century Gothic" panose="020B0502020202020204" pitchFamily="34" charset="0"/>
              </a:rPr>
              <a:t>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                          </a:t>
            </a:r>
            <a:r>
              <a:rPr lang="ru-RU" sz="2800" b="1" u="sng" dirty="0">
                <a:latin typeface="Century Gothic" panose="020B0502020202020204" pitchFamily="34" charset="0"/>
              </a:rPr>
              <a:t>по-разному.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3377C9D-2071-4132-80D6-BE5D04655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21" y="4280845"/>
            <a:ext cx="3466492" cy="2313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23D1CD72-2CEF-4387-9663-23A47A67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94" y="3397440"/>
            <a:ext cx="2873678" cy="215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4A9052FC-60F4-4F8C-8FBB-627BA20B4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9" t="44418" r="30518" b="8006"/>
          <a:stretch/>
        </p:blipFill>
        <p:spPr bwMode="auto">
          <a:xfrm>
            <a:off x="6415411" y="3204169"/>
            <a:ext cx="2661290" cy="2153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E62BD4-2F63-4B8C-A8BB-2BBC0F7832CF}"/>
              </a:ext>
            </a:extLst>
          </p:cNvPr>
          <p:cNvSpPr txBox="1"/>
          <p:nvPr/>
        </p:nvSpPr>
        <p:spPr>
          <a:xfrm>
            <a:off x="1184856" y="3544612"/>
            <a:ext cx="12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лу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г</a:t>
            </a:r>
          </a:p>
        </p:txBody>
      </p:sp>
      <p:pic>
        <p:nvPicPr>
          <p:cNvPr id="9224" name="Picture 8">
            <a:extLst>
              <a:ext uri="{FF2B5EF4-FFF2-40B4-BE49-F238E27FC236}">
                <a16:creationId xmlns:a16="http://schemas.microsoft.com/office/drawing/2014/main" id="{7105A122-CEB5-43EF-9A36-4C3E27C2B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972" y="4566604"/>
            <a:ext cx="2661290" cy="2153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0C7055-6841-467F-900E-0E3DEFF44559}"/>
              </a:ext>
            </a:extLst>
          </p:cNvPr>
          <p:cNvSpPr txBox="1"/>
          <p:nvPr/>
        </p:nvSpPr>
        <p:spPr>
          <a:xfrm>
            <a:off x="4631164" y="5457994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лу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AF1BCF-DCBC-43F7-B623-ED95130EB84C}"/>
              </a:ext>
            </a:extLst>
          </p:cNvPr>
          <p:cNvSpPr txBox="1"/>
          <p:nvPr/>
        </p:nvSpPr>
        <p:spPr>
          <a:xfrm>
            <a:off x="7208151" y="5471773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рок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077395-91A7-470C-8ED2-BC4C48A7813B}"/>
              </a:ext>
            </a:extLst>
          </p:cNvPr>
          <p:cNvSpPr txBox="1"/>
          <p:nvPr/>
        </p:nvSpPr>
        <p:spPr>
          <a:xfrm>
            <a:off x="10166145" y="3645454"/>
            <a:ext cx="1457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рок</a:t>
            </a:r>
          </a:p>
        </p:txBody>
      </p:sp>
    </p:spTree>
    <p:extLst>
      <p:ext uri="{BB962C8B-B14F-4D97-AF65-F5344CB8AC3E}">
        <p14:creationId xmlns:p14="http://schemas.microsoft.com/office/powerpoint/2010/main" val="2182991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B3B58-2A45-4255-9BB6-67451BD63F80}"/>
              </a:ext>
            </a:extLst>
          </p:cNvPr>
          <p:cNvSpPr txBox="1"/>
          <p:nvPr/>
        </p:nvSpPr>
        <p:spPr>
          <a:xfrm>
            <a:off x="3539129" y="437881"/>
            <a:ext cx="511374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Виды омонимов: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C6688A-1B81-4B99-9B72-9DDB58658AA9}"/>
              </a:ext>
            </a:extLst>
          </p:cNvPr>
          <p:cNvSpPr txBox="1"/>
          <p:nvPr/>
        </p:nvSpPr>
        <p:spPr>
          <a:xfrm>
            <a:off x="215721" y="1839186"/>
            <a:ext cx="11542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Омоформы</a:t>
            </a:r>
            <a:r>
              <a:rPr lang="ru-RU" sz="2800" b="1" dirty="0">
                <a:latin typeface="Century Gothic" panose="020B0502020202020204" pitchFamily="34" charset="0"/>
              </a:rPr>
              <a:t>- слова, совпадающие </a:t>
            </a:r>
            <a:r>
              <a:rPr lang="ru-RU" sz="2800" b="1" u="sng" dirty="0">
                <a:latin typeface="Century Gothic" panose="020B0502020202020204" pitchFamily="34" charset="0"/>
              </a:rPr>
              <a:t>по звучанию </a:t>
            </a:r>
            <a:r>
              <a:rPr lang="ru-RU" sz="2800" b="1" dirty="0">
                <a:latin typeface="Century Gothic" panose="020B0502020202020204" pitchFamily="34" charset="0"/>
              </a:rPr>
              <a:t>и   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                    </a:t>
            </a:r>
            <a:r>
              <a:rPr lang="ru-RU" sz="2800" b="1" u="sng" dirty="0">
                <a:latin typeface="Century Gothic" panose="020B0502020202020204" pitchFamily="34" charset="0"/>
              </a:rPr>
              <a:t>написанию</a:t>
            </a:r>
            <a:r>
              <a:rPr lang="ru-RU" sz="2800" b="1" dirty="0">
                <a:latin typeface="Century Gothic" panose="020B0502020202020204" pitchFamily="34" charset="0"/>
              </a:rPr>
              <a:t> в какой-либо </a:t>
            </a:r>
            <a:r>
              <a:rPr lang="ru-RU" sz="2800" b="1" u="sng" dirty="0">
                <a:latin typeface="Century Gothic" panose="020B0502020202020204" pitchFamily="34" charset="0"/>
              </a:rPr>
              <a:t>грамматической форме.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238E8D47-762C-48BF-83E3-63042BA12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8886"/>
            <a:ext cx="3189492" cy="214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3A229C1C-A99A-4315-8E1B-67E06D777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69" y="3157711"/>
            <a:ext cx="2836974" cy="1835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0DA26C99-3E67-43E5-9B8A-AE6526585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19" y="4212450"/>
            <a:ext cx="2260242" cy="2591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8" name="Picture 8">
            <a:extLst>
              <a:ext uri="{FF2B5EF4-FFF2-40B4-BE49-F238E27FC236}">
                <a16:creationId xmlns:a16="http://schemas.microsoft.com/office/drawing/2014/main" id="{7A717705-6AD4-4D18-9F41-931D31908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811" y="4212452"/>
            <a:ext cx="2377510" cy="2591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589C2D-1958-4996-ADE0-CDDB32BDD575}"/>
              </a:ext>
            </a:extLst>
          </p:cNvPr>
          <p:cNvSpPr txBox="1"/>
          <p:nvPr/>
        </p:nvSpPr>
        <p:spPr>
          <a:xfrm>
            <a:off x="473939" y="3273759"/>
            <a:ext cx="14991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Пила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(сущ.)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7BED5C-3C7B-4215-8CAD-FA8C9326947C}"/>
              </a:ext>
            </a:extLst>
          </p:cNvPr>
          <p:cNvSpPr txBox="1"/>
          <p:nvPr/>
        </p:nvSpPr>
        <p:spPr>
          <a:xfrm>
            <a:off x="3421957" y="4992950"/>
            <a:ext cx="18053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Пила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(глагол)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762287-15F6-43AB-884D-BB9F73CB7D7E}"/>
              </a:ext>
            </a:extLst>
          </p:cNvPr>
          <p:cNvSpPr txBox="1"/>
          <p:nvPr/>
        </p:nvSpPr>
        <p:spPr>
          <a:xfrm>
            <a:off x="6871498" y="2984468"/>
            <a:ext cx="14991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Печь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(сущ.)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DCB5EB-BB46-4928-A73D-9D680B257C47}"/>
              </a:ext>
            </a:extLst>
          </p:cNvPr>
          <p:cNvSpPr txBox="1"/>
          <p:nvPr/>
        </p:nvSpPr>
        <p:spPr>
          <a:xfrm>
            <a:off x="9896116" y="3157711"/>
            <a:ext cx="17892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Печь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(глагол)</a:t>
            </a:r>
          </a:p>
        </p:txBody>
      </p:sp>
    </p:spTree>
    <p:extLst>
      <p:ext uri="{BB962C8B-B14F-4D97-AF65-F5344CB8AC3E}">
        <p14:creationId xmlns:p14="http://schemas.microsoft.com/office/powerpoint/2010/main" val="321931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742B906-2FAC-4FB9-8DE4-8AE167EFD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75262" y="250273"/>
            <a:ext cx="7623220" cy="76821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Сегодня на уроке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31193" y="1301150"/>
            <a:ext cx="9455239" cy="53389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повторим: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Century Gothic" panose="020B0502020202020204" pitchFamily="34" charset="0"/>
              </a:rPr>
              <a:t> </a:t>
            </a:r>
            <a:r>
              <a:rPr lang="ru-RU" altLang="ru-RU" sz="3600" b="1" dirty="0">
                <a:latin typeface="Century Gothic" panose="020B0502020202020204" pitchFamily="34" charset="0"/>
              </a:rPr>
              <a:t>-антонимы;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    - синонимы.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познакомимся с видами омонимов:</a:t>
            </a:r>
          </a:p>
          <a:p>
            <a:pPr algn="ctr">
              <a:buFontTx/>
              <a:buChar char="-"/>
            </a:pPr>
            <a:r>
              <a:rPr lang="ru-RU" altLang="ru-RU" sz="36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омоформами</a:t>
            </a:r>
            <a:r>
              <a:rPr lang="ru-RU" alt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pPr algn="ctr">
              <a:buFontTx/>
              <a:buChar char="-"/>
            </a:pPr>
            <a:r>
              <a:rPr lang="ru-RU" altLang="ru-RU" sz="3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омофонами;</a:t>
            </a:r>
          </a:p>
          <a:p>
            <a:pPr algn="ctr">
              <a:buFontTx/>
              <a:buChar char="-"/>
            </a:pPr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омографами.</a:t>
            </a:r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742B906-2FAC-4FB9-8DE4-8AE167EFD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79803" y="198757"/>
            <a:ext cx="7623220" cy="76821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Сегодня на уроке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43243" y="1519034"/>
            <a:ext cx="9455239" cy="53389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повторили: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Century Gothic" panose="020B0502020202020204" pitchFamily="34" charset="0"/>
              </a:rPr>
              <a:t> </a:t>
            </a:r>
            <a:r>
              <a:rPr lang="ru-RU" altLang="ru-RU" sz="3600" b="1" dirty="0">
                <a:latin typeface="Century Gothic" panose="020B0502020202020204" pitchFamily="34" charset="0"/>
              </a:rPr>
              <a:t>-антонимы;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    - синонимы.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Познакомились с видами омонимов: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- </a:t>
            </a:r>
            <a:r>
              <a:rPr lang="ru-RU" altLang="ru-RU" sz="36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омоформами</a:t>
            </a:r>
            <a:r>
              <a:rPr lang="ru-RU" alt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- омофонами;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- омографами.</a:t>
            </a:r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7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FB1E254C-E26D-4FD3-8B29-08C008992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834" y="1747849"/>
            <a:ext cx="1652941" cy="306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063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2F8E011-3E65-4D98-B410-5189D3B4DF5A}"/>
              </a:ext>
            </a:extLst>
          </p:cNvPr>
          <p:cNvSpPr txBox="1">
            <a:spLocks/>
          </p:cNvSpPr>
          <p:nvPr/>
        </p:nvSpPr>
        <p:spPr>
          <a:xfrm>
            <a:off x="2534433" y="1512599"/>
            <a:ext cx="7920037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5400" b="1">
                <a:solidFill>
                  <a:srgbClr val="C00000"/>
                </a:solidFill>
                <a:latin typeface="Georgia" panose="02040502050405020303" pitchFamily="18" charset="0"/>
              </a:rPr>
              <a:t>Задание на дом.</a:t>
            </a:r>
            <a:endParaRPr lang="ru-RU" altLang="ru-RU" sz="54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8214343A-7C9C-48F6-AB33-4091CDB162CA}"/>
              </a:ext>
            </a:extLst>
          </p:cNvPr>
          <p:cNvSpPr txBox="1">
            <a:spLocks/>
          </p:cNvSpPr>
          <p:nvPr/>
        </p:nvSpPr>
        <p:spPr>
          <a:xfrm>
            <a:off x="1000214" y="3016640"/>
            <a:ext cx="8951913" cy="1017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 pitchFamily="18" charset="2"/>
              <a:buNone/>
              <a:defRPr/>
            </a:pPr>
            <a:r>
              <a:rPr lang="ru-RU" sz="4800" b="1" dirty="0">
                <a:solidFill>
                  <a:srgbClr val="005DA2"/>
                </a:solidFill>
                <a:latin typeface="Comic Sans MS" panose="030F0702030302020204" pitchFamily="66" charset="0"/>
              </a:rPr>
              <a:t>Выполнить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4800" b="1" dirty="0">
                <a:solidFill>
                  <a:srgbClr val="005DA2"/>
                </a:solidFill>
                <a:latin typeface="Comic Sans MS" panose="030F0702030302020204" pitchFamily="66" charset="0"/>
              </a:rPr>
              <a:t>Упражнение 44.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711D9D61-10F3-46B5-A691-71793AF8F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6475">
            <a:off x="363025" y="2730406"/>
            <a:ext cx="32464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091236F-C662-47DB-98ED-16932223E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5291" y="4159876"/>
            <a:ext cx="4453408" cy="2551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142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3351217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02674-AA6C-4A41-891C-CE155C8E7CD0}"/>
              </a:ext>
            </a:extLst>
          </p:cNvPr>
          <p:cNvSpPr txBox="1"/>
          <p:nvPr/>
        </p:nvSpPr>
        <p:spPr>
          <a:xfrm>
            <a:off x="2634243" y="1827936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CF3EC76-AB8E-408B-8974-EAF84D6D3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8235" y="2597377"/>
            <a:ext cx="1935096" cy="1221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2A76590-55D2-4CE0-A202-FD1E9773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6313" y="363770"/>
            <a:ext cx="1039829" cy="146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FA4037E-1873-40D5-8DE2-EEC93F8AC740}"/>
              </a:ext>
            </a:extLst>
          </p:cNvPr>
          <p:cNvSpPr/>
          <p:nvPr/>
        </p:nvSpPr>
        <p:spPr>
          <a:xfrm>
            <a:off x="0" y="1724414"/>
            <a:ext cx="12734938" cy="513358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  Много слов на земле. Есть дневные слова-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   В них весеннего неба сквозит синева.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Есть слова-словно раны, слова словно суд,-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 С ними в плен не сдаются и в плен не берут.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Словом можно убить, словом можно спасти,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   Словом можно полки за собой повести.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Словом можно продать, и предать, и купить,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    Слово можно в разящий свинец перелить.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                                                                                             В.С.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Шефнер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15FF681-E128-40B5-9B47-848DE3E84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536" y="2085101"/>
            <a:ext cx="2686464" cy="3468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27280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Picture 2" descr="предлог">
            <a:extLst>
              <a:ext uri="{FF2B5EF4-FFF2-40B4-BE49-F238E27FC236}">
                <a16:creationId xmlns:a16="http://schemas.microsoft.com/office/drawing/2014/main" id="{283C2372-C097-4DEA-B554-2173A2131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364" y="5448484"/>
            <a:ext cx="1242811" cy="82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Определение">
            <a:extLst>
              <a:ext uri="{FF2B5EF4-FFF2-40B4-BE49-F238E27FC236}">
                <a16:creationId xmlns:a16="http://schemas.microsoft.com/office/drawing/2014/main" id="{2F8857B9-8AE8-4742-B579-5DDD00D60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835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>
            <a:extLst>
              <a:ext uri="{FF2B5EF4-FFF2-40B4-BE49-F238E27FC236}">
                <a16:creationId xmlns:a16="http://schemas.microsoft.com/office/drawing/2014/main" id="{7C4EF1BF-F4BF-4C37-94C9-F66E3D606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7F31902-4845-48DD-B5C3-80BBA6B33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426" y="2026971"/>
            <a:ext cx="2644151" cy="34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9701D5C-F411-495F-9D98-28985AE3E910}"/>
              </a:ext>
            </a:extLst>
          </p:cNvPr>
          <p:cNvSpPr/>
          <p:nvPr/>
        </p:nvSpPr>
        <p:spPr>
          <a:xfrm>
            <a:off x="2402709" y="1859973"/>
            <a:ext cx="9587522" cy="259611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Слова бывают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однозначные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(имеющие одно лексическое значение) и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многозначные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 (имеющие несколько значений)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CB91455F-F341-4699-8E83-37A29F53A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792" y="4456091"/>
            <a:ext cx="2644151" cy="217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543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841"/>
            <a:ext cx="12250384" cy="68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212906AF-4EDD-4B01-8498-7ADBB1A393AE}"/>
              </a:ext>
            </a:extLst>
          </p:cNvPr>
          <p:cNvSpPr/>
          <p:nvPr/>
        </p:nvSpPr>
        <p:spPr>
          <a:xfrm>
            <a:off x="3889418" y="1594902"/>
            <a:ext cx="4224271" cy="1635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Однозначные слова </a:t>
            </a:r>
          </a:p>
        </p:txBody>
      </p:sp>
      <p:pic>
        <p:nvPicPr>
          <p:cNvPr id="4098" name="Picture 2" descr="автобусы">
            <a:extLst>
              <a:ext uri="{FF2B5EF4-FFF2-40B4-BE49-F238E27FC236}">
                <a16:creationId xmlns:a16="http://schemas.microsoft.com/office/drawing/2014/main" id="{E438906C-13BC-432D-98A5-A2047801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43" y="3873865"/>
            <a:ext cx="3393583" cy="226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EBA671B-BF56-45E0-BCBF-17024B1AD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951" y="4597758"/>
            <a:ext cx="1863913" cy="208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338F744-4105-4B74-A83F-5F5BD52F0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011" y="4142809"/>
            <a:ext cx="4116946" cy="257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5F3CDC-6BF1-4FD9-8FCD-85A20C624D39}"/>
              </a:ext>
            </a:extLst>
          </p:cNvPr>
          <p:cNvSpPr txBox="1"/>
          <p:nvPr/>
        </p:nvSpPr>
        <p:spPr>
          <a:xfrm>
            <a:off x="1571223" y="2949262"/>
            <a:ext cx="1707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автобус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1E2B1-8A09-40BA-9DE9-00F77FA0F74F}"/>
              </a:ext>
            </a:extLst>
          </p:cNvPr>
          <p:cNvSpPr txBox="1"/>
          <p:nvPr/>
        </p:nvSpPr>
        <p:spPr>
          <a:xfrm>
            <a:off x="5265408" y="3779950"/>
            <a:ext cx="2117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карандаш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5D758B-D343-42E7-8526-F043761EA3AD}"/>
              </a:ext>
            </a:extLst>
          </p:cNvPr>
          <p:cNvSpPr txBox="1"/>
          <p:nvPr/>
        </p:nvSpPr>
        <p:spPr>
          <a:xfrm>
            <a:off x="9629104" y="3164048"/>
            <a:ext cx="2254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компьютер</a:t>
            </a:r>
          </a:p>
        </p:txBody>
      </p:sp>
    </p:spTree>
    <p:extLst>
      <p:ext uri="{BB962C8B-B14F-4D97-AF65-F5344CB8AC3E}">
        <p14:creationId xmlns:p14="http://schemas.microsoft.com/office/powerpoint/2010/main" val="37656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7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598F6A2-B1FF-4D30-9E8E-E3A301A6D85A}"/>
              </a:ext>
            </a:extLst>
          </p:cNvPr>
          <p:cNvSpPr/>
          <p:nvPr/>
        </p:nvSpPr>
        <p:spPr>
          <a:xfrm>
            <a:off x="274749" y="1835445"/>
            <a:ext cx="5031348" cy="15238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Многозначные слова-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C945539-6C92-419F-B08F-F5D069C64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4"/>
          <a:stretch/>
        </p:blipFill>
        <p:spPr bwMode="auto">
          <a:xfrm>
            <a:off x="-1" y="3441879"/>
            <a:ext cx="5554518" cy="3265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0AB15B-70F5-4124-B095-E9E4B3216F4D}"/>
              </a:ext>
            </a:extLst>
          </p:cNvPr>
          <p:cNvSpPr txBox="1"/>
          <p:nvPr/>
        </p:nvSpPr>
        <p:spPr>
          <a:xfrm>
            <a:off x="5580846" y="2058767"/>
            <a:ext cx="55691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слова, у которых несколько</a:t>
            </a:r>
          </a:p>
          <a:p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 лексических значений</a:t>
            </a:r>
            <a:r>
              <a:rPr lang="ru-RU" sz="3200" dirty="0">
                <a:solidFill>
                  <a:srgbClr val="7030A0"/>
                </a:solidFill>
                <a:latin typeface="Century" panose="02040604050505020304" pitchFamily="18" charset="0"/>
              </a:rPr>
              <a:t>.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36FA30C-B500-4071-91D2-5586F80A4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890" y="3902299"/>
            <a:ext cx="2725092" cy="294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9CB6AD13-4B12-47A9-A215-CF8B80375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125" y="4040076"/>
            <a:ext cx="2322898" cy="266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E7E17D-C069-4704-B241-FD9882E28E32}"/>
              </a:ext>
            </a:extLst>
          </p:cNvPr>
          <p:cNvSpPr txBox="1"/>
          <p:nvPr/>
        </p:nvSpPr>
        <p:spPr>
          <a:xfrm>
            <a:off x="7637172" y="3211797"/>
            <a:ext cx="2073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кран </a:t>
            </a:r>
          </a:p>
        </p:txBody>
      </p:sp>
    </p:spTree>
    <p:extLst>
      <p:ext uri="{BB962C8B-B14F-4D97-AF65-F5344CB8AC3E}">
        <p14:creationId xmlns:p14="http://schemas.microsoft.com/office/powerpoint/2010/main" val="2426967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3767CF-DEF5-4F8A-A89C-5D4F7E01B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6098D-2B10-43C6-8F77-CDA44F3C2C2A}"/>
              </a:ext>
            </a:extLst>
          </p:cNvPr>
          <p:cNvSpPr txBox="1"/>
          <p:nvPr/>
        </p:nvSpPr>
        <p:spPr>
          <a:xfrm>
            <a:off x="965288" y="1718131"/>
            <a:ext cx="974497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СИНОНИМЫ</a:t>
            </a:r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-слова, различные по звучанию, </a:t>
            </a:r>
          </a:p>
          <a:p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но близкие по лексическому значению:</a:t>
            </a:r>
          </a:p>
          <a:p>
            <a:endParaRPr lang="ru-RU" sz="4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врач-доктор,</a:t>
            </a:r>
          </a:p>
          <a:p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                   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безграничный-бескрайний,</a:t>
            </a:r>
          </a:p>
          <a:p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                       градусник-термометр.</a:t>
            </a:r>
          </a:p>
          <a:p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                      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8B4C79-A669-4A1C-A6D1-6BC2C54BC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5" y="3272219"/>
            <a:ext cx="2924944" cy="29249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418352-4CA5-41DF-BD20-6D83B5A2F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168" y="3272219"/>
            <a:ext cx="2110544" cy="2110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0395A-28D5-406D-818D-5E8FB7AB5E24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Comic Sans MS" panose="030F0702030302020204" pitchFamily="66" charset="0"/>
              </a:rPr>
              <a:t>Выполним упражнение 41.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E0C70F-672A-4552-9718-1A9DA129271B}"/>
              </a:ext>
            </a:extLst>
          </p:cNvPr>
          <p:cNvSpPr/>
          <p:nvPr/>
        </p:nvSpPr>
        <p:spPr>
          <a:xfrm>
            <a:off x="148107" y="1637256"/>
            <a:ext cx="11848564" cy="4832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latin typeface="Century Gothic" panose="020B0502020202020204" pitchFamily="34" charset="0"/>
              </a:rPr>
              <a:t>Подберите из слов для справок синонимы и запишите синонимические ряды.</a:t>
            </a:r>
          </a:p>
          <a:p>
            <a:pPr algn="ctr"/>
            <a:endParaRPr lang="ru-RU" sz="28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Работа, бороться, представление, просить, основной, неизвестный, спокойно, вежливо. </a:t>
            </a: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u="sng" dirty="0">
                <a:solidFill>
                  <a:srgbClr val="00B050"/>
                </a:solidFill>
                <a:latin typeface="Century Gothic" panose="020B0502020202020204" pitchFamily="34" charset="0"/>
              </a:rPr>
              <a:t>Слова для справок: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ходатайство, неведомый, занятие, служба, учтиво, зрелище, незнакомый, обходительно, дело, биться, сражаться, спектакль, взывать, умолять</a:t>
            </a:r>
            <a:r>
              <a:rPr lang="ru-RU" sz="2800" b="1" baseline="42000" dirty="0">
                <a:latin typeface="Century Gothic" panose="020B0502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, воевать, смирно, главный, первостепенный, труд, тихо, безмятежно,  драться.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5BC007-8400-497A-A4B5-9349A9A5E31C}"/>
              </a:ext>
            </a:extLst>
          </p:cNvPr>
          <p:cNvSpPr/>
          <p:nvPr/>
        </p:nvSpPr>
        <p:spPr>
          <a:xfrm>
            <a:off x="195329" y="2661028"/>
            <a:ext cx="11801342" cy="400264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Работа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занятие, служба, дело, труд.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Бороться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биться, сражаться, воевать, драться.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Представление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зрелище, спектакль.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Просить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ходатайствовать, взывать, умолять.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Основной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главный, первостепенный.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Неизвестный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неведомый, незнакомый.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Спокойно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 смирно, безмятежно.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Вежливо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обходительно, учтиво.</a:t>
            </a:r>
          </a:p>
        </p:txBody>
      </p:sp>
    </p:spTree>
    <p:extLst>
      <p:ext uri="{BB962C8B-B14F-4D97-AF65-F5344CB8AC3E}">
        <p14:creationId xmlns:p14="http://schemas.microsoft.com/office/powerpoint/2010/main" val="1208752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2105</TotalTime>
  <Words>835</Words>
  <Application>Microsoft Office PowerPoint</Application>
  <PresentationFormat>Широкоэкранный</PresentationFormat>
  <Paragraphs>156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Century</vt:lpstr>
      <vt:lpstr>Century Gothic</vt:lpstr>
      <vt:lpstr>Comic Sans MS</vt:lpstr>
      <vt:lpstr>Georgia</vt:lpstr>
      <vt:lpstr>Monotype Corsiva</vt:lpstr>
      <vt:lpstr>PT Sans</vt:lpstr>
      <vt:lpstr>Wingdings 2</vt:lpstr>
      <vt:lpstr>Ретро</vt:lpstr>
      <vt:lpstr>Тема Office</vt:lpstr>
      <vt:lpstr>Презентация PowerPoint</vt:lpstr>
      <vt:lpstr>Сегодня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ТАНЮШКА</cp:lastModifiedBy>
  <cp:revision>141</cp:revision>
  <dcterms:created xsi:type="dcterms:W3CDTF">2020-04-30T16:19:34Z</dcterms:created>
  <dcterms:modified xsi:type="dcterms:W3CDTF">2020-09-05T07:04:20Z</dcterms:modified>
</cp:coreProperties>
</file>