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1396" r:id="rId3"/>
    <p:sldId id="286" r:id="rId4"/>
    <p:sldId id="259" r:id="rId5"/>
    <p:sldId id="289" r:id="rId6"/>
    <p:sldId id="288" r:id="rId7"/>
    <p:sldId id="290" r:id="rId8"/>
    <p:sldId id="301" r:id="rId9"/>
    <p:sldId id="291" r:id="rId10"/>
    <p:sldId id="264" r:id="rId11"/>
    <p:sldId id="1397" r:id="rId12"/>
    <p:sldId id="279" r:id="rId13"/>
    <p:sldId id="298" r:id="rId14"/>
    <p:sldId id="299" r:id="rId15"/>
    <p:sldId id="260" r:id="rId16"/>
    <p:sldId id="300" r:id="rId17"/>
    <p:sldId id="297" r:id="rId18"/>
    <p:sldId id="305" r:id="rId19"/>
    <p:sldId id="285" r:id="rId20"/>
    <p:sldId id="307" r:id="rId21"/>
    <p:sldId id="303" r:id="rId22"/>
    <p:sldId id="309" r:id="rId23"/>
    <p:sldId id="310" r:id="rId24"/>
    <p:sldId id="304" r:id="rId25"/>
    <p:sldId id="308" r:id="rId26"/>
    <p:sldId id="257" r:id="rId27"/>
    <p:sldId id="287" r:id="rId28"/>
    <p:sldId id="306" r:id="rId29"/>
    <p:sldId id="27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B97"/>
    <a:srgbClr val="F6F3EC"/>
    <a:srgbClr val="612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74" d="100"/>
          <a:sy n="74" d="100"/>
        </p:scale>
        <p:origin x="45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7403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BDD88-589B-4ED0-BC35-B7055D196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1B0A17-F609-4092-8F0A-365002E44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8A853-D070-4BEC-8339-5310EAB94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BFEAD4-E0D6-4CF2-9AD4-42497C9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61E6EC-EFF6-4F0B-AA93-813A3F78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08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B9DCA-A360-426B-8B45-EC2CF01C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C7229A-D837-49A4-906E-46DF2C23E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C0328D-A210-4C72-A1F9-B587B97E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5B78F1-291A-4A00-B8D5-779E3EF2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AC5138-B547-46A9-BF56-E5B1E41B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92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46675-BB89-4C12-A5A4-6A369977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D592D0-D647-4B81-A5E9-C8DDDB365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091B60-7CA1-4764-8046-10321689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FAAC3E-FD1E-4648-8860-BD6B38B5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F3E7FB-9EC6-4AE9-9D79-32E413E3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08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3CE91-B312-4BBC-8837-84E9A50F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6A852-164D-429A-A593-97CA07E53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34C51F-61DB-4B2B-BA34-12765622D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D56537-FCE7-4D53-A533-AD723ADB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AF47FE-5642-4DF8-8BBC-0841974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B35D9B-FE66-4A2B-848A-EF823803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33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83AB2-3CF6-4D3F-81A7-F9D1EE34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6333F-83C5-40A7-98D8-D5543C9C4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A2C265-6076-4B94-8747-43268508E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D8E653-26CA-43FB-A793-369616344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B67913-35E4-4861-8045-E5C285390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3915FD-1A31-4883-BBB0-FEB9E8F4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A49C51-F6C8-4CAF-BE5A-2F37E86E0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58EA46-2007-4EB5-8ED8-DF098DFA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6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F5901-FC32-4F48-BE56-D9787C1A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130632-5188-486C-A771-005EA864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2315FD-47B8-4504-A642-5BD07FC5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32148E-3C88-4659-8C2D-5DE7B979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53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5CE8D0-0C77-44B2-92FD-83ED19D26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81C556-11DC-4F24-B347-9101D68A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68E1C6-7C4D-4F23-B055-B384EC41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8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4A6BB-AA6D-40D2-80C5-60860F62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ED33DD-578A-458D-B92E-0E69CCEE3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145963-C014-4BE5-97AA-7FD37EEFF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53757B-F3D1-47AC-9C96-FEEC7C79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2668A7-8AF2-488B-BFB4-73B1CEB5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564C89-2784-4F0A-8D6D-3CAF479E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947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4E338-3F78-4D76-BE4E-984A3EA33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116924-CF85-4EB2-BEEF-5A4293643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96D27E-CF4C-493B-9E24-C470267CD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D66C40-AB47-430D-82DB-0453EDFC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D4E6C2-58F2-4F67-9FBC-B023970D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D5DF1-A679-4AC7-AFF0-27BA54D1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4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D0C4B-CC35-410E-86B2-8E393E4D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A620D5-6A1A-455B-9512-832D52398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B4BC3E-59D1-4547-860D-5EE010BA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05830-B469-4CB2-B28D-BDF95911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106BB-B9A2-4407-A108-E6D244B9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3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A01653-92AE-4413-B86F-619AFBEC69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753ED-1891-4B72-BFD2-F535B6914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6FB840-C0D1-4F12-BE03-DFC78363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A72B5-F94A-44A0-8729-0E88F74E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C529F-F8A5-4BA7-AF0A-DC009522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8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539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A3F91-E1EC-4ABC-B8B0-2632BC21F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7D6DD6-7392-4F60-85D8-4CE52E5B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A3643C-4574-4EC3-B01B-A33B19492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сб 05.09.20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05E93-C6D6-4B15-8D4F-5456A841E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BD55A2-7E6B-4326-BC54-59D1A3255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77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pics.livejournal.com/pat_cholman/pic/00002cwk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8252" y="2644423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28252" y="4438107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762" y="1156970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75A4F4D-43DB-4668-AA70-0FDB52242C44}"/>
              </a:ext>
            </a:extLst>
          </p:cNvPr>
          <p:cNvSpPr txBox="1">
            <a:spLocks/>
          </p:cNvSpPr>
          <p:nvPr/>
        </p:nvSpPr>
        <p:spPr>
          <a:xfrm>
            <a:off x="2049238" y="471857"/>
            <a:ext cx="626191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-11" dirty="0">
                <a:solidFill>
                  <a:sysClr val="window" lastClr="FFFFFF"/>
                </a:solidFill>
              </a:rPr>
              <a:t>Русский</a:t>
            </a:r>
            <a:r>
              <a:rPr lang="ru-RU" sz="7196" kern="0" spc="-116" dirty="0">
                <a:solidFill>
                  <a:sysClr val="window" lastClr="FFFFFF"/>
                </a:solidFill>
              </a:rPr>
              <a:t> </a:t>
            </a:r>
            <a:r>
              <a:rPr lang="ru-RU" sz="7196" kern="0" spc="21" dirty="0">
                <a:solidFill>
                  <a:sysClr val="window" lastClr="FFFFFF"/>
                </a:solidFill>
              </a:rPr>
              <a:t>язык</a:t>
            </a: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CBB755C7-D145-4CBF-A0CA-DCC15AF34619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301975" y="0"/>
                </a:move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30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18914"/>
                </a:lnTo>
                <a:lnTo>
                  <a:pt x="18921" y="15454"/>
                </a:lnTo>
                <a:lnTo>
                  <a:pt x="323109" y="15454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close/>
              </a:path>
              <a:path w="325120" h="464184">
                <a:moveTo>
                  <a:pt x="321185" y="247345"/>
                </a:moveTo>
                <a:lnTo>
                  <a:pt x="312649" y="247345"/>
                </a:lnTo>
                <a:lnTo>
                  <a:pt x="309190" y="250804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23087" y="448318"/>
                </a:lnTo>
                <a:lnTo>
                  <a:pt x="324648" y="440585"/>
                </a:lnTo>
                <a:lnTo>
                  <a:pt x="324648" y="250804"/>
                </a:lnTo>
                <a:lnTo>
                  <a:pt x="321185" y="247345"/>
                </a:lnTo>
                <a:close/>
              </a:path>
              <a:path w="325120" h="464184">
                <a:moveTo>
                  <a:pt x="323109" y="15454"/>
                </a:moveTo>
                <a:lnTo>
                  <a:pt x="305727" y="15454"/>
                </a:lnTo>
                <a:lnTo>
                  <a:pt x="309190" y="18914"/>
                </a:lnTo>
                <a:lnTo>
                  <a:pt x="309190" y="73832"/>
                </a:lnTo>
                <a:lnTo>
                  <a:pt x="31264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23183"/>
                </a:lnTo>
                <a:lnTo>
                  <a:pt x="323109" y="1545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A320EC73-1DA7-41B7-A48C-0FE802E7001D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23187" y="463777"/>
                </a:move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4648" y="440585"/>
                </a:lnTo>
                <a:lnTo>
                  <a:pt x="324648" y="255074"/>
                </a:lnTo>
                <a:lnTo>
                  <a:pt x="324648" y="250804"/>
                </a:lnTo>
                <a:lnTo>
                  <a:pt x="321185" y="247345"/>
                </a:lnTo>
                <a:lnTo>
                  <a:pt x="316919" y="247345"/>
                </a:lnTo>
                <a:lnTo>
                  <a:pt x="312649" y="247345"/>
                </a:lnTo>
                <a:lnTo>
                  <a:pt x="309190" y="250804"/>
                </a:lnTo>
                <a:lnTo>
                  <a:pt x="309190" y="255074"/>
                </a:lnTo>
                <a:lnTo>
                  <a:pt x="309190" y="440585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01457" y="448318"/>
                </a:lnTo>
                <a:lnTo>
                  <a:pt x="231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440585"/>
                </a:lnTo>
                <a:lnTo>
                  <a:pt x="15458" y="23183"/>
                </a:lnTo>
                <a:lnTo>
                  <a:pt x="15458" y="18914"/>
                </a:lnTo>
                <a:lnTo>
                  <a:pt x="18921" y="15454"/>
                </a:lnTo>
                <a:lnTo>
                  <a:pt x="23187" y="15454"/>
                </a:lnTo>
                <a:lnTo>
                  <a:pt x="301457" y="15454"/>
                </a:lnTo>
                <a:lnTo>
                  <a:pt x="305727" y="15454"/>
                </a:lnTo>
                <a:lnTo>
                  <a:pt x="309190" y="18914"/>
                </a:lnTo>
                <a:lnTo>
                  <a:pt x="309190" y="23183"/>
                </a:lnTo>
                <a:lnTo>
                  <a:pt x="309190" y="69562"/>
                </a:lnTo>
                <a:lnTo>
                  <a:pt x="309190" y="73832"/>
                </a:lnTo>
                <a:lnTo>
                  <a:pt x="312649" y="77292"/>
                </a:lnTo>
                <a:lnTo>
                  <a:pt x="31691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69562"/>
                </a:lnTo>
                <a:lnTo>
                  <a:pt x="324648" y="23183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6F5E0EA3-D2C1-4987-9881-745CA41B84A5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406805" y="11192"/>
                </a:moveTo>
                <a:lnTo>
                  <a:pt x="352473" y="11192"/>
                </a:lnTo>
                <a:lnTo>
                  <a:pt x="35384" y="328280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761" y="330761"/>
                </a:lnTo>
                <a:lnTo>
                  <a:pt x="0" y="409531"/>
                </a:lnTo>
                <a:lnTo>
                  <a:pt x="245" y="412274"/>
                </a:lnTo>
                <a:lnTo>
                  <a:pt x="3107" y="416613"/>
                </a:lnTo>
                <a:lnTo>
                  <a:pt x="5529" y="417920"/>
                </a:lnTo>
                <a:lnTo>
                  <a:pt x="9195" y="417920"/>
                </a:lnTo>
                <a:lnTo>
                  <a:pt x="10213" y="417711"/>
                </a:lnTo>
                <a:lnTo>
                  <a:pt x="61990" y="395507"/>
                </a:lnTo>
                <a:lnTo>
                  <a:pt x="22816" y="395507"/>
                </a:lnTo>
                <a:lnTo>
                  <a:pt x="43498" y="347241"/>
                </a:lnTo>
                <a:lnTo>
                  <a:pt x="65430" y="347241"/>
                </a:lnTo>
                <a:lnTo>
                  <a:pt x="51854" y="333665"/>
                </a:lnTo>
                <a:lnTo>
                  <a:pt x="307051" y="78479"/>
                </a:lnTo>
                <a:lnTo>
                  <a:pt x="328910" y="78479"/>
                </a:lnTo>
                <a:lnTo>
                  <a:pt x="317981" y="67549"/>
                </a:lnTo>
                <a:lnTo>
                  <a:pt x="330602" y="54918"/>
                </a:lnTo>
                <a:lnTo>
                  <a:pt x="352438" y="54918"/>
                </a:lnTo>
                <a:lnTo>
                  <a:pt x="341532" y="43988"/>
                </a:lnTo>
                <a:lnTo>
                  <a:pt x="369260" y="16300"/>
                </a:lnTo>
                <a:lnTo>
                  <a:pt x="377798" y="14014"/>
                </a:lnTo>
                <a:lnTo>
                  <a:pt x="408786" y="14014"/>
                </a:lnTo>
                <a:lnTo>
                  <a:pt x="406994" y="11318"/>
                </a:lnTo>
                <a:lnTo>
                  <a:pt x="406805" y="11192"/>
                </a:lnTo>
                <a:close/>
              </a:path>
              <a:path w="418465" h="418465">
                <a:moveTo>
                  <a:pt x="65430" y="347241"/>
                </a:moveTo>
                <a:lnTo>
                  <a:pt x="43498" y="347241"/>
                </a:lnTo>
                <a:lnTo>
                  <a:pt x="71078" y="374821"/>
                </a:lnTo>
                <a:lnTo>
                  <a:pt x="22816" y="395507"/>
                </a:lnTo>
                <a:lnTo>
                  <a:pt x="61990" y="39550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932" y="382960"/>
                </a:lnTo>
                <a:lnTo>
                  <a:pt x="106502" y="366465"/>
                </a:lnTo>
                <a:lnTo>
                  <a:pt x="84654" y="366465"/>
                </a:lnTo>
                <a:lnTo>
                  <a:pt x="65430" y="347241"/>
                </a:lnTo>
                <a:close/>
              </a:path>
              <a:path w="418465" h="418465">
                <a:moveTo>
                  <a:pt x="328910" y="78479"/>
                </a:moveTo>
                <a:lnTo>
                  <a:pt x="307051" y="78479"/>
                </a:lnTo>
                <a:lnTo>
                  <a:pt x="339840" y="111268"/>
                </a:lnTo>
                <a:lnTo>
                  <a:pt x="84654" y="366465"/>
                </a:lnTo>
                <a:lnTo>
                  <a:pt x="106502" y="366465"/>
                </a:lnTo>
                <a:lnTo>
                  <a:pt x="372632" y="100338"/>
                </a:lnTo>
                <a:lnTo>
                  <a:pt x="350770" y="100338"/>
                </a:lnTo>
                <a:lnTo>
                  <a:pt x="328910" y="78479"/>
                </a:lnTo>
                <a:close/>
              </a:path>
              <a:path w="418465" h="418465">
                <a:moveTo>
                  <a:pt x="352438" y="54918"/>
                </a:moveTo>
                <a:lnTo>
                  <a:pt x="330602" y="54918"/>
                </a:lnTo>
                <a:lnTo>
                  <a:pt x="363402" y="87713"/>
                </a:lnTo>
                <a:lnTo>
                  <a:pt x="350770" y="100338"/>
                </a:lnTo>
                <a:lnTo>
                  <a:pt x="372632" y="100338"/>
                </a:lnTo>
                <a:lnTo>
                  <a:pt x="396154" y="76817"/>
                </a:lnTo>
                <a:lnTo>
                  <a:pt x="374291" y="76817"/>
                </a:lnTo>
                <a:lnTo>
                  <a:pt x="352438" y="54918"/>
                </a:lnTo>
                <a:close/>
              </a:path>
              <a:path w="418465" h="418465">
                <a:moveTo>
                  <a:pt x="408786" y="14014"/>
                </a:moveTo>
                <a:lnTo>
                  <a:pt x="377798" y="14014"/>
                </a:lnTo>
                <a:lnTo>
                  <a:pt x="393804" y="18301"/>
                </a:lnTo>
                <a:lnTo>
                  <a:pt x="400057" y="24551"/>
                </a:lnTo>
                <a:lnTo>
                  <a:pt x="404345" y="40561"/>
                </a:lnTo>
                <a:lnTo>
                  <a:pt x="402059" y="49100"/>
                </a:lnTo>
                <a:lnTo>
                  <a:pt x="396198" y="54957"/>
                </a:lnTo>
                <a:lnTo>
                  <a:pt x="374291" y="76817"/>
                </a:lnTo>
                <a:lnTo>
                  <a:pt x="396154" y="76817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8786" y="14014"/>
                </a:lnTo>
                <a:close/>
              </a:path>
              <a:path w="418465" h="418465">
                <a:moveTo>
                  <a:pt x="396158" y="54950"/>
                </a:moveTo>
                <a:close/>
              </a:path>
              <a:path w="418465" h="418465">
                <a:moveTo>
                  <a:pt x="379748" y="0"/>
                </a:moveTo>
                <a:lnTo>
                  <a:pt x="365235" y="2783"/>
                </a:lnTo>
                <a:lnTo>
                  <a:pt x="352454" y="11199"/>
                </a:lnTo>
                <a:lnTo>
                  <a:pt x="406805" y="11192"/>
                </a:lnTo>
                <a:lnTo>
                  <a:pt x="394249" y="2846"/>
                </a:lnTo>
                <a:lnTo>
                  <a:pt x="37974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0ABB8709-86F6-46CA-8C30-4777699EAB4C}"/>
              </a:ext>
            </a:extLst>
          </p:cNvPr>
          <p:cNvSpPr/>
          <p:nvPr/>
        </p:nvSpPr>
        <p:spPr>
          <a:xfrm>
            <a:off x="1554429" y="673002"/>
            <a:ext cx="138756" cy="138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06354F10-528C-411E-AECE-792AA79C15FD}"/>
              </a:ext>
            </a:extLst>
          </p:cNvPr>
          <p:cNvSpPr/>
          <p:nvPr/>
        </p:nvSpPr>
        <p:spPr>
          <a:xfrm>
            <a:off x="882736" y="1381216"/>
            <a:ext cx="102148" cy="102148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0" y="48265"/>
                </a:moveTo>
                <a:lnTo>
                  <a:pt x="20681" y="0"/>
                </a:lnTo>
                <a:lnTo>
                  <a:pt x="48261" y="27579"/>
                </a:lnTo>
                <a:lnTo>
                  <a:pt x="0" y="48265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ABFF23E1-C735-4C78-94D0-05E248A54E8A}"/>
              </a:ext>
            </a:extLst>
          </p:cNvPr>
          <p:cNvSpPr/>
          <p:nvPr/>
        </p:nvSpPr>
        <p:spPr>
          <a:xfrm>
            <a:off x="944196" y="812352"/>
            <a:ext cx="610197" cy="610197"/>
          </a:xfrm>
          <a:custGeom>
            <a:avLst/>
            <a:gdLst/>
            <a:ahLst/>
            <a:cxnLst/>
            <a:rect l="l" t="t" r="r" b="b"/>
            <a:pathLst>
              <a:path w="288290" h="288290">
                <a:moveTo>
                  <a:pt x="255197" y="0"/>
                </a:moveTo>
                <a:lnTo>
                  <a:pt x="287986" y="32788"/>
                </a:lnTo>
                <a:lnTo>
                  <a:pt x="32800" y="287986"/>
                </a:lnTo>
                <a:lnTo>
                  <a:pt x="0" y="255186"/>
                </a:lnTo>
                <a:lnTo>
                  <a:pt x="255197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349ECD76-B28B-45A9-AA8C-8C168BF29136}"/>
              </a:ext>
            </a:extLst>
          </p:cNvPr>
          <p:cNvSpPr/>
          <p:nvPr/>
        </p:nvSpPr>
        <p:spPr>
          <a:xfrm>
            <a:off x="1507485" y="762483"/>
            <a:ext cx="96771" cy="96771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32788" y="45420"/>
                </a:moveTo>
                <a:lnTo>
                  <a:pt x="0" y="12631"/>
                </a:lnTo>
                <a:lnTo>
                  <a:pt x="12621" y="0"/>
                </a:lnTo>
                <a:lnTo>
                  <a:pt x="45421" y="32795"/>
                </a:lnTo>
                <a:lnTo>
                  <a:pt x="32788" y="4542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95C7C7C-2970-4E77-BAA2-3030D8DC862C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352473" y="11192"/>
                </a:moveTo>
                <a:lnTo>
                  <a:pt x="301579" y="62078"/>
                </a:lnTo>
                <a:lnTo>
                  <a:pt x="35460" y="328208"/>
                </a:lnTo>
                <a:lnTo>
                  <a:pt x="35359" y="328381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822" y="330631"/>
                </a:lnTo>
                <a:lnTo>
                  <a:pt x="33761" y="330761"/>
                </a:lnTo>
                <a:lnTo>
                  <a:pt x="1026" y="407145"/>
                </a:lnTo>
                <a:lnTo>
                  <a:pt x="0" y="409531"/>
                </a:lnTo>
                <a:lnTo>
                  <a:pt x="245" y="412274"/>
                </a:lnTo>
                <a:lnTo>
                  <a:pt x="1677" y="414446"/>
                </a:lnTo>
                <a:lnTo>
                  <a:pt x="3107" y="416613"/>
                </a:lnTo>
                <a:lnTo>
                  <a:pt x="5529" y="417920"/>
                </a:lnTo>
                <a:lnTo>
                  <a:pt x="8129" y="417920"/>
                </a:lnTo>
                <a:lnTo>
                  <a:pt x="9177" y="417923"/>
                </a:lnTo>
                <a:lnTo>
                  <a:pt x="10213" y="417711"/>
                </a:lnTo>
                <a:lnTo>
                  <a:pt x="11174" y="417293"/>
                </a:lnTo>
                <a:lnTo>
                  <a:pt x="87552" y="384559"/>
                </a:lnTo>
                <a:lnTo>
                  <a:pt x="87682" y="38449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863" y="383029"/>
                </a:lnTo>
                <a:lnTo>
                  <a:pt x="90032" y="382935"/>
                </a:lnTo>
                <a:lnTo>
                  <a:pt x="356227" y="116748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6994" y="11318"/>
                </a:lnTo>
                <a:lnTo>
                  <a:pt x="394249" y="2846"/>
                </a:lnTo>
                <a:lnTo>
                  <a:pt x="379748" y="0"/>
                </a:lnTo>
                <a:lnTo>
                  <a:pt x="365235" y="2783"/>
                </a:lnTo>
                <a:lnTo>
                  <a:pt x="352454" y="11199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C131B292-257F-4A7B-A11F-1F0B7801BBD2}"/>
              </a:ext>
            </a:extLst>
          </p:cNvPr>
          <p:cNvSpPr/>
          <p:nvPr/>
        </p:nvSpPr>
        <p:spPr>
          <a:xfrm>
            <a:off x="867967" y="77851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A3188B50-45BA-4B67-8828-724D3FB814B6}"/>
              </a:ext>
            </a:extLst>
          </p:cNvPr>
          <p:cNvSpPr/>
          <p:nvPr/>
        </p:nvSpPr>
        <p:spPr>
          <a:xfrm>
            <a:off x="867967" y="762154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193235" y="0"/>
                </a:move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6A6888D2-7ACE-4E45-8E8F-5C2603158F99}"/>
              </a:ext>
            </a:extLst>
          </p:cNvPr>
          <p:cNvSpPr/>
          <p:nvPr/>
        </p:nvSpPr>
        <p:spPr>
          <a:xfrm>
            <a:off x="867967" y="87667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2BA5A4F-953F-4F1E-89AF-C36D044FA8D5}"/>
              </a:ext>
            </a:extLst>
          </p:cNvPr>
          <p:cNvSpPr/>
          <p:nvPr/>
        </p:nvSpPr>
        <p:spPr>
          <a:xfrm>
            <a:off x="867967" y="860313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200964" y="7728"/>
                </a:move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AB643593-D789-40B0-966A-78146405CC2F}"/>
              </a:ext>
            </a:extLst>
          </p:cNvPr>
          <p:cNvSpPr/>
          <p:nvPr/>
        </p:nvSpPr>
        <p:spPr>
          <a:xfrm>
            <a:off x="867966" y="974829"/>
            <a:ext cx="327947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587" y="0"/>
                </a:lnTo>
              </a:path>
            </a:pathLst>
          </a:custGeom>
          <a:ln w="15461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8F53C781-98B4-4F4A-BF71-0E4979E2750B}"/>
              </a:ext>
            </a:extLst>
          </p:cNvPr>
          <p:cNvSpPr/>
          <p:nvPr/>
        </p:nvSpPr>
        <p:spPr>
          <a:xfrm>
            <a:off x="867966" y="958467"/>
            <a:ext cx="327947" cy="33601"/>
          </a:xfrm>
          <a:custGeom>
            <a:avLst/>
            <a:gdLst/>
            <a:ahLst/>
            <a:cxnLst/>
            <a:rect l="l" t="t" r="r" b="b"/>
            <a:pathLst>
              <a:path w="154940" h="15875">
                <a:moveTo>
                  <a:pt x="7728" y="0"/>
                </a:moveTo>
                <a:lnTo>
                  <a:pt x="3459" y="0"/>
                </a:lnTo>
                <a:lnTo>
                  <a:pt x="0" y="3463"/>
                </a:lnTo>
                <a:lnTo>
                  <a:pt x="0" y="7732"/>
                </a:lnTo>
                <a:lnTo>
                  <a:pt x="0" y="11998"/>
                </a:lnTo>
                <a:lnTo>
                  <a:pt x="3459" y="15461"/>
                </a:lnTo>
                <a:lnTo>
                  <a:pt x="7728" y="15461"/>
                </a:lnTo>
                <a:lnTo>
                  <a:pt x="146858" y="15461"/>
                </a:lnTo>
                <a:lnTo>
                  <a:pt x="151124" y="15461"/>
                </a:lnTo>
                <a:lnTo>
                  <a:pt x="154587" y="11998"/>
                </a:lnTo>
                <a:lnTo>
                  <a:pt x="154587" y="7732"/>
                </a:lnTo>
                <a:lnTo>
                  <a:pt x="154587" y="3463"/>
                </a:lnTo>
                <a:lnTo>
                  <a:pt x="151124" y="0"/>
                </a:lnTo>
                <a:lnTo>
                  <a:pt x="146858" y="0"/>
                </a:lnTo>
                <a:lnTo>
                  <a:pt x="7728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E8A2EAD-6C49-45BE-8503-9B1E6FF4F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39" y="3175171"/>
            <a:ext cx="4968551" cy="208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8479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Тема: Синтаксис и 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endParaRPr lang="ru-RU" altLang="ru-RU" sz="4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пунктуация.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501E54-EF4F-4C63-A9D7-559AD022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20" y="2791965"/>
            <a:ext cx="3057081" cy="272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69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льтфильм_В_стране_невыученных_уроков_online_video_cutter_com">
            <a:hlinkClick r:id="" action="ppaction://media"/>
            <a:extLst>
              <a:ext uri="{FF2B5EF4-FFF2-40B4-BE49-F238E27FC236}">
                <a16:creationId xmlns:a16="http://schemas.microsoft.com/office/drawing/2014/main" id="{D013E104-E051-4503-A162-44FA54DFAB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440" y="505308"/>
            <a:ext cx="9865096" cy="5847384"/>
          </a:xfrm>
        </p:spPr>
      </p:pic>
    </p:spTree>
    <p:extLst>
      <p:ext uri="{BB962C8B-B14F-4D97-AF65-F5344CB8AC3E}">
        <p14:creationId xmlns:p14="http://schemas.microsoft.com/office/powerpoint/2010/main" val="2685818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4" descr="0_6efc4_1d9210c1_L.png">
            <a:extLst>
              <a:ext uri="{FF2B5EF4-FFF2-40B4-BE49-F238E27FC236}">
                <a16:creationId xmlns:a16="http://schemas.microsoft.com/office/drawing/2014/main" id="{4C6E5306-5913-4C87-92FB-745070D6F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r="7407" b="2097"/>
          <a:stretch>
            <a:fillRect/>
          </a:stretch>
        </p:blipFill>
        <p:spPr bwMode="auto">
          <a:xfrm>
            <a:off x="2135560" y="1500275"/>
            <a:ext cx="8429625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Содержимое 2">
            <a:extLst>
              <a:ext uri="{FF2B5EF4-FFF2-40B4-BE49-F238E27FC236}">
                <a16:creationId xmlns:a16="http://schemas.microsoft.com/office/drawing/2014/main" id="{CFCE3132-5DE9-410C-9DA7-AEAA613CC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544" y="2165721"/>
            <a:ext cx="6918524" cy="2488977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3500" b="1" dirty="0">
                <a:latin typeface="Monotype Corsiva" panose="03010101010201010101" pitchFamily="66" charset="0"/>
              </a:rPr>
              <a:t>Учить   нельзя 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3500" b="1" dirty="0">
                <a:latin typeface="Monotype Corsiva" panose="03010101010201010101" pitchFamily="66" charset="0"/>
              </a:rPr>
              <a:t>бездельничать.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644B3-2EE8-48A2-8A58-2F6C77A20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10" y="472761"/>
            <a:ext cx="6918524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Какова главная функция пунктуации?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850530-E967-4E66-B252-1D512D6D8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172" y="1775979"/>
            <a:ext cx="2301093" cy="230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s://i.pinimg.com/originals/eb/41/5b/eb415b657e37d0c59fa48cdfc626d85e.gif">
            <a:extLst>
              <a:ext uri="{FF2B5EF4-FFF2-40B4-BE49-F238E27FC236}">
                <a16:creationId xmlns:a16="http://schemas.microsoft.com/office/drawing/2014/main" id="{A2B5689A-922E-4279-B8EF-AA6C12C6A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93" y="3160556"/>
            <a:ext cx="161297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415083-E5A7-4238-98ED-AF4A95ADD6C3}"/>
              </a:ext>
            </a:extLst>
          </p:cNvPr>
          <p:cNvSpPr txBox="1"/>
          <p:nvPr/>
        </p:nvSpPr>
        <p:spPr>
          <a:xfrm>
            <a:off x="5640946" y="2975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4AF81-3D76-44BE-A802-BAEEDC0D516A}"/>
              </a:ext>
            </a:extLst>
          </p:cNvPr>
          <p:cNvSpPr txBox="1"/>
          <p:nvPr/>
        </p:nvSpPr>
        <p:spPr>
          <a:xfrm>
            <a:off x="5171846" y="2130886"/>
            <a:ext cx="288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367BF-90BC-4BDE-AED1-3556240496ED}"/>
              </a:ext>
            </a:extLst>
          </p:cNvPr>
          <p:cNvSpPr txBox="1"/>
          <p:nvPr/>
        </p:nvSpPr>
        <p:spPr>
          <a:xfrm>
            <a:off x="7374763" y="2115376"/>
            <a:ext cx="288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,</a:t>
            </a:r>
          </a:p>
        </p:txBody>
      </p:sp>
      <p:pic>
        <p:nvPicPr>
          <p:cNvPr id="11" name="Picture 6" descr="http://thedifference.ru/wp-content/uploads/2015/03/punkt.jpg">
            <a:extLst>
              <a:ext uri="{FF2B5EF4-FFF2-40B4-BE49-F238E27FC236}">
                <a16:creationId xmlns:a16="http://schemas.microsoft.com/office/drawing/2014/main" id="{9CFD5BEB-DA56-486A-85C3-C79ED166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70" y="4184651"/>
            <a:ext cx="4009300" cy="222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FA4E420-FBD5-4809-BE30-BD25C9B07D2D}"/>
              </a:ext>
            </a:extLst>
          </p:cNvPr>
          <p:cNvCxnSpPr/>
          <p:nvPr/>
        </p:nvCxnSpPr>
        <p:spPr>
          <a:xfrm>
            <a:off x="7464152" y="2975019"/>
            <a:ext cx="360040" cy="6950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DE6BEA4-E872-4AEC-ACCF-631AB319447D}"/>
              </a:ext>
            </a:extLst>
          </p:cNvPr>
          <p:cNvCxnSpPr>
            <a:cxnSpLocks/>
          </p:cNvCxnSpPr>
          <p:nvPr/>
        </p:nvCxnSpPr>
        <p:spPr>
          <a:xfrm flipH="1">
            <a:off x="7374764" y="2975019"/>
            <a:ext cx="501959" cy="5619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Содержимое 2">
            <a:extLst>
              <a:ext uri="{FF2B5EF4-FFF2-40B4-BE49-F238E27FC236}">
                <a16:creationId xmlns:a16="http://schemas.microsoft.com/office/drawing/2014/main" id="{3BF066F4-B60B-4928-95EA-84D6CD012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2132856"/>
            <a:ext cx="11017224" cy="3024336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sz="45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Грамматическая основа предложения, местоимение,  кавычки, суффикс, дефис, обстоятельство, степень сравнения, условное наклонение, алфавит, обращение, сказуемое, чередование гласных, точка, словосочетание, время глагола, звук, однородные члены предложения, восклицательный знак, окончание слова.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0821C-FF7E-4753-AFD0-DBDA7EE9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764704"/>
            <a:ext cx="10873208" cy="13681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b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  <a:t>Выберите термины, которые относятся к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синтаксису</a:t>
            </a:r>
            <a: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b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  <a:t>и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itchFamily="18" charset="0"/>
              </a:rPr>
              <a:t>пунктуации</a:t>
            </a:r>
            <a: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  <a:t>.</a:t>
            </a:r>
            <a:b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</a:br>
            <a:endParaRPr lang="ru-RU" sz="28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6" name="Рисунок 3" descr="0_64955_30308733_L.png">
            <a:extLst>
              <a:ext uri="{FF2B5EF4-FFF2-40B4-BE49-F238E27FC236}">
                <a16:creationId xmlns:a16="http://schemas.microsoft.com/office/drawing/2014/main" id="{F3546356-0F41-461C-A7FB-385333DF3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4971025"/>
            <a:ext cx="1872208" cy="146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s://i.pinimg.com/originals/eb/41/5b/eb415b657e37d0c59fa48cdfc626d85e.gif">
            <a:extLst>
              <a:ext uri="{FF2B5EF4-FFF2-40B4-BE49-F238E27FC236}">
                <a16:creationId xmlns:a16="http://schemas.microsoft.com/office/drawing/2014/main" id="{64A0C687-2093-43F5-8224-3192BFDDB0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53" y="4725144"/>
            <a:ext cx="1440159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Содержимое 2">
            <a:extLst>
              <a:ext uri="{FF2B5EF4-FFF2-40B4-BE49-F238E27FC236}">
                <a16:creationId xmlns:a16="http://schemas.microsoft.com/office/drawing/2014/main" id="{752764B9-8226-4719-8CF3-790193386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1988840"/>
            <a:ext cx="10223611" cy="3417244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Грамматическая основа предложения</a:t>
            </a: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40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кавычки</a:t>
            </a: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4000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дефис</a:t>
            </a:r>
            <a:r>
              <a:rPr lang="ru-RU" altLang="ru-RU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altLang="ru-RU" sz="4000" dirty="0">
                <a:solidFill>
                  <a:srgbClr val="00B0F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обстоятельство</a:t>
            </a:r>
            <a:r>
              <a:rPr lang="ru-RU" altLang="ru-RU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обращение, </a:t>
            </a:r>
            <a:r>
              <a:rPr lang="ru-RU" altLang="ru-RU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сказуемое</a:t>
            </a:r>
            <a:r>
              <a:rPr lang="ru-RU" altLang="ru-RU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точка, </a:t>
            </a:r>
            <a:r>
              <a:rPr lang="ru-RU" altLang="ru-RU" sz="40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словосочетание</a:t>
            </a:r>
            <a:r>
              <a:rPr lang="ru-RU" altLang="ru-RU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однородные члены предложения,  восклицательный знак.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F9AFE-6339-49CF-933D-9FD17014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4907"/>
            <a:ext cx="109728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Проверяем</a:t>
            </a:r>
            <a:br>
              <a:rPr lang="ru-RU" sz="4900" dirty="0">
                <a:latin typeface="Times New Roman" pitchFamily="18" charset="0"/>
                <a:cs typeface="Times New Roman" pitchFamily="18" charset="0"/>
              </a:rPr>
            </a:br>
            <a:endParaRPr lang="ru-RU" sz="4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368BAAC8-BC8E-4C09-A84E-7E579992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>
                <a:solidFill>
                  <a:srgbClr val="002060"/>
                </a:solidFill>
              </a:rPr>
              <a:t>Предложения</a:t>
            </a:r>
            <a:endParaRPr lang="ru-RU" altLang="ru-RU">
              <a:solidFill>
                <a:srgbClr val="002060"/>
              </a:solidFill>
            </a:endParaRPr>
          </a:p>
        </p:txBody>
      </p:sp>
      <p:pic>
        <p:nvPicPr>
          <p:cNvPr id="22531" name="Picture 2" descr="http://ru.static.z-dn.net/files/d34/e07372503d2164026c54cd5205c23dc7.gif">
            <a:extLst>
              <a:ext uri="{FF2B5EF4-FFF2-40B4-BE49-F238E27FC236}">
                <a16:creationId xmlns:a16="http://schemas.microsoft.com/office/drawing/2014/main" id="{3879FCD9-AC44-4250-84AC-F0731098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417638"/>
            <a:ext cx="8928991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7A8641-D73B-46CA-8866-5A399A794571}"/>
              </a:ext>
            </a:extLst>
          </p:cNvPr>
          <p:cNvSpPr/>
          <p:nvPr/>
        </p:nvSpPr>
        <p:spPr>
          <a:xfrm>
            <a:off x="911424" y="4365104"/>
            <a:ext cx="10541184" cy="2160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AA2B1E"/>
              </a:buClr>
              <a:buSzPct val="85000"/>
              <a:defRPr/>
            </a:pPr>
            <a:endParaRPr lang="ru-RU" sz="2400" dirty="0">
              <a:solidFill>
                <a:prstClr val="black"/>
              </a:solidFill>
              <a:latin typeface="Arial"/>
            </a:endParaRPr>
          </a:p>
          <a:p>
            <a:pPr>
              <a:spcBef>
                <a:spcPct val="20000"/>
              </a:spcBef>
              <a:buClr>
                <a:srgbClr val="AA2B1E"/>
              </a:buClr>
              <a:buSzPct val="85000"/>
              <a:defRPr/>
            </a:pPr>
            <a:r>
              <a:rPr lang="ru-RU" sz="3200" b="1" dirty="0">
                <a:solidFill>
                  <a:srgbClr val="7030A0"/>
                </a:solidFill>
              </a:rPr>
              <a:t>В лесу </a:t>
            </a:r>
            <a:r>
              <a:rPr lang="ru-RU" sz="3200" b="1" u="dbl" dirty="0">
                <a:solidFill>
                  <a:srgbClr val="7030A0"/>
                </a:solidFill>
              </a:rPr>
              <a:t>стучит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u="sng" dirty="0">
                <a:solidFill>
                  <a:srgbClr val="7030A0"/>
                </a:solidFill>
              </a:rPr>
              <a:t>дятел</a:t>
            </a:r>
            <a:r>
              <a:rPr lang="ru-RU" sz="3200" b="1" dirty="0">
                <a:solidFill>
                  <a:srgbClr val="7030A0"/>
                </a:solidFill>
              </a:rPr>
              <a:t>.</a:t>
            </a:r>
            <a:r>
              <a:rPr lang="ru-RU" sz="2800" b="1" dirty="0">
                <a:solidFill>
                  <a:srgbClr val="7030A0"/>
                </a:solidFill>
              </a:rPr>
              <a:t>   </a:t>
            </a:r>
            <a:r>
              <a:rPr lang="ru-RU" sz="2800" b="1" dirty="0">
                <a:solidFill>
                  <a:srgbClr val="7030A0"/>
                </a:solidFill>
                <a:latin typeface="Arial"/>
              </a:rPr>
              <a:t>(простое)</a:t>
            </a:r>
          </a:p>
          <a:p>
            <a:pPr>
              <a:spcBef>
                <a:spcPct val="20000"/>
              </a:spcBef>
              <a:buClr>
                <a:srgbClr val="AA2B1E"/>
              </a:buClr>
              <a:buSzPct val="85000"/>
              <a:defRPr/>
            </a:pPr>
            <a:r>
              <a:rPr lang="ru-RU" sz="3200" b="1" u="sng" dirty="0">
                <a:solidFill>
                  <a:srgbClr val="0070C0"/>
                </a:solidFill>
              </a:rPr>
              <a:t>Белка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u="dbl" dirty="0">
                <a:solidFill>
                  <a:srgbClr val="0070C0"/>
                </a:solidFill>
              </a:rPr>
              <a:t>собирает</a:t>
            </a:r>
            <a:r>
              <a:rPr lang="ru-RU" sz="3200" b="1" dirty="0">
                <a:solidFill>
                  <a:srgbClr val="0070C0"/>
                </a:solidFill>
              </a:rPr>
              <a:t> шишки, а </a:t>
            </a:r>
            <a:r>
              <a:rPr lang="ru-RU" sz="3200" b="1" u="sng" dirty="0">
                <a:solidFill>
                  <a:srgbClr val="0070C0"/>
                </a:solidFill>
              </a:rPr>
              <a:t>ёж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u="dbl" dirty="0">
                <a:solidFill>
                  <a:srgbClr val="0070C0"/>
                </a:solidFill>
              </a:rPr>
              <a:t>собирает</a:t>
            </a:r>
            <a:r>
              <a:rPr lang="ru-RU" sz="3200" b="1" dirty="0">
                <a:solidFill>
                  <a:srgbClr val="0070C0"/>
                </a:solidFill>
              </a:rPr>
              <a:t> грибы</a:t>
            </a:r>
            <a:r>
              <a:rPr lang="ru-RU" sz="2800" b="1" dirty="0">
                <a:solidFill>
                  <a:srgbClr val="0070C0"/>
                </a:solidFill>
              </a:rPr>
              <a:t>.  </a:t>
            </a:r>
            <a:r>
              <a:rPr lang="ru-RU" sz="2800" b="1" dirty="0">
                <a:solidFill>
                  <a:srgbClr val="0070C0"/>
                </a:solidFill>
                <a:latin typeface="Arial"/>
              </a:rPr>
              <a:t>(сложное)</a:t>
            </a:r>
          </a:p>
          <a:p>
            <a:pPr>
              <a:spcBef>
                <a:spcPct val="20000"/>
              </a:spcBef>
              <a:buClr>
                <a:srgbClr val="AA2B1E"/>
              </a:buClr>
              <a:buSzPct val="85000"/>
              <a:defRPr/>
            </a:pPr>
            <a:endParaRPr lang="ru-RU" sz="2800" b="1" dirty="0">
              <a:solidFill>
                <a:srgbClr val="0070C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3.bp.blogspot.com/-0SDsFjmgj1c/Tx_wW0Eg5lI/AAAAAAAAAhs/HHaXRnBZsX4/s1600/%25D0%25BA%25D0%25BE%25D0%25BD%25D1%2581%25D0%25BF%25D0%25B5%25D0%25BA%25D1%2582%25D1%258B_556.jpg">
            <a:extLst>
              <a:ext uri="{FF2B5EF4-FFF2-40B4-BE49-F238E27FC236}">
                <a16:creationId xmlns:a16="http://schemas.microsoft.com/office/drawing/2014/main" id="{44BA7425-8F4C-489C-8A05-6708BC3A6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14313"/>
            <a:ext cx="11089232" cy="632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60DFF7-84BD-4E44-A997-A9BF3159E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7441" r="3034" b="25115"/>
          <a:stretch/>
        </p:blipFill>
        <p:spPr bwMode="auto">
          <a:xfrm>
            <a:off x="594589" y="489379"/>
            <a:ext cx="11118035" cy="596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31F7AFE-6CC2-47BA-A1EE-08FE38EEC8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8930">
            <a:off x="3831890" y="1620501"/>
            <a:ext cx="1371601" cy="5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8A2A307-B90E-4FDC-80B3-9C8874BAA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967">
            <a:off x="6118076" y="1620501"/>
            <a:ext cx="1371601" cy="5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6E1090-D732-49A3-B2E9-0A8414D6156A}"/>
              </a:ext>
            </a:extLst>
          </p:cNvPr>
          <p:cNvSpPr txBox="1"/>
          <p:nvPr/>
        </p:nvSpPr>
        <p:spPr>
          <a:xfrm>
            <a:off x="4151784" y="691048"/>
            <a:ext cx="4352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По цели высказывания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D444EC4-0521-45DA-B290-2FBA3FAA47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408">
            <a:off x="3549248" y="1419510"/>
            <a:ext cx="869170" cy="3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1DC2FCB-771A-464C-A354-26F6EB4925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5549" y="1454068"/>
            <a:ext cx="690636" cy="39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4E8A0CB-7A6C-464F-8AE3-E3B06FAF3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1716">
            <a:off x="8027169" y="1401565"/>
            <a:ext cx="884123" cy="34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D6DBD71-484C-44FC-9FEF-CD8433BE56E4}"/>
              </a:ext>
            </a:extLst>
          </p:cNvPr>
          <p:cNvSpPr/>
          <p:nvPr/>
        </p:nvSpPr>
        <p:spPr>
          <a:xfrm>
            <a:off x="834663" y="2053111"/>
            <a:ext cx="3530725" cy="6117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Schoolbook" panose="02040604050505020304" pitchFamily="18" charset="0"/>
              </a:rPr>
              <a:t>повествовательные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85B16C9-B6FD-4858-A3BF-064C48301068}"/>
              </a:ext>
            </a:extLst>
          </p:cNvPr>
          <p:cNvSpPr/>
          <p:nvPr/>
        </p:nvSpPr>
        <p:spPr>
          <a:xfrm>
            <a:off x="4606493" y="2031046"/>
            <a:ext cx="3327754" cy="6117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Schoolbook" panose="02040604050505020304" pitchFamily="18" charset="0"/>
              </a:rPr>
              <a:t>вопросительные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4AB2CFE-0154-4A44-8E84-7B912BDB14EF}"/>
              </a:ext>
            </a:extLst>
          </p:cNvPr>
          <p:cNvSpPr/>
          <p:nvPr/>
        </p:nvSpPr>
        <p:spPr>
          <a:xfrm>
            <a:off x="8418369" y="2062770"/>
            <a:ext cx="3054590" cy="5482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Schoolbook" panose="02040604050505020304" pitchFamily="18" charset="0"/>
              </a:rPr>
              <a:t>побудительные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1FA52F-8BE9-443F-B3E2-F2CE6B41BCE3}"/>
              </a:ext>
            </a:extLst>
          </p:cNvPr>
          <p:cNvSpPr txBox="1"/>
          <p:nvPr/>
        </p:nvSpPr>
        <p:spPr>
          <a:xfrm>
            <a:off x="1355709" y="3205529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Иду в парк.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D8D7E3-4165-4C74-9928-EA2426538E1C}"/>
              </a:ext>
            </a:extLst>
          </p:cNvPr>
          <p:cNvSpPr txBox="1"/>
          <p:nvPr/>
        </p:nvSpPr>
        <p:spPr>
          <a:xfrm>
            <a:off x="4773806" y="3205529"/>
            <a:ext cx="2993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Century Schoolbook" panose="02040604050505020304" pitchFamily="18" charset="0"/>
              </a:rPr>
              <a:t>Идёшь в парк?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C54C42-EBB9-495F-9DE8-CC611C7AB534}"/>
              </a:ext>
            </a:extLst>
          </p:cNvPr>
          <p:cNvSpPr txBox="1"/>
          <p:nvPr/>
        </p:nvSpPr>
        <p:spPr>
          <a:xfrm>
            <a:off x="8256240" y="2792063"/>
            <a:ext cx="3055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Давай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пойдём в парк!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5761DE2-E683-402C-8F6F-4CA5BEB86D12}"/>
              </a:ext>
            </a:extLst>
          </p:cNvPr>
          <p:cNvSpPr/>
          <p:nvPr/>
        </p:nvSpPr>
        <p:spPr>
          <a:xfrm>
            <a:off x="1345195" y="3993690"/>
            <a:ext cx="2387191" cy="10086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Schoolbook" panose="02040604050505020304" pitchFamily="18" charset="0"/>
              </a:rPr>
              <a:t>Сообщение</a:t>
            </a:r>
          </a:p>
          <a:p>
            <a:pPr algn="ctr"/>
            <a:r>
              <a:rPr lang="ru-RU" sz="4000" b="1" dirty="0">
                <a:latin typeface="Century Schoolbook" panose="02040604050505020304" pitchFamily="18" charset="0"/>
              </a:rPr>
              <a:t>.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0934527B-7838-4C73-84F2-D5A2F1583E83}"/>
              </a:ext>
            </a:extLst>
          </p:cNvPr>
          <p:cNvSpPr/>
          <p:nvPr/>
        </p:nvSpPr>
        <p:spPr>
          <a:xfrm>
            <a:off x="4843646" y="4040817"/>
            <a:ext cx="2520279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Schoolbook" panose="02040604050505020304" pitchFamily="18" charset="0"/>
              </a:rPr>
              <a:t>Вопрос</a:t>
            </a:r>
          </a:p>
          <a:p>
            <a:pPr algn="ctr"/>
            <a:r>
              <a:rPr lang="ru-RU" sz="3600" b="1" dirty="0">
                <a:latin typeface="Century Schoolbook" panose="02040604050505020304" pitchFamily="18" charset="0"/>
              </a:rPr>
              <a:t>?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17F77EF-5C7A-428F-8A5A-D5F965228D8E}"/>
              </a:ext>
            </a:extLst>
          </p:cNvPr>
          <p:cNvSpPr/>
          <p:nvPr/>
        </p:nvSpPr>
        <p:spPr>
          <a:xfrm>
            <a:off x="8479832" y="3927184"/>
            <a:ext cx="2993127" cy="18022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Schoolbook" panose="02040604050505020304" pitchFamily="18" charset="0"/>
              </a:rPr>
              <a:t>Побуждение, просьба,</a:t>
            </a:r>
          </a:p>
          <a:p>
            <a:pPr algn="ctr"/>
            <a:r>
              <a:rPr lang="ru-RU" sz="2400" b="1" dirty="0">
                <a:latin typeface="Century Schoolbook" panose="02040604050505020304" pitchFamily="18" charset="0"/>
              </a:rPr>
              <a:t> приказ</a:t>
            </a:r>
          </a:p>
          <a:p>
            <a:pPr algn="ctr"/>
            <a:r>
              <a:rPr lang="ru-RU" sz="5400" b="1" dirty="0">
                <a:latin typeface="Century Schoolbook" panose="02040604050505020304" pitchFamily="18" charset="0"/>
              </a:rPr>
              <a:t>! .</a:t>
            </a:r>
          </a:p>
        </p:txBody>
      </p:sp>
    </p:spTree>
    <p:extLst>
      <p:ext uri="{BB962C8B-B14F-4D97-AF65-F5344CB8AC3E}">
        <p14:creationId xmlns:p14="http://schemas.microsoft.com/office/powerpoint/2010/main" val="160364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1E4ED96-25FC-45F6-835A-0C016115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2141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29DFE8-A97C-46C9-962D-A3630DF47858}"/>
              </a:ext>
            </a:extLst>
          </p:cNvPr>
          <p:cNvSpPr/>
          <p:nvPr/>
        </p:nvSpPr>
        <p:spPr>
          <a:xfrm>
            <a:off x="623392" y="1700808"/>
            <a:ext cx="11161240" cy="3970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/>
              <a:t>                            </a:t>
            </a:r>
            <a:r>
              <a:rPr 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Прочитайте текст. </a:t>
            </a:r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Выполните задания.</a:t>
            </a:r>
          </a:p>
          <a:p>
            <a:endParaRPr lang="ru-RU" sz="28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 Начало осени. </a:t>
            </a:r>
          </a:p>
          <a:p>
            <a:r>
              <a:rPr lang="ru-RU" sz="2800" b="1" dirty="0">
                <a:latin typeface="Century Gothic" panose="020B0502020202020204" pitchFamily="34" charset="0"/>
              </a:rPr>
              <a:t>	Дует ветер. Небо хмурится. Солнышко то выглянет, то спрячется в тучи. Иногда тихо накрапывает дождь. Пчёлы в старом улье сидят и не хотят никуда вылетать. В новом же улье работа не прекращается. Как только солнышко выглянет, пчёлы сразу вылетают за мёдом. Молодцы! Пусть стараются.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54A5B-8E71-4E77-B70D-D2BDC370C515}"/>
              </a:ext>
            </a:extLst>
          </p:cNvPr>
          <p:cNvSpPr txBox="1"/>
          <p:nvPr/>
        </p:nvSpPr>
        <p:spPr>
          <a:xfrm>
            <a:off x="2450580" y="548680"/>
            <a:ext cx="72908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Выполним упражнение 31.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31AECF7-6E1B-45F6-BBE9-FE2A5FAC8C24}"/>
              </a:ext>
            </a:extLst>
          </p:cNvPr>
          <p:cNvSpPr/>
          <p:nvPr/>
        </p:nvSpPr>
        <p:spPr>
          <a:xfrm>
            <a:off x="623392" y="2359154"/>
            <a:ext cx="11161240" cy="3970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– нераспространённое предложение; </a:t>
            </a: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– простое распространённое повествовательное предложение;</a:t>
            </a: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 – простое побудительное предложение;</a:t>
            </a: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 – простое предложение с двумя однородными сказуемыми; </a:t>
            </a: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– предложение с одним главным членом предложения;</a:t>
            </a: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 – сложное предложение;</a:t>
            </a: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 – восклицательное предложение. </a:t>
            </a:r>
          </a:p>
        </p:txBody>
      </p:sp>
    </p:spTree>
    <p:extLst>
      <p:ext uri="{BB962C8B-B14F-4D97-AF65-F5344CB8AC3E}">
        <p14:creationId xmlns:p14="http://schemas.microsoft.com/office/powerpoint/2010/main" val="3253828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Сегодня на уроке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981200" y="1268761"/>
            <a:ext cx="9011344" cy="48574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Мы повторим:</a:t>
            </a:r>
          </a:p>
          <a:p>
            <a:pPr marL="0" indent="0" algn="ctr">
              <a:buNone/>
            </a:pPr>
            <a:r>
              <a:rPr lang="ru-RU" altLang="ru-RU" sz="3600" dirty="0">
                <a:latin typeface="+mj-lt"/>
              </a:rPr>
              <a:t> </a:t>
            </a:r>
            <a:r>
              <a:rPr lang="ru-RU" altLang="ru-RU" sz="3600" b="1" dirty="0">
                <a:latin typeface="+mj-lt"/>
              </a:rPr>
              <a:t>-синтаксис и пунктуацию;</a:t>
            </a:r>
          </a:p>
          <a:p>
            <a:pPr marL="0" indent="0">
              <a:buNone/>
            </a:pPr>
            <a:r>
              <a:rPr lang="ru-RU" altLang="ru-RU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   - предложение и  словосочетание;</a:t>
            </a:r>
          </a:p>
          <a:p>
            <a:pPr marL="0" indent="0" algn="ctr">
              <a:buNone/>
            </a:pPr>
            <a:r>
              <a:rPr lang="ru-RU" altLang="ru-RU" sz="3600" b="1" dirty="0">
                <a:latin typeface="+mj-lt"/>
              </a:rPr>
              <a:t>   </a:t>
            </a:r>
            <a:r>
              <a:rPr lang="ru-RU" altLang="ru-RU" sz="3600" b="1" dirty="0">
                <a:solidFill>
                  <a:srgbClr val="7030A0"/>
                </a:solidFill>
                <a:latin typeface="+mj-lt"/>
              </a:rPr>
              <a:t>- главные и второстепенные               члены     предложения.</a:t>
            </a:r>
          </a:p>
          <a:p>
            <a:pPr marL="0" indent="0" algn="ctr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9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4C8A3F-1ED1-4A11-A388-A212EB34C64E}"/>
              </a:ext>
            </a:extLst>
          </p:cNvPr>
          <p:cNvSpPr txBox="1"/>
          <p:nvPr/>
        </p:nvSpPr>
        <p:spPr>
          <a:xfrm>
            <a:off x="2450580" y="548680"/>
            <a:ext cx="72908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Выполните: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2B69F-8BD5-4BF1-82F7-BC691E402CD0}"/>
              </a:ext>
            </a:extLst>
          </p:cNvPr>
          <p:cNvSpPr txBox="1"/>
          <p:nvPr/>
        </p:nvSpPr>
        <p:spPr>
          <a:xfrm>
            <a:off x="1270806" y="1784689"/>
            <a:ext cx="1015312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-нераспространённое предложение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9541B-EFC8-4A7A-AFB0-869646F3DBDE}"/>
              </a:ext>
            </a:extLst>
          </p:cNvPr>
          <p:cNvSpPr txBox="1"/>
          <p:nvPr/>
        </p:nvSpPr>
        <p:spPr>
          <a:xfrm>
            <a:off x="3935760" y="2519535"/>
            <a:ext cx="460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Дует ветер. Небо хмурится</a:t>
            </a:r>
            <a:r>
              <a:rPr lang="ru-RU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4B6E6-9F3A-4078-B123-13771BA907EE}"/>
              </a:ext>
            </a:extLst>
          </p:cNvPr>
          <p:cNvSpPr txBox="1"/>
          <p:nvPr/>
        </p:nvSpPr>
        <p:spPr>
          <a:xfrm>
            <a:off x="1159666" y="3180417"/>
            <a:ext cx="101531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-простое распространённое повествовательное предложение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0B5A1-AB5A-45DC-ADC7-26594E4F5BD4}"/>
              </a:ext>
            </a:extLst>
          </p:cNvPr>
          <p:cNvSpPr txBox="1"/>
          <p:nvPr/>
        </p:nvSpPr>
        <p:spPr>
          <a:xfrm>
            <a:off x="3353101" y="3776584"/>
            <a:ext cx="5485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Иногда тихо накрапывает дождь.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13FB850-4D85-4BF1-BC2E-F71893DDC31B}"/>
              </a:ext>
            </a:extLst>
          </p:cNvPr>
          <p:cNvSpPr/>
          <p:nvPr/>
        </p:nvSpPr>
        <p:spPr>
          <a:xfrm>
            <a:off x="4151784" y="5176811"/>
            <a:ext cx="3084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latin typeface="Century Gothic" panose="020B0502020202020204" pitchFamily="34" charset="0"/>
              </a:rPr>
              <a:t>Пусть стараются.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8AD38A-BEB1-4DA3-9E43-2ACC83DB2DE5}"/>
              </a:ext>
            </a:extLst>
          </p:cNvPr>
          <p:cNvSpPr txBox="1"/>
          <p:nvPr/>
        </p:nvSpPr>
        <p:spPr>
          <a:xfrm>
            <a:off x="1256476" y="4507253"/>
            <a:ext cx="1015312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-простое побудительное предложение</a:t>
            </a:r>
          </a:p>
        </p:txBody>
      </p:sp>
    </p:spTree>
    <p:extLst>
      <p:ext uri="{BB962C8B-B14F-4D97-AF65-F5344CB8AC3E}">
        <p14:creationId xmlns:p14="http://schemas.microsoft.com/office/powerpoint/2010/main" val="398418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52187A-7418-49BA-A352-D10DDB9219B9}"/>
              </a:ext>
            </a:extLst>
          </p:cNvPr>
          <p:cNvSpPr txBox="1"/>
          <p:nvPr/>
        </p:nvSpPr>
        <p:spPr>
          <a:xfrm>
            <a:off x="1199456" y="620688"/>
            <a:ext cx="1015312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-простое предложение с двумя однородными сказуемыми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50A995-74E2-4661-90EB-29AC322485DC}"/>
              </a:ext>
            </a:extLst>
          </p:cNvPr>
          <p:cNvSpPr/>
          <p:nvPr/>
        </p:nvSpPr>
        <p:spPr>
          <a:xfrm>
            <a:off x="2855640" y="1196752"/>
            <a:ext cx="7167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Солнышко то выглянет, то спрячется в тучи.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AC8806-F2ED-444C-A771-FBDED287E43B}"/>
              </a:ext>
            </a:extLst>
          </p:cNvPr>
          <p:cNvSpPr/>
          <p:nvPr/>
        </p:nvSpPr>
        <p:spPr>
          <a:xfrm>
            <a:off x="1740964" y="1772816"/>
            <a:ext cx="9070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latin typeface="Century Gothic" panose="020B0502020202020204" pitchFamily="34" charset="0"/>
              </a:rPr>
              <a:t>Пчёлы в старом улье сидят и не хотят никуда вылетать.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6A2E2-1C58-4106-B3D8-96D34E5AD4AD}"/>
              </a:ext>
            </a:extLst>
          </p:cNvPr>
          <p:cNvSpPr txBox="1"/>
          <p:nvPr/>
        </p:nvSpPr>
        <p:spPr>
          <a:xfrm>
            <a:off x="1199456" y="2463279"/>
            <a:ext cx="1015312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 -предложение с одним главным членом предложения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2457C9-58B6-4493-B362-5E55941851BC}"/>
              </a:ext>
            </a:extLst>
          </p:cNvPr>
          <p:cNvSpPr/>
          <p:nvPr/>
        </p:nvSpPr>
        <p:spPr>
          <a:xfrm>
            <a:off x="5399017" y="3153742"/>
            <a:ext cx="1754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Молодцы!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5B476-8D4F-48E4-852D-9BFDBE31DE32}"/>
              </a:ext>
            </a:extLst>
          </p:cNvPr>
          <p:cNvSpPr txBox="1"/>
          <p:nvPr/>
        </p:nvSpPr>
        <p:spPr>
          <a:xfrm>
            <a:off x="1199456" y="3702223"/>
            <a:ext cx="10153128" cy="461665"/>
          </a:xfrm>
          <a:prstGeom prst="rect">
            <a:avLst/>
          </a:prstGeom>
          <a:solidFill>
            <a:srgbClr val="D1DB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-сложное предложение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0150CAA-7213-44DC-BEA2-471C802116CB}"/>
              </a:ext>
            </a:extLst>
          </p:cNvPr>
          <p:cNvSpPr/>
          <p:nvPr/>
        </p:nvSpPr>
        <p:spPr>
          <a:xfrm>
            <a:off x="1275818" y="4329806"/>
            <a:ext cx="10455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Как только солнышко выглянет, пчёлы сразу вылетают за мёдом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57C4D3-3DF7-4D86-813C-C2CEC8F36494}"/>
              </a:ext>
            </a:extLst>
          </p:cNvPr>
          <p:cNvSpPr txBox="1"/>
          <p:nvPr/>
        </p:nvSpPr>
        <p:spPr>
          <a:xfrm>
            <a:off x="1275818" y="4991737"/>
            <a:ext cx="1015312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-восклицательное предложение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7D8627-CE65-4D06-998A-1A8F6FAE4C0C}"/>
              </a:ext>
            </a:extLst>
          </p:cNvPr>
          <p:cNvSpPr/>
          <p:nvPr/>
        </p:nvSpPr>
        <p:spPr>
          <a:xfrm>
            <a:off x="5475379" y="5615265"/>
            <a:ext cx="1754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42441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8E3E51-CC7F-4E06-91E8-5895076080D3}"/>
              </a:ext>
            </a:extLst>
          </p:cNvPr>
          <p:cNvSpPr txBox="1"/>
          <p:nvPr/>
        </p:nvSpPr>
        <p:spPr>
          <a:xfrm>
            <a:off x="2450580" y="548680"/>
            <a:ext cx="72908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Выполним упражнение 34.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FE96D-DD7D-41A7-A5C6-51510C8806BD}"/>
              </a:ext>
            </a:extLst>
          </p:cNvPr>
          <p:cNvSpPr txBox="1"/>
          <p:nvPr/>
        </p:nvSpPr>
        <p:spPr>
          <a:xfrm>
            <a:off x="623392" y="1366427"/>
            <a:ext cx="1116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entury Gothic" panose="020B0502020202020204" pitchFamily="34" charset="0"/>
              </a:rPr>
              <a:t>	</a:t>
            </a:r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Спишите, вставляя пропущенные буквы. Подчеркните главные члены, устно укажите однородные члены предложения.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F8A12F-691B-46A5-95C9-C8606C7AC68E}"/>
              </a:ext>
            </a:extLst>
          </p:cNvPr>
          <p:cNvSpPr/>
          <p:nvPr/>
        </p:nvSpPr>
        <p:spPr>
          <a:xfrm>
            <a:off x="623392" y="2413338"/>
            <a:ext cx="1116124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entury Gothic" panose="020B0502020202020204" pitchFamily="34" charset="0"/>
              </a:rPr>
              <a:t>	</a:t>
            </a:r>
            <a:r>
              <a:rPr lang="ru-RU" sz="2800" b="1" dirty="0">
                <a:latin typeface="Century Gothic" panose="020B0502020202020204" pitchFamily="34" charset="0"/>
              </a:rPr>
              <a:t>Я заметил в кустах чьё-то гнёзд..шко</a:t>
            </a:r>
            <a:r>
              <a:rPr lang="ru-RU" sz="3600" b="1" baseline="40000" dirty="0">
                <a:solidFill>
                  <a:srgbClr val="00B050"/>
                </a:solidFill>
                <a:latin typeface="Century Gothic" panose="020B0502020202020204" pitchFamily="34" charset="0"/>
              </a:rPr>
              <a:t>2</a:t>
            </a:r>
            <a:r>
              <a:rPr lang="ru-RU" sz="2800" b="1" dirty="0">
                <a:latin typeface="Century Gothic" panose="020B0502020202020204" pitchFamily="34" charset="0"/>
              </a:rPr>
              <a:t> и </a:t>
            </a:r>
            <a:r>
              <a:rPr lang="ru-RU" sz="2800" b="1" dirty="0" err="1">
                <a:latin typeface="Century Gothic" panose="020B0502020202020204" pitchFamily="34" charset="0"/>
              </a:rPr>
              <a:t>пр..близился</a:t>
            </a:r>
            <a:r>
              <a:rPr lang="ru-RU" sz="2800" b="1" dirty="0">
                <a:latin typeface="Century Gothic" panose="020B0502020202020204" pitchFamily="34" charset="0"/>
              </a:rPr>
              <a:t> к нему. </a:t>
            </a:r>
            <a:r>
              <a:rPr lang="ru-RU" sz="2800" b="1" dirty="0" err="1">
                <a:latin typeface="Century Gothic" panose="020B0502020202020204" pitchFamily="34" charset="0"/>
              </a:rPr>
              <a:t>Птич</a:t>
            </a:r>
            <a:r>
              <a:rPr lang="ru-RU" sz="2800" b="1" dirty="0">
                <a:latin typeface="Century Gothic" panose="020B0502020202020204" pitchFamily="34" charset="0"/>
              </a:rPr>
              <a:t>..ка упала передо мной и (по)ползла по земле, как бы говоря: «Я раненая. Поймай меня». Видя, что я (не)</a:t>
            </a:r>
            <a:r>
              <a:rPr lang="ru-RU" sz="2800" b="1" dirty="0" err="1">
                <a:latin typeface="Century Gothic" panose="020B0502020202020204" pitchFamily="34" charset="0"/>
              </a:rPr>
              <a:t>поб</a:t>
            </a:r>
            <a:r>
              <a:rPr lang="ru-RU" sz="2800" b="1" dirty="0">
                <a:latin typeface="Century Gothic" panose="020B0502020202020204" pitchFamily="34" charset="0"/>
              </a:rPr>
              <a:t>..жал за ней, пташка в..</a:t>
            </a:r>
            <a:r>
              <a:rPr lang="ru-RU" sz="2800" b="1" dirty="0" err="1">
                <a:latin typeface="Century Gothic" panose="020B0502020202020204" pitchFamily="34" charset="0"/>
              </a:rPr>
              <a:t>рнулась</a:t>
            </a:r>
            <a:r>
              <a:rPr lang="ru-RU" sz="2800" b="1" dirty="0">
                <a:latin typeface="Century Gothic" panose="020B0502020202020204" pitchFamily="34" charset="0"/>
              </a:rPr>
              <a:t> и снова упала подле меня. Жертвуя собой, она уводила меня от </a:t>
            </a:r>
            <a:r>
              <a:rPr lang="ru-RU" sz="2800" b="1" dirty="0" err="1">
                <a:latin typeface="Century Gothic" panose="020B0502020202020204" pitchFamily="34" charset="0"/>
              </a:rPr>
              <a:t>пт</a:t>
            </a:r>
            <a:r>
              <a:rPr lang="ru-RU" sz="2800" b="1" dirty="0">
                <a:latin typeface="Century Gothic" panose="020B0502020202020204" pitchFamily="34" charset="0"/>
              </a:rPr>
              <a:t>..</a:t>
            </a:r>
            <a:r>
              <a:rPr lang="ru-RU" sz="2800" b="1" dirty="0" err="1">
                <a:latin typeface="Century Gothic" panose="020B0502020202020204" pitchFamily="34" charset="0"/>
              </a:rPr>
              <a:t>нцов</a:t>
            </a:r>
            <a:r>
              <a:rPr lang="ru-RU" sz="2800" b="1" dirty="0">
                <a:latin typeface="Century Gothic" panose="020B0502020202020204" pitchFamily="34" charset="0"/>
              </a:rPr>
              <a:t>. Я повернулся и ушёл. (По А. Баркову) </a:t>
            </a:r>
          </a:p>
        </p:txBody>
      </p:sp>
    </p:spTree>
    <p:extLst>
      <p:ext uri="{BB962C8B-B14F-4D97-AF65-F5344CB8AC3E}">
        <p14:creationId xmlns:p14="http://schemas.microsoft.com/office/powerpoint/2010/main" val="963380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E32A359-FE32-411F-8516-564F750A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43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9D1A4B-2FA1-4265-A8D1-E78F42E0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4581128"/>
            <a:ext cx="2016224" cy="21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615EF3F-87B2-457D-BEE0-7A636E52FC33}"/>
              </a:ext>
            </a:extLst>
          </p:cNvPr>
          <p:cNvSpPr/>
          <p:nvPr/>
        </p:nvSpPr>
        <p:spPr>
          <a:xfrm>
            <a:off x="1127448" y="764704"/>
            <a:ext cx="2448272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Century" panose="02040604050505020304" pitchFamily="18" charset="0"/>
              </a:rPr>
              <a:t>-</a:t>
            </a:r>
            <a:r>
              <a:rPr lang="ru-RU" sz="4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ышк</a:t>
            </a:r>
            <a:r>
              <a:rPr lang="ru-RU" sz="4400" b="1" dirty="0">
                <a:solidFill>
                  <a:srgbClr val="C00000"/>
                </a:solidFill>
                <a:latin typeface="Century" panose="02040604050505020304" pitchFamily="18" charset="0"/>
              </a:rPr>
              <a:t>-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2B76B3F-331C-4CB1-BF80-13C158E38595}"/>
              </a:ext>
            </a:extLst>
          </p:cNvPr>
          <p:cNvSpPr/>
          <p:nvPr/>
        </p:nvSpPr>
        <p:spPr>
          <a:xfrm>
            <a:off x="4871864" y="764704"/>
            <a:ext cx="2448272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Century" panose="02040604050505020304" pitchFamily="18" charset="0"/>
              </a:rPr>
              <a:t>-</a:t>
            </a:r>
            <a:r>
              <a:rPr lang="ru-RU" sz="4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ушк</a:t>
            </a:r>
            <a:r>
              <a:rPr lang="ru-RU" sz="4400" b="1" dirty="0">
                <a:solidFill>
                  <a:srgbClr val="C00000"/>
                </a:solidFill>
                <a:latin typeface="Century" panose="02040604050505020304" pitchFamily="18" charset="0"/>
              </a:rPr>
              <a:t>-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2EB81D0-1D2F-4BBC-9E56-1DBB43309DB0}"/>
              </a:ext>
            </a:extLst>
          </p:cNvPr>
          <p:cNvSpPr/>
          <p:nvPr/>
        </p:nvSpPr>
        <p:spPr>
          <a:xfrm>
            <a:off x="8760296" y="792395"/>
            <a:ext cx="2448272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Century" panose="02040604050505020304" pitchFamily="18" charset="0"/>
              </a:rPr>
              <a:t>-</a:t>
            </a:r>
            <a:r>
              <a:rPr lang="ru-RU" sz="4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юшк</a:t>
            </a:r>
            <a:r>
              <a:rPr lang="ru-RU" sz="4400" b="1" dirty="0">
                <a:solidFill>
                  <a:srgbClr val="C00000"/>
                </a:solidFill>
                <a:latin typeface="Century" panose="020406040505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0570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D33901-3471-4CA2-8544-09F06BBAA8B8}"/>
              </a:ext>
            </a:extLst>
          </p:cNvPr>
          <p:cNvSpPr/>
          <p:nvPr/>
        </p:nvSpPr>
        <p:spPr>
          <a:xfrm>
            <a:off x="479376" y="1340768"/>
            <a:ext cx="11377264" cy="46782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  <a:p>
            <a:r>
              <a:rPr lang="ru-RU" sz="2800" b="1" dirty="0">
                <a:latin typeface="Century Gothic" panose="020B0502020202020204" pitchFamily="34" charset="0"/>
              </a:rPr>
              <a:t>	</a:t>
            </a:r>
            <a:r>
              <a:rPr 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Спишите, вставляя пропущенные буквы. Подчеркните главные члены, устно укажите однородные члены предложения. </a:t>
            </a:r>
          </a:p>
          <a:p>
            <a:endParaRPr lang="ru-RU" sz="2800" b="1" dirty="0">
              <a:latin typeface="Century Gothic" panose="020B0502020202020204" pitchFamily="34" charset="0"/>
            </a:endParaRPr>
          </a:p>
          <a:p>
            <a:r>
              <a:rPr lang="ru-RU" sz="2800" b="1" dirty="0">
                <a:latin typeface="Century Gothic" panose="020B0502020202020204" pitchFamily="34" charset="0"/>
              </a:rPr>
              <a:t>	Я заметил в кустах чьё-то гнёзд..</a:t>
            </a:r>
            <a:r>
              <a:rPr lang="ru-RU" sz="2800" b="1" dirty="0" err="1">
                <a:latin typeface="Century Gothic" panose="020B0502020202020204" pitchFamily="34" charset="0"/>
              </a:rPr>
              <a:t>шко</a:t>
            </a:r>
            <a:r>
              <a:rPr lang="ru-RU" sz="2800" b="1" dirty="0">
                <a:latin typeface="Century Gothic" panose="020B0502020202020204" pitchFamily="34" charset="0"/>
              </a:rPr>
              <a:t> и </a:t>
            </a:r>
            <a:r>
              <a:rPr lang="ru-RU" sz="2800" b="1" dirty="0" err="1">
                <a:latin typeface="Century Gothic" panose="020B0502020202020204" pitchFamily="34" charset="0"/>
              </a:rPr>
              <a:t>пр..близился</a:t>
            </a:r>
            <a:r>
              <a:rPr lang="ru-RU" sz="2800" b="1" dirty="0">
                <a:latin typeface="Century Gothic" panose="020B0502020202020204" pitchFamily="34" charset="0"/>
              </a:rPr>
              <a:t> к нему. </a:t>
            </a:r>
            <a:r>
              <a:rPr lang="ru-RU" sz="2800" b="1" dirty="0" err="1">
                <a:latin typeface="Century Gothic" panose="020B0502020202020204" pitchFamily="34" charset="0"/>
              </a:rPr>
              <a:t>Птич</a:t>
            </a:r>
            <a:r>
              <a:rPr lang="ru-RU" sz="2800" b="1" dirty="0">
                <a:latin typeface="Century Gothic" panose="020B0502020202020204" pitchFamily="34" charset="0"/>
              </a:rPr>
              <a:t>..ка упала передо мной и (по)ползла по земле, как бы говоря: «Я раненая. Поймай меня». Видя, что я (не)</a:t>
            </a:r>
            <a:r>
              <a:rPr lang="ru-RU" sz="2800" b="1" dirty="0" err="1">
                <a:latin typeface="Century Gothic" panose="020B0502020202020204" pitchFamily="34" charset="0"/>
              </a:rPr>
              <a:t>поб</a:t>
            </a:r>
            <a:r>
              <a:rPr lang="ru-RU" sz="2800" b="1" dirty="0">
                <a:latin typeface="Century Gothic" panose="020B0502020202020204" pitchFamily="34" charset="0"/>
              </a:rPr>
              <a:t>..жал за ней, пташка в..</a:t>
            </a:r>
            <a:r>
              <a:rPr lang="ru-RU" sz="2800" b="1" dirty="0" err="1">
                <a:latin typeface="Century Gothic" panose="020B0502020202020204" pitchFamily="34" charset="0"/>
              </a:rPr>
              <a:t>рнулась</a:t>
            </a:r>
            <a:r>
              <a:rPr lang="ru-RU" sz="2800" b="1" dirty="0">
                <a:latin typeface="Century Gothic" panose="020B0502020202020204" pitchFamily="34" charset="0"/>
              </a:rPr>
              <a:t> и снова упала подле меня. Жертвуя собой, она уводила меня от </a:t>
            </a:r>
            <a:r>
              <a:rPr lang="ru-RU" sz="2800" b="1" dirty="0" err="1">
                <a:latin typeface="Century Gothic" panose="020B0502020202020204" pitchFamily="34" charset="0"/>
              </a:rPr>
              <a:t>пт</a:t>
            </a:r>
            <a:r>
              <a:rPr lang="ru-RU" sz="2800" b="1" dirty="0">
                <a:latin typeface="Century Gothic" panose="020B0502020202020204" pitchFamily="34" charset="0"/>
              </a:rPr>
              <a:t>..</a:t>
            </a:r>
            <a:r>
              <a:rPr lang="ru-RU" sz="2800" b="1" dirty="0" err="1">
                <a:latin typeface="Century Gothic" panose="020B0502020202020204" pitchFamily="34" charset="0"/>
              </a:rPr>
              <a:t>нцов</a:t>
            </a:r>
            <a:r>
              <a:rPr lang="ru-RU" sz="2800" b="1" dirty="0">
                <a:latin typeface="Century Gothic" panose="020B0502020202020204" pitchFamily="34" charset="0"/>
              </a:rPr>
              <a:t>. Я повернулся и ушёл. (По А. Баркову.)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C4938-0164-465B-8C47-799D80F4F0CB}"/>
              </a:ext>
            </a:extLst>
          </p:cNvPr>
          <p:cNvSpPr txBox="1"/>
          <p:nvPr/>
        </p:nvSpPr>
        <p:spPr>
          <a:xfrm>
            <a:off x="2450580" y="548680"/>
            <a:ext cx="72908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Выполним упражнение 34.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F547559-4FCA-4F8D-970D-FC8189422DE5}"/>
              </a:ext>
            </a:extLst>
          </p:cNvPr>
          <p:cNvSpPr/>
          <p:nvPr/>
        </p:nvSpPr>
        <p:spPr>
          <a:xfrm>
            <a:off x="407368" y="3017159"/>
            <a:ext cx="11377264" cy="352839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	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Я заметил в кустах чьё-то гнёзд</a:t>
            </a:r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ы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шко и пр</a:t>
            </a:r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и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близился к нему. Птичка упала передо мной и </a:t>
            </a:r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по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ползла по земле, как бы говоря: «Я раненая. Поймай меня». Видя, что я </a:t>
            </a:r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не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поб</a:t>
            </a:r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е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жал за ней, пташка в</a:t>
            </a:r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е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рнулась и снова упала подле меня. Жертвуя собой, она уводила меня от пт</a:t>
            </a:r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е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нцов. Я повернулся и ушёл. (По А. Баркову.)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775874E-FE29-48FB-99C0-69FADF9C69E6}"/>
              </a:ext>
            </a:extLst>
          </p:cNvPr>
          <p:cNvCxnSpPr/>
          <p:nvPr/>
        </p:nvCxnSpPr>
        <p:spPr>
          <a:xfrm>
            <a:off x="1662684" y="3645024"/>
            <a:ext cx="28803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5C3376B-64BF-46B5-BA33-47CF0AE7F13B}"/>
              </a:ext>
            </a:extLst>
          </p:cNvPr>
          <p:cNvCxnSpPr>
            <a:cxnSpLocks/>
          </p:cNvCxnSpPr>
          <p:nvPr/>
        </p:nvCxnSpPr>
        <p:spPr>
          <a:xfrm>
            <a:off x="2090206" y="3679870"/>
            <a:ext cx="140086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EBB1092-7D61-46B3-9019-61EBB3EB9EE2}"/>
              </a:ext>
            </a:extLst>
          </p:cNvPr>
          <p:cNvCxnSpPr>
            <a:cxnSpLocks/>
          </p:cNvCxnSpPr>
          <p:nvPr/>
        </p:nvCxnSpPr>
        <p:spPr>
          <a:xfrm>
            <a:off x="2064966" y="3587887"/>
            <a:ext cx="1423803" cy="88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AC14EC0-5DE7-42E7-8AC5-4D72CD60ACB5}"/>
              </a:ext>
            </a:extLst>
          </p:cNvPr>
          <p:cNvCxnSpPr>
            <a:cxnSpLocks/>
          </p:cNvCxnSpPr>
          <p:nvPr/>
        </p:nvCxnSpPr>
        <p:spPr>
          <a:xfrm flipV="1">
            <a:off x="8832304" y="3578821"/>
            <a:ext cx="2329939" cy="28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DECB167-0861-46B5-BE55-05001C1F2A12}"/>
              </a:ext>
            </a:extLst>
          </p:cNvPr>
          <p:cNvCxnSpPr>
            <a:cxnSpLocks/>
          </p:cNvCxnSpPr>
          <p:nvPr/>
        </p:nvCxnSpPr>
        <p:spPr>
          <a:xfrm>
            <a:off x="8815387" y="3679870"/>
            <a:ext cx="234685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C422AE2-8EEA-42B9-9CCE-AD50F3CBD7F0}"/>
              </a:ext>
            </a:extLst>
          </p:cNvPr>
          <p:cNvCxnSpPr>
            <a:cxnSpLocks/>
          </p:cNvCxnSpPr>
          <p:nvPr/>
        </p:nvCxnSpPr>
        <p:spPr>
          <a:xfrm>
            <a:off x="1919536" y="4077072"/>
            <a:ext cx="129614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14D4F68-F49F-459B-A5C2-43310AB946DA}"/>
              </a:ext>
            </a:extLst>
          </p:cNvPr>
          <p:cNvCxnSpPr>
            <a:cxnSpLocks/>
          </p:cNvCxnSpPr>
          <p:nvPr/>
        </p:nvCxnSpPr>
        <p:spPr>
          <a:xfrm>
            <a:off x="3323692" y="4077072"/>
            <a:ext cx="108012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811BE5F-99C8-405F-8A22-251C4117597E}"/>
              </a:ext>
            </a:extLst>
          </p:cNvPr>
          <p:cNvCxnSpPr>
            <a:cxnSpLocks/>
          </p:cNvCxnSpPr>
          <p:nvPr/>
        </p:nvCxnSpPr>
        <p:spPr>
          <a:xfrm>
            <a:off x="3323692" y="4005064"/>
            <a:ext cx="108012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0EEA7FE-CDC6-42C7-9066-21F5E9B49212}"/>
              </a:ext>
            </a:extLst>
          </p:cNvPr>
          <p:cNvCxnSpPr>
            <a:cxnSpLocks/>
          </p:cNvCxnSpPr>
          <p:nvPr/>
        </p:nvCxnSpPr>
        <p:spPr>
          <a:xfrm>
            <a:off x="7248128" y="4095476"/>
            <a:ext cx="165618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CAE04B5-A6A7-4ACA-A22C-8B006CFB862D}"/>
              </a:ext>
            </a:extLst>
          </p:cNvPr>
          <p:cNvCxnSpPr>
            <a:cxnSpLocks/>
          </p:cNvCxnSpPr>
          <p:nvPr/>
        </p:nvCxnSpPr>
        <p:spPr>
          <a:xfrm>
            <a:off x="7248128" y="4005064"/>
            <a:ext cx="165618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ADD0808-1A65-4D78-A3FE-E89EF3976BD5}"/>
              </a:ext>
            </a:extLst>
          </p:cNvPr>
          <p:cNvCxnSpPr>
            <a:cxnSpLocks/>
          </p:cNvCxnSpPr>
          <p:nvPr/>
        </p:nvCxnSpPr>
        <p:spPr>
          <a:xfrm flipV="1">
            <a:off x="1950716" y="4456736"/>
            <a:ext cx="1264964" cy="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15BE3B1-D2DE-4F7B-BAF9-7AF522F8F8CA}"/>
              </a:ext>
            </a:extLst>
          </p:cNvPr>
          <p:cNvCxnSpPr>
            <a:cxnSpLocks/>
          </p:cNvCxnSpPr>
          <p:nvPr/>
        </p:nvCxnSpPr>
        <p:spPr>
          <a:xfrm>
            <a:off x="1950716" y="4581128"/>
            <a:ext cx="126496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5FC0D045-AD24-421F-9292-7565C6D4D2E3}"/>
              </a:ext>
            </a:extLst>
          </p:cNvPr>
          <p:cNvCxnSpPr>
            <a:cxnSpLocks/>
          </p:cNvCxnSpPr>
          <p:nvPr/>
        </p:nvCxnSpPr>
        <p:spPr>
          <a:xfrm>
            <a:off x="3440552" y="4456736"/>
            <a:ext cx="37639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BEEE1C47-BF5A-41A7-A2A8-4BD2844A24FE}"/>
              </a:ext>
            </a:extLst>
          </p:cNvPr>
          <p:cNvCxnSpPr>
            <a:cxnSpLocks/>
          </p:cNvCxnSpPr>
          <p:nvPr/>
        </p:nvCxnSpPr>
        <p:spPr>
          <a:xfrm>
            <a:off x="5593355" y="4530811"/>
            <a:ext cx="1400865" cy="2025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17FA96D-231B-46F1-A0FD-F81E57CF01E4}"/>
              </a:ext>
            </a:extLst>
          </p:cNvPr>
          <p:cNvCxnSpPr>
            <a:cxnSpLocks/>
          </p:cNvCxnSpPr>
          <p:nvPr/>
        </p:nvCxnSpPr>
        <p:spPr>
          <a:xfrm>
            <a:off x="5598097" y="4436483"/>
            <a:ext cx="1400865" cy="2025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F7CB3FF1-3B3C-47D8-B3BD-50055BF146D0}"/>
              </a:ext>
            </a:extLst>
          </p:cNvPr>
          <p:cNvCxnSpPr>
            <a:cxnSpLocks/>
          </p:cNvCxnSpPr>
          <p:nvPr/>
        </p:nvCxnSpPr>
        <p:spPr>
          <a:xfrm>
            <a:off x="9073476" y="4941168"/>
            <a:ext cx="92379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A79B2880-D19C-41B0-8F46-CBCCB68EB695}"/>
              </a:ext>
            </a:extLst>
          </p:cNvPr>
          <p:cNvCxnSpPr>
            <a:cxnSpLocks/>
          </p:cNvCxnSpPr>
          <p:nvPr/>
        </p:nvCxnSpPr>
        <p:spPr>
          <a:xfrm>
            <a:off x="9065018" y="4857277"/>
            <a:ext cx="923797" cy="773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09C66460-945A-45C7-B420-16D2A581ECF4}"/>
              </a:ext>
            </a:extLst>
          </p:cNvPr>
          <p:cNvCxnSpPr>
            <a:cxnSpLocks/>
          </p:cNvCxnSpPr>
          <p:nvPr/>
        </p:nvCxnSpPr>
        <p:spPr>
          <a:xfrm flipV="1">
            <a:off x="9988815" y="4454534"/>
            <a:ext cx="338044" cy="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013ED14C-8475-4890-B539-6CA733F0CDE2}"/>
              </a:ext>
            </a:extLst>
          </p:cNvPr>
          <p:cNvCxnSpPr>
            <a:cxnSpLocks/>
          </p:cNvCxnSpPr>
          <p:nvPr/>
        </p:nvCxnSpPr>
        <p:spPr>
          <a:xfrm>
            <a:off x="10387476" y="4436483"/>
            <a:ext cx="40482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0C309B89-2A91-433A-936A-92D179FF4C88}"/>
              </a:ext>
            </a:extLst>
          </p:cNvPr>
          <p:cNvCxnSpPr>
            <a:cxnSpLocks/>
          </p:cNvCxnSpPr>
          <p:nvPr/>
        </p:nvCxnSpPr>
        <p:spPr>
          <a:xfrm>
            <a:off x="10387476" y="4522246"/>
            <a:ext cx="40482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780BD9B7-195F-4F70-BB55-26CEB76474CC}"/>
              </a:ext>
            </a:extLst>
          </p:cNvPr>
          <p:cNvCxnSpPr>
            <a:cxnSpLocks/>
          </p:cNvCxnSpPr>
          <p:nvPr/>
        </p:nvCxnSpPr>
        <p:spPr>
          <a:xfrm>
            <a:off x="986586" y="4876562"/>
            <a:ext cx="159976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D65A2EDB-E955-4D4E-912F-F97C3D613D42}"/>
              </a:ext>
            </a:extLst>
          </p:cNvPr>
          <p:cNvCxnSpPr>
            <a:cxnSpLocks/>
          </p:cNvCxnSpPr>
          <p:nvPr/>
        </p:nvCxnSpPr>
        <p:spPr>
          <a:xfrm>
            <a:off x="986586" y="4959690"/>
            <a:ext cx="160607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CC53C21-59BD-4294-9628-62B61852DDE2}"/>
              </a:ext>
            </a:extLst>
          </p:cNvPr>
          <p:cNvCxnSpPr>
            <a:cxnSpLocks/>
          </p:cNvCxnSpPr>
          <p:nvPr/>
        </p:nvCxnSpPr>
        <p:spPr>
          <a:xfrm>
            <a:off x="4007768" y="4891594"/>
            <a:ext cx="136815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B4323E4-F4E1-4819-90F1-59BA1183AAEC}"/>
              </a:ext>
            </a:extLst>
          </p:cNvPr>
          <p:cNvCxnSpPr>
            <a:cxnSpLocks/>
          </p:cNvCxnSpPr>
          <p:nvPr/>
        </p:nvCxnSpPr>
        <p:spPr>
          <a:xfrm>
            <a:off x="5474108" y="4959690"/>
            <a:ext cx="199004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B8DBCB32-9B97-4743-8F9B-AD74FDB10445}"/>
              </a:ext>
            </a:extLst>
          </p:cNvPr>
          <p:cNvCxnSpPr>
            <a:cxnSpLocks/>
          </p:cNvCxnSpPr>
          <p:nvPr/>
        </p:nvCxnSpPr>
        <p:spPr>
          <a:xfrm>
            <a:off x="5462105" y="4885784"/>
            <a:ext cx="199004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1ACA8BE7-3FCD-4613-BC55-BE4C2DBAA9A8}"/>
              </a:ext>
            </a:extLst>
          </p:cNvPr>
          <p:cNvCxnSpPr>
            <a:cxnSpLocks/>
          </p:cNvCxnSpPr>
          <p:nvPr/>
        </p:nvCxnSpPr>
        <p:spPr>
          <a:xfrm>
            <a:off x="5239468" y="5276448"/>
            <a:ext cx="70777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8AE865C3-5ECC-4E70-B36B-FB159F2E0EE7}"/>
              </a:ext>
            </a:extLst>
          </p:cNvPr>
          <p:cNvCxnSpPr>
            <a:cxnSpLocks/>
          </p:cNvCxnSpPr>
          <p:nvPr/>
        </p:nvCxnSpPr>
        <p:spPr>
          <a:xfrm>
            <a:off x="5970283" y="5328819"/>
            <a:ext cx="149386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C9EE2C1C-E883-4163-9D95-3637E90CBF32}"/>
              </a:ext>
            </a:extLst>
          </p:cNvPr>
          <p:cNvCxnSpPr>
            <a:cxnSpLocks/>
          </p:cNvCxnSpPr>
          <p:nvPr/>
        </p:nvCxnSpPr>
        <p:spPr>
          <a:xfrm>
            <a:off x="5947241" y="5416927"/>
            <a:ext cx="151691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23A5228D-8B93-46BF-8957-31E1934D268E}"/>
              </a:ext>
            </a:extLst>
          </p:cNvPr>
          <p:cNvCxnSpPr/>
          <p:nvPr/>
        </p:nvCxnSpPr>
        <p:spPr>
          <a:xfrm>
            <a:off x="10792300" y="5348266"/>
            <a:ext cx="28803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76B985EA-8265-4658-B530-56DB386D673D}"/>
              </a:ext>
            </a:extLst>
          </p:cNvPr>
          <p:cNvCxnSpPr>
            <a:cxnSpLocks/>
          </p:cNvCxnSpPr>
          <p:nvPr/>
        </p:nvCxnSpPr>
        <p:spPr>
          <a:xfrm>
            <a:off x="2790639" y="5877272"/>
            <a:ext cx="21462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2C6601B8-74F2-435A-82E2-2C8133D9604D}"/>
              </a:ext>
            </a:extLst>
          </p:cNvPr>
          <p:cNvCxnSpPr>
            <a:cxnSpLocks/>
          </p:cNvCxnSpPr>
          <p:nvPr/>
        </p:nvCxnSpPr>
        <p:spPr>
          <a:xfrm>
            <a:off x="2821622" y="5733256"/>
            <a:ext cx="21462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1F306380-BC70-4C39-A61E-6CA058A09B02}"/>
              </a:ext>
            </a:extLst>
          </p:cNvPr>
          <p:cNvCxnSpPr>
            <a:cxnSpLocks/>
          </p:cNvCxnSpPr>
          <p:nvPr/>
        </p:nvCxnSpPr>
        <p:spPr>
          <a:xfrm>
            <a:off x="5462105" y="5877272"/>
            <a:ext cx="92379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51D07E35-DA96-4DFA-A57D-059E3D94C6EF}"/>
              </a:ext>
            </a:extLst>
          </p:cNvPr>
          <p:cNvCxnSpPr>
            <a:cxnSpLocks/>
          </p:cNvCxnSpPr>
          <p:nvPr/>
        </p:nvCxnSpPr>
        <p:spPr>
          <a:xfrm>
            <a:off x="5474108" y="5733256"/>
            <a:ext cx="92379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A6C838C-7C01-44F9-A14B-C05EB3FDAE85}"/>
              </a:ext>
            </a:extLst>
          </p:cNvPr>
          <p:cNvSpPr/>
          <p:nvPr/>
        </p:nvSpPr>
        <p:spPr>
          <a:xfrm>
            <a:off x="8222061" y="3214757"/>
            <a:ext cx="288032" cy="4424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E6301B5-0477-4247-A610-4A9300D6E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58595" y="3021778"/>
            <a:ext cx="591458" cy="3103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7" name="Арка 46">
            <a:extLst>
              <a:ext uri="{FF2B5EF4-FFF2-40B4-BE49-F238E27FC236}">
                <a16:creationId xmlns:a16="http://schemas.microsoft.com/office/drawing/2014/main" id="{AF9C76E6-09CE-439D-904A-A6A3B8CACF4E}"/>
              </a:ext>
            </a:extLst>
          </p:cNvPr>
          <p:cNvSpPr/>
          <p:nvPr/>
        </p:nvSpPr>
        <p:spPr>
          <a:xfrm>
            <a:off x="6368476" y="3107545"/>
            <a:ext cx="1125964" cy="310333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6C5A3284-7598-410A-A9A9-24A5CFD8F107}"/>
              </a:ext>
            </a:extLst>
          </p:cNvPr>
          <p:cNvCxnSpPr>
            <a:cxnSpLocks/>
          </p:cNvCxnSpPr>
          <p:nvPr/>
        </p:nvCxnSpPr>
        <p:spPr>
          <a:xfrm>
            <a:off x="3921299" y="4462990"/>
            <a:ext cx="14546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A046E03-F63B-46BF-8BF0-13277C3F321F}"/>
              </a:ext>
            </a:extLst>
          </p:cNvPr>
          <p:cNvCxnSpPr>
            <a:cxnSpLocks/>
          </p:cNvCxnSpPr>
          <p:nvPr/>
        </p:nvCxnSpPr>
        <p:spPr>
          <a:xfrm flipV="1">
            <a:off x="3893159" y="4581128"/>
            <a:ext cx="1482761" cy="805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29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37C2CA3-2263-4E01-A71F-758EC1DF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704" y="620689"/>
            <a:ext cx="5905500" cy="120173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Терминологический диктант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F021DA57-E2B0-4584-BFBB-2E04E21EB01B}"/>
              </a:ext>
            </a:extLst>
          </p:cNvPr>
          <p:cNvSpPr txBox="1">
            <a:spLocks/>
          </p:cNvSpPr>
          <p:nvPr/>
        </p:nvSpPr>
        <p:spPr>
          <a:xfrm>
            <a:off x="695400" y="2049648"/>
            <a:ext cx="11017224" cy="43316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80000"/>
              </a:lnSpc>
              <a:buAutoNum type="arabicPeriod"/>
              <a:defRPr/>
            </a:pPr>
            <a:r>
              <a:rPr lang="ru-RU" sz="2800" b="1" dirty="0">
                <a:latin typeface="+mj-lt"/>
                <a:cs typeface="Times New Roman" pitchFamily="18" charset="0"/>
              </a:rPr>
              <a:t>Какой раздел грамматики изучает предложение, словосочетания?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2800" b="1" dirty="0">
              <a:latin typeface="+mj-lt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ru-RU" sz="28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2. Состоит из двух слов, одно из которых главное?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ru-RU" sz="2800" b="1" dirty="0">
              <a:solidFill>
                <a:srgbClr val="7030A0"/>
              </a:solidFill>
              <a:latin typeface="+mj-lt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ru-RU" sz="2800" b="1" dirty="0">
                <a:latin typeface="+mj-lt"/>
                <a:cs typeface="Times New Roman" pitchFamily="18" charset="0"/>
              </a:rPr>
              <a:t>3. Главные члены предложения составляют его…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ru-RU" sz="2800" b="1" dirty="0">
              <a:latin typeface="+mj-lt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ru-RU" sz="2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4. Отвечают на один и тот же вопрос и относятся к одному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ru-RU" sz="2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и тому же члену предложения…</a:t>
            </a:r>
          </a:p>
        </p:txBody>
      </p:sp>
      <p:pic>
        <p:nvPicPr>
          <p:cNvPr id="10" name="Picture 2" descr="https://veterinar-balakovo.ru/wp-content/uploads/2016/12/FewGhBHRjes-768x1068.jpg">
            <a:extLst>
              <a:ext uri="{FF2B5EF4-FFF2-40B4-BE49-F238E27FC236}">
                <a16:creationId xmlns:a16="http://schemas.microsoft.com/office/drawing/2014/main" id="{6ED46F82-F979-4B6F-BC97-AE273493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884608"/>
            <a:ext cx="1512168" cy="21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73D61096-0983-4B6B-90B1-D5FBF2D4B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87" y="1500187"/>
            <a:ext cx="11017224" cy="385762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buNone/>
            </a:pPr>
            <a:endParaRPr lang="ru-RU" altLang="ru-RU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СИНТАКСИС</a:t>
            </a:r>
          </a:p>
          <a:p>
            <a:pPr marL="0" indent="0" algn="ctr">
              <a:lnSpc>
                <a:spcPct val="80000"/>
              </a:lnSpc>
              <a:buNone/>
            </a:pPr>
            <a:endParaRPr lang="ru-RU" altLang="ru-RU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b="1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СЛОВОСОЧЕТАНИЕ</a:t>
            </a:r>
          </a:p>
          <a:p>
            <a:pPr marL="0" indent="0" algn="ctr">
              <a:lnSpc>
                <a:spcPct val="80000"/>
              </a:lnSpc>
              <a:buNone/>
            </a:pPr>
            <a:endParaRPr lang="ru-RU" altLang="ru-RU" b="1" dirty="0">
              <a:solidFill>
                <a:srgbClr val="7030A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ГРАММАТИЧЕСКАЯ ОСНОВА</a:t>
            </a:r>
          </a:p>
          <a:p>
            <a:pPr marL="0" indent="0" algn="ctr">
              <a:lnSpc>
                <a:spcPct val="80000"/>
              </a:lnSpc>
              <a:buNone/>
            </a:pPr>
            <a:endParaRPr lang="ru-RU" altLang="ru-RU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b="1" dirty="0">
                <a:solidFill>
                  <a:srgbClr val="00B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ОДНОРОДНЫЕ ЧЛЕНЫ ПРЕДЛОЖЕНИЯ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FACDD82-3A75-44A1-9564-0D247F44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818" y="537091"/>
            <a:ext cx="6964363" cy="1201737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002060"/>
                </a:solidFill>
              </a:rPr>
              <a:t>Проверим: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A4F2EEB9-4149-4E11-8C11-39B0F72E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53" y="581269"/>
            <a:ext cx="2304256" cy="24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A6039DA-F115-45D5-9E6D-3B49D49690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3450" y="970150"/>
            <a:ext cx="1754231" cy="15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1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5B149578-8A8B-4CFD-99A7-D1DD998A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Сегодня на уроке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16E7E3-5F9A-4C7C-8520-44A58AD43635}"/>
              </a:ext>
            </a:extLst>
          </p:cNvPr>
          <p:cNvSpPr/>
          <p:nvPr/>
        </p:nvSpPr>
        <p:spPr>
          <a:xfrm>
            <a:off x="1487488" y="1700808"/>
            <a:ext cx="892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Century Gothic" panose="020B0502020202020204" pitchFamily="34" charset="0"/>
              </a:rPr>
              <a:t>Мы повторили: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altLang="ru-RU" sz="3600" dirty="0">
                <a:latin typeface="Century Gothic" panose="020B0502020202020204" pitchFamily="34" charset="0"/>
              </a:rPr>
              <a:t> </a:t>
            </a:r>
            <a:r>
              <a:rPr lang="ru-RU" altLang="ru-RU" sz="36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ru-RU" alt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синтаксис и пунктуацию</a:t>
            </a:r>
          </a:p>
          <a:p>
            <a:r>
              <a:rPr lang="ru-RU" altLang="ru-RU" sz="3600" dirty="0">
                <a:latin typeface="Century Gothic" panose="020B0502020202020204" pitchFamily="34" charset="0"/>
              </a:rPr>
              <a:t>    - </a:t>
            </a:r>
            <a:r>
              <a:rPr lang="ru-RU" altLang="ru-RU" sz="3600" b="1" dirty="0">
                <a:latin typeface="Century Gothic" panose="020B0502020202020204" pitchFamily="34" charset="0"/>
              </a:rPr>
              <a:t>предложение и  словосочетание;</a:t>
            </a:r>
          </a:p>
          <a:p>
            <a:pPr algn="ctr"/>
            <a:r>
              <a:rPr lang="ru-RU" altLang="ru-RU" sz="3600" b="1" dirty="0">
                <a:latin typeface="Century Gothic" panose="020B0502020202020204" pitchFamily="34" charset="0"/>
              </a:rPr>
              <a:t>   </a:t>
            </a:r>
            <a:r>
              <a:rPr lang="ru-RU" alt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- главные и второстепенные               члены     предложения.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112553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11225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Задание </a:t>
            </a:r>
            <a:r>
              <a:rPr lang="ru-RU" b="1">
                <a:solidFill>
                  <a:srgbClr val="C00000"/>
                </a:solidFill>
              </a:rPr>
              <a:t>на дом.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7608" y="2417775"/>
            <a:ext cx="7308812" cy="114300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Выполнить упражнение 38.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D1A4B-2FA1-4265-A8D1-E78F42E0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077770"/>
            <a:ext cx="2592288" cy="270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ED38330-D82E-436C-81DF-C6A9980FD6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52" y="3560775"/>
            <a:ext cx="5357612" cy="18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0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A130E9-68B2-49EA-94C8-944AE186F782}"/>
              </a:ext>
            </a:extLst>
          </p:cNvPr>
          <p:cNvSpPr/>
          <p:nvPr/>
        </p:nvSpPr>
        <p:spPr>
          <a:xfrm>
            <a:off x="695400" y="987687"/>
            <a:ext cx="110172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Синтаксис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(от греч.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syntaxis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«порядок», «построение», «составление»)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это раздел науки о языке, в котором изучается строение словосочетаний и  предложений.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4F4D4D-A15B-472F-9161-093EBA2EE4CF}"/>
              </a:ext>
            </a:extLst>
          </p:cNvPr>
          <p:cNvSpPr/>
          <p:nvPr/>
        </p:nvSpPr>
        <p:spPr>
          <a:xfrm>
            <a:off x="706738" y="3724949"/>
            <a:ext cx="8748972" cy="224676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Текст	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          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</a:t>
            </a:r>
          </a:p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Предложение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 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единицы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Словосочетание 	          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синтаксиса</a:t>
            </a:r>
            <a:endParaRPr lang="ru-RU" sz="3600" b="1" dirty="0">
              <a:solidFill>
                <a:srgbClr val="0070C0"/>
              </a:solidFill>
            </a:endParaRPr>
          </a:p>
          <a:p>
            <a:pPr algn="ctr">
              <a:defRPr/>
            </a:pP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A54B1DF-7BD6-4D49-8662-7C1E2AB13D23}"/>
              </a:ext>
            </a:extLst>
          </p:cNvPr>
          <p:cNvCxnSpPr>
            <a:cxnSpLocks/>
          </p:cNvCxnSpPr>
          <p:nvPr/>
        </p:nvCxnSpPr>
        <p:spPr>
          <a:xfrm>
            <a:off x="3935760" y="4066254"/>
            <a:ext cx="1342186" cy="50250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A036050-54ED-4008-B2D5-D9E74F4F687F}"/>
              </a:ext>
            </a:extLst>
          </p:cNvPr>
          <p:cNvCxnSpPr>
            <a:cxnSpLocks/>
          </p:cNvCxnSpPr>
          <p:nvPr/>
        </p:nvCxnSpPr>
        <p:spPr>
          <a:xfrm flipH="1">
            <a:off x="4269834" y="4568755"/>
            <a:ext cx="1008112" cy="7920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FE77F136-1B90-4AD4-93EE-FD8C09251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763" y="2695084"/>
            <a:ext cx="1922840" cy="2059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:a16="http://schemas.microsoft.com/office/drawing/2014/main" id="{85A330B6-1DE2-4B62-8F00-30F2D5E0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06212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002060"/>
                </a:solidFill>
              </a:rPr>
              <a:t>Что изучает синтаксис?</a:t>
            </a:r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18435" name="Прямоугольник 5">
            <a:extLst>
              <a:ext uri="{FF2B5EF4-FFF2-40B4-BE49-F238E27FC236}">
                <a16:creationId xmlns:a16="http://schemas.microsoft.com/office/drawing/2014/main" id="{3A6A7DA6-3120-41FB-964D-8BFFC4951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959882"/>
            <a:ext cx="47020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Словосочетание</a:t>
            </a:r>
            <a:r>
              <a:rPr lang="ru-RU" altLang="ru-RU" sz="2400" dirty="0">
                <a:solidFill>
                  <a:srgbClr val="003300"/>
                </a:solidFill>
                <a:latin typeface="Comic Sans MS" panose="030F0702030302020204" pitchFamily="66" charset="0"/>
              </a:rPr>
              <a:t> – это два или несколько слов, связанных друг с другом по смыслу и грамматически : </a:t>
            </a:r>
            <a:r>
              <a:rPr lang="ru-RU" altLang="ru-RU" sz="2400" i="1" dirty="0">
                <a:solidFill>
                  <a:srgbClr val="00B050"/>
                </a:solidFill>
                <a:latin typeface="Comic Sans MS" panose="030F0702030302020204" pitchFamily="66" charset="0"/>
              </a:rPr>
              <a:t>новый дом, читать книгу.</a:t>
            </a:r>
          </a:p>
        </p:txBody>
      </p:sp>
      <p:sp>
        <p:nvSpPr>
          <p:cNvPr id="18436" name="Прямоугольник 6">
            <a:extLst>
              <a:ext uri="{FF2B5EF4-FFF2-40B4-BE49-F238E27FC236}">
                <a16:creationId xmlns:a16="http://schemas.microsoft.com/office/drawing/2014/main" id="{67F0B847-6113-4FA5-9977-90DCC1DCB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500" y="2144548"/>
            <a:ext cx="499010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Предложе́ние</a:t>
            </a:r>
            <a:r>
              <a:rPr lang="ru-RU" altLang="ru-RU" sz="2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400" dirty="0">
                <a:solidFill>
                  <a:srgbClr val="003300"/>
                </a:solidFill>
                <a:latin typeface="Comic Sans MS" panose="030F0702030302020204" pitchFamily="66" charset="0"/>
              </a:rPr>
              <a:t>— это слово или группа слов, связанные по смыслу, интонационно. Предложение выражает законченную мысль </a:t>
            </a:r>
          </a:p>
        </p:txBody>
      </p:sp>
      <p:sp>
        <p:nvSpPr>
          <p:cNvPr id="18437" name="TextBox 7">
            <a:extLst>
              <a:ext uri="{FF2B5EF4-FFF2-40B4-BE49-F238E27FC236}">
                <a16:creationId xmlns:a16="http://schemas.microsoft.com/office/drawing/2014/main" id="{0881B144-1E09-41BD-BF13-BFCD164BC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4209544"/>
            <a:ext cx="741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Сравните: </a:t>
            </a:r>
          </a:p>
          <a:p>
            <a:pPr algn="ctr" eaLnBrk="1" hangingPunct="1"/>
            <a:endParaRPr lang="ru-RU" altLang="ru-RU" sz="2400" b="1" dirty="0"/>
          </a:p>
          <a:p>
            <a:pPr algn="ctr" eaLnBrk="1" hangingPunct="1"/>
            <a:r>
              <a:rPr lang="ru-RU" altLang="ru-RU" sz="2400" b="1" i="1" dirty="0">
                <a:solidFill>
                  <a:srgbClr val="0C788E"/>
                </a:solidFill>
              </a:rPr>
              <a:t>Новый  дом.</a:t>
            </a:r>
            <a:r>
              <a:rPr lang="ru-RU" altLang="ru-RU" sz="2400" b="1" dirty="0">
                <a:solidFill>
                  <a:srgbClr val="0C788E"/>
                </a:solidFill>
              </a:rPr>
              <a:t>  </a:t>
            </a:r>
          </a:p>
          <a:p>
            <a:pPr algn="ctr" eaLnBrk="1" hangingPunct="1"/>
            <a:endParaRPr lang="ru-RU" altLang="ru-RU" sz="2400" b="1" dirty="0">
              <a:solidFill>
                <a:srgbClr val="0C788E"/>
              </a:solidFill>
            </a:endParaRPr>
          </a:p>
          <a:p>
            <a:pPr algn="ctr" eaLnBrk="1" hangingPunct="1"/>
            <a:r>
              <a:rPr lang="ru-RU" altLang="ru-RU" sz="2400" b="1" i="1" dirty="0">
                <a:solidFill>
                  <a:schemeClr val="accent4">
                    <a:lumMod val="50000"/>
                  </a:schemeClr>
                </a:solidFill>
              </a:rPr>
              <a:t>Мы построим новый дом.</a:t>
            </a:r>
            <a:endParaRPr lang="ru-RU" alt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 descr="0_6efc4_1d9210c1_L.png">
            <a:extLst>
              <a:ext uri="{FF2B5EF4-FFF2-40B4-BE49-F238E27FC236}">
                <a16:creationId xmlns:a16="http://schemas.microsoft.com/office/drawing/2014/main" id="{0390712A-5548-4188-9BB6-9E8C817AF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r="7407" b="2097"/>
          <a:stretch>
            <a:fillRect/>
          </a:stretch>
        </p:blipFill>
        <p:spPr bwMode="auto">
          <a:xfrm>
            <a:off x="335360" y="1285875"/>
            <a:ext cx="11449271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C40B7-61E9-42D2-AEA3-21CAA8D76FC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В.А. Жуковский «Спящая царевна»</a:t>
            </a:r>
            <a:endParaRPr lang="ru-RU" sz="4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5BABB-F416-4713-BDD7-FACE5AC3C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80" y="1844824"/>
            <a:ext cx="3546533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Comic Sans MS" panose="030F0702030302020204" pitchFamily="66" charset="0"/>
              </a:rPr>
              <a:t>Какая языковая единица перед нами?</a:t>
            </a:r>
          </a:p>
          <a:p>
            <a:pPr eaLnBrk="1" hangingPunct="1"/>
            <a:endParaRPr lang="ru-RU" altLang="ru-RU" sz="20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ru-RU" alt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ТЕКСТ</a:t>
            </a:r>
          </a:p>
          <a:p>
            <a:pPr eaLnBrk="1" hangingPunct="1"/>
            <a:endParaRPr lang="ru-RU" alt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ru-RU" altLang="ru-RU" sz="2000" b="1" dirty="0">
                <a:latin typeface="Comic Sans MS" panose="030F0702030302020204" pitchFamily="66" charset="0"/>
              </a:rPr>
              <a:t>Из чего состоит текст?</a:t>
            </a:r>
          </a:p>
          <a:p>
            <a:pPr eaLnBrk="1" hangingPunct="1"/>
            <a:endParaRPr lang="ru-RU" altLang="ru-RU" sz="20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ru-RU" alt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Из предложений</a:t>
            </a:r>
          </a:p>
          <a:p>
            <a:pPr eaLnBrk="1" hangingPunct="1"/>
            <a:endParaRPr lang="ru-RU" alt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ru-RU" altLang="ru-RU" sz="2000" b="1" dirty="0">
                <a:latin typeface="Comic Sans MS" panose="030F0702030302020204" pitchFamily="66" charset="0"/>
              </a:rPr>
              <a:t>Из чего состоят предложения?</a:t>
            </a:r>
          </a:p>
          <a:p>
            <a:pPr eaLnBrk="1" hangingPunct="1"/>
            <a:endParaRPr lang="ru-RU" altLang="ru-RU" sz="20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ru-RU" alt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Словосочетаний </a:t>
            </a:r>
            <a:endParaRPr lang="ru-RU" altLang="ru-RU" sz="2000" b="1" dirty="0">
              <a:latin typeface="Comic Sans MS" panose="030F0702030302020204" pitchFamily="66" charset="0"/>
            </a:endParaRPr>
          </a:p>
          <a:p>
            <a:pPr eaLnBrk="1" hangingPunct="1"/>
            <a:endParaRPr lang="ru-RU" altLang="ru-RU" dirty="0">
              <a:solidFill>
                <a:srgbClr val="FF0000"/>
              </a:solidFill>
            </a:endParaRPr>
          </a:p>
          <a:p>
            <a:pPr eaLnBrk="1" hangingPunct="1"/>
            <a:endParaRPr lang="ru-RU" alt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CCE2B3-E1C2-4E7D-951F-D925D4FD1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4" t="18750" r="1564" b="15156"/>
          <a:stretch/>
        </p:blipFill>
        <p:spPr bwMode="auto">
          <a:xfrm>
            <a:off x="5519935" y="1417638"/>
            <a:ext cx="6264695" cy="50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137AD3-2E1D-49E5-8016-80196CD347C8}"/>
              </a:ext>
            </a:extLst>
          </p:cNvPr>
          <p:cNvSpPr txBox="1"/>
          <p:nvPr/>
        </p:nvSpPr>
        <p:spPr>
          <a:xfrm>
            <a:off x="2351584" y="647253"/>
            <a:ext cx="7827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Bookman Old Style" panose="02050604050505020204" pitchFamily="18" charset="0"/>
              </a:rPr>
              <a:t>СТРОЕНИЕ СЛОВОСОЧЕТАНИЙ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A2B32-09E0-4530-949B-A82FA4FAE1CF}"/>
              </a:ext>
            </a:extLst>
          </p:cNvPr>
          <p:cNvSpPr txBox="1"/>
          <p:nvPr/>
        </p:nvSpPr>
        <p:spPr>
          <a:xfrm>
            <a:off x="3077226" y="2090378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ГЛАВНОЕ СЛОВО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D8A60-35C6-41E5-9C3A-DE2622B88C48}"/>
              </a:ext>
            </a:extLst>
          </p:cNvPr>
          <p:cNvSpPr txBox="1"/>
          <p:nvPr/>
        </p:nvSpPr>
        <p:spPr>
          <a:xfrm>
            <a:off x="6779391" y="2089202"/>
            <a:ext cx="2904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ЗАВИСИМОЕ СЛОВО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FCD7B3B-FCDB-4B6E-9304-298C9A05B4C3}"/>
              </a:ext>
            </a:extLst>
          </p:cNvPr>
          <p:cNvCxnSpPr>
            <a:cxnSpLocks/>
          </p:cNvCxnSpPr>
          <p:nvPr/>
        </p:nvCxnSpPr>
        <p:spPr>
          <a:xfrm>
            <a:off x="4206624" y="1772816"/>
            <a:ext cx="383359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DC21162-6CA5-40B9-8140-08748128FB59}"/>
              </a:ext>
            </a:extLst>
          </p:cNvPr>
          <p:cNvCxnSpPr>
            <a:cxnSpLocks/>
          </p:cNvCxnSpPr>
          <p:nvPr/>
        </p:nvCxnSpPr>
        <p:spPr>
          <a:xfrm>
            <a:off x="8021366" y="1772817"/>
            <a:ext cx="18850" cy="332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074FC39-2D7C-4F79-979A-271D821C6ACC}"/>
              </a:ext>
            </a:extLst>
          </p:cNvPr>
          <p:cNvCxnSpPr>
            <a:cxnSpLocks/>
          </p:cNvCxnSpPr>
          <p:nvPr/>
        </p:nvCxnSpPr>
        <p:spPr>
          <a:xfrm>
            <a:off x="4206623" y="1772816"/>
            <a:ext cx="0" cy="31638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DD72BE-6659-4D21-8141-BD31E868026B}"/>
              </a:ext>
            </a:extLst>
          </p:cNvPr>
          <p:cNvSpPr txBox="1"/>
          <p:nvPr/>
        </p:nvSpPr>
        <p:spPr>
          <a:xfrm>
            <a:off x="3647500" y="1629474"/>
            <a:ext cx="15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E1949E-72DE-429C-8EE7-1DE038D1FD81}"/>
              </a:ext>
            </a:extLst>
          </p:cNvPr>
          <p:cNvSpPr txBox="1"/>
          <p:nvPr/>
        </p:nvSpPr>
        <p:spPr>
          <a:xfrm>
            <a:off x="5544769" y="1356717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ВОПРОС</a:t>
            </a:r>
            <a:r>
              <a:rPr lang="ru-RU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2BAE14-47C9-4123-94D5-5DCD30AB0106}"/>
              </a:ext>
            </a:extLst>
          </p:cNvPr>
          <p:cNvSpPr txBox="1"/>
          <p:nvPr/>
        </p:nvSpPr>
        <p:spPr>
          <a:xfrm>
            <a:off x="2347951" y="3415827"/>
            <a:ext cx="3296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ЖИТЬ     У    </a:t>
            </a:r>
            <a:r>
              <a:rPr lang="ru-RU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МОРЯ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28CB39-7673-4F44-8B54-9F09B28FB515}"/>
              </a:ext>
            </a:extLst>
          </p:cNvPr>
          <p:cNvSpPr txBox="1"/>
          <p:nvPr/>
        </p:nvSpPr>
        <p:spPr>
          <a:xfrm>
            <a:off x="6085839" y="3685222"/>
            <a:ext cx="3717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СИНЯЯ</a:t>
            </a:r>
            <a:r>
              <a:rPr lang="ru-RU" sz="2800" b="1" dirty="0">
                <a:latin typeface="Century Gothic" panose="020B0502020202020204" pitchFamily="34" charset="0"/>
              </a:rPr>
              <a:t>      РУБАШКА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E3149D-5036-4CFA-A8AA-8CAFC0510733}"/>
              </a:ext>
            </a:extLst>
          </p:cNvPr>
          <p:cNvSpPr txBox="1"/>
          <p:nvPr/>
        </p:nvSpPr>
        <p:spPr>
          <a:xfrm>
            <a:off x="4448312" y="5490410"/>
            <a:ext cx="408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ГОВОРИТЬ      </a:t>
            </a: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ГРОМКО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98B2F-F9E3-4B8F-8C46-E86D7D491BCA}"/>
              </a:ext>
            </a:extLst>
          </p:cNvPr>
          <p:cNvSpPr txBox="1"/>
          <p:nvPr/>
        </p:nvSpPr>
        <p:spPr>
          <a:xfrm>
            <a:off x="4659106" y="5052738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57E7CD-1958-4E79-B121-FD79D27E7042}"/>
              </a:ext>
            </a:extLst>
          </p:cNvPr>
          <p:cNvSpPr txBox="1"/>
          <p:nvPr/>
        </p:nvSpPr>
        <p:spPr>
          <a:xfrm>
            <a:off x="8977590" y="3305685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C10D0F-15A0-4B1D-9EB2-902BB8CD8EEB}"/>
              </a:ext>
            </a:extLst>
          </p:cNvPr>
          <p:cNvSpPr txBox="1"/>
          <p:nvPr/>
        </p:nvSpPr>
        <p:spPr>
          <a:xfrm>
            <a:off x="2556129" y="2954609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х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D0259E0-A88E-4C98-9E37-849B1F7EAB30}"/>
              </a:ext>
            </a:extLst>
          </p:cNvPr>
          <p:cNvCxnSpPr>
            <a:cxnSpLocks/>
          </p:cNvCxnSpPr>
          <p:nvPr/>
        </p:nvCxnSpPr>
        <p:spPr>
          <a:xfrm>
            <a:off x="8977590" y="3276535"/>
            <a:ext cx="0" cy="35033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D3989F2-CD81-4C6B-B905-28094C78A3CE}"/>
              </a:ext>
            </a:extLst>
          </p:cNvPr>
          <p:cNvCxnSpPr>
            <a:cxnSpLocks/>
          </p:cNvCxnSpPr>
          <p:nvPr/>
        </p:nvCxnSpPr>
        <p:spPr>
          <a:xfrm>
            <a:off x="3007462" y="3022262"/>
            <a:ext cx="24560" cy="32591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867D02B-C677-4505-A332-3E54C1C98228}"/>
              </a:ext>
            </a:extLst>
          </p:cNvPr>
          <p:cNvCxnSpPr>
            <a:cxnSpLocks/>
          </p:cNvCxnSpPr>
          <p:nvPr/>
        </p:nvCxnSpPr>
        <p:spPr>
          <a:xfrm>
            <a:off x="5100431" y="5171085"/>
            <a:ext cx="0" cy="40360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8DECBF5-BA57-4F2A-85A1-6FC29001A27E}"/>
              </a:ext>
            </a:extLst>
          </p:cNvPr>
          <p:cNvCxnSpPr>
            <a:cxnSpLocks/>
          </p:cNvCxnSpPr>
          <p:nvPr/>
        </p:nvCxnSpPr>
        <p:spPr>
          <a:xfrm>
            <a:off x="3019147" y="3044617"/>
            <a:ext cx="169052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C4D2028-75BD-4B01-9F22-A75C238048CB}"/>
              </a:ext>
            </a:extLst>
          </p:cNvPr>
          <p:cNvCxnSpPr>
            <a:cxnSpLocks/>
          </p:cNvCxnSpPr>
          <p:nvPr/>
        </p:nvCxnSpPr>
        <p:spPr>
          <a:xfrm>
            <a:off x="7047301" y="3276534"/>
            <a:ext cx="194813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A0466BAB-97D4-43D6-B24B-E7E345FA7C88}"/>
              </a:ext>
            </a:extLst>
          </p:cNvPr>
          <p:cNvCxnSpPr>
            <a:cxnSpLocks/>
          </p:cNvCxnSpPr>
          <p:nvPr/>
        </p:nvCxnSpPr>
        <p:spPr>
          <a:xfrm>
            <a:off x="5097762" y="5171084"/>
            <a:ext cx="229438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4EE54C21-C944-4A7F-92AB-F01F2F722D0B}"/>
              </a:ext>
            </a:extLst>
          </p:cNvPr>
          <p:cNvCxnSpPr>
            <a:cxnSpLocks/>
          </p:cNvCxnSpPr>
          <p:nvPr/>
        </p:nvCxnSpPr>
        <p:spPr>
          <a:xfrm>
            <a:off x="4709667" y="3014532"/>
            <a:ext cx="0" cy="355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1E6F71D-C5FD-4C16-ABC2-BD54ACD9541B}"/>
              </a:ext>
            </a:extLst>
          </p:cNvPr>
          <p:cNvCxnSpPr>
            <a:cxnSpLocks/>
          </p:cNvCxnSpPr>
          <p:nvPr/>
        </p:nvCxnSpPr>
        <p:spPr>
          <a:xfrm>
            <a:off x="7392144" y="5171085"/>
            <a:ext cx="0" cy="4036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9DF02127-AD50-451B-9DD3-772DF26D5208}"/>
              </a:ext>
            </a:extLst>
          </p:cNvPr>
          <p:cNvCxnSpPr>
            <a:cxnSpLocks/>
          </p:cNvCxnSpPr>
          <p:nvPr/>
        </p:nvCxnSpPr>
        <p:spPr>
          <a:xfrm>
            <a:off x="7047301" y="3303551"/>
            <a:ext cx="0" cy="333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9A2B6E0-82AC-464D-8FC1-E13FDC41DA92}"/>
              </a:ext>
            </a:extLst>
          </p:cNvPr>
          <p:cNvSpPr txBox="1"/>
          <p:nvPr/>
        </p:nvSpPr>
        <p:spPr>
          <a:xfrm>
            <a:off x="3557747" y="2564007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где?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3F6BCC-2D57-4C02-B121-EF4D0E78345A}"/>
              </a:ext>
            </a:extLst>
          </p:cNvPr>
          <p:cNvSpPr txBox="1"/>
          <p:nvPr/>
        </p:nvSpPr>
        <p:spPr>
          <a:xfrm>
            <a:off x="7572076" y="2802474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какая?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6EC590-F667-4F91-81C4-CD0179BD4BBC}"/>
              </a:ext>
            </a:extLst>
          </p:cNvPr>
          <p:cNvSpPr txBox="1"/>
          <p:nvPr/>
        </p:nvSpPr>
        <p:spPr>
          <a:xfrm>
            <a:off x="5680448" y="4803660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как</a:t>
            </a:r>
            <a:r>
              <a:rPr lang="ru-RU" sz="2400" b="1" dirty="0">
                <a:solidFill>
                  <a:srgbClr val="C00000"/>
                </a:solidFill>
              </a:rPr>
              <a:t> ?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7336484-ABE2-4914-B128-7C88F1DC1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693" y="2990210"/>
            <a:ext cx="1982453" cy="27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oski.ru/i/17/42/6174263.png">
            <a:extLst>
              <a:ext uri="{FF2B5EF4-FFF2-40B4-BE49-F238E27FC236}">
                <a16:creationId xmlns:a16="http://schemas.microsoft.com/office/drawing/2014/main" id="{C889861D-B432-4D97-ACF0-46FD6E2D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1124744"/>
            <a:ext cx="1440992" cy="135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575543-A48D-49F2-AFD6-EFCBD0E2A5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76720" y="4035973"/>
            <a:ext cx="1327462" cy="1327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24E5C6-9492-43EF-A8F3-048AB2A93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565" y="2707103"/>
            <a:ext cx="1101862" cy="11018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F3258-D6D0-4100-A136-7553A03BF76C}"/>
              </a:ext>
            </a:extLst>
          </p:cNvPr>
          <p:cNvSpPr txBox="1"/>
          <p:nvPr/>
        </p:nvSpPr>
        <p:spPr>
          <a:xfrm>
            <a:off x="2999656" y="404664"/>
            <a:ext cx="66976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Bookman Old Style" panose="02050604050505020204" pitchFamily="18" charset="0"/>
              </a:rPr>
              <a:t>По характеру главного слова</a:t>
            </a:r>
          </a:p>
          <a:p>
            <a:r>
              <a:rPr lang="ru-RU" sz="3200" b="1" dirty="0">
                <a:latin typeface="Bookman Old Style" panose="02050604050505020204" pitchFamily="18" charset="0"/>
              </a:rPr>
              <a:t> словосочетания делятся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FB46214-DFCA-482D-8F06-75A29A9ADB54}"/>
              </a:ext>
            </a:extLst>
          </p:cNvPr>
          <p:cNvSpPr/>
          <p:nvPr/>
        </p:nvSpPr>
        <p:spPr>
          <a:xfrm>
            <a:off x="417590" y="2388986"/>
            <a:ext cx="3215628" cy="38583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Глагольные: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главное слово выражено глаголом.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Читать книгу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DCF1F4-78EC-40BF-9F07-090B2F008063}"/>
              </a:ext>
            </a:extLst>
          </p:cNvPr>
          <p:cNvSpPr/>
          <p:nvPr/>
        </p:nvSpPr>
        <p:spPr>
          <a:xfrm>
            <a:off x="3827995" y="1818444"/>
            <a:ext cx="3916733" cy="444433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Именные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: главное слово выражено существительным, прилагательным, числительным, местоимением. </a:t>
            </a:r>
          </a:p>
          <a:p>
            <a:pPr algn="ctr"/>
            <a:endParaRPr lang="ru-RU" sz="2800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Лучший друг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D402719-6A0E-4835-98D3-74D188BB2A79}"/>
              </a:ext>
            </a:extLst>
          </p:cNvPr>
          <p:cNvSpPr/>
          <p:nvPr/>
        </p:nvSpPr>
        <p:spPr>
          <a:xfrm>
            <a:off x="7935297" y="2374453"/>
            <a:ext cx="3834905" cy="346689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Наречные: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главное слово выражено наречием. </a:t>
            </a:r>
          </a:p>
          <a:p>
            <a:pPr algn="ctr"/>
            <a:endParaRPr lang="ru-RU" sz="2800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Вдали от дороги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6FA74-08A0-4941-A516-5C2043496E6F}"/>
              </a:ext>
            </a:extLst>
          </p:cNvPr>
          <p:cNvSpPr txBox="1"/>
          <p:nvPr/>
        </p:nvSpPr>
        <p:spPr>
          <a:xfrm>
            <a:off x="983432" y="4941168"/>
            <a:ext cx="15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EDA70-2277-477D-8903-D52A9BEEEAA1}"/>
              </a:ext>
            </a:extLst>
          </p:cNvPr>
          <p:cNvSpPr txBox="1"/>
          <p:nvPr/>
        </p:nvSpPr>
        <p:spPr>
          <a:xfrm>
            <a:off x="6627407" y="5389658"/>
            <a:ext cx="15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CADB0E-B366-479A-AE64-70FBF8F08B0C}"/>
              </a:ext>
            </a:extLst>
          </p:cNvPr>
          <p:cNvSpPr txBox="1"/>
          <p:nvPr/>
        </p:nvSpPr>
        <p:spPr>
          <a:xfrm>
            <a:off x="8505034" y="4841551"/>
            <a:ext cx="15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х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0BF5E3D-EA88-4BC7-8519-7A2D41788BB8}"/>
              </a:ext>
            </a:extLst>
          </p:cNvPr>
          <p:cNvCxnSpPr>
            <a:cxnSpLocks/>
          </p:cNvCxnSpPr>
          <p:nvPr/>
        </p:nvCxnSpPr>
        <p:spPr>
          <a:xfrm flipH="1">
            <a:off x="1419908" y="5071047"/>
            <a:ext cx="10532" cy="31861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B4B901D-E84F-4F3B-9304-CC062287878A}"/>
              </a:ext>
            </a:extLst>
          </p:cNvPr>
          <p:cNvCxnSpPr>
            <a:cxnSpLocks/>
          </p:cNvCxnSpPr>
          <p:nvPr/>
        </p:nvCxnSpPr>
        <p:spPr>
          <a:xfrm>
            <a:off x="1419908" y="5071047"/>
            <a:ext cx="107569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8E5CB2C-63CC-4D3F-B4BA-B19BAE8975AA}"/>
              </a:ext>
            </a:extLst>
          </p:cNvPr>
          <p:cNvCxnSpPr>
            <a:cxnSpLocks/>
          </p:cNvCxnSpPr>
          <p:nvPr/>
        </p:nvCxnSpPr>
        <p:spPr>
          <a:xfrm>
            <a:off x="2495600" y="5071047"/>
            <a:ext cx="0" cy="3720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FD0A7EF-58BA-4BD8-89A8-48970DB13C12}"/>
              </a:ext>
            </a:extLst>
          </p:cNvPr>
          <p:cNvCxnSpPr>
            <a:cxnSpLocks/>
          </p:cNvCxnSpPr>
          <p:nvPr/>
        </p:nvCxnSpPr>
        <p:spPr>
          <a:xfrm flipH="1">
            <a:off x="6583601" y="5522739"/>
            <a:ext cx="10532" cy="31861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F500AFD-EADA-438B-859D-AA10DAFD58F6}"/>
              </a:ext>
            </a:extLst>
          </p:cNvPr>
          <p:cNvCxnSpPr>
            <a:cxnSpLocks/>
          </p:cNvCxnSpPr>
          <p:nvPr/>
        </p:nvCxnSpPr>
        <p:spPr>
          <a:xfrm>
            <a:off x="5231904" y="5522739"/>
            <a:ext cx="135169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4292C1D-5E9E-4AC2-87CB-14A167F9C1CE}"/>
              </a:ext>
            </a:extLst>
          </p:cNvPr>
          <p:cNvCxnSpPr>
            <a:cxnSpLocks/>
          </p:cNvCxnSpPr>
          <p:nvPr/>
        </p:nvCxnSpPr>
        <p:spPr>
          <a:xfrm>
            <a:off x="5231904" y="5490417"/>
            <a:ext cx="0" cy="3509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5F0DAAF-C342-41CA-8A3E-E208DB04D0F6}"/>
              </a:ext>
            </a:extLst>
          </p:cNvPr>
          <p:cNvCxnSpPr>
            <a:cxnSpLocks/>
          </p:cNvCxnSpPr>
          <p:nvPr/>
        </p:nvCxnSpPr>
        <p:spPr>
          <a:xfrm>
            <a:off x="10842199" y="4933544"/>
            <a:ext cx="0" cy="334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E5A9153-7B7F-49B8-A042-FA564150020A}"/>
              </a:ext>
            </a:extLst>
          </p:cNvPr>
          <p:cNvCxnSpPr>
            <a:cxnSpLocks/>
          </p:cNvCxnSpPr>
          <p:nvPr/>
        </p:nvCxnSpPr>
        <p:spPr>
          <a:xfrm>
            <a:off x="9018200" y="4933544"/>
            <a:ext cx="1842254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9156807-E18F-4669-B025-215A23C0481E}"/>
              </a:ext>
            </a:extLst>
          </p:cNvPr>
          <p:cNvCxnSpPr>
            <a:cxnSpLocks/>
          </p:cNvCxnSpPr>
          <p:nvPr/>
        </p:nvCxnSpPr>
        <p:spPr>
          <a:xfrm flipH="1">
            <a:off x="9029866" y="4933823"/>
            <a:ext cx="10532" cy="31861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F980FAF-2E63-4DD4-80D9-1155ED89ABD8}"/>
              </a:ext>
            </a:extLst>
          </p:cNvPr>
          <p:cNvSpPr txBox="1"/>
          <p:nvPr/>
        </p:nvSpPr>
        <p:spPr>
          <a:xfrm>
            <a:off x="1533111" y="4609381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что?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5BA1F0-23B8-4B4E-B8BE-F473EDA9D1B8}"/>
              </a:ext>
            </a:extLst>
          </p:cNvPr>
          <p:cNvSpPr txBox="1"/>
          <p:nvPr/>
        </p:nvSpPr>
        <p:spPr>
          <a:xfrm>
            <a:off x="5118399" y="5037318"/>
            <a:ext cx="158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какой?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C741CF-9363-486D-9228-224B81726162}"/>
              </a:ext>
            </a:extLst>
          </p:cNvPr>
          <p:cNvSpPr txBox="1"/>
          <p:nvPr/>
        </p:nvSpPr>
        <p:spPr>
          <a:xfrm>
            <a:off x="9052279" y="4447579"/>
            <a:ext cx="1620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от чего?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09432A13-B082-4F22-BC06-51E765A71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2355">
            <a:off x="2374083" y="1639783"/>
            <a:ext cx="944731" cy="4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C8BD7F60-7679-45BB-9A87-DE68EF03B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6565" y="1305565"/>
            <a:ext cx="443609" cy="55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79FDD1A6-6F2B-4B4C-BCE7-C0961DD89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8993">
            <a:off x="8396912" y="1640361"/>
            <a:ext cx="926788" cy="46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72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3">
            <a:extLst>
              <a:ext uri="{FF2B5EF4-FFF2-40B4-BE49-F238E27FC236}">
                <a16:creationId xmlns:a16="http://schemas.microsoft.com/office/drawing/2014/main" id="{993FD048-136D-4F76-98BB-2A070B2A8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682" y="548680"/>
            <a:ext cx="532711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FF0000"/>
                </a:solidFill>
              </a:rPr>
              <a:t>Что не является </a:t>
            </a:r>
          </a:p>
          <a:p>
            <a:pPr algn="ctr" eaLnBrk="1" hangingPunct="1"/>
            <a:r>
              <a:rPr lang="ru-RU" altLang="ru-RU" sz="3600" b="1" dirty="0">
                <a:solidFill>
                  <a:srgbClr val="FF0000"/>
                </a:solidFill>
              </a:rPr>
              <a:t>словосочетанием?</a:t>
            </a:r>
          </a:p>
        </p:txBody>
      </p:sp>
      <p:sp>
        <p:nvSpPr>
          <p:cNvPr id="19460" name="Прямоугольник 4">
            <a:extLst>
              <a:ext uri="{FF2B5EF4-FFF2-40B4-BE49-F238E27FC236}">
                <a16:creationId xmlns:a16="http://schemas.microsoft.com/office/drawing/2014/main" id="{84FE14BE-4E18-4871-8FAD-DE7864B72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2000251"/>
            <a:ext cx="10801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Char char="-"/>
              <a:defRPr/>
            </a:pPr>
            <a:r>
              <a:rPr lang="ru-RU" sz="2800" b="1" dirty="0">
                <a:solidFill>
                  <a:srgbClr val="003300"/>
                </a:solidFill>
                <a:latin typeface="Century Gothic" panose="020B0502020202020204" pitchFamily="34" charset="0"/>
              </a:rPr>
              <a:t>грамматическая основа предложения: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3300"/>
                </a:solidFill>
                <a:latin typeface="Century Gothic" panose="020B0502020202020204" pitchFamily="34" charset="0"/>
              </a:rPr>
              <a:t>         </a:t>
            </a:r>
            <a:r>
              <a:rPr lang="ru-RU" sz="28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Комарики</a:t>
            </a: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</a:t>
            </a:r>
            <a:r>
              <a:rPr lang="ru-RU" sz="2800" b="1" u="dbl" dirty="0">
                <a:solidFill>
                  <a:srgbClr val="002060"/>
                </a:solidFill>
                <a:latin typeface="Century Gothic" panose="020B0502020202020204" pitchFamily="34" charset="0"/>
              </a:rPr>
              <a:t>вылетели</a:t>
            </a: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defRPr/>
            </a:pPr>
            <a:endParaRPr lang="ru-RU" sz="2800" b="1" dirty="0">
              <a:solidFill>
                <a:srgbClr val="002060"/>
              </a:solidFill>
            </a:endParaRPr>
          </a:p>
          <a:p>
            <a:pPr algn="ctr">
              <a:buFontTx/>
              <a:buChar char="-"/>
              <a:defRPr/>
            </a:pPr>
            <a:r>
              <a:rPr lang="ru-RU" sz="2800" b="1" dirty="0">
                <a:solidFill>
                  <a:srgbClr val="003300"/>
                </a:solidFill>
                <a:latin typeface="Century Gothic" panose="020B0502020202020204" pitchFamily="34" charset="0"/>
              </a:rPr>
              <a:t>однородные члены  предложения :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3300"/>
                </a:solidFill>
                <a:latin typeface="Century Gothic" panose="020B0502020202020204" pitchFamily="34" charset="0"/>
              </a:rPr>
              <a:t>     </a:t>
            </a:r>
            <a:r>
              <a:rPr lang="ru-RU" sz="2800" b="1" u="dbl" dirty="0">
                <a:solidFill>
                  <a:srgbClr val="002060"/>
                </a:solidFill>
                <a:latin typeface="Century Gothic" panose="020B0502020202020204" pitchFamily="34" charset="0"/>
              </a:rPr>
              <a:t>вылетели</a:t>
            </a: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и    </a:t>
            </a:r>
            <a:r>
              <a:rPr lang="ru-RU" sz="2800" b="1" u="dbl" dirty="0">
                <a:solidFill>
                  <a:srgbClr val="002060"/>
                </a:solidFill>
                <a:latin typeface="Century Gothic" panose="020B0502020202020204" pitchFamily="34" charset="0"/>
              </a:rPr>
              <a:t>заиграли</a:t>
            </a:r>
            <a:r>
              <a:rPr lang="ru-RU" sz="2800" dirty="0">
                <a:latin typeface="Century Gothic" panose="020B0502020202020204" pitchFamily="34" charset="0"/>
              </a:rPr>
              <a:t>  </a:t>
            </a:r>
            <a:r>
              <a:rPr lang="ru-RU" sz="2800" b="1" dirty="0">
                <a:solidFill>
                  <a:srgbClr val="003300"/>
                </a:solidFill>
                <a:latin typeface="Century Gothic" panose="020B0502020202020204" pitchFamily="34" charset="0"/>
              </a:rPr>
              <a:t>на скрипках</a:t>
            </a:r>
          </a:p>
          <a:p>
            <a:pPr algn="ctr">
              <a:buFontTx/>
              <a:buChar char="-"/>
              <a:defRPr/>
            </a:pPr>
            <a:endParaRPr lang="ru-RU" sz="2800" b="1" dirty="0">
              <a:solidFill>
                <a:srgbClr val="003300"/>
              </a:solidFill>
            </a:endParaRPr>
          </a:p>
          <a:p>
            <a:pPr algn="ctr">
              <a:buFontTx/>
              <a:buChar char="-"/>
              <a:defRPr/>
            </a:pPr>
            <a:r>
              <a:rPr lang="ru-RU" sz="2800" b="1" dirty="0">
                <a:solidFill>
                  <a:srgbClr val="003300"/>
                </a:solidFill>
                <a:latin typeface="Century Gothic" panose="020B0502020202020204" pitchFamily="34" charset="0"/>
              </a:rPr>
              <a:t>слово с предлогом или частицей :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около      леса </a:t>
            </a:r>
          </a:p>
        </p:txBody>
      </p:sp>
      <p:pic>
        <p:nvPicPr>
          <p:cNvPr id="2" name="Picture 2" descr="http://www.doski.ru/i/17/42/6174263.png">
            <a:extLst>
              <a:ext uri="{FF2B5EF4-FFF2-40B4-BE49-F238E27FC236}">
                <a16:creationId xmlns:a16="http://schemas.microsoft.com/office/drawing/2014/main" id="{C889861D-B432-4D97-ACF0-46FD6E2D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96" y="570905"/>
            <a:ext cx="1440992" cy="135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575543-A48D-49F2-AFD6-EFCBD0E2A5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5720" y="5128064"/>
            <a:ext cx="1327462" cy="1327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24E5C6-9492-43EF-A8F3-048AB2A93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596" y="4035973"/>
            <a:ext cx="1101862" cy="1101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1464" y="550864"/>
            <a:ext cx="9144000" cy="184785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«Знаки препинания –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ноты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при чтении»</a:t>
            </a:r>
            <a:b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					                  А.П. Чехов</a:t>
            </a:r>
          </a:p>
        </p:txBody>
      </p:sp>
      <p:pic>
        <p:nvPicPr>
          <p:cNvPr id="18436" name="Picture 2" descr="http://pics.livejournal.com/pat_cholman/pic/00002cwk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6400" y="133956"/>
            <a:ext cx="2278809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95B809-6560-4B65-AE63-918FD2B6350D}"/>
              </a:ext>
            </a:extLst>
          </p:cNvPr>
          <p:cNvSpPr/>
          <p:nvPr/>
        </p:nvSpPr>
        <p:spPr>
          <a:xfrm>
            <a:off x="813969" y="2403071"/>
            <a:ext cx="11161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Пунктуация-(от лат.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punktum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– точка) – </a:t>
            </a:r>
          </a:p>
          <a:p>
            <a:pPr marL="274320" indent="-274320" algn="ctr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система правил </a:t>
            </a:r>
            <a:b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</a:b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постановки знаков препинания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(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препинание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 – </a:t>
            </a: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остановка, перерыв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) </a:t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</a:b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Arial" pitchFamily="34" charset="0"/>
              </a:rPr>
              <a:t>– это знаки, которые ставятся между словами и группами слов в письменной речи.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1072</Words>
  <Application>Microsoft Office PowerPoint</Application>
  <PresentationFormat>Широкоэкранный</PresentationFormat>
  <Paragraphs>181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42" baseType="lpstr">
      <vt:lpstr>Arial</vt:lpstr>
      <vt:lpstr>Arial Narrow</vt:lpstr>
      <vt:lpstr>Bookman Old Style</vt:lpstr>
      <vt:lpstr>Calibri</vt:lpstr>
      <vt:lpstr>Calibri Light</vt:lpstr>
      <vt:lpstr>Century</vt:lpstr>
      <vt:lpstr>Century Gothic</vt:lpstr>
      <vt:lpstr>Century Schoolbook</vt:lpstr>
      <vt:lpstr>Comic Sans MS</vt:lpstr>
      <vt:lpstr>Monotype Corsiva</vt:lpstr>
      <vt:lpstr>Times New Roman</vt:lpstr>
      <vt:lpstr>Wingdings 2</vt:lpstr>
      <vt:lpstr>Тема Office</vt:lpstr>
      <vt:lpstr>1_Тема Office</vt:lpstr>
      <vt:lpstr>Презентация PowerPoint</vt:lpstr>
      <vt:lpstr>Сегодня на уроке</vt:lpstr>
      <vt:lpstr>Презентация PowerPoint</vt:lpstr>
      <vt:lpstr>Что изучает синтаксис?</vt:lpstr>
      <vt:lpstr>В.А. Жуковский «Спящая царевна»</vt:lpstr>
      <vt:lpstr>Презентация PowerPoint</vt:lpstr>
      <vt:lpstr>Презентация PowerPoint</vt:lpstr>
      <vt:lpstr>Презентация PowerPoint</vt:lpstr>
      <vt:lpstr>«Знаки препинания –ноты при чтении»                        А.П. Чехов</vt:lpstr>
      <vt:lpstr>Презентация PowerPoint</vt:lpstr>
      <vt:lpstr>Какова главная функция пунктуации?</vt:lpstr>
      <vt:lpstr> Выберите термины, которые относятся к синтаксису  и пунктуации. </vt:lpstr>
      <vt:lpstr> Проверяем </vt:lpstr>
      <vt:lpstr>Предложения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Терминологический диктант</vt:lpstr>
      <vt:lpstr>Проверим:</vt:lpstr>
      <vt:lpstr>Сегодня на уроке</vt:lpstr>
      <vt:lpstr>Задание на дом.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ТАНЮШКА</cp:lastModifiedBy>
  <cp:revision>165</cp:revision>
  <dcterms:created xsi:type="dcterms:W3CDTF">2013-08-20T23:50:31Z</dcterms:created>
  <dcterms:modified xsi:type="dcterms:W3CDTF">2020-09-05T08:27:26Z</dcterms:modified>
</cp:coreProperties>
</file>