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1396" r:id="rId3"/>
    <p:sldId id="282" r:id="rId4"/>
    <p:sldId id="333" r:id="rId5"/>
    <p:sldId id="316" r:id="rId6"/>
    <p:sldId id="315" r:id="rId7"/>
    <p:sldId id="321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6" r:id="rId19"/>
    <p:sldId id="319" r:id="rId20"/>
    <p:sldId id="345" r:id="rId21"/>
    <p:sldId id="347" r:id="rId22"/>
    <p:sldId id="348" r:id="rId23"/>
    <p:sldId id="34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42D6E4-4B5E-4319-8F71-FF07CB3CA6F3}">
          <p14:sldIdLst>
            <p14:sldId id="1396"/>
            <p14:sldId id="282"/>
            <p14:sldId id="333"/>
            <p14:sldId id="316"/>
            <p14:sldId id="315"/>
            <p14:sldId id="321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6"/>
            <p14:sldId id="319"/>
            <p14:sldId id="345"/>
            <p14:sldId id="347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DF4BE"/>
    <a:srgbClr val="D751CD"/>
    <a:srgbClr val="B9EEF9"/>
    <a:srgbClr val="49B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0378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0887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45675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008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54945-6841-417A-BFBC-7A347F4DD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017974-F9DA-4189-AA2D-E6BE76E8C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E05D9-7CE7-4B6A-9F45-B320E63E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93D7BC-7E49-4EBD-ADBE-3741F7FE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7892D-E0AE-4D0F-9230-75BADF44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7325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988B-0822-4E7C-B434-1E6F0150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39D56-2EC4-42A0-A849-71AC50EC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B73C9-D9A5-4CFF-A422-37AE0BA6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58585-27E1-4D28-A080-B11A5E94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710F7-F9D9-4DE7-B3AC-5EB30368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46376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166AD-E05F-4211-B075-27AAD0B0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52B575-55C4-4B8E-A1CA-B98C7DAD2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716C6-67E4-4A09-B268-0E96931E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29843-937F-454D-9F23-33D314AD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E61B4-FEB0-4AD1-9630-7B1A7C8F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1513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236E1-D3C6-4944-AB30-D8B5740D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61F2E-94CD-43BB-B3DF-5D9229224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ECF37-42FF-4483-AEF3-9098780D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25574-9811-4A05-B408-B9D469E8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9E973-8FB0-464B-96C5-90A57732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142AC9-AE22-48CE-93E7-FF89191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32103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297A9-C809-4699-B3B7-BB0E4AD1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9E83C-7CF2-4695-A790-21B5FA9B8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815E-7DB5-42BE-956D-E562A081F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D06047-6DCC-4AB5-967B-D10AE79D8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26F2FB-48E0-4E29-A05A-E0F33E2E8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822688-DE55-4158-BA3C-9CEC2C69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1E3760-9747-4E03-A95B-00EB893B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305ABE-7EA5-4266-BD43-91DA838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0698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7CF87-1A93-4B1C-9BCA-329626D6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6FF779-68D0-4BCA-8388-346538DF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8AE31A-0CD8-4C9A-8E68-A07ED582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C89A87-FA6E-4E8C-BAB1-FF088F4F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8699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0165C6-E6A0-4D43-A162-14C594A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4108B9-DD1B-4E59-957F-002ABF93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46C646-7AD6-4F1B-9D15-D57D8F7F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44549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8113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75975-401B-4FD4-9282-135695B4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B740D-D66B-414F-84C0-486E81B7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309C40-1FDB-49BB-B91F-312ECDAB6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9BD2D7-8056-482F-819F-FD7A1C28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51F43B-9C47-4C9B-9ADD-6022FFE3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1B863E-5B75-438A-BF27-5970D1F0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32456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8BCA7-CFBF-4D56-8A1F-4C375B7F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A1F55D-9400-4034-B73B-C3921C4D6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1A2FA-9B1E-49B6-8BF0-EA1B77019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02711-EF25-4B53-87C6-EC318522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ADCAB-AD9B-45F9-9A7E-8B8CCC7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987D9-7AD4-45A6-919F-A988BBBF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8788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D225-65FA-4DB2-BCD3-695BA0AD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BCAA53-70BC-42B4-AAB2-8E07D8DFB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D018C1-B93F-45AC-99DF-72C29278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CECA7-F800-4AA8-B392-24EB3938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FC02-92ED-4191-9DE1-1C620645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00127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A3869C-01AC-4BC2-9972-A3298559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497F6B-A166-4E03-8091-51A173AEB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919CA-7F81-436F-B38C-EFF8B87A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FD973-BD5A-475B-AEEA-A9FAA4EC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A97DB-8A91-4FC1-BCAD-8F939C63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73189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10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1966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1088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2825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123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770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1937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6098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72D4-92FE-44DF-8E31-507D5DEA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F48350-3292-4F99-9EA8-C92E24BDC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D4EA6A-8565-46A0-9AFD-5C924EE5B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218F-BD46-429E-B522-58DCBFF3C209}" type="datetimeFigureOut">
              <a:rPr lang="ru-RU" smtClean="0"/>
              <a:t>ср 02.09.20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26BD47-3F88-4C4E-A1A1-8F6353871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B2826-3B47-4C37-ACD7-390E8D6B6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49900" y="263094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19033" y="444446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256" y="3080145"/>
            <a:ext cx="8475810" cy="20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Тема: Имя существительное.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Глагол.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E0EB8061-7AD7-4E19-A52E-28B4A37F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47" y="2836171"/>
            <a:ext cx="2691740" cy="301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0395A-28D5-406D-818D-5E8FB7AB5E24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Выполним упражнение 24.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6A1648-4895-4634-BACF-233C21B9ABAC}"/>
              </a:ext>
            </a:extLst>
          </p:cNvPr>
          <p:cNvSpPr/>
          <p:nvPr/>
        </p:nvSpPr>
        <p:spPr>
          <a:xfrm>
            <a:off x="115910" y="1812546"/>
            <a:ext cx="119258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</a:t>
            </a:r>
            <a:r>
              <a:rPr lang="ru-RU" sz="2800" b="1" dirty="0">
                <a:latin typeface="Century Gothic" panose="020B0502020202020204" pitchFamily="34" charset="0"/>
              </a:rPr>
              <a:t>Определите род имён существительных. Заполните таблицу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440BA1E-E233-403B-82B3-6CFBDE7A2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28742"/>
              </p:ext>
            </p:extLst>
          </p:nvPr>
        </p:nvGraphicFramePr>
        <p:xfrm>
          <a:off x="2014828" y="2705098"/>
          <a:ext cx="8128000" cy="759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477272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22938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32950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8820717"/>
                    </a:ext>
                  </a:extLst>
                </a:gridCol>
              </a:tblGrid>
              <a:tr h="7596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120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386452-76BF-445F-AD1A-97E8999295D5}"/>
              </a:ext>
            </a:extLst>
          </p:cNvPr>
          <p:cNvSpPr/>
          <p:nvPr/>
        </p:nvSpPr>
        <p:spPr>
          <a:xfrm>
            <a:off x="2683017" y="2782043"/>
            <a:ext cx="7348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Муж. р.      Жен. р.           Сред. р.         Общ. р.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F4E47-847D-432B-AD2D-44039DE889DA}"/>
              </a:ext>
            </a:extLst>
          </p:cNvPr>
          <p:cNvSpPr txBox="1"/>
          <p:nvPr/>
        </p:nvSpPr>
        <p:spPr>
          <a:xfrm>
            <a:off x="115910" y="3977489"/>
            <a:ext cx="11605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Задира, армия, пони, Карши, шахматы, космодром,  кино, кофе, сумерки, неряха, директор, доктор,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нация, няня, окно, море, какаду, сочинение.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4D1BAF-6751-4D3C-BB83-B1158CE3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570" y="4516099"/>
            <a:ext cx="3209976" cy="22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8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0395A-28D5-406D-818D-5E8FB7AB5E24}"/>
              </a:ext>
            </a:extLst>
          </p:cNvPr>
          <p:cNvSpPr txBox="1"/>
          <p:nvPr/>
        </p:nvSpPr>
        <p:spPr>
          <a:xfrm>
            <a:off x="3535250" y="334850"/>
            <a:ext cx="493260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Упражнение 24.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73A2031-F6A2-4472-90F6-106EE0427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64729"/>
              </p:ext>
            </p:extLst>
          </p:nvPr>
        </p:nvGraphicFramePr>
        <p:xfrm>
          <a:off x="463638" y="1837769"/>
          <a:ext cx="10985680" cy="759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6420">
                  <a:extLst>
                    <a:ext uri="{9D8B030D-6E8A-4147-A177-3AD203B41FA5}">
                      <a16:colId xmlns:a16="http://schemas.microsoft.com/office/drawing/2014/main" val="1647727245"/>
                    </a:ext>
                  </a:extLst>
                </a:gridCol>
                <a:gridCol w="2746420">
                  <a:extLst>
                    <a:ext uri="{9D8B030D-6E8A-4147-A177-3AD203B41FA5}">
                      <a16:colId xmlns:a16="http://schemas.microsoft.com/office/drawing/2014/main" val="3072293824"/>
                    </a:ext>
                  </a:extLst>
                </a:gridCol>
                <a:gridCol w="2746420">
                  <a:extLst>
                    <a:ext uri="{9D8B030D-6E8A-4147-A177-3AD203B41FA5}">
                      <a16:colId xmlns:a16="http://schemas.microsoft.com/office/drawing/2014/main" val="1813295059"/>
                    </a:ext>
                  </a:extLst>
                </a:gridCol>
                <a:gridCol w="2746420">
                  <a:extLst>
                    <a:ext uri="{9D8B030D-6E8A-4147-A177-3AD203B41FA5}">
                      <a16:colId xmlns:a16="http://schemas.microsoft.com/office/drawing/2014/main" val="308820717"/>
                    </a:ext>
                  </a:extLst>
                </a:gridCol>
              </a:tblGrid>
              <a:tr h="759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120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17527A-54EA-4D1F-9FA9-88C5B24893A0}"/>
              </a:ext>
            </a:extLst>
          </p:cNvPr>
          <p:cNvSpPr/>
          <p:nvPr/>
        </p:nvSpPr>
        <p:spPr>
          <a:xfrm>
            <a:off x="1256404" y="1997212"/>
            <a:ext cx="9400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Муж. р.                  Жен. р.                 Сред. р.               Общ. 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4F6A2-43C2-4E04-A139-C40F0E638CDD}"/>
              </a:ext>
            </a:extLst>
          </p:cNvPr>
          <p:cNvSpPr txBox="1"/>
          <p:nvPr/>
        </p:nvSpPr>
        <p:spPr>
          <a:xfrm>
            <a:off x="765577" y="2758014"/>
            <a:ext cx="23262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пони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Карши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космодром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кофе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директор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какаду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BB33-C30C-4C43-8C09-3CA346266E43}"/>
              </a:ext>
            </a:extLst>
          </p:cNvPr>
          <p:cNvSpPr txBox="1"/>
          <p:nvPr/>
        </p:nvSpPr>
        <p:spPr>
          <a:xfrm>
            <a:off x="3857432" y="2756820"/>
            <a:ext cx="1342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армия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нация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няня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B0F23-7C38-4FD0-94F7-02EC00C0705B}"/>
              </a:ext>
            </a:extLst>
          </p:cNvPr>
          <p:cNvSpPr txBox="1"/>
          <p:nvPr/>
        </p:nvSpPr>
        <p:spPr>
          <a:xfrm>
            <a:off x="6192333" y="2756820"/>
            <a:ext cx="21611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кино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окно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море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сочинение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E05ED-D471-483F-8C70-BDA5970D6BBF}"/>
              </a:ext>
            </a:extLst>
          </p:cNvPr>
          <p:cNvSpPr txBox="1"/>
          <p:nvPr/>
        </p:nvSpPr>
        <p:spPr>
          <a:xfrm>
            <a:off x="9299995" y="2756820"/>
            <a:ext cx="1537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задира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неряха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AF001-2E7F-43C1-8B9E-B239C62F7120}"/>
              </a:ext>
            </a:extLst>
          </p:cNvPr>
          <p:cNvSpPr txBox="1"/>
          <p:nvPr/>
        </p:nvSpPr>
        <p:spPr>
          <a:xfrm>
            <a:off x="5199466" y="5576552"/>
            <a:ext cx="5147563" cy="64633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шахматы  </a:t>
            </a:r>
            <a:r>
              <a:rPr lang="ru-RU" sz="3600" b="1" dirty="0">
                <a:latin typeface="Century Gothic" panose="020B0502020202020204" pitchFamily="34" charset="0"/>
              </a:rPr>
              <a:t>и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сумерки</a:t>
            </a:r>
          </a:p>
        </p:txBody>
      </p:sp>
    </p:spTree>
    <p:extLst>
      <p:ext uri="{BB962C8B-B14F-4D97-AF65-F5344CB8AC3E}">
        <p14:creationId xmlns:p14="http://schemas.microsoft.com/office/powerpoint/2010/main" val="233698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AA0F21-BD48-4409-8497-5591A63DDDCA}"/>
              </a:ext>
            </a:extLst>
          </p:cNvPr>
          <p:cNvSpPr/>
          <p:nvPr/>
        </p:nvSpPr>
        <p:spPr>
          <a:xfrm>
            <a:off x="1439081" y="1296239"/>
            <a:ext cx="4248150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собственные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C88CC2-A453-47D0-A69B-E74CCD103DE2}"/>
              </a:ext>
            </a:extLst>
          </p:cNvPr>
          <p:cNvSpPr/>
          <p:nvPr/>
        </p:nvSpPr>
        <p:spPr>
          <a:xfrm>
            <a:off x="7126309" y="1317470"/>
            <a:ext cx="4392613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нарицательные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8F0511-75EE-4FB6-967B-4A464A6881E6}"/>
              </a:ext>
            </a:extLst>
          </p:cNvPr>
          <p:cNvSpPr/>
          <p:nvPr/>
        </p:nvSpPr>
        <p:spPr>
          <a:xfrm>
            <a:off x="1439081" y="2870043"/>
            <a:ext cx="4248150" cy="1441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Названия единичных предметов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88C41C-6CED-413C-8D2D-20D5A1CC126B}"/>
              </a:ext>
            </a:extLst>
          </p:cNvPr>
          <p:cNvSpPr/>
          <p:nvPr/>
        </p:nvSpPr>
        <p:spPr>
          <a:xfrm>
            <a:off x="7074795" y="2819174"/>
            <a:ext cx="4392613" cy="1441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Названия однородных предметов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DB9FC3-7C05-457D-B92F-45F3A0E6E7BA}"/>
              </a:ext>
            </a:extLst>
          </p:cNvPr>
          <p:cNvSpPr/>
          <p:nvPr/>
        </p:nvSpPr>
        <p:spPr>
          <a:xfrm>
            <a:off x="1439081" y="4619489"/>
            <a:ext cx="4248150" cy="1584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Ташкент</a:t>
            </a:r>
          </a:p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Навои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245CAF-7AB8-4742-AD2C-138663966D70}"/>
              </a:ext>
            </a:extLst>
          </p:cNvPr>
          <p:cNvSpPr/>
          <p:nvPr/>
        </p:nvSpPr>
        <p:spPr>
          <a:xfrm>
            <a:off x="7126309" y="4592411"/>
            <a:ext cx="4392613" cy="1584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река</a:t>
            </a:r>
          </a:p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город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6180FCA5-DEFA-4468-A71B-98CC8577E2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05" y="1899281"/>
            <a:ext cx="1287659" cy="10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65D6F09-4CA7-4E0B-9EC4-FBDD66F81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42" y="1913643"/>
            <a:ext cx="1287659" cy="10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E752B-64AE-4F67-B5BE-15EA8E20A94E}"/>
              </a:ext>
            </a:extLst>
          </p:cNvPr>
          <p:cNvSpPr txBox="1"/>
          <p:nvPr/>
        </p:nvSpPr>
        <p:spPr>
          <a:xfrm>
            <a:off x="1944710" y="406898"/>
            <a:ext cx="91919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Суффиксы существительных –чик-, -</a:t>
            </a:r>
            <a:r>
              <a:rPr lang="ru-RU" sz="3200" b="1" dirty="0" err="1">
                <a:latin typeface="Century Gothic" panose="020B0502020202020204" pitchFamily="34" charset="0"/>
              </a:rPr>
              <a:t>щик</a:t>
            </a:r>
            <a:r>
              <a:rPr lang="ru-RU" sz="3200" b="1" dirty="0"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AF78D-7A17-44C6-A674-FFF5C2B888E2}"/>
              </a:ext>
            </a:extLst>
          </p:cNvPr>
          <p:cNvSpPr txBox="1"/>
          <p:nvPr/>
        </p:nvSpPr>
        <p:spPr>
          <a:xfrm>
            <a:off x="1737211" y="1997839"/>
            <a:ext cx="15985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-ЧИК-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после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Д-Т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З-С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Ж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54C9D-E08E-4AC4-BC54-3391A584E53A}"/>
              </a:ext>
            </a:extLst>
          </p:cNvPr>
          <p:cNvSpPr txBox="1"/>
          <p:nvPr/>
        </p:nvSpPr>
        <p:spPr>
          <a:xfrm>
            <a:off x="6551100" y="1997212"/>
            <a:ext cx="508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-ЩИК-</a:t>
            </a: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в остальных случаях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4B6C2E-2B68-467E-9218-042DBE70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91479" y="1654501"/>
            <a:ext cx="847650" cy="4447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E76A89-A78A-4BC5-A57C-F473D3D437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69945" y="1613610"/>
            <a:ext cx="974869" cy="5115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295EA7-87A8-4331-BED4-E6D01EEA11F9}"/>
              </a:ext>
            </a:extLst>
          </p:cNvPr>
          <p:cNvSpPr txBox="1"/>
          <p:nvPr/>
        </p:nvSpPr>
        <p:spPr>
          <a:xfrm>
            <a:off x="3506368" y="2503295"/>
            <a:ext cx="24561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разве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дч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  <a:p>
            <a:pPr algn="ctr"/>
            <a:endParaRPr lang="ru-RU" sz="28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лё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тч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  <a:p>
            <a:pPr algn="ctr"/>
            <a:endParaRPr lang="ru-RU" sz="28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гру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зч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  <a:p>
            <a:pPr algn="ctr"/>
            <a:endParaRPr lang="ru-RU" sz="28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разно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сч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  <a:p>
            <a:pPr algn="ctr"/>
            <a:endParaRPr lang="ru-RU" sz="28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перебе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жч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B65E-9128-4D0C-A0B4-61EDE4D0E4E5}"/>
              </a:ext>
            </a:extLst>
          </p:cNvPr>
          <p:cNvSpPr txBox="1"/>
          <p:nvPr/>
        </p:nvSpPr>
        <p:spPr>
          <a:xfrm>
            <a:off x="8205455" y="3429000"/>
            <a:ext cx="22493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фона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рщ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  <a:p>
            <a:endParaRPr lang="ru-RU" sz="2800" b="1" dirty="0">
              <a:latin typeface="Century Gothic" panose="020B0502020202020204" pitchFamily="34" charset="0"/>
            </a:endParaRPr>
          </a:p>
          <a:p>
            <a:r>
              <a:rPr lang="ru-RU" sz="2800" b="1" dirty="0">
                <a:latin typeface="Century Gothic" panose="020B0502020202020204" pitchFamily="34" charset="0"/>
              </a:rPr>
              <a:t>каме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нщ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  <a:p>
            <a:endParaRPr lang="ru-RU" sz="2800" b="1" dirty="0">
              <a:latin typeface="Century Gothic" panose="020B0502020202020204" pitchFamily="34" charset="0"/>
            </a:endParaRPr>
          </a:p>
          <a:p>
            <a:r>
              <a:rPr lang="ru-RU" sz="2800" b="1" dirty="0">
                <a:latin typeface="Century Gothic" panose="020B0502020202020204" pitchFamily="34" charset="0"/>
              </a:rPr>
              <a:t>танцо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вщ</a:t>
            </a:r>
            <a:r>
              <a:rPr lang="ru-RU" sz="2800" b="1" dirty="0">
                <a:latin typeface="Century Gothic" panose="020B0502020202020204" pitchFamily="34" charset="0"/>
              </a:rPr>
              <a:t>ик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500B9C-A692-4526-A92B-33659AE002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83215" y="4964968"/>
            <a:ext cx="505754" cy="2653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430AE6-982B-4AC0-A61B-C03F9D7247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46197" y="4070024"/>
            <a:ext cx="542850" cy="2848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CE57CE-4342-408E-A21E-CB66E7EF34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624" y="3187523"/>
            <a:ext cx="557194" cy="2923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D2E4A8-E9BA-434B-A35C-EDE17AC9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95481" y="2390969"/>
            <a:ext cx="542850" cy="2848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A42F6E-2EF3-4618-B61F-0596CEE140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62386" y="4075038"/>
            <a:ext cx="663832" cy="3483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9BBE1-54CF-40CA-B3F0-AFE6B1F4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63818" y="5749079"/>
            <a:ext cx="505754" cy="2653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30D3DCA-CEC5-4265-9CCC-12A4AFA7E7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647845" y="4962854"/>
            <a:ext cx="663832" cy="3483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43B63D-411A-4784-ADB6-0E78C47909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64089" y="3213202"/>
            <a:ext cx="663832" cy="34830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640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1CC7CC-A66B-4FE1-A0F3-4187E2135B7A}"/>
              </a:ext>
            </a:extLst>
          </p:cNvPr>
          <p:cNvSpPr/>
          <p:nvPr/>
        </p:nvSpPr>
        <p:spPr>
          <a:xfrm>
            <a:off x="605308" y="2094740"/>
            <a:ext cx="11204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	</a:t>
            </a:r>
            <a:r>
              <a:rPr lang="ru-RU" sz="2800" b="1" dirty="0">
                <a:latin typeface="Century Gothic" panose="020B0502020202020204" pitchFamily="34" charset="0"/>
              </a:rPr>
              <a:t>С помощью суффиксов -чик или -</a:t>
            </a:r>
            <a:r>
              <a:rPr lang="ru-RU" sz="2800" b="1" dirty="0" err="1">
                <a:latin typeface="Century Gothic" panose="020B0502020202020204" pitchFamily="34" charset="0"/>
              </a:rPr>
              <a:t>щик</a:t>
            </a:r>
            <a:r>
              <a:rPr lang="ru-RU" sz="2800" b="1" dirty="0">
                <a:latin typeface="Century Gothic" panose="020B0502020202020204" pitchFamily="34" charset="0"/>
              </a:rPr>
              <a:t> образуйте существительные, запишите полученные слова. </a:t>
            </a:r>
          </a:p>
          <a:p>
            <a:endParaRPr lang="ru-RU" sz="2800" b="1" dirty="0">
              <a:latin typeface="Century Gothic" panose="020B0502020202020204" pitchFamily="34" charset="0"/>
            </a:endParaRPr>
          </a:p>
          <a:p>
            <a:endParaRPr lang="ru-RU" sz="2800" b="1" dirty="0">
              <a:latin typeface="Century Gothic" panose="020B0502020202020204" pitchFamily="34" charset="0"/>
            </a:endParaRPr>
          </a:p>
          <a:p>
            <a:r>
              <a:rPr lang="ru-RU" sz="2800" b="1" dirty="0">
                <a:latin typeface="Century Gothic" panose="020B0502020202020204" pitchFamily="34" charset="0"/>
              </a:rPr>
              <a:t>	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Проходить, смазать, перебежать, обидеть, подносить,</a:t>
            </a:r>
          </a:p>
          <a:p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копировать, обходить, сварить, подписать, лететь.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8ED258-6B89-4A4C-AA8A-0176B4C84AD3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Выполним упражнение 26.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484100-49BD-4BC4-8928-D00E25B17E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55666" y="1856950"/>
            <a:ext cx="703903" cy="369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F356C0-8E97-4B8A-8EE0-B990D364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29919" y="1876583"/>
            <a:ext cx="703903" cy="3693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A2FD7-0A9F-4925-AACE-1C35B1BFF03E}"/>
              </a:ext>
            </a:extLst>
          </p:cNvPr>
          <p:cNvSpPr txBox="1"/>
          <p:nvPr/>
        </p:nvSpPr>
        <p:spPr>
          <a:xfrm>
            <a:off x="299589" y="3565699"/>
            <a:ext cx="1181605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 	Прохо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дч</a:t>
            </a:r>
            <a:r>
              <a:rPr lang="ru-RU" sz="3600" b="1" dirty="0">
                <a:latin typeface="Century Gothic" panose="020B0502020202020204" pitchFamily="34" charset="0"/>
              </a:rPr>
              <a:t>ик, сма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зч</a:t>
            </a:r>
            <a:r>
              <a:rPr lang="ru-RU" sz="3600" b="1" dirty="0">
                <a:latin typeface="Century Gothic" panose="020B0502020202020204" pitchFamily="34" charset="0"/>
              </a:rPr>
              <a:t>ик, перебе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жч</a:t>
            </a:r>
            <a:r>
              <a:rPr lang="ru-RU" sz="3600" b="1" dirty="0">
                <a:latin typeface="Century Gothic" panose="020B0502020202020204" pitchFamily="34" charset="0"/>
              </a:rPr>
              <a:t>ик, оби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дч</a:t>
            </a:r>
            <a:r>
              <a:rPr lang="ru-RU" sz="3600" b="1" dirty="0">
                <a:latin typeface="Century Gothic" panose="020B0502020202020204" pitchFamily="34" charset="0"/>
              </a:rPr>
              <a:t>ик,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 подно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сч</a:t>
            </a:r>
            <a:r>
              <a:rPr lang="ru-RU" sz="3600" b="1" dirty="0">
                <a:latin typeface="Century Gothic" panose="020B0502020202020204" pitchFamily="34" charset="0"/>
              </a:rPr>
              <a:t>ик, копирова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льщ</a:t>
            </a:r>
            <a:r>
              <a:rPr lang="ru-RU" sz="3600" b="1" dirty="0">
                <a:latin typeface="Century Gothic" panose="020B0502020202020204" pitchFamily="34" charset="0"/>
              </a:rPr>
              <a:t>ик, обхо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дч</a:t>
            </a:r>
            <a:r>
              <a:rPr lang="ru-RU" sz="3600" b="1" dirty="0">
                <a:latin typeface="Century Gothic" panose="020B0502020202020204" pitchFamily="34" charset="0"/>
              </a:rPr>
              <a:t>ик, сва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рщ</a:t>
            </a:r>
            <a:r>
              <a:rPr lang="ru-RU" sz="3600" b="1" dirty="0">
                <a:latin typeface="Century Gothic" panose="020B0502020202020204" pitchFamily="34" charset="0"/>
              </a:rPr>
              <a:t>ик,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 подпи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сч</a:t>
            </a:r>
            <a:r>
              <a:rPr lang="ru-RU" sz="3600" b="1" dirty="0">
                <a:latin typeface="Century Gothic" panose="020B0502020202020204" pitchFamily="34" charset="0"/>
              </a:rPr>
              <a:t>ик, лё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тч</a:t>
            </a:r>
            <a:r>
              <a:rPr lang="ru-RU" sz="3600" b="1" dirty="0">
                <a:latin typeface="Century Gothic" panose="020B0502020202020204" pitchFamily="34" charset="0"/>
              </a:rPr>
              <a:t>ик.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87A341-A4C3-4ED7-93F1-58AAB0C348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166926" y="3411470"/>
            <a:ext cx="703903" cy="369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6161AB-07E7-4D57-B4D1-061C9609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73949" y="3381033"/>
            <a:ext cx="703903" cy="369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4FE7ED3-C4FA-40A3-9CAA-106C705B4D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41875" y="3411470"/>
            <a:ext cx="703903" cy="369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7626C1-CCBE-4830-9451-CF1B35FF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08884" y="3381033"/>
            <a:ext cx="703903" cy="369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028E58-DB72-4CB6-9A6C-F7F2A56F73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677852" y="4147928"/>
            <a:ext cx="703903" cy="2215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3442A5-4912-4DCE-AA4C-F39C3DDAFA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6000" y="4068335"/>
            <a:ext cx="768879" cy="2886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9386BB7-4213-4F9B-9F9F-91419487EE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77255" y="4147929"/>
            <a:ext cx="703903" cy="211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A58FB33-1BBF-43AD-84AD-21CA1A6924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880136" y="3987655"/>
            <a:ext cx="768878" cy="4034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D17645-EEB0-4EAD-8549-92B5530D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03502" y="4701926"/>
            <a:ext cx="703903" cy="2112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E377963-14B6-47A2-9ECA-BA5759AA7B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77471" y="4701924"/>
            <a:ext cx="703903" cy="21123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079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BF9D82-A429-4DDE-8104-29900386D923}"/>
              </a:ext>
            </a:extLst>
          </p:cNvPr>
          <p:cNvSpPr txBox="1"/>
          <p:nvPr/>
        </p:nvSpPr>
        <p:spPr>
          <a:xfrm>
            <a:off x="821289" y="529247"/>
            <a:ext cx="10360529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Правописание гласных в суффиксах –ЕК- - -ИК-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1BC8C-8B2D-4ACC-8089-B3B54A20C04E}"/>
              </a:ext>
            </a:extLst>
          </p:cNvPr>
          <p:cNvSpPr txBox="1"/>
          <p:nvPr/>
        </p:nvSpPr>
        <p:spPr>
          <a:xfrm>
            <a:off x="2486821" y="1576564"/>
            <a:ext cx="763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Если при изменении слова гласная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611BD-A883-4C4C-8B8A-94D32C78BE74}"/>
              </a:ext>
            </a:extLst>
          </p:cNvPr>
          <p:cNvSpPr txBox="1"/>
          <p:nvPr/>
        </p:nvSpPr>
        <p:spPr>
          <a:xfrm>
            <a:off x="2080590" y="2483736"/>
            <a:ext cx="2972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выпадает, то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b="1" dirty="0">
                <a:latin typeface="Century Gothic" panose="020B0502020202020204" pitchFamily="34" charset="0"/>
              </a:rPr>
              <a:t>        -</a:t>
            </a:r>
            <a:r>
              <a:rPr lang="ru-RU" sz="3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ек</a:t>
            </a:r>
            <a:r>
              <a:rPr lang="ru-RU" sz="3200" b="1" dirty="0"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09277-17A0-47F5-893B-E475A0A7F808}"/>
              </a:ext>
            </a:extLst>
          </p:cNvPr>
          <p:cNvSpPr txBox="1"/>
          <p:nvPr/>
        </p:nvSpPr>
        <p:spPr>
          <a:xfrm>
            <a:off x="6900766" y="2412711"/>
            <a:ext cx="3597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 выпадает</a:t>
            </a:r>
            <a:r>
              <a:rPr lang="ru-RU" sz="3200" b="1" dirty="0">
                <a:latin typeface="Century Gothic" panose="020B0502020202020204" pitchFamily="34" charset="0"/>
              </a:rPr>
              <a:t>, то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b="1" dirty="0">
                <a:latin typeface="Century Gothic" panose="020B0502020202020204" pitchFamily="34" charset="0"/>
              </a:rPr>
              <a:t>           -</a:t>
            </a:r>
            <a:r>
              <a:rPr lang="ru-RU" sz="32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ик</a:t>
            </a:r>
            <a:r>
              <a:rPr lang="ru-RU" sz="3200" b="1" dirty="0"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6ECE73-C250-408F-B7E1-AA9B78F9AF07}"/>
              </a:ext>
            </a:extLst>
          </p:cNvPr>
          <p:cNvSpPr txBox="1"/>
          <p:nvPr/>
        </p:nvSpPr>
        <p:spPr>
          <a:xfrm>
            <a:off x="1135617" y="4615412"/>
            <a:ext cx="469391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Замо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чк</a:t>
            </a:r>
            <a:r>
              <a:rPr lang="ru-RU" sz="3200" b="1" dirty="0">
                <a:latin typeface="Century Gothic" panose="020B0502020202020204" pitchFamily="34" charset="0"/>
              </a:rPr>
              <a:t>а –замоч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ек</a:t>
            </a:r>
          </a:p>
          <a:p>
            <a:endParaRPr lang="ru-RU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ru-RU" sz="3200" b="1" dirty="0">
                <a:latin typeface="Century Gothic" panose="020B0502020202020204" pitchFamily="34" charset="0"/>
              </a:rPr>
              <a:t>Дружо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чк</a:t>
            </a:r>
            <a:r>
              <a:rPr lang="ru-RU" sz="3200" b="1" dirty="0">
                <a:latin typeface="Century Gothic" panose="020B0502020202020204" pitchFamily="34" charset="0"/>
              </a:rPr>
              <a:t>а-дружоч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ек</a:t>
            </a:r>
            <a:r>
              <a:rPr lang="ru-RU" sz="32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917389-BD24-4B99-BF62-172B6F1031C6}"/>
              </a:ext>
            </a:extLst>
          </p:cNvPr>
          <p:cNvSpPr txBox="1"/>
          <p:nvPr/>
        </p:nvSpPr>
        <p:spPr>
          <a:xfrm>
            <a:off x="7057349" y="4496230"/>
            <a:ext cx="372890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Ключ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ик</a:t>
            </a:r>
            <a:r>
              <a:rPr lang="ru-RU" sz="3200" b="1" dirty="0">
                <a:latin typeface="Century Gothic" panose="020B0502020202020204" pitchFamily="34" charset="0"/>
              </a:rPr>
              <a:t>а-ключ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ик</a:t>
            </a:r>
          </a:p>
          <a:p>
            <a:endParaRPr lang="ru-RU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ru-RU" sz="3200" b="1" dirty="0">
                <a:latin typeface="Century Gothic" panose="020B0502020202020204" pitchFamily="34" charset="0"/>
              </a:rPr>
              <a:t>Ларч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ик</a:t>
            </a:r>
            <a:r>
              <a:rPr lang="ru-RU" sz="3200" b="1" dirty="0">
                <a:latin typeface="Century Gothic" panose="020B0502020202020204" pitchFamily="34" charset="0"/>
              </a:rPr>
              <a:t>а- ларч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ик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CBE4A5-2418-457C-9B5D-4C26D155AC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75026" y="3369685"/>
            <a:ext cx="615096" cy="3227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67EE5D-55A8-4947-AD0F-3B5A5D21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07063" y="3226804"/>
            <a:ext cx="703903" cy="369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222ABF6-C636-4DF5-82AD-CA073D72B5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30055" y="4401321"/>
            <a:ext cx="522824" cy="4228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9C89B3-E41B-40A4-89A8-A454CA1026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6676" y="5398605"/>
            <a:ext cx="449359" cy="3838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192F6C-C744-4C70-9FAB-74EFD24CC6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120642" y="5365543"/>
            <a:ext cx="595721" cy="3305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EAB49A5-6EEA-412C-A921-21DE9588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093835" y="4389668"/>
            <a:ext cx="500045" cy="30037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3603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113C988-A6E3-434E-BCE0-3A65E3D81ECF}"/>
              </a:ext>
            </a:extLst>
          </p:cNvPr>
          <p:cNvSpPr/>
          <p:nvPr/>
        </p:nvSpPr>
        <p:spPr>
          <a:xfrm>
            <a:off x="3052293" y="199623"/>
            <a:ext cx="6529588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НЕ с именами существительными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9D75D6-5A95-42A5-B9D3-E6EB7C841C7C}"/>
              </a:ext>
            </a:extLst>
          </p:cNvPr>
          <p:cNvSpPr/>
          <p:nvPr/>
        </p:nvSpPr>
        <p:spPr>
          <a:xfrm>
            <a:off x="991674" y="1657220"/>
            <a:ext cx="1963561" cy="570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СЛИТНО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330E18-04DE-4160-B1C0-2AEFA53282AD}"/>
              </a:ext>
            </a:extLst>
          </p:cNvPr>
          <p:cNvSpPr/>
          <p:nvPr/>
        </p:nvSpPr>
        <p:spPr>
          <a:xfrm>
            <a:off x="8178549" y="1657219"/>
            <a:ext cx="2845766" cy="570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РАЗДЕЛЬНО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CBBF6-D19B-474C-9019-8B97A1BDA0FB}"/>
              </a:ext>
            </a:extLst>
          </p:cNvPr>
          <p:cNvSpPr txBox="1"/>
          <p:nvPr/>
        </p:nvSpPr>
        <p:spPr>
          <a:xfrm>
            <a:off x="157037" y="2427502"/>
            <a:ext cx="62985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1</a:t>
            </a:r>
            <a:r>
              <a:rPr lang="ru-RU" sz="2400" b="1" dirty="0">
                <a:latin typeface="Century Gothic" panose="020B0502020202020204" pitchFamily="34" charset="0"/>
              </a:rPr>
              <a:t>.Если слово не употребляется без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</a:t>
            </a:r>
            <a:r>
              <a:rPr lang="ru-RU" sz="2400" b="1" dirty="0">
                <a:latin typeface="Century Gothic" panose="020B0502020202020204" pitchFamily="34" charset="0"/>
              </a:rPr>
              <a:t>: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r>
              <a:rPr lang="ru-RU" sz="2400" b="1" dirty="0">
                <a:latin typeface="Century Gothic" panose="020B0502020202020204" pitchFamily="34" charset="0"/>
              </a:rPr>
              <a:t>   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не</a:t>
            </a:r>
            <a:r>
              <a:rPr lang="ru-RU" sz="2400" b="1" dirty="0">
                <a:latin typeface="Century Gothic" panose="020B0502020202020204" pitchFamily="34" charset="0"/>
              </a:rPr>
              <a:t>настье</a:t>
            </a:r>
          </a:p>
          <a:p>
            <a:r>
              <a:rPr lang="ru-RU" sz="2400" b="1" dirty="0">
                <a:latin typeface="Century Gothic" panose="020B0502020202020204" pitchFamily="34" charset="0"/>
              </a:rPr>
              <a:t>  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не</a:t>
            </a:r>
            <a:r>
              <a:rPr lang="ru-RU" sz="2400" b="1" dirty="0">
                <a:latin typeface="Century Gothic" panose="020B0502020202020204" pitchFamily="34" charset="0"/>
              </a:rPr>
              <a:t>доумение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F6DF1-7B2A-49CF-A109-7E237999772E}"/>
              </a:ext>
            </a:extLst>
          </p:cNvPr>
          <p:cNvSpPr txBox="1"/>
          <p:nvPr/>
        </p:nvSpPr>
        <p:spPr>
          <a:xfrm>
            <a:off x="157037" y="3976929"/>
            <a:ext cx="629851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2. Если слово с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</a:t>
            </a:r>
            <a:r>
              <a:rPr lang="ru-RU" sz="2400" b="1" dirty="0">
                <a:latin typeface="Century Gothic" panose="020B0502020202020204" pitchFamily="34" charset="0"/>
              </a:rPr>
              <a:t> можно заменить </a:t>
            </a:r>
          </a:p>
          <a:p>
            <a:r>
              <a:rPr lang="ru-RU" sz="2400" b="1" dirty="0">
                <a:latin typeface="Century Gothic" panose="020B0502020202020204" pitchFamily="34" charset="0"/>
              </a:rPr>
              <a:t>синонимом без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</a:t>
            </a:r>
            <a:r>
              <a:rPr lang="ru-RU" sz="2400" b="1" dirty="0">
                <a:latin typeface="Century Gothic" panose="020B0502020202020204" pitchFamily="34" charset="0"/>
              </a:rPr>
              <a:t> или</a:t>
            </a:r>
          </a:p>
          <a:p>
            <a:r>
              <a:rPr lang="ru-RU" sz="2400" b="1" dirty="0">
                <a:latin typeface="Century Gothic" panose="020B0502020202020204" pitchFamily="34" charset="0"/>
              </a:rPr>
              <a:t> близким по значению выражением: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                Не</a:t>
            </a:r>
            <a:r>
              <a:rPr lang="ru-RU" sz="2400" b="1" dirty="0">
                <a:latin typeface="Century Gothic" panose="020B0502020202020204" pitchFamily="34" charset="0"/>
              </a:rPr>
              <a:t>правда (=ложь)</a:t>
            </a:r>
          </a:p>
          <a:p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         Не</a:t>
            </a:r>
            <a:r>
              <a:rPr lang="ru-RU" sz="2400" b="1" dirty="0">
                <a:latin typeface="Century Gothic" panose="020B0502020202020204" pitchFamily="34" charset="0"/>
              </a:rPr>
              <a:t>счастье (=горе)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292C1-CA95-44F5-98C2-7019D08E26AE}"/>
              </a:ext>
            </a:extLst>
          </p:cNvPr>
          <p:cNvSpPr txBox="1"/>
          <p:nvPr/>
        </p:nvSpPr>
        <p:spPr>
          <a:xfrm>
            <a:off x="7430182" y="2505669"/>
            <a:ext cx="4698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Если в предложении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 есть противопоставление с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 союзом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</a:t>
            </a:r>
            <a:r>
              <a:rPr lang="ru-RU" sz="2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2C71F-35C1-4B1D-863C-6299D15E8BC7}"/>
              </a:ext>
            </a:extLst>
          </p:cNvPr>
          <p:cNvSpPr txBox="1"/>
          <p:nvPr/>
        </p:nvSpPr>
        <p:spPr>
          <a:xfrm>
            <a:off x="8199621" y="4353739"/>
            <a:ext cx="34195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Не  друг, а   враг.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r>
              <a:rPr lang="ru-RU" sz="2400" b="1" dirty="0">
                <a:latin typeface="Century Gothic" panose="020B0502020202020204" pitchFamily="34" charset="0"/>
              </a:rPr>
              <a:t>Не  правда, а   ложь.</a:t>
            </a:r>
          </a:p>
        </p:txBody>
      </p:sp>
      <p:sp>
        <p:nvSpPr>
          <p:cNvPr id="11" name="Арка 10">
            <a:extLst>
              <a:ext uri="{FF2B5EF4-FFF2-40B4-BE49-F238E27FC236}">
                <a16:creationId xmlns:a16="http://schemas.microsoft.com/office/drawing/2014/main" id="{5D33F37A-BD8C-4C29-AF18-939DA372DC14}"/>
              </a:ext>
            </a:extLst>
          </p:cNvPr>
          <p:cNvSpPr/>
          <p:nvPr/>
        </p:nvSpPr>
        <p:spPr>
          <a:xfrm>
            <a:off x="586351" y="3026535"/>
            <a:ext cx="1435631" cy="514989"/>
          </a:xfrm>
          <a:prstGeom prst="blockArc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F935CE-8180-4B5D-B5B8-7C6995F3A5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25978" y="5435294"/>
            <a:ext cx="396004" cy="1302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6D4690-F188-4584-A4BE-3B32CC2059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06164" y="5815048"/>
            <a:ext cx="396004" cy="130259"/>
          </a:xfrm>
          <a:prstGeom prst="rect">
            <a:avLst/>
          </a:prstGeom>
        </p:spPr>
      </p:pic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3D300214-4DC1-43C2-B85A-78C853F3B138}"/>
              </a:ext>
            </a:extLst>
          </p:cNvPr>
          <p:cNvSpPr/>
          <p:nvPr/>
        </p:nvSpPr>
        <p:spPr>
          <a:xfrm>
            <a:off x="8048620" y="4058718"/>
            <a:ext cx="781393" cy="758565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F0FA270-6276-49E0-88B8-55A0AEC7F62C}"/>
              </a:ext>
            </a:extLst>
          </p:cNvPr>
          <p:cNvSpPr/>
          <p:nvPr/>
        </p:nvSpPr>
        <p:spPr>
          <a:xfrm>
            <a:off x="9668487" y="4338987"/>
            <a:ext cx="426249" cy="50571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8A3204F8-AB05-41AC-B7AB-331CA9BFAA51}"/>
              </a:ext>
            </a:extLst>
          </p:cNvPr>
          <p:cNvSpPr/>
          <p:nvPr/>
        </p:nvSpPr>
        <p:spPr>
          <a:xfrm>
            <a:off x="8048620" y="4860845"/>
            <a:ext cx="781393" cy="693223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87CF1C5-A4A2-4C32-9E8F-98B862A12E22}"/>
              </a:ext>
            </a:extLst>
          </p:cNvPr>
          <p:cNvSpPr/>
          <p:nvPr/>
        </p:nvSpPr>
        <p:spPr>
          <a:xfrm>
            <a:off x="10094736" y="5026765"/>
            <a:ext cx="426249" cy="50571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6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7EE3A-F417-4903-9978-C0A2CEF693F2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Выполним упражнение 29.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38DD89-DDDA-4B03-B916-6630554BF79B}"/>
              </a:ext>
            </a:extLst>
          </p:cNvPr>
          <p:cNvSpPr/>
          <p:nvPr/>
        </p:nvSpPr>
        <p:spPr>
          <a:xfrm>
            <a:off x="798491" y="1581714"/>
            <a:ext cx="11256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	Спишите предложения, раскрывая скобки.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Объясните написание не с именами существительными.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1CB875-ADCA-4A1E-A91F-F053E2A3D682}"/>
              </a:ext>
            </a:extLst>
          </p:cNvPr>
          <p:cNvSpPr/>
          <p:nvPr/>
        </p:nvSpPr>
        <p:spPr>
          <a:xfrm>
            <a:off x="1223493" y="3388860"/>
            <a:ext cx="1016143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1.(Не)годование моё поразило всех домашних.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2. (Не)приятель постепенно отступал. 3. Опасайтесь принимать (не)правду за правду. 4. (Не) погода задержала нас. 5. Из низких тёмных туч на землю косо падали (не)струи дождя, а тяжёлые хлопья мокрого снега.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08EA2-EA69-4DD0-AFC4-E42AF65F6071}"/>
              </a:ext>
            </a:extLst>
          </p:cNvPr>
          <p:cNvSpPr txBox="1"/>
          <p:nvPr/>
        </p:nvSpPr>
        <p:spPr>
          <a:xfrm>
            <a:off x="3258355" y="2535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4EF69-CD36-44E9-8F40-3BDA4A51AA3F}"/>
              </a:ext>
            </a:extLst>
          </p:cNvPr>
          <p:cNvSpPr txBox="1"/>
          <p:nvPr/>
        </p:nvSpPr>
        <p:spPr>
          <a:xfrm>
            <a:off x="1558343" y="3274485"/>
            <a:ext cx="276895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Негодование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27D85-F112-48EC-8DFC-94E110C8E6D6}"/>
              </a:ext>
            </a:extLst>
          </p:cNvPr>
          <p:cNvSpPr txBox="1"/>
          <p:nvPr/>
        </p:nvSpPr>
        <p:spPr>
          <a:xfrm>
            <a:off x="1661374" y="3758192"/>
            <a:ext cx="24212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Неприятель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1A758-A847-46AB-8668-03FA62CEED72}"/>
              </a:ext>
            </a:extLst>
          </p:cNvPr>
          <p:cNvSpPr txBox="1"/>
          <p:nvPr/>
        </p:nvSpPr>
        <p:spPr>
          <a:xfrm>
            <a:off x="3350720" y="4204468"/>
            <a:ext cx="20692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неправду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C45B4-119A-48E3-87B3-EA16B99D4C95}"/>
              </a:ext>
            </a:extLst>
          </p:cNvPr>
          <p:cNvSpPr txBox="1"/>
          <p:nvPr/>
        </p:nvSpPr>
        <p:spPr>
          <a:xfrm>
            <a:off x="7903336" y="4281412"/>
            <a:ext cx="262729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Непогода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36201-F8E6-4B51-9B65-728F88F74E05}"/>
              </a:ext>
            </a:extLst>
          </p:cNvPr>
          <p:cNvSpPr txBox="1"/>
          <p:nvPr/>
        </p:nvSpPr>
        <p:spPr>
          <a:xfrm>
            <a:off x="3627616" y="5130296"/>
            <a:ext cx="690301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не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струи дождя,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а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тяжёлые хлопья</a:t>
            </a:r>
          </a:p>
        </p:txBody>
      </p:sp>
    </p:spTree>
    <p:extLst>
      <p:ext uri="{BB962C8B-B14F-4D97-AF65-F5344CB8AC3E}">
        <p14:creationId xmlns:p14="http://schemas.microsoft.com/office/powerpoint/2010/main" val="57437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E8F6DCF-C46C-49EB-81EE-688FE813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1C7E00-302C-4215-A5DE-8CC4CE3C218C}"/>
              </a:ext>
            </a:extLst>
          </p:cNvPr>
          <p:cNvSpPr/>
          <p:nvPr/>
        </p:nvSpPr>
        <p:spPr>
          <a:xfrm>
            <a:off x="3143251" y="115888"/>
            <a:ext cx="5616575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Разряды по значению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C3A21DD-0000-4BF9-B4EF-1492C6DB0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43062"/>
              </p:ext>
            </p:extLst>
          </p:nvPr>
        </p:nvGraphicFramePr>
        <p:xfrm>
          <a:off x="1" y="981075"/>
          <a:ext cx="12192001" cy="5876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3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Разряд 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Значение 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Примеры</a:t>
                      </a:r>
                    </a:p>
                  </a:txBody>
                  <a:tcPr marL="91443" marR="91443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52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Конкретные 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Называют</a:t>
                      </a:r>
                      <a:r>
                        <a:rPr lang="ru-RU" sz="2800" b="1" baseline="0" dirty="0">
                          <a:latin typeface="Century" panose="02040604050505020304" pitchFamily="18" charset="0"/>
                        </a:rPr>
                        <a:t> конкретные предметы</a:t>
                      </a:r>
                      <a:endParaRPr lang="ru-RU" sz="2800" b="1" dirty="0">
                        <a:latin typeface="Century" panose="02040604050505020304" pitchFamily="18" charset="0"/>
                      </a:endParaRP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Стол, озеро, книга, друг</a:t>
                      </a:r>
                    </a:p>
                  </a:txBody>
                  <a:tcPr marL="91443" marR="91443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9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Отвлеченные 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Свойства, качества, чувства, состояния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Лень, грусть, доброта, красота</a:t>
                      </a:r>
                    </a:p>
                  </a:txBody>
                  <a:tcPr marL="91443" marR="91443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9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Вещественные 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Называют вещества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Мука, чернила, соль, вода</a:t>
                      </a:r>
                    </a:p>
                  </a:txBody>
                  <a:tcPr marL="91443" marR="91443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09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Собирательные </a:t>
                      </a: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Называют</a:t>
                      </a:r>
                      <a:r>
                        <a:rPr lang="ru-RU" sz="2800" b="1" baseline="0" dirty="0">
                          <a:latin typeface="Century" panose="02040604050505020304" pitchFamily="18" charset="0"/>
                        </a:rPr>
                        <a:t> совокупность предметов как одно целое</a:t>
                      </a:r>
                      <a:endParaRPr lang="ru-RU" sz="2800" b="1" dirty="0">
                        <a:latin typeface="Century" panose="02040604050505020304" pitchFamily="18" charset="0"/>
                      </a:endParaRPr>
                    </a:p>
                  </a:txBody>
                  <a:tcPr marL="91443" marR="91443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Century" panose="02040604050505020304" pitchFamily="18" charset="0"/>
                        </a:rPr>
                        <a:t>Детвора, листва, студенчество</a:t>
                      </a:r>
                    </a:p>
                  </a:txBody>
                  <a:tcPr marL="91443" marR="91443" marT="45693" marB="456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101859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DE6FF6-7D1C-497E-B8D5-0B8CEA0FE283}"/>
              </a:ext>
            </a:extLst>
          </p:cNvPr>
          <p:cNvSpPr/>
          <p:nvPr/>
        </p:nvSpPr>
        <p:spPr>
          <a:xfrm>
            <a:off x="1784748" y="2058661"/>
            <a:ext cx="82350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Что без меня предметы?</a:t>
            </a:r>
            <a:b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Лишь названья.</a:t>
            </a:r>
            <a:b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 я приду –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всё в действие придёт.</a:t>
            </a:r>
            <a:b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Летит ракета, </a:t>
            </a:r>
            <a:b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Люди строят зданья,</a:t>
            </a:r>
            <a:b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Цветут сады, </a:t>
            </a:r>
            <a:b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 рожь в полях растет. </a:t>
            </a:r>
          </a:p>
        </p:txBody>
      </p:sp>
      <p:pic>
        <p:nvPicPr>
          <p:cNvPr id="5" name="Picture 3" descr="https://i.pinimg.com/originals/eb/41/5b/eb415b657e37d0c59fa48cdfc626d85e.gif">
            <a:extLst>
              <a:ext uri="{FF2B5EF4-FFF2-40B4-BE49-F238E27FC236}">
                <a16:creationId xmlns:a16="http://schemas.microsoft.com/office/drawing/2014/main" id="{E5790FC6-BB23-42C6-80B1-6BB1140106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74" y="2597377"/>
            <a:ext cx="3061587" cy="38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37C6765-0152-4C56-B85B-B55A538E2B52}"/>
              </a:ext>
            </a:extLst>
          </p:cNvPr>
          <p:cNvSpPr txBox="1">
            <a:spLocks/>
          </p:cNvSpPr>
          <p:nvPr/>
        </p:nvSpPr>
        <p:spPr>
          <a:xfrm>
            <a:off x="4107763" y="405938"/>
            <a:ext cx="3976473" cy="1470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5D44B"/>
                </a:solidFill>
                <a:latin typeface="Century Gothic" panose="020B0502020202020204" pitchFamily="34" charset="0"/>
              </a:rPr>
              <a:t>        Глагол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415D975-FF20-414E-8E29-5F4C4F52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862" y="2626252"/>
            <a:ext cx="2550017" cy="160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86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4D696-8275-48D7-AFED-08373FB5C385}"/>
              </a:ext>
            </a:extLst>
          </p:cNvPr>
          <p:cNvSpPr txBox="1"/>
          <p:nvPr/>
        </p:nvSpPr>
        <p:spPr>
          <a:xfrm>
            <a:off x="3670479" y="285845"/>
            <a:ext cx="4198513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Century" panose="02040604050505020304" pitchFamily="18" charset="0"/>
              </a:rPr>
              <a:t>На уроке мы: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02674-AA6C-4A41-891C-CE155C8E7CD0}"/>
              </a:ext>
            </a:extLst>
          </p:cNvPr>
          <p:cNvSpPr txBox="1"/>
          <p:nvPr/>
        </p:nvSpPr>
        <p:spPr>
          <a:xfrm>
            <a:off x="2634243" y="182793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8B472-F447-428A-8314-7BD980AA93B0}"/>
              </a:ext>
            </a:extLst>
          </p:cNvPr>
          <p:cNvSpPr txBox="1"/>
          <p:nvPr/>
        </p:nvSpPr>
        <p:spPr>
          <a:xfrm>
            <a:off x="2232602" y="2120323"/>
            <a:ext cx="77267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atin typeface="Century" panose="02040604050505020304" pitchFamily="18" charset="0"/>
              </a:rPr>
              <a:t>Повторим</a:t>
            </a:r>
          </a:p>
          <a:p>
            <a:pPr algn="ctr"/>
            <a:r>
              <a:rPr lang="ru-RU" sz="4400" b="1" dirty="0">
                <a:latin typeface="Century" panose="02040604050505020304" pitchFamily="18" charset="0"/>
              </a:rPr>
              <a:t> </a:t>
            </a:r>
            <a:r>
              <a:rPr lang="ru-RU" sz="5400" b="1" dirty="0">
                <a:solidFill>
                  <a:srgbClr val="7030A0"/>
                </a:solidFill>
                <a:latin typeface="Century" panose="02040604050505020304" pitchFamily="18" charset="0"/>
              </a:rPr>
              <a:t>имя существительное </a:t>
            </a:r>
          </a:p>
          <a:p>
            <a:pPr algn="ctr"/>
            <a:r>
              <a:rPr lang="ru-RU" sz="4400" b="1" dirty="0">
                <a:latin typeface="Century" panose="02040604050505020304" pitchFamily="18" charset="0"/>
              </a:rPr>
              <a:t>и  </a:t>
            </a:r>
          </a:p>
          <a:p>
            <a:pPr algn="ctr"/>
            <a:r>
              <a:rPr lang="ru-RU" sz="5400" b="1" dirty="0">
                <a:solidFill>
                  <a:srgbClr val="49B164"/>
                </a:solidFill>
                <a:latin typeface="Century" panose="02040604050505020304" pitchFamily="18" charset="0"/>
              </a:rPr>
              <a:t>глагол.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CF3EC76-AB8E-408B-8974-EAF84D6D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1" y="1532472"/>
            <a:ext cx="2483773" cy="156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2A76590-55D2-4CE0-A202-FD1E9773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01" y="2750210"/>
            <a:ext cx="3017949" cy="42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8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A88D8D-8F48-4D9A-A5FC-71FB0418FD9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030"/>
            <a:ext cx="12037454" cy="1309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Спряжение </a:t>
            </a:r>
            <a:r>
              <a:rPr lang="ru-RU" sz="2800" i="1" dirty="0">
                <a:solidFill>
                  <a:srgbClr val="0000CC"/>
                </a:solidFill>
                <a:latin typeface="Century Gothic" panose="020B0502020202020204" pitchFamily="34" charset="0"/>
              </a:rPr>
              <a:t>—</a:t>
            </a:r>
            <a:br>
              <a:rPr lang="ru-RU" sz="2800" i="1" dirty="0">
                <a:solidFill>
                  <a:srgbClr val="0000CC"/>
                </a:solidFill>
                <a:latin typeface="Century Gothic" panose="020B0502020202020204" pitchFamily="34" charset="0"/>
              </a:rPr>
            </a:b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это изменение глаголов по </a:t>
            </a:r>
            <a:r>
              <a:rPr lang="ru-RU" sz="28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лицам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и </a:t>
            </a:r>
            <a:r>
              <a:rPr lang="ru-RU" sz="28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числам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 в </a:t>
            </a:r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настоящем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и </a:t>
            </a:r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будущем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времени</a:t>
            </a:r>
            <a:r>
              <a:rPr lang="ru-RU" sz="2800" b="1" dirty="0">
                <a:solidFill>
                  <a:srgbClr val="0000CC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9" name="Group 58">
            <a:extLst>
              <a:ext uri="{FF2B5EF4-FFF2-40B4-BE49-F238E27FC236}">
                <a16:creationId xmlns:a16="http://schemas.microsoft.com/office/drawing/2014/main" id="{FC020ACF-AF51-4588-8F8C-7C7BADB09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062388"/>
              </p:ext>
            </p:extLst>
          </p:nvPr>
        </p:nvGraphicFramePr>
        <p:xfrm>
          <a:off x="1" y="1714489"/>
          <a:ext cx="12192000" cy="5165648"/>
        </p:xfrm>
        <a:graphic>
          <a:graphicData uri="http://schemas.openxmlformats.org/drawingml/2006/table">
            <a:tbl>
              <a:tblPr/>
              <a:tblGrid>
                <a:gridCol w="216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Глаголы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спряжения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Глаголы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спряжения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Единст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венное 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1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дума 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любл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ты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люб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он, она, оно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дума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люб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Множест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венное 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1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мы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люб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вы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люб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3  (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они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ю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люб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81">
            <a:extLst>
              <a:ext uri="{FF2B5EF4-FFF2-40B4-BE49-F238E27FC236}">
                <a16:creationId xmlns:a16="http://schemas.microsoft.com/office/drawing/2014/main" id="{12B0DEE5-466B-43D5-B65C-607E9D9C7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019" y="2822008"/>
            <a:ext cx="358775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81">
            <a:extLst>
              <a:ext uri="{FF2B5EF4-FFF2-40B4-BE49-F238E27FC236}">
                <a16:creationId xmlns:a16="http://schemas.microsoft.com/office/drawing/2014/main" id="{7EE8ADBD-B003-4B4E-AFE2-A5DD116E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30" y="4116399"/>
            <a:ext cx="55808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81">
            <a:extLst>
              <a:ext uri="{FF2B5EF4-FFF2-40B4-BE49-F238E27FC236}">
                <a16:creationId xmlns:a16="http://schemas.microsoft.com/office/drawing/2014/main" id="{CE337F6D-124B-4B7A-B0BB-7CB2AEAE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30" y="3418177"/>
            <a:ext cx="729803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1">
            <a:extLst>
              <a:ext uri="{FF2B5EF4-FFF2-40B4-BE49-F238E27FC236}">
                <a16:creationId xmlns:a16="http://schemas.microsoft.com/office/drawing/2014/main" id="{57C02402-5E76-4C4B-B489-1D95142F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246" y="5665221"/>
            <a:ext cx="845714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Rectangle 81">
            <a:extLst>
              <a:ext uri="{FF2B5EF4-FFF2-40B4-BE49-F238E27FC236}">
                <a16:creationId xmlns:a16="http://schemas.microsoft.com/office/drawing/2014/main" id="{4680EFA9-29AF-49B7-BE4A-8A3E1DD7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419" y="4977822"/>
            <a:ext cx="632296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1">
            <a:extLst>
              <a:ext uri="{FF2B5EF4-FFF2-40B4-BE49-F238E27FC236}">
                <a16:creationId xmlns:a16="http://schemas.microsoft.com/office/drawing/2014/main" id="{9D5F69BF-489F-4F58-9CFC-D1A2EAF3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30" y="6336522"/>
            <a:ext cx="547666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81">
            <a:extLst>
              <a:ext uri="{FF2B5EF4-FFF2-40B4-BE49-F238E27FC236}">
                <a16:creationId xmlns:a16="http://schemas.microsoft.com/office/drawing/2014/main" id="{3D64F3F0-499E-4714-9820-8722896A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3051" y="4094574"/>
            <a:ext cx="55808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81">
            <a:extLst>
              <a:ext uri="{FF2B5EF4-FFF2-40B4-BE49-F238E27FC236}">
                <a16:creationId xmlns:a16="http://schemas.microsoft.com/office/drawing/2014/main" id="{C5A8F3F9-9A4E-4BD5-A61D-69923CAA2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778" y="3438967"/>
            <a:ext cx="81995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D9133A90-9818-40FC-B3DA-012E9137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186" y="2812916"/>
            <a:ext cx="472829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CF3799EB-7F19-47AA-B91A-F2053D9CA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186" y="5659464"/>
            <a:ext cx="729803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98D9C5FA-F0D7-40B7-93F5-CEB73D0F8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31" y="4958845"/>
            <a:ext cx="729803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5E7EE2F-5EE7-4FCA-87C2-A55DD096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30" y="6315071"/>
            <a:ext cx="55808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3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6917E-15AD-4ABA-AE44-3CA082BC717B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Выполним упражнение 30.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09005E-662B-459E-BB82-C6E0FE87FA08}"/>
              </a:ext>
            </a:extLst>
          </p:cNvPr>
          <p:cNvSpPr/>
          <p:nvPr/>
        </p:nvSpPr>
        <p:spPr>
          <a:xfrm>
            <a:off x="463639" y="1489381"/>
            <a:ext cx="11217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b="1" dirty="0">
                <a:latin typeface="Century Gothic" panose="020B0502020202020204" pitchFamily="34" charset="0"/>
              </a:rPr>
              <a:t>Спишите, вставляя пропущенные буквы, объясняя правописание личных окончаний глагола. Объясните слитное или раздельное написание </a:t>
            </a:r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не </a:t>
            </a:r>
            <a:r>
              <a:rPr lang="ru-RU" sz="2400" b="1" dirty="0">
                <a:latin typeface="Century Gothic" panose="020B0502020202020204" pitchFamily="34" charset="0"/>
              </a:rPr>
              <a:t>с глаголами.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B701CB-A987-42C8-85CA-D8D95D7B7251}"/>
              </a:ext>
            </a:extLst>
          </p:cNvPr>
          <p:cNvSpPr/>
          <p:nvPr/>
        </p:nvSpPr>
        <p:spPr>
          <a:xfrm>
            <a:off x="1150510" y="3336041"/>
            <a:ext cx="9890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1.Без труда не вынешь рыбку из пруда. 2. В чужом глазу сучок видим, а в своём бревна не замечаем. 3. Попусту негодовать – здоровья не видать. 4. Под лежачий камень вода не течет. 5. Когда нездоровится, дело не спорится. 6. Правда в огне не горит и в воде не тонет. (Пословицы.)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7F0D58-549B-4C33-85F8-DCC1ADCD5C3E}"/>
              </a:ext>
            </a:extLst>
          </p:cNvPr>
          <p:cNvSpPr/>
          <p:nvPr/>
        </p:nvSpPr>
        <p:spPr>
          <a:xfrm>
            <a:off x="916548" y="2855652"/>
            <a:ext cx="10635801" cy="36254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1.Без труда (не)</a:t>
            </a:r>
            <a:r>
              <a:rPr lang="ru-RU" sz="2400" b="1" dirty="0" err="1">
                <a:latin typeface="Century Gothic" panose="020B0502020202020204" pitchFamily="34" charset="0"/>
              </a:rPr>
              <a:t>вын</a:t>
            </a:r>
            <a:r>
              <a:rPr lang="ru-RU" sz="2400" b="1" dirty="0">
                <a:latin typeface="Century Gothic" panose="020B0502020202020204" pitchFamily="34" charset="0"/>
              </a:rPr>
              <a:t>..</a:t>
            </a:r>
            <a:r>
              <a:rPr lang="ru-RU" sz="2400" b="1" dirty="0" err="1">
                <a:latin typeface="Century Gothic" panose="020B0502020202020204" pitchFamily="34" charset="0"/>
              </a:rPr>
              <a:t>шь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ры</a:t>
            </a:r>
            <a:r>
              <a:rPr lang="ru-RU" sz="2400" b="1" dirty="0">
                <a:latin typeface="Century Gothic" panose="020B0502020202020204" pitchFamily="34" charset="0"/>
              </a:rPr>
              <a:t>..ку из пруда. 2. В </a:t>
            </a:r>
            <a:r>
              <a:rPr lang="ru-RU" sz="2400" b="1" dirty="0" err="1">
                <a:latin typeface="Century Gothic" panose="020B0502020202020204" pitchFamily="34" charset="0"/>
              </a:rPr>
              <a:t>чуж</a:t>
            </a:r>
            <a:r>
              <a:rPr lang="ru-RU" sz="2400" b="1" dirty="0">
                <a:latin typeface="Century Gothic" panose="020B0502020202020204" pitchFamily="34" charset="0"/>
              </a:rPr>
              <a:t>..м глазу </a:t>
            </a:r>
            <a:r>
              <a:rPr lang="ru-RU" sz="2400" b="1" dirty="0" err="1">
                <a:latin typeface="Century Gothic" panose="020B0502020202020204" pitchFamily="34" charset="0"/>
              </a:rPr>
              <a:t>суч</a:t>
            </a:r>
            <a:r>
              <a:rPr lang="ru-RU" sz="2400" b="1" dirty="0">
                <a:latin typeface="Century Gothic" panose="020B0502020202020204" pitchFamily="34" charset="0"/>
              </a:rPr>
              <a:t>..к </a:t>
            </a:r>
            <a:r>
              <a:rPr lang="ru-RU" sz="2400" b="1" dirty="0" err="1">
                <a:latin typeface="Century Gothic" panose="020B0502020202020204" pitchFamily="34" charset="0"/>
              </a:rPr>
              <a:t>вид..м</a:t>
            </a:r>
            <a:r>
              <a:rPr lang="ru-RU" sz="2400" b="1" dirty="0">
                <a:latin typeface="Century Gothic" panose="020B0502020202020204" pitchFamily="34" charset="0"/>
              </a:rPr>
              <a:t>, а в своём бревна (не)зам..</a:t>
            </a:r>
            <a:r>
              <a:rPr lang="ru-RU" sz="2400" b="1" dirty="0" err="1">
                <a:latin typeface="Century Gothic" panose="020B0502020202020204" pitchFamily="34" charset="0"/>
              </a:rPr>
              <a:t>ча</a:t>
            </a:r>
            <a:r>
              <a:rPr lang="ru-RU" sz="2400" b="1" dirty="0">
                <a:latin typeface="Century Gothic" panose="020B0502020202020204" pitchFamily="34" charset="0"/>
              </a:rPr>
              <a:t>..м. 3. Попусту (не)</a:t>
            </a:r>
            <a:r>
              <a:rPr lang="ru-RU" sz="2400" b="1" dirty="0" err="1">
                <a:latin typeface="Century Gothic" panose="020B0502020202020204" pitchFamily="34" charset="0"/>
              </a:rPr>
              <a:t>годовать</a:t>
            </a:r>
            <a:r>
              <a:rPr lang="ru-RU" sz="2400" b="1" dirty="0">
                <a:latin typeface="Century Gothic" panose="020B0502020202020204" pitchFamily="34" charset="0"/>
              </a:rPr>
              <a:t> – здоровья (не)видать. 4. Под л..</a:t>
            </a:r>
            <a:r>
              <a:rPr lang="ru-RU" sz="2400" b="1" dirty="0" err="1">
                <a:latin typeface="Century Gothic" panose="020B0502020202020204" pitchFamily="34" charset="0"/>
              </a:rPr>
              <a:t>жачий</a:t>
            </a:r>
            <a:r>
              <a:rPr lang="ru-RU" sz="2400" b="1" dirty="0">
                <a:latin typeface="Century Gothic" panose="020B0502020202020204" pitchFamily="34" charset="0"/>
              </a:rPr>
              <a:t> камень вода (не)</a:t>
            </a:r>
            <a:r>
              <a:rPr lang="ru-RU" sz="2400" b="1" dirty="0" err="1">
                <a:latin typeface="Century Gothic" panose="020B0502020202020204" pitchFamily="34" charset="0"/>
              </a:rPr>
              <a:t>теч</a:t>
            </a:r>
            <a:r>
              <a:rPr lang="ru-RU" sz="2400" b="1" dirty="0">
                <a:latin typeface="Century Gothic" panose="020B0502020202020204" pitchFamily="34" charset="0"/>
              </a:rPr>
              <a:t>..т. 5. Когда (не)</a:t>
            </a:r>
            <a:r>
              <a:rPr lang="ru-RU" sz="2400" b="1" dirty="0" err="1">
                <a:latin typeface="Century Gothic" panose="020B0502020202020204" pitchFamily="34" charset="0"/>
              </a:rPr>
              <a:t>зд</a:t>
            </a:r>
            <a:r>
              <a:rPr lang="ru-RU" sz="2400" b="1" dirty="0">
                <a:latin typeface="Century Gothic" panose="020B0502020202020204" pitchFamily="34" charset="0"/>
              </a:rPr>
              <a:t>..</a:t>
            </a:r>
            <a:r>
              <a:rPr lang="ru-RU" sz="2400" b="1" dirty="0" err="1">
                <a:latin typeface="Century Gothic" panose="020B0502020202020204" pitchFamily="34" charset="0"/>
              </a:rPr>
              <a:t>ровится</a:t>
            </a:r>
            <a:r>
              <a:rPr lang="ru-RU" sz="2400" b="1" dirty="0">
                <a:latin typeface="Century Gothic" panose="020B0502020202020204" pitchFamily="34" charset="0"/>
              </a:rPr>
              <a:t>, дело (не)спорится. 6. Правда в огне (не)г..</a:t>
            </a:r>
            <a:r>
              <a:rPr lang="ru-RU" sz="2400" b="1" dirty="0" err="1">
                <a:latin typeface="Century Gothic" panose="020B0502020202020204" pitchFamily="34" charset="0"/>
              </a:rPr>
              <a:t>рит</a:t>
            </a:r>
            <a:r>
              <a:rPr lang="ru-RU" sz="2400" b="1" dirty="0">
                <a:latin typeface="Century Gothic" panose="020B0502020202020204" pitchFamily="34" charset="0"/>
              </a:rPr>
              <a:t> и в воде (не)</a:t>
            </a:r>
            <a:r>
              <a:rPr lang="ru-RU" sz="2400" b="1" dirty="0" err="1">
                <a:latin typeface="Century Gothic" panose="020B0502020202020204" pitchFamily="34" charset="0"/>
              </a:rPr>
              <a:t>тон..т</a:t>
            </a:r>
            <a:r>
              <a:rPr lang="ru-RU" sz="2400" b="1" dirty="0">
                <a:latin typeface="Century Gothic" panose="020B0502020202020204" pitchFamily="34" charset="0"/>
              </a:rPr>
              <a:t>. (Пословицы.) </a:t>
            </a:r>
          </a:p>
        </p:txBody>
      </p:sp>
    </p:spTree>
    <p:extLst>
      <p:ext uri="{BB962C8B-B14F-4D97-AF65-F5344CB8AC3E}">
        <p14:creationId xmlns:p14="http://schemas.microsoft.com/office/powerpoint/2010/main" val="163339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F8E011-3E65-4D98-B410-5189D3B4DF5A}"/>
              </a:ext>
            </a:extLst>
          </p:cNvPr>
          <p:cNvSpPr txBox="1">
            <a:spLocks/>
          </p:cNvSpPr>
          <p:nvPr/>
        </p:nvSpPr>
        <p:spPr>
          <a:xfrm>
            <a:off x="2534433" y="1512599"/>
            <a:ext cx="7920037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5400" b="1">
                <a:solidFill>
                  <a:srgbClr val="C00000"/>
                </a:solidFill>
                <a:latin typeface="Georgia" panose="02040502050405020303" pitchFamily="18" charset="0"/>
              </a:rPr>
              <a:t>Задание на дом.</a:t>
            </a:r>
            <a:endParaRPr lang="ru-RU" alt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8214343A-7C9C-48F6-AB33-4091CDB162CA}"/>
              </a:ext>
            </a:extLst>
          </p:cNvPr>
          <p:cNvSpPr txBox="1">
            <a:spLocks/>
          </p:cNvSpPr>
          <p:nvPr/>
        </p:nvSpPr>
        <p:spPr>
          <a:xfrm>
            <a:off x="1000214" y="3016640"/>
            <a:ext cx="8951913" cy="101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ru-RU" sz="4800" b="1" dirty="0">
                <a:solidFill>
                  <a:srgbClr val="005DA2"/>
                </a:solidFill>
                <a:latin typeface="Comic Sans MS" panose="030F0702030302020204" pitchFamily="66" charset="0"/>
              </a:rPr>
              <a:t>Выполнить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4800" b="1" dirty="0">
                <a:solidFill>
                  <a:srgbClr val="005DA2"/>
                </a:solidFill>
                <a:latin typeface="Comic Sans MS" panose="030F0702030302020204" pitchFamily="66" charset="0"/>
              </a:rPr>
              <a:t>Упражнение 27.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711D9D61-10F3-46B5-A691-71793AF8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475">
            <a:off x="363025" y="2730406"/>
            <a:ext cx="3246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091236F-C662-47DB-98ED-16932223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5291" y="4159876"/>
            <a:ext cx="4453408" cy="255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14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6A034-80DC-470B-B653-ECD7CC400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20873" r="1381" b="705"/>
          <a:stretch/>
        </p:blipFill>
        <p:spPr bwMode="auto">
          <a:xfrm>
            <a:off x="0" y="1416676"/>
            <a:ext cx="12191999" cy="54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3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317B072-E565-4497-872D-3FD53D86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F79CDE3-91E4-40CE-8A33-1423487BD3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2807">
            <a:off x="1766059" y="1846351"/>
            <a:ext cx="1371601" cy="5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2A2669D-A262-4173-A930-8D0062E62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6729">
            <a:off x="7268831" y="1565055"/>
            <a:ext cx="908561" cy="4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AAEEA3C-F8F9-430E-81F0-B9AC36CBC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6308" y="4084660"/>
            <a:ext cx="921518" cy="5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E64DD3E-7568-4646-A191-13B882E49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9607">
            <a:off x="6021771" y="3350771"/>
            <a:ext cx="779169" cy="3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2352AC8-0C82-45F4-809B-3D56F0709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8339">
            <a:off x="8463006" y="3386457"/>
            <a:ext cx="826710" cy="41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988BF-37B3-4982-A276-867D5AE004CB}"/>
              </a:ext>
            </a:extLst>
          </p:cNvPr>
          <p:cNvSpPr txBox="1"/>
          <p:nvPr/>
        </p:nvSpPr>
        <p:spPr>
          <a:xfrm>
            <a:off x="2272309" y="238589"/>
            <a:ext cx="7912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Century" panose="02040604050505020304" pitchFamily="18" charset="0"/>
              </a:rPr>
              <a:t>В предложении имя</a:t>
            </a:r>
          </a:p>
          <a:p>
            <a:pPr algn="ctr"/>
            <a:r>
              <a:rPr lang="ru-RU" sz="3600" dirty="0">
                <a:latin typeface="Century" panose="02040604050505020304" pitchFamily="18" charset="0"/>
              </a:rPr>
              <a:t> существительное выполняет роль: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6A1832E-623F-40CE-BC7E-F40561983384}"/>
              </a:ext>
            </a:extLst>
          </p:cNvPr>
          <p:cNvSpPr/>
          <p:nvPr/>
        </p:nvSpPr>
        <p:spPr>
          <a:xfrm>
            <a:off x="347948" y="2779723"/>
            <a:ext cx="2770429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" panose="02040604050505020304" pitchFamily="18" charset="0"/>
              </a:rPr>
              <a:t>главного члена - подлежащего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B4BA56D-DFF2-4498-84B3-39C751E89529}"/>
              </a:ext>
            </a:extLst>
          </p:cNvPr>
          <p:cNvSpPr/>
          <p:nvPr/>
        </p:nvSpPr>
        <p:spPr>
          <a:xfrm>
            <a:off x="6138073" y="2218003"/>
            <a:ext cx="29015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" panose="02040604050505020304" pitchFamily="18" charset="0"/>
              </a:rPr>
              <a:t>второстепенного члена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1EAA953-65A2-4379-A08E-051FB22C87F6}"/>
              </a:ext>
            </a:extLst>
          </p:cNvPr>
          <p:cNvSpPr/>
          <p:nvPr/>
        </p:nvSpPr>
        <p:spPr>
          <a:xfrm>
            <a:off x="5182346" y="3967609"/>
            <a:ext cx="21178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" panose="02040604050505020304" pitchFamily="18" charset="0"/>
              </a:rPr>
              <a:t>дополнения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2223F74-0DE9-4E3E-A9B4-414CCE9CA8C4}"/>
              </a:ext>
            </a:extLst>
          </p:cNvPr>
          <p:cNvSpPr/>
          <p:nvPr/>
        </p:nvSpPr>
        <p:spPr>
          <a:xfrm>
            <a:off x="8024787" y="3967609"/>
            <a:ext cx="24677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" panose="02040604050505020304" pitchFamily="18" charset="0"/>
              </a:rPr>
              <a:t>обстоятельства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17807-EAFB-4FC2-B787-F72CC58FC5CD}"/>
              </a:ext>
            </a:extLst>
          </p:cNvPr>
          <p:cNvSpPr txBox="1"/>
          <p:nvPr/>
        </p:nvSpPr>
        <p:spPr>
          <a:xfrm>
            <a:off x="750068" y="4978231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КТО?   ЧТО?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1FC598E-6E67-4642-B8D8-8341E6D05C55}"/>
              </a:ext>
            </a:extLst>
          </p:cNvPr>
          <p:cNvSpPr/>
          <p:nvPr/>
        </p:nvSpPr>
        <p:spPr>
          <a:xfrm>
            <a:off x="4483868" y="5081706"/>
            <a:ext cx="3308410" cy="15765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" panose="02040604050505020304" pitchFamily="18" charset="0"/>
              </a:rPr>
              <a:t>КОГО ?   ЧЕГО ?</a:t>
            </a:r>
          </a:p>
          <a:p>
            <a:pPr algn="ctr"/>
            <a:r>
              <a:rPr lang="ru-RU" sz="2400" b="1" dirty="0">
                <a:latin typeface="Century" panose="02040604050505020304" pitchFamily="18" charset="0"/>
              </a:rPr>
              <a:t>КОМУ ?   ЧЕМУ ?</a:t>
            </a:r>
          </a:p>
          <a:p>
            <a:pPr algn="ctr"/>
            <a:r>
              <a:rPr lang="ru-RU" sz="2400" b="1" dirty="0">
                <a:latin typeface="Century" panose="02040604050505020304" pitchFamily="18" charset="0"/>
              </a:rPr>
              <a:t>КЕМ ?    ЧЕМ ?</a:t>
            </a:r>
          </a:p>
          <a:p>
            <a:pPr algn="ctr"/>
            <a:r>
              <a:rPr lang="ru-RU" sz="2400" b="1" dirty="0">
                <a:latin typeface="Century" panose="02040604050505020304" pitchFamily="18" charset="0"/>
              </a:rPr>
              <a:t>О КОМ ?  О ЧЁМ ?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1344F73-1E47-4C91-9392-83A9B9DA9A5C}"/>
              </a:ext>
            </a:extLst>
          </p:cNvPr>
          <p:cNvSpPr/>
          <p:nvPr/>
        </p:nvSpPr>
        <p:spPr>
          <a:xfrm>
            <a:off x="8032268" y="5081706"/>
            <a:ext cx="2467734" cy="15765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" panose="02040604050505020304" pitchFamily="18" charset="0"/>
              </a:rPr>
              <a:t>ГДЕ ?</a:t>
            </a:r>
          </a:p>
          <a:p>
            <a:pPr algn="ctr"/>
            <a:r>
              <a:rPr lang="ru-RU" sz="2400" b="1" dirty="0">
                <a:latin typeface="Century" panose="02040604050505020304" pitchFamily="18" charset="0"/>
              </a:rPr>
              <a:t>КУДА ?</a:t>
            </a:r>
          </a:p>
          <a:p>
            <a:pPr algn="ctr"/>
            <a:r>
              <a:rPr lang="ru-RU" sz="2400" b="1" dirty="0">
                <a:latin typeface="Century" panose="02040604050505020304" pitchFamily="18" charset="0"/>
              </a:rPr>
              <a:t>ОТКУДА ?</a:t>
            </a:r>
          </a:p>
          <a:p>
            <a:pPr algn="ctr"/>
            <a:r>
              <a:rPr lang="ru-RU" sz="2400" b="1" dirty="0">
                <a:latin typeface="Century" panose="02040604050505020304" pitchFamily="18" charset="0"/>
              </a:rPr>
              <a:t>КАК ?</a:t>
            </a:r>
          </a:p>
        </p:txBody>
      </p:sp>
    </p:spTree>
    <p:extLst>
      <p:ext uri="{BB962C8B-B14F-4D97-AF65-F5344CB8AC3E}">
        <p14:creationId xmlns:p14="http://schemas.microsoft.com/office/powerpoint/2010/main" val="349754365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E8F6DCF-C46C-49EB-81EE-688FE813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09B18-3506-4989-A6D1-E9BFE57AEC4E}"/>
              </a:ext>
            </a:extLst>
          </p:cNvPr>
          <p:cNvSpPr txBox="1"/>
          <p:nvPr/>
        </p:nvSpPr>
        <p:spPr>
          <a:xfrm>
            <a:off x="2251838" y="122246"/>
            <a:ext cx="8333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Лексико-грамматические признаки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28AC1-B5F9-4444-9D6D-E2DAB472E26F}"/>
              </a:ext>
            </a:extLst>
          </p:cNvPr>
          <p:cNvSpPr txBox="1"/>
          <p:nvPr/>
        </p:nvSpPr>
        <p:spPr>
          <a:xfrm>
            <a:off x="2063324" y="1219789"/>
            <a:ext cx="8710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одушевленность                         неодушевленность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74C9F-A7D9-41CD-B797-929CF1D2AD33}"/>
              </a:ext>
            </a:extLst>
          </p:cNvPr>
          <p:cNvSpPr txBox="1"/>
          <p:nvPr/>
        </p:nvSpPr>
        <p:spPr>
          <a:xfrm>
            <a:off x="2251838" y="2198810"/>
            <a:ext cx="810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nstantia" panose="02030602050306030303" pitchFamily="18" charset="0"/>
              </a:rPr>
              <a:t>собственные</a:t>
            </a:r>
            <a:r>
              <a:rPr lang="ru-RU" sz="2800" b="1" dirty="0">
                <a:latin typeface="Constantia" panose="02030602050306030303" pitchFamily="18" charset="0"/>
              </a:rPr>
              <a:t>                                </a:t>
            </a:r>
            <a:r>
              <a:rPr lang="ru-RU" sz="2800" b="1" dirty="0">
                <a:solidFill>
                  <a:srgbClr val="00B050"/>
                </a:solidFill>
                <a:latin typeface="Constantia" panose="02030602050306030303" pitchFamily="18" charset="0"/>
              </a:rPr>
              <a:t>нарицательные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E412F-ED62-4D77-802A-57FBF2FB06C3}"/>
              </a:ext>
            </a:extLst>
          </p:cNvPr>
          <p:cNvSpPr txBox="1"/>
          <p:nvPr/>
        </p:nvSpPr>
        <p:spPr>
          <a:xfrm>
            <a:off x="2141708" y="3172747"/>
            <a:ext cx="78796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конкретные</a:t>
            </a:r>
            <a:r>
              <a:rPr lang="ru-RU" sz="2800" b="1" dirty="0">
                <a:latin typeface="Constantia" panose="02030602050306030303" pitchFamily="18" charset="0"/>
              </a:rPr>
              <a:t>                                    </a:t>
            </a:r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отвлечённые</a:t>
            </a:r>
          </a:p>
          <a:p>
            <a:r>
              <a:rPr lang="ru-RU" sz="2800" b="1" dirty="0">
                <a:latin typeface="Constantia" panose="02030602050306030303" pitchFamily="18" charset="0"/>
              </a:rPr>
              <a:t> </a:t>
            </a:r>
          </a:p>
          <a:p>
            <a:r>
              <a:rPr lang="ru-RU" sz="2800" b="1" dirty="0">
                <a:latin typeface="Constantia" panose="02030602050306030303" pitchFamily="18" charset="0"/>
              </a:rPr>
              <a:t>                               </a:t>
            </a:r>
            <a:r>
              <a:rPr lang="ru-RU" sz="2800" b="1" dirty="0">
                <a:solidFill>
                  <a:srgbClr val="0070C0"/>
                </a:solidFill>
                <a:latin typeface="Constantia" panose="02030602050306030303" pitchFamily="18" charset="0"/>
              </a:rPr>
              <a:t>вещественные 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9E45AD2-4C8A-47BB-A6BD-7C0D5B44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74" y="1530527"/>
            <a:ext cx="2308456" cy="195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E9762-347D-4EF9-943F-62CE6D45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2" y="1992305"/>
            <a:ext cx="1926235" cy="28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0460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E8F6DCF-C46C-49EB-81EE-688FE813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14F70D-7874-4B37-8132-C0983C085B3A}"/>
              </a:ext>
            </a:extLst>
          </p:cNvPr>
          <p:cNvSpPr/>
          <p:nvPr/>
        </p:nvSpPr>
        <p:spPr>
          <a:xfrm>
            <a:off x="3143251" y="333375"/>
            <a:ext cx="5616575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одушевленность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D44EAB-F735-4F7C-9EEA-86BAF5AF0FED}"/>
              </a:ext>
            </a:extLst>
          </p:cNvPr>
          <p:cNvSpPr/>
          <p:nvPr/>
        </p:nvSpPr>
        <p:spPr>
          <a:xfrm>
            <a:off x="1631950" y="1268413"/>
            <a:ext cx="4248150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одушевленные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ECBAB5-989E-4C0B-951D-6D60DFD42BDE}"/>
              </a:ext>
            </a:extLst>
          </p:cNvPr>
          <p:cNvSpPr/>
          <p:nvPr/>
        </p:nvSpPr>
        <p:spPr>
          <a:xfrm>
            <a:off x="6096001" y="1268413"/>
            <a:ext cx="4392613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неодушевленные</a:t>
            </a:r>
          </a:p>
        </p:txBody>
      </p:sp>
      <p:sp>
        <p:nvSpPr>
          <p:cNvPr id="7" name="Стрелка вниз 8">
            <a:extLst>
              <a:ext uri="{FF2B5EF4-FFF2-40B4-BE49-F238E27FC236}">
                <a16:creationId xmlns:a16="http://schemas.microsoft.com/office/drawing/2014/main" id="{31FC1C75-1CC9-41FA-A343-85D570AA4428}"/>
              </a:ext>
            </a:extLst>
          </p:cNvPr>
          <p:cNvSpPr/>
          <p:nvPr/>
        </p:nvSpPr>
        <p:spPr>
          <a:xfrm>
            <a:off x="2927648" y="2060848"/>
            <a:ext cx="1584176" cy="432048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низ 9">
            <a:extLst>
              <a:ext uri="{FF2B5EF4-FFF2-40B4-BE49-F238E27FC236}">
                <a16:creationId xmlns:a16="http://schemas.microsoft.com/office/drawing/2014/main" id="{AFCE1CBA-A787-4B4A-9807-264F33E2BDAE}"/>
              </a:ext>
            </a:extLst>
          </p:cNvPr>
          <p:cNvSpPr/>
          <p:nvPr/>
        </p:nvSpPr>
        <p:spPr>
          <a:xfrm>
            <a:off x="7536160" y="2060848"/>
            <a:ext cx="1440160" cy="432048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A8206E-CBD8-4B25-AA4E-A4D146D44450}"/>
              </a:ext>
            </a:extLst>
          </p:cNvPr>
          <p:cNvSpPr/>
          <p:nvPr/>
        </p:nvSpPr>
        <p:spPr>
          <a:xfrm>
            <a:off x="1631950" y="2565400"/>
            <a:ext cx="4248150" cy="9350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мн.ч. 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Р=В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EBC975-F451-41B3-854D-FBDAB41E7AF1}"/>
              </a:ext>
            </a:extLst>
          </p:cNvPr>
          <p:cNvSpPr/>
          <p:nvPr/>
        </p:nvSpPr>
        <p:spPr>
          <a:xfrm>
            <a:off x="6096001" y="2565400"/>
            <a:ext cx="4392613" cy="9350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мн.ч.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Bookman Old Style" pitchFamily="18" charset="0"/>
              </a:rPr>
              <a:t>И=В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02F246-3B7C-44FE-9454-CD3B3AC124C1}"/>
              </a:ext>
            </a:extLst>
          </p:cNvPr>
          <p:cNvSpPr/>
          <p:nvPr/>
        </p:nvSpPr>
        <p:spPr>
          <a:xfrm>
            <a:off x="1451646" y="4168098"/>
            <a:ext cx="4248150" cy="1584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Р. кукол</a:t>
            </a:r>
          </a:p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В. кукол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E71BE9-FBFD-467D-9FB7-E2B826B93BDF}"/>
              </a:ext>
            </a:extLst>
          </p:cNvPr>
          <p:cNvSpPr/>
          <p:nvPr/>
        </p:nvSpPr>
        <p:spPr>
          <a:xfrm>
            <a:off x="6136829" y="4142862"/>
            <a:ext cx="4392613" cy="1584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И. </a:t>
            </a:r>
            <a:r>
              <a:rPr lang="ru-RU" sz="2800" b="1" i="1">
                <a:latin typeface="Bookman Old Style" pitchFamily="18" charset="0"/>
              </a:rPr>
              <a:t>тетради</a:t>
            </a:r>
            <a:endParaRPr lang="ru-RU" sz="2800" b="1" i="1" dirty="0">
              <a:latin typeface="Bookman Old Style" pitchFamily="18" charset="0"/>
            </a:endParaRPr>
          </a:p>
          <a:p>
            <a:pPr algn="ctr" eaLnBrk="1" hangingPunct="1">
              <a:defRPr/>
            </a:pPr>
            <a:r>
              <a:rPr lang="ru-RU" sz="2800" b="1" i="1" dirty="0">
                <a:latin typeface="Bookman Old Style" pitchFamily="18" charset="0"/>
              </a:rPr>
              <a:t>В. тетради  </a:t>
            </a:r>
          </a:p>
        </p:txBody>
      </p:sp>
    </p:spTree>
    <p:extLst>
      <p:ext uri="{BB962C8B-B14F-4D97-AF65-F5344CB8AC3E}">
        <p14:creationId xmlns:p14="http://schemas.microsoft.com/office/powerpoint/2010/main" val="3107830105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0395A-28D5-406D-818D-5E8FB7AB5E24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Выполним упражнение 23.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6A1648-4895-4634-BACF-233C21B9ABAC}"/>
              </a:ext>
            </a:extLst>
          </p:cNvPr>
          <p:cNvSpPr/>
          <p:nvPr/>
        </p:nvSpPr>
        <p:spPr>
          <a:xfrm>
            <a:off x="528034" y="1812546"/>
            <a:ext cx="11513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 </a:t>
            </a:r>
            <a:r>
              <a:rPr lang="ru-RU" sz="2800" b="1" dirty="0">
                <a:latin typeface="Century Gothic" panose="020B0502020202020204" pitchFamily="34" charset="0"/>
              </a:rPr>
              <a:t>Выпишите в правый столбик одушевлённые имена существительные, в левый – неодушевлённые. </a:t>
            </a:r>
          </a:p>
          <a:p>
            <a:pPr algn="ctr"/>
            <a:endParaRPr lang="ru-RU" sz="2800" b="1" dirty="0">
              <a:latin typeface="Century Gothic" panose="020B0502020202020204" pitchFamily="34" charset="0"/>
            </a:endParaRP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	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Мальчик, дом, окно, природа, кошка,</a:t>
            </a:r>
          </a:p>
          <a:p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всадник, дерево, дитя, памятник, народ, человек, страна. </a:t>
            </a:r>
          </a:p>
        </p:txBody>
      </p:sp>
    </p:spTree>
    <p:extLst>
      <p:ext uri="{BB962C8B-B14F-4D97-AF65-F5344CB8AC3E}">
        <p14:creationId xmlns:p14="http://schemas.microsoft.com/office/powerpoint/2010/main" val="305821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0395A-28D5-406D-818D-5E8FB7AB5E24}"/>
              </a:ext>
            </a:extLst>
          </p:cNvPr>
          <p:cNvSpPr txBox="1"/>
          <p:nvPr/>
        </p:nvSpPr>
        <p:spPr>
          <a:xfrm>
            <a:off x="3629696" y="323937"/>
            <a:ext cx="493260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Упражнение 23.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6A1648-4895-4634-BACF-233C21B9ABAC}"/>
              </a:ext>
            </a:extLst>
          </p:cNvPr>
          <p:cNvSpPr/>
          <p:nvPr/>
        </p:nvSpPr>
        <p:spPr>
          <a:xfrm>
            <a:off x="489398" y="1437406"/>
            <a:ext cx="11513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</a:t>
            </a:r>
            <a:r>
              <a:rPr lang="ru-RU" sz="2400" b="1" dirty="0">
                <a:latin typeface="Century Gothic" panose="020B0502020202020204" pitchFamily="34" charset="0"/>
              </a:rPr>
              <a:t>Выпишите в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правый столбик </a:t>
            </a: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одушевлённые</a:t>
            </a:r>
            <a:r>
              <a:rPr lang="ru-RU" sz="2400" b="1" dirty="0">
                <a:latin typeface="Century Gothic" panose="020B0502020202020204" pitchFamily="34" charset="0"/>
              </a:rPr>
              <a:t> имена существительные, в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левый – неодушевлённые</a:t>
            </a:r>
            <a:r>
              <a:rPr lang="ru-RU" sz="2400" b="1" dirty="0">
                <a:latin typeface="Century Gothic" panose="020B0502020202020204" pitchFamily="34" charset="0"/>
              </a:rPr>
              <a:t>. 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	</a:t>
            </a:r>
            <a:endParaRPr lang="ru-RU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4B757D-C638-468F-BC4B-58319CA49B92}"/>
              </a:ext>
            </a:extLst>
          </p:cNvPr>
          <p:cNvSpPr/>
          <p:nvPr/>
        </p:nvSpPr>
        <p:spPr>
          <a:xfrm>
            <a:off x="7214216" y="2412711"/>
            <a:ext cx="4248150" cy="647700"/>
          </a:xfrm>
          <a:prstGeom prst="rect">
            <a:avLst/>
          </a:prstGeom>
          <a:solidFill>
            <a:srgbClr val="B9EE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Bookman Old Style" pitchFamily="18" charset="0"/>
              </a:rPr>
              <a:t>одушевленные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2EB083-C572-491D-8A76-65D99B49DA3D}"/>
              </a:ext>
            </a:extLst>
          </p:cNvPr>
          <p:cNvSpPr/>
          <p:nvPr/>
        </p:nvSpPr>
        <p:spPr>
          <a:xfrm>
            <a:off x="782089" y="2378150"/>
            <a:ext cx="4392613" cy="647700"/>
          </a:xfrm>
          <a:prstGeom prst="rect">
            <a:avLst/>
          </a:prstGeom>
          <a:solidFill>
            <a:srgbClr val="CDF4B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Bookman Old Style" pitchFamily="18" charset="0"/>
              </a:rPr>
              <a:t>неодушевленные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5D847F-DF3F-4667-95ED-C3F6EABD9737}"/>
              </a:ext>
            </a:extLst>
          </p:cNvPr>
          <p:cNvSpPr/>
          <p:nvPr/>
        </p:nvSpPr>
        <p:spPr>
          <a:xfrm>
            <a:off x="8075053" y="3163691"/>
            <a:ext cx="2936383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Century Gothic" panose="020B0502020202020204" pitchFamily="34" charset="0"/>
              </a:rPr>
              <a:t>мн.ч. 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Century Gothic" panose="020B0502020202020204" pitchFamily="34" charset="0"/>
              </a:rPr>
              <a:t>Р=В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ACDF061-88D6-4670-B232-6046E552635A}"/>
              </a:ext>
            </a:extLst>
          </p:cNvPr>
          <p:cNvSpPr/>
          <p:nvPr/>
        </p:nvSpPr>
        <p:spPr>
          <a:xfrm>
            <a:off x="1326524" y="3105150"/>
            <a:ext cx="2936383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мн.ч.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И=В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98283-841F-4072-BB14-02CD1C2E81CB}"/>
              </a:ext>
            </a:extLst>
          </p:cNvPr>
          <p:cNvSpPr txBox="1"/>
          <p:nvPr/>
        </p:nvSpPr>
        <p:spPr>
          <a:xfrm>
            <a:off x="1326525" y="3811391"/>
            <a:ext cx="2936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дом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окно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природа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деревья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памятник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народ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страна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ABF5C-1A16-484E-8ABD-A6AC56638C91}"/>
              </a:ext>
            </a:extLst>
          </p:cNvPr>
          <p:cNvSpPr txBox="1"/>
          <p:nvPr/>
        </p:nvSpPr>
        <p:spPr>
          <a:xfrm>
            <a:off x="8075054" y="3948980"/>
            <a:ext cx="2936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мальчик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кошка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всадник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дитя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человек (люди)</a:t>
            </a:r>
          </a:p>
        </p:txBody>
      </p:sp>
      <p:pic>
        <p:nvPicPr>
          <p:cNvPr id="13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60BECDA5-A0F8-415E-9D26-D9B40F42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33" y="3025850"/>
            <a:ext cx="1857242" cy="34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1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04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093067-F0DF-44AE-95E9-7156F0FF6A56}"/>
              </a:ext>
            </a:extLst>
          </p:cNvPr>
          <p:cNvSpPr txBox="1">
            <a:spLocks/>
          </p:cNvSpPr>
          <p:nvPr/>
        </p:nvSpPr>
        <p:spPr>
          <a:xfrm>
            <a:off x="3035501" y="159044"/>
            <a:ext cx="6971383" cy="880033"/>
          </a:xfrm>
          <a:prstGeom prst="rect">
            <a:avLst/>
          </a:prstGeom>
          <a:solidFill>
            <a:srgbClr val="CDF4BE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700" b="1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+mj-cs"/>
              </a:rPr>
              <a:t>   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+mj-cs"/>
              </a:rPr>
              <a:t>Род существительных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43ED1A2-6247-470E-A251-E3671AD87F68}"/>
              </a:ext>
            </a:extLst>
          </p:cNvPr>
          <p:cNvSpPr txBox="1">
            <a:spLocks/>
          </p:cNvSpPr>
          <p:nvPr/>
        </p:nvSpPr>
        <p:spPr>
          <a:xfrm>
            <a:off x="430828" y="1675549"/>
            <a:ext cx="2550018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мужской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7012A20-6E8B-4546-B2BA-079695766FFE}"/>
              </a:ext>
            </a:extLst>
          </p:cNvPr>
          <p:cNvSpPr txBox="1">
            <a:spLocks/>
          </p:cNvSpPr>
          <p:nvPr/>
        </p:nvSpPr>
        <p:spPr>
          <a:xfrm>
            <a:off x="8404096" y="1597685"/>
            <a:ext cx="3097213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средний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360C9F7-B14D-4E58-9A78-62F89370033E}"/>
              </a:ext>
            </a:extLst>
          </p:cNvPr>
          <p:cNvSpPr txBox="1">
            <a:spLocks/>
          </p:cNvSpPr>
          <p:nvPr/>
        </p:nvSpPr>
        <p:spPr>
          <a:xfrm>
            <a:off x="4547393" y="1597685"/>
            <a:ext cx="3097213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женский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982669A-55EE-477E-A6B9-C7B53A723259}"/>
              </a:ext>
            </a:extLst>
          </p:cNvPr>
          <p:cNvSpPr txBox="1">
            <a:spLocks/>
          </p:cNvSpPr>
          <p:nvPr/>
        </p:nvSpPr>
        <p:spPr>
          <a:xfrm>
            <a:off x="1560444" y="3654118"/>
            <a:ext cx="9330745" cy="2898580"/>
          </a:xfrm>
          <a:prstGeom prst="rect">
            <a:avLst/>
          </a:prstGeom>
          <a:ln w="57150">
            <a:solidFill>
              <a:srgbClr val="D751CD"/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ru-RU" sz="46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Существительные общего рода</a:t>
            </a:r>
          </a:p>
          <a:p>
            <a:pPr algn="ctr">
              <a:defRPr/>
            </a:pPr>
            <a:r>
              <a:rPr lang="ru-RU" sz="46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(обозначение лиц как </a:t>
            </a:r>
            <a:r>
              <a:rPr lang="ru-RU" sz="46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+mj-cs"/>
              </a:rPr>
              <a:t>мужского</a:t>
            </a:r>
            <a:r>
              <a:rPr lang="ru-RU" sz="46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, так и </a:t>
            </a:r>
            <a:r>
              <a:rPr lang="ru-RU" sz="46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+mj-cs"/>
              </a:rPr>
              <a:t>женского</a:t>
            </a:r>
            <a:r>
              <a:rPr lang="ru-RU" sz="46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 пола)</a:t>
            </a:r>
          </a:p>
          <a:p>
            <a:pPr algn="ctr">
              <a:defRPr/>
            </a:pPr>
            <a:endParaRPr lang="ru-RU" sz="46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6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ябеда</a:t>
            </a:r>
          </a:p>
          <a:p>
            <a:pPr algn="ctr">
              <a:defRPr/>
            </a:pPr>
            <a:r>
              <a:rPr lang="ru-RU" sz="46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задира</a:t>
            </a:r>
          </a:p>
          <a:p>
            <a:pPr algn="ctr">
              <a:defRPr/>
            </a:pPr>
            <a:r>
              <a:rPr lang="ru-RU" sz="46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забияка</a:t>
            </a:r>
          </a:p>
          <a:p>
            <a:pPr algn="ctr">
              <a:defRPr/>
            </a:pPr>
            <a:r>
              <a:rPr lang="ru-RU" sz="46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плакса</a:t>
            </a:r>
          </a:p>
          <a:p>
            <a:pPr algn="ctr">
              <a:defRPr/>
            </a:pPr>
            <a:r>
              <a:rPr lang="ru-RU" sz="46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сластена</a:t>
            </a:r>
          </a:p>
          <a:p>
            <a:pPr algn="ctr">
              <a:defRPr/>
            </a:pPr>
            <a:r>
              <a:rPr lang="ru-RU" sz="46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сирота</a:t>
            </a:r>
          </a:p>
          <a:p>
            <a:pPr algn="ctr">
              <a:defRPr/>
            </a:pPr>
            <a:endParaRPr lang="ru-RU" sz="3200" b="1" u="sng" dirty="0">
              <a:solidFill>
                <a:srgbClr val="C0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E8145-58D1-4132-A31A-4FB8F08F3749}"/>
              </a:ext>
            </a:extLst>
          </p:cNvPr>
          <p:cNvSpPr txBox="1"/>
          <p:nvPr/>
        </p:nvSpPr>
        <p:spPr>
          <a:xfrm>
            <a:off x="617572" y="2359324"/>
            <a:ext cx="2176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дедушка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огонь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урок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3EC50-8691-4871-B700-C74F2F00A253}"/>
              </a:ext>
            </a:extLst>
          </p:cNvPr>
          <p:cNvSpPr txBox="1"/>
          <p:nvPr/>
        </p:nvSpPr>
        <p:spPr>
          <a:xfrm>
            <a:off x="9326828" y="2333428"/>
            <a:ext cx="1598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утро</a:t>
            </a:r>
          </a:p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солнце</a:t>
            </a:r>
          </a:p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животное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43E38-00AC-4006-BF7F-49D1BC0D656C}"/>
              </a:ext>
            </a:extLst>
          </p:cNvPr>
          <p:cNvSpPr txBox="1"/>
          <p:nvPr/>
        </p:nvSpPr>
        <p:spPr>
          <a:xfrm>
            <a:off x="5189598" y="2333428"/>
            <a:ext cx="1879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бабушка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перемена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дочь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28A014-6590-4B72-9808-6114E9E0F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28920" r="12961" b="4452"/>
          <a:stretch/>
        </p:blipFill>
        <p:spPr bwMode="auto">
          <a:xfrm>
            <a:off x="1560444" y="4402003"/>
            <a:ext cx="1851497" cy="21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D0CA6EC-EDC3-4C55-9F74-3849DB2B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39" y="4201445"/>
            <a:ext cx="1463259" cy="21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ED153F6-EA0C-4AF1-AFBA-93BFD942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13" y="4402003"/>
            <a:ext cx="2150695" cy="21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3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1369</TotalTime>
  <Words>1050</Words>
  <Application>Microsoft Office PowerPoint</Application>
  <PresentationFormat>Широкоэкранный</PresentationFormat>
  <Paragraphs>254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Arial Narrow</vt:lpstr>
      <vt:lpstr>Bookman Old Style</vt:lpstr>
      <vt:lpstr>Calibri</vt:lpstr>
      <vt:lpstr>Calibri Light</vt:lpstr>
      <vt:lpstr>Century</vt:lpstr>
      <vt:lpstr>Century Gothic</vt:lpstr>
      <vt:lpstr>Comic Sans MS</vt:lpstr>
      <vt:lpstr>Constantia</vt:lpstr>
      <vt:lpstr>Georgia</vt:lpstr>
      <vt:lpstr>Wingdings</vt:lpstr>
      <vt:lpstr>Wingdings 2</vt:lpstr>
      <vt:lpstr>Ретро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ТАНЮШКА</cp:lastModifiedBy>
  <cp:revision>106</cp:revision>
  <dcterms:created xsi:type="dcterms:W3CDTF">2020-04-30T16:19:34Z</dcterms:created>
  <dcterms:modified xsi:type="dcterms:W3CDTF">2020-09-02T16:15:54Z</dcterms:modified>
</cp:coreProperties>
</file>