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1" r:id="rId2"/>
    <p:sldMasterId id="2147483793" r:id="rId3"/>
    <p:sldMasterId id="2147483806" r:id="rId4"/>
    <p:sldMasterId id="2147483854" r:id="rId5"/>
  </p:sldMasterIdLst>
  <p:sldIdLst>
    <p:sldId id="1396" r:id="rId6"/>
    <p:sldId id="311" r:id="rId7"/>
    <p:sldId id="312" r:id="rId8"/>
    <p:sldId id="313" r:id="rId9"/>
    <p:sldId id="314" r:id="rId10"/>
    <p:sldId id="340" r:id="rId11"/>
    <p:sldId id="341" r:id="rId12"/>
    <p:sldId id="316" r:id="rId13"/>
    <p:sldId id="336" r:id="rId14"/>
    <p:sldId id="263" r:id="rId15"/>
    <p:sldId id="264" r:id="rId16"/>
    <p:sldId id="329" r:id="rId17"/>
    <p:sldId id="331" r:id="rId18"/>
    <p:sldId id="267" r:id="rId19"/>
    <p:sldId id="328" r:id="rId20"/>
    <p:sldId id="333" r:id="rId21"/>
    <p:sldId id="342" r:id="rId22"/>
    <p:sldId id="334" r:id="rId23"/>
    <p:sldId id="339" r:id="rId24"/>
    <p:sldId id="343" r:id="rId25"/>
    <p:sldId id="337" r:id="rId26"/>
    <p:sldId id="338" r:id="rId27"/>
    <p:sldId id="335" r:id="rId28"/>
    <p:sldId id="344" r:id="rId29"/>
    <p:sldId id="260" r:id="rId30"/>
    <p:sldId id="347" r:id="rId31"/>
    <p:sldId id="348" r:id="rId32"/>
    <p:sldId id="27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42D6E4-4B5E-4319-8F71-FF07CB3CA6F3}">
          <p14:sldIdLst>
            <p14:sldId id="1396"/>
            <p14:sldId id="311"/>
            <p14:sldId id="312"/>
            <p14:sldId id="313"/>
            <p14:sldId id="314"/>
            <p14:sldId id="340"/>
            <p14:sldId id="341"/>
            <p14:sldId id="316"/>
            <p14:sldId id="336"/>
            <p14:sldId id="263"/>
            <p14:sldId id="264"/>
            <p14:sldId id="329"/>
            <p14:sldId id="331"/>
            <p14:sldId id="267"/>
            <p14:sldId id="328"/>
            <p14:sldId id="333"/>
            <p14:sldId id="342"/>
            <p14:sldId id="334"/>
            <p14:sldId id="339"/>
            <p14:sldId id="343"/>
            <p14:sldId id="337"/>
            <p14:sldId id="338"/>
            <p14:sldId id="335"/>
            <p14:sldId id="344"/>
            <p14:sldId id="260"/>
            <p14:sldId id="347"/>
            <p14:sldId id="348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НЮШКА" initials="Т" lastIdx="2" clrIdx="0">
    <p:extLst>
      <p:ext uri="{19B8F6BF-5375-455C-9EA6-DF929625EA0E}">
        <p15:presenceInfo xmlns:p15="http://schemas.microsoft.com/office/powerpoint/2012/main" userId="ТАНЮШК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D751CD"/>
    <a:srgbClr val="FFFF99"/>
    <a:srgbClr val="49B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420060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902019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015084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85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870200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716825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02974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385330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579178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838071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39459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59139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664397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81438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345891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40394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F4EB7-F042-4BEC-B28A-6D39E5112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AFBE49-6D01-480B-9A7B-CE4E3D2B1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166AFA-BE50-425F-A829-B2C9ABF8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04B78-6E90-496B-A118-D376E3C9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A31A8-61F9-47A2-AC00-F6CA766E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14456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B4862-EE7B-4E1D-9EDD-291AB35D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779DA-BD51-4298-B5AD-1C0F316B5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E3619-8089-494A-9B6C-B767DE87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FE4C4-61A6-4FD6-B697-52A91A51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D2D8BA-40C9-4C30-BD5E-5A77C4F2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01328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08B7B-E015-4189-A001-FC958E41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02268B-FBCD-43DE-9B62-D5C92034C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891A0-C46D-4F46-91A8-8D88AE0F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A1B16-1736-481B-B335-407F1D49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D74ED6-AA16-42F0-BEE5-40ABF7D8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017934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87CC9-A227-480A-B740-04C42AA4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049FB-5ACE-48E2-B5C3-C98CFC7D5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2A4FD-0856-4510-BBFD-B895118A4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ABF78A-1636-4EB5-AB5E-38ADA72B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25D0FC-871B-487A-BAD4-E78AE3E4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4137FC-41A1-44EA-B17A-E328D39F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61035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AC094-4ED6-4A1B-A96D-D026ADA3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01F59B-B826-460B-9BBE-2EC25F376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93223A-C577-4FF7-A3DA-FA80168FF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CF5B10-174A-4EE3-92A1-6C3E41EAF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9649A-0512-46B5-A9F0-CD2709910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DEE63F-FDD5-4541-9A60-AFD1036D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9ACF26-79F5-4238-A305-074B93C7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D93D84-7B46-4D46-8C04-6338A879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91459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5F29F-7216-4D66-8C4C-CFA2DDFC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A8CEE-8D89-497F-B324-AC605C8C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E638D0-7D98-44AC-B2DE-6688B749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F6422F-1009-4641-8FE5-91CD5A29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95807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196391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23E3A6-F8D2-4564-A045-8D5548A7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348568-0764-44EE-A572-96DA36CC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5E4F0-A5E0-460B-9AAE-3517BF09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65663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A9623-8705-428D-AE4B-E9520709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A0438-B784-4C34-968A-E1DD4671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637CFD-C7CB-44D5-A65F-CDB464884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099C5C-3E4C-4F99-BD86-1735046E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C70AE7-B80F-4BF0-A617-F1AE25F3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2374CF-7D73-4900-B12F-FABBB9A2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69032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31643-8FC5-4BE8-9733-013E767E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0C37-C639-49EC-8A87-1AF9B468C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0B890F-9198-4D88-BC7D-1894DDB81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EA54B-A1F8-4B1E-808D-7C3C1436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94D621-C9B0-46D3-B226-D09D2F6A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3DB12-2199-47CD-9276-5B52DE18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11553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ADD6-1AEB-4713-826B-F699CEE38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F1D4E1-0908-4516-B71A-6D3A27197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135AD-52B7-46FB-859A-577BBB3AB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14DB4B-50F2-40E4-A9B7-1E6C4D82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3748-0CEF-4AF1-B7F8-8AEE5389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47635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9D27D3-157B-41B4-9E51-271594EF5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28C4F7-C37D-4DFF-8956-E845BB05A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A94A5B-3654-42B0-AA87-8D4076D1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21868A-86AE-4D68-8DDC-01C5A8A1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F587E-F90B-49FC-9EBB-FD7169A3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32671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98022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844630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47412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021369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5939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58552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88730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280305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759937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83707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138772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5095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483940"/>
      </p:ext>
    </p:extLst>
  </p:cSld>
  <p:clrMapOvr>
    <a:masterClrMapping/>
  </p:clrMapOvr>
  <p:transition spd="slow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110104"/>
      </p:ext>
    </p:extLst>
  </p:cSld>
  <p:clrMapOvr>
    <a:masterClrMapping/>
  </p:clrMapOvr>
  <p:transition spd="slow">
    <p:wheel spokes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79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53041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210838"/>
      </p:ext>
    </p:extLst>
  </p:cSld>
  <p:clrMapOvr>
    <a:masterClrMapping/>
  </p:clrMapOvr>
  <p:transition spd="slow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367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59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294192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89473"/>
      </p:ext>
    </p:extLst>
  </p:cSld>
  <p:clrMapOvr>
    <a:masterClrMapping/>
  </p:clrMapOvr>
  <p:transition spd="slow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24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53238"/>
      </p:ext>
    </p:extLst>
  </p:cSld>
  <p:clrMapOvr>
    <a:masterClrMapping/>
  </p:clrMapOvr>
  <p:transition spd="slow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74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2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90567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343358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5907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06595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55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11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5D7E5-B5E1-4B7B-8C13-3B46C0B75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8E8021-44BC-43AB-A3B1-5867B338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CCC1D-BE58-4E46-B056-9B3FC02A2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E2EFA9-4727-4794-A434-ECFBE5199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E12F5E-A42D-4BA8-9726-569D584B0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2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1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F4218F-BD46-429E-B522-58DCBFF3C209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F0B4883-69A5-4026-AEA4-314FF26FA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07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644423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8252" y="4438107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762" y="1156970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2049238" y="471857"/>
            <a:ext cx="626191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-11" dirty="0">
                <a:solidFill>
                  <a:sysClr val="window" lastClr="FFFFFF"/>
                </a:solidFill>
              </a:rPr>
              <a:t>Русский</a:t>
            </a:r>
            <a:r>
              <a:rPr lang="ru-RU" sz="7196" kern="0" spc="-116" dirty="0">
                <a:solidFill>
                  <a:sysClr val="window" lastClr="FFFFFF"/>
                </a:solidFill>
              </a:rPr>
              <a:t> </a:t>
            </a:r>
            <a:r>
              <a:rPr lang="ru-RU" sz="7196" kern="0" spc="21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1554429" y="673002"/>
            <a:ext cx="138756" cy="13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882736" y="1381216"/>
            <a:ext cx="102148" cy="102148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944196" y="812352"/>
            <a:ext cx="610197" cy="610197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1507485" y="762483"/>
            <a:ext cx="96771" cy="96771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867967" y="77851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867967" y="762154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867967" y="87667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867967" y="860313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867966" y="974829"/>
            <a:ext cx="327947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867966" y="958467"/>
            <a:ext cx="327947" cy="3360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E8A2EAD-6C49-45BE-8503-9B1E6FF4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39" y="3175171"/>
            <a:ext cx="4968551" cy="126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Тема: Морфология.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501E54-EF4F-4C63-A9D7-559AD022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90" y="2429701"/>
            <a:ext cx="4434538" cy="395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6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15DD103-5BDA-4F25-8E70-DE58153D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331" y="570748"/>
            <a:ext cx="1111017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Найдите и выпишите в таблицу   имена существительные 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мужского,</a:t>
            </a: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женского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</a:t>
            </a: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среднего</a:t>
            </a: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рода.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A5546E-C852-4176-9535-2BE5FCAD2B88}"/>
              </a:ext>
            </a:extLst>
          </p:cNvPr>
          <p:cNvSpPr/>
          <p:nvPr/>
        </p:nvSpPr>
        <p:spPr>
          <a:xfrm>
            <a:off x="851077" y="1863784"/>
            <a:ext cx="10648683" cy="4159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0"/>
              </a:spcBef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Стояла осень в солнце и туманах. Сквозь  облетевшие леса были видны далёкие облака и синий густой воздух. </a:t>
            </a:r>
          </a:p>
          <a:p>
            <a:pPr marL="201168" lvl="1" indent="0" algn="just">
              <a:spcBef>
                <a:spcPts val="0"/>
              </a:spcBef>
              <a:buNone/>
            </a:pPr>
            <a:r>
              <a:rPr lang="ru-RU" sz="3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По ночам в небе над нами шевелились и дрожали  низкие звёзды. Озеро около берегов было засыпано ворохами жёлтых листьев. Их было так много, что мы не могли ловить рыбу. Лески ложились на листья и не тонули.</a:t>
            </a:r>
          </a:p>
        </p:txBody>
      </p:sp>
    </p:spTree>
    <p:extLst>
      <p:ext uri="{BB962C8B-B14F-4D97-AF65-F5344CB8AC3E}">
        <p14:creationId xmlns:p14="http://schemas.microsoft.com/office/powerpoint/2010/main" val="27581298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FB695D7-0863-412B-9921-C5AF1BD3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960" y="286605"/>
            <a:ext cx="7543800" cy="6535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Самопроверка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306520"/>
              </p:ext>
            </p:extLst>
          </p:nvPr>
        </p:nvGraphicFramePr>
        <p:xfrm>
          <a:off x="1889761" y="1269297"/>
          <a:ext cx="8686164" cy="4319406"/>
        </p:xfrm>
        <a:graphic>
          <a:graphicData uri="http://schemas.openxmlformats.org/drawingml/2006/table">
            <a:tbl>
              <a:tblPr/>
              <a:tblGrid>
                <a:gridCol w="2895388">
                  <a:extLst>
                    <a:ext uri="{9D8B030D-6E8A-4147-A177-3AD203B41FA5}">
                      <a16:colId xmlns:a16="http://schemas.microsoft.com/office/drawing/2014/main" val="425804003"/>
                    </a:ext>
                  </a:extLst>
                </a:gridCol>
                <a:gridCol w="2895388">
                  <a:extLst>
                    <a:ext uri="{9D8B030D-6E8A-4147-A177-3AD203B41FA5}">
                      <a16:colId xmlns:a16="http://schemas.microsoft.com/office/drawing/2014/main" val="3218523103"/>
                    </a:ext>
                  </a:extLst>
                </a:gridCol>
                <a:gridCol w="2895388">
                  <a:extLst>
                    <a:ext uri="{9D8B030D-6E8A-4147-A177-3AD203B41FA5}">
                      <a16:colId xmlns:a16="http://schemas.microsoft.com/office/drawing/2014/main" val="1205735406"/>
                    </a:ext>
                  </a:extLst>
                </a:gridCol>
              </a:tblGrid>
              <a:tr h="1012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Мужской род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Женский род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</a:rPr>
                        <a:t>Средний род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063298"/>
                  </a:ext>
                </a:extLst>
              </a:tr>
              <a:tr h="3306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Туман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Лес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Воздух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Ворох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Берег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</a:rPr>
                        <a:t>Лист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Осень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Ночь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Звезда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Рыба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Леска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</a:rPr>
                        <a:t>Солнце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</a:rPr>
                        <a:t>Облако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</a:rPr>
                        <a:t>Озеро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</a:rPr>
                        <a:t>Небо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21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4782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E02494-2CA9-405D-B0F8-9C3C6C714B96}"/>
              </a:ext>
            </a:extLst>
          </p:cNvPr>
          <p:cNvSpPr/>
          <p:nvPr/>
        </p:nvSpPr>
        <p:spPr>
          <a:xfrm>
            <a:off x="0" y="0"/>
            <a:ext cx="1216897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Одно дерево- не лес.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Одна мудрая голова ста голов стоит.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Два медведя в одной берлоге не уживутся.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Одна лиса семерых волков проведёт.</a:t>
            </a: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Трус умирает тысячу раз, а герой -один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530963-E856-4B52-8996-E5FC9819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C224D-42CA-4894-85F5-BD1F7F18016D}"/>
              </a:ext>
            </a:extLst>
          </p:cNvPr>
          <p:cNvSpPr txBox="1"/>
          <p:nvPr/>
        </p:nvSpPr>
        <p:spPr>
          <a:xfrm>
            <a:off x="3627727" y="194369"/>
            <a:ext cx="4936544" cy="646331"/>
          </a:xfrm>
          <a:prstGeom prst="rect">
            <a:avLst/>
          </a:prstGeom>
          <a:solidFill>
            <a:srgbClr val="D751C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Имя прилагательное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8CAA42EC-826A-4484-95C7-AF2B1BB431B2}"/>
              </a:ext>
            </a:extLst>
          </p:cNvPr>
          <p:cNvSpPr/>
          <p:nvPr/>
        </p:nvSpPr>
        <p:spPr>
          <a:xfrm>
            <a:off x="6288581" y="1349761"/>
            <a:ext cx="1022506" cy="23223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9F32E-8DA0-4EC3-BC6B-82FC724E2E67}"/>
              </a:ext>
            </a:extLst>
          </p:cNvPr>
          <p:cNvSpPr txBox="1"/>
          <p:nvPr/>
        </p:nvSpPr>
        <p:spPr>
          <a:xfrm>
            <a:off x="265953" y="1038573"/>
            <a:ext cx="5954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Самостоятельная</a:t>
            </a:r>
            <a:r>
              <a:rPr lang="ru-RU" sz="3200" b="1" dirty="0">
                <a:latin typeface="Constantia" panose="02030602050306030303" pitchFamily="18" charset="0"/>
              </a:rPr>
              <a:t> часть речи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27B1B-B3DD-4834-B0C0-6AAAEEF4C010}"/>
              </a:ext>
            </a:extLst>
          </p:cNvPr>
          <p:cNvSpPr txBox="1"/>
          <p:nvPr/>
        </p:nvSpPr>
        <p:spPr>
          <a:xfrm>
            <a:off x="7379457" y="1098239"/>
            <a:ext cx="4441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onstantia" panose="02030602050306030303" pitchFamily="18" charset="0"/>
              </a:rPr>
              <a:t>признак предмета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866C1B-BD6A-4408-B8AC-6314C16492EE}"/>
              </a:ext>
            </a:extLst>
          </p:cNvPr>
          <p:cNvSpPr/>
          <p:nvPr/>
        </p:nvSpPr>
        <p:spPr>
          <a:xfrm>
            <a:off x="1963746" y="1866352"/>
            <a:ext cx="8264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B0F0"/>
                </a:solidFill>
                <a:latin typeface="Constantia" panose="02030602050306030303" pitchFamily="18" charset="0"/>
              </a:rPr>
              <a:t>КАКОЙ?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КАКАЯ? </a:t>
            </a:r>
            <a:r>
              <a:rPr lang="ru-RU" sz="3200" b="1" dirty="0">
                <a:solidFill>
                  <a:srgbClr val="00B050"/>
                </a:solidFill>
                <a:latin typeface="Constantia" panose="02030602050306030303" pitchFamily="18" charset="0"/>
              </a:rPr>
              <a:t>КАКОЕ?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 КАКИЕ? </a:t>
            </a:r>
            <a:r>
              <a:rPr lang="ru-RU" sz="3200" b="1" dirty="0">
                <a:solidFill>
                  <a:srgbClr val="D751CD"/>
                </a:solidFill>
                <a:latin typeface="Constantia" panose="02030602050306030303" pitchFamily="18" charset="0"/>
              </a:rPr>
              <a:t>ЧЕЙ?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59DBA0-AF04-4CD1-A5B6-4AF5AD510F75}"/>
              </a:ext>
            </a:extLst>
          </p:cNvPr>
          <p:cNvSpPr/>
          <p:nvPr/>
        </p:nvSpPr>
        <p:spPr>
          <a:xfrm>
            <a:off x="2802053" y="2721587"/>
            <a:ext cx="6564863" cy="3908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Лес, точно терем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расписной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Лиловый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,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золотой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,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багряный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Весёлой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,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пёстрою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 стеной</a:t>
            </a:r>
          </a:p>
          <a:p>
            <a:pPr algn="ctr"/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 Стоит над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светлою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 поляной.</a:t>
            </a:r>
          </a:p>
          <a:p>
            <a:pPr algn="ctr"/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Берёзы жёлтою резьбой</a:t>
            </a:r>
          </a:p>
          <a:p>
            <a:pPr algn="ctr"/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Блестят в лазури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голубой</a:t>
            </a:r>
            <a:r>
              <a:rPr lang="ru-RU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…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ru-RU" sz="2800" b="1" dirty="0">
                <a:latin typeface="Monotype Corsiva" panose="03010101010201010101" pitchFamily="66" charset="0"/>
                <a:cs typeface="Arial" panose="020B0604020202020204" pitchFamily="34" charset="0"/>
              </a:rPr>
              <a:t>И. Бунин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831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73208B-E798-4525-9860-B48DCC91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37252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4DAEBB8-644C-46CB-8A53-66F06EAF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436" y="2728849"/>
            <a:ext cx="11771290" cy="307805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Как весел звучный лес, и ветер меж берёз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Уж веет ласково, а белые берёзы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Роняют тихий дождь своих алмазных слёз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И улыбаются сквозь слёзы.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40375" y="538487"/>
            <a:ext cx="229434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  </a:t>
            </a:r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Задание</a:t>
            </a: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436" y="1664549"/>
            <a:ext cx="11747127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Найдите и выпишите из стихотворения имена прилагательные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V="1">
            <a:off x="3419772" y="3371360"/>
            <a:ext cx="2002234" cy="26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2641228" y="4768405"/>
            <a:ext cx="15570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6984151" y="4070044"/>
            <a:ext cx="143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7860957" y="4768405"/>
            <a:ext cx="251941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9931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>
            <a:extLst>
              <a:ext uri="{FF2B5EF4-FFF2-40B4-BE49-F238E27FC236}">
                <a16:creationId xmlns:a16="http://schemas.microsoft.com/office/drawing/2014/main" id="{F654F36B-92B8-496B-8B3F-966570C9F570}"/>
              </a:ext>
            </a:extLst>
          </p:cNvPr>
          <p:cNvSpPr txBox="1">
            <a:spLocks/>
          </p:cNvSpPr>
          <p:nvPr/>
        </p:nvSpPr>
        <p:spPr>
          <a:xfrm>
            <a:off x="2124621" y="3307457"/>
            <a:ext cx="6143224" cy="2749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endParaRPr lang="ru-RU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ru-RU" sz="5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 обойтись бы без числа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ru-RU" sz="5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Наука точная могла?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ru-RU" sz="5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Расчёт во всяком деле нужен.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ru-RU" sz="5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 ты с </a:t>
            </a:r>
            <a:r>
              <a:rPr lang="ru-RU" sz="59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числительным</a:t>
            </a:r>
            <a:r>
              <a:rPr lang="ru-RU" sz="5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будь дружен!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B83F4-5ABF-4A8B-9A29-F3DEE92CD122}"/>
              </a:ext>
            </a:extLst>
          </p:cNvPr>
          <p:cNvSpPr txBox="1"/>
          <p:nvPr/>
        </p:nvSpPr>
        <p:spPr>
          <a:xfrm>
            <a:off x="3988335" y="287550"/>
            <a:ext cx="446218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Имя числительное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4AFC2-5282-45F3-82F4-54C99F40E465}"/>
              </a:ext>
            </a:extLst>
          </p:cNvPr>
          <p:cNvSpPr txBox="1"/>
          <p:nvPr/>
        </p:nvSpPr>
        <p:spPr>
          <a:xfrm>
            <a:off x="2354241" y="1129367"/>
            <a:ext cx="5954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Самостоятельная</a:t>
            </a:r>
            <a:r>
              <a:rPr lang="ru-RU" sz="3200" b="1" dirty="0">
                <a:latin typeface="Constantia" panose="02030602050306030303" pitchFamily="18" charset="0"/>
              </a:rPr>
              <a:t> часть речи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231417-FBAD-4B84-BB24-6EDB15C727E7}"/>
              </a:ext>
            </a:extLst>
          </p:cNvPr>
          <p:cNvSpPr txBox="1"/>
          <p:nvPr/>
        </p:nvSpPr>
        <p:spPr>
          <a:xfrm>
            <a:off x="1896640" y="1925329"/>
            <a:ext cx="9214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количество или порядок предметов при счёте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898988-A721-4247-A1F9-438897E0A649}"/>
              </a:ext>
            </a:extLst>
          </p:cNvPr>
          <p:cNvSpPr/>
          <p:nvPr/>
        </p:nvSpPr>
        <p:spPr>
          <a:xfrm>
            <a:off x="3722764" y="2604281"/>
            <a:ext cx="4179799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B0F0"/>
                </a:solidFill>
                <a:latin typeface="Constantia" panose="02030602050306030303" pitchFamily="18" charset="0"/>
              </a:rPr>
              <a:t>Сколько? </a:t>
            </a:r>
            <a:r>
              <a:rPr lang="ru-RU" sz="3200" b="1" dirty="0">
                <a:solidFill>
                  <a:srgbClr val="7030A0"/>
                </a:solidFill>
                <a:latin typeface="Constantia" panose="02030602050306030303" pitchFamily="18" charset="0"/>
              </a:rPr>
              <a:t>Который?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531823-A725-4EB0-AC47-D2BA344D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845" y="2445031"/>
            <a:ext cx="3924155" cy="30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A5F1511-790A-443D-B4CA-808A41B9E0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9" y="4270318"/>
            <a:ext cx="1075118" cy="158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A3AACED-1FD7-4506-BBF4-E108E4C89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0" y="239228"/>
            <a:ext cx="1780278" cy="17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7126EF8-5687-4F3B-9A3B-222E564CE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035" y="729022"/>
            <a:ext cx="3043774" cy="10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99D73B6-BC20-4F72-9107-4ADA0416A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" y="2100412"/>
            <a:ext cx="1371601" cy="3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A32D56F-E3E5-4675-A773-1FD4020A3A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63" y="2731923"/>
            <a:ext cx="1371601" cy="3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4582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accel="10000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4A2101-4902-4ACB-A28E-C594A817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96043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6181A9-0E8B-4D91-B3B4-FBEB4FCF75A6}"/>
              </a:ext>
            </a:extLst>
          </p:cNvPr>
          <p:cNvSpPr/>
          <p:nvPr/>
        </p:nvSpPr>
        <p:spPr>
          <a:xfrm>
            <a:off x="0" y="0"/>
            <a:ext cx="1216897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Одно дерево- не лес.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Одна мудрая голова ста голов стоит.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Два медведя в одной берлоге не уживутся.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Одна лиса семерых волков проведёт.</a:t>
            </a:r>
          </a:p>
          <a:p>
            <a:pPr algn="ctr"/>
            <a:r>
              <a:rPr lang="ru-RU" sz="3200" b="1" dirty="0">
                <a:solidFill>
                  <a:srgbClr val="993366"/>
                </a:solidFill>
                <a:latin typeface="Century Gothic" panose="020B0502020202020204" pitchFamily="34" charset="0"/>
              </a:rPr>
              <a:t>Трус умирает тысячу раз, а герой -один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3FCD4D3-4F03-4702-B1AC-3C6B272C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6" y="231818"/>
            <a:ext cx="2616558" cy="174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296FA7E-2D9C-447D-A91C-B3B3C0CCF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39015" r="1080" b="8027"/>
          <a:stretch/>
        </p:blipFill>
        <p:spPr bwMode="auto">
          <a:xfrm>
            <a:off x="7542727" y="4900412"/>
            <a:ext cx="4159876" cy="1815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C468E77-1693-4BE6-8F37-ABF15179C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0" y="4810259"/>
            <a:ext cx="1546522" cy="1815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F2ADEB5-E103-441B-A1FF-33D20A84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8997" y="321970"/>
            <a:ext cx="2886355" cy="154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E9DC4D-CABA-4189-A0B6-BF4BE8ACF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848" y="356940"/>
            <a:ext cx="28765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31351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E483D9-F796-4186-8625-59E2BD21DE13}"/>
              </a:ext>
            </a:extLst>
          </p:cNvPr>
          <p:cNvSpPr txBox="1"/>
          <p:nvPr/>
        </p:nvSpPr>
        <p:spPr>
          <a:xfrm>
            <a:off x="3988335" y="287550"/>
            <a:ext cx="3316485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Местоимение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0E1E4-651E-48D6-9504-C6B80AB854E9}"/>
              </a:ext>
            </a:extLst>
          </p:cNvPr>
          <p:cNvSpPr txBox="1"/>
          <p:nvPr/>
        </p:nvSpPr>
        <p:spPr>
          <a:xfrm>
            <a:off x="2573182" y="1103609"/>
            <a:ext cx="5954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Самостоятельная</a:t>
            </a:r>
            <a:r>
              <a:rPr lang="ru-RU" sz="3200" b="1" dirty="0">
                <a:latin typeface="Constantia" panose="02030602050306030303" pitchFamily="18" charset="0"/>
              </a:rPr>
              <a:t> часть речи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7F564-D45D-4B5D-AD1D-C78209134EC1}"/>
              </a:ext>
            </a:extLst>
          </p:cNvPr>
          <p:cNvSpPr txBox="1"/>
          <p:nvPr/>
        </p:nvSpPr>
        <p:spPr>
          <a:xfrm>
            <a:off x="1896640" y="1925329"/>
            <a:ext cx="953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" panose="02040604050505020304" pitchFamily="18" charset="0"/>
              </a:rPr>
              <a:t>указывает на </a:t>
            </a:r>
            <a:r>
              <a:rPr lang="ru-RU" sz="3200" b="1" dirty="0">
                <a:solidFill>
                  <a:srgbClr val="7030A0"/>
                </a:solidFill>
                <a:latin typeface="Century" panose="02040604050505020304" pitchFamily="18" charset="0"/>
              </a:rPr>
              <a:t>предметы,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Century" panose="02040604050505020304" pitchFamily="18" charset="0"/>
              </a:rPr>
              <a:t>признаки</a:t>
            </a:r>
            <a:r>
              <a:rPr lang="ru-RU" sz="3200" b="1" dirty="0">
                <a:solidFill>
                  <a:srgbClr val="7030A0"/>
                </a:solidFill>
                <a:latin typeface="Century" panose="02040604050505020304" pitchFamily="18" charset="0"/>
              </a:rPr>
              <a:t>,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</a:rPr>
              <a:t>количество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24D4A-7A1E-42A5-BE5C-31A2BA44EE9D}"/>
              </a:ext>
            </a:extLst>
          </p:cNvPr>
          <p:cNvSpPr txBox="1"/>
          <p:nvPr/>
        </p:nvSpPr>
        <p:spPr>
          <a:xfrm>
            <a:off x="3317609" y="2510104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не называет их.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DED6BE-E58A-4639-821B-CA9E70748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8338" r="4583" b="6073"/>
          <a:stretch/>
        </p:blipFill>
        <p:spPr bwMode="auto">
          <a:xfrm>
            <a:off x="6629734" y="2510104"/>
            <a:ext cx="5167314" cy="337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BBA31F-3573-44A5-8532-1D74A309662D}"/>
              </a:ext>
            </a:extLst>
          </p:cNvPr>
          <p:cNvSpPr/>
          <p:nvPr/>
        </p:nvSpPr>
        <p:spPr>
          <a:xfrm>
            <a:off x="1077741" y="3470734"/>
            <a:ext cx="467891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B0F0"/>
                </a:solidFill>
                <a:latin typeface="Constantia" panose="02030602050306030303" pitchFamily="18" charset="0"/>
              </a:rPr>
              <a:t>Кто? Что?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  <a:latin typeface="Constantia" panose="02030602050306030303" pitchFamily="18" charset="0"/>
              </a:rPr>
              <a:t>Какой? Какая? Какие?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Чей? Чья? Чьи?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1A07FAE-975C-479F-8937-47101AB3E3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" y="2100412"/>
            <a:ext cx="1371601" cy="3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2846712-B6EA-4451-869B-CA6A328573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778" y="2702086"/>
            <a:ext cx="1371601" cy="3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071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4760FA-4FD1-4720-9D88-73AED3C09C3C}"/>
              </a:ext>
            </a:extLst>
          </p:cNvPr>
          <p:cNvSpPr/>
          <p:nvPr/>
        </p:nvSpPr>
        <p:spPr>
          <a:xfrm>
            <a:off x="296214" y="253497"/>
            <a:ext cx="11565228" cy="6244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E36C0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Выписать только местоимения. Определить падеж.</a:t>
            </a:r>
            <a:endParaRPr lang="ru-RU" sz="32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b="1" spc="-5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заметил в кустах гнездышко славки и приблизился к нему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Птичка упала передо мной     и поползла по земле, как бы говоря: «Я раненая. Меня  легко поймать». Видя, что я  не побежал за ней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славка снова вернулась и снова упала возле меня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Жертвуя собой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она  пыталась увести меня  от птенцов. Я поспешил уйти.</a:t>
            </a:r>
            <a:endParaRPr lang="ru-RU" sz="32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C4D3943-219F-4DE0-9453-B98CB88B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04" y="865565"/>
            <a:ext cx="2687393" cy="1497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733F6E0-443C-459A-9D29-7AFD2ACC9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15" y="865565"/>
            <a:ext cx="1527200" cy="14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4588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D6003-B4D4-4E14-A243-52B3AFB5E147}"/>
              </a:ext>
            </a:extLst>
          </p:cNvPr>
          <p:cNvSpPr txBox="1"/>
          <p:nvPr/>
        </p:nvSpPr>
        <p:spPr>
          <a:xfrm>
            <a:off x="4005329" y="285845"/>
            <a:ext cx="3459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" panose="02040604050505020304" pitchFamily="18" charset="0"/>
              </a:rPr>
              <a:t>На уроке мы: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6A6CB-275F-4AF7-B9A0-6FFCC9D9922F}"/>
              </a:ext>
            </a:extLst>
          </p:cNvPr>
          <p:cNvSpPr txBox="1"/>
          <p:nvPr/>
        </p:nvSpPr>
        <p:spPr>
          <a:xfrm>
            <a:off x="2978495" y="1258386"/>
            <a:ext cx="7346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entury" panose="02040604050505020304" pitchFamily="18" charset="0"/>
              </a:rPr>
              <a:t>Вспомним, что изучает морфология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2646C-500E-4727-A1A2-FEF280E5B682}"/>
              </a:ext>
            </a:extLst>
          </p:cNvPr>
          <p:cNvSpPr txBox="1"/>
          <p:nvPr/>
        </p:nvSpPr>
        <p:spPr>
          <a:xfrm>
            <a:off x="2047740" y="2402096"/>
            <a:ext cx="9208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Установим разницу между самостоятельными и служебными частями речи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BDE38-47CA-4BF1-885B-E6627F97F4E6}"/>
              </a:ext>
            </a:extLst>
          </p:cNvPr>
          <p:cNvSpPr txBox="1"/>
          <p:nvPr/>
        </p:nvSpPr>
        <p:spPr>
          <a:xfrm>
            <a:off x="2833351" y="4323025"/>
            <a:ext cx="7340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entury" panose="02040604050505020304" pitchFamily="18" charset="0"/>
              </a:rPr>
              <a:t>Возобновим знания о междометии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322C442-E8CB-4F46-832E-7094A5AA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8" y="801710"/>
            <a:ext cx="2163048" cy="115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111\Desktop\картинки\школа\школа\chouettemail.gif">
            <a:extLst>
              <a:ext uri="{FF2B5EF4-FFF2-40B4-BE49-F238E27FC236}">
                <a16:creationId xmlns:a16="http://schemas.microsoft.com/office/drawing/2014/main" id="{D2588F82-E560-4988-8219-3C9C51EAE0F8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397" y="2465819"/>
            <a:ext cx="1998004" cy="1412699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B349668-38AA-41E5-97E2-D26BF955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832" y="3274657"/>
            <a:ext cx="1489071" cy="20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596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0D6B46-5E0F-4E74-ACA1-D7C1E7197EF0}"/>
              </a:ext>
            </a:extLst>
          </p:cNvPr>
          <p:cNvSpPr/>
          <p:nvPr/>
        </p:nvSpPr>
        <p:spPr>
          <a:xfrm>
            <a:off x="128788" y="1541385"/>
            <a:ext cx="11565228" cy="262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E36C0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САМОПРОВЕРКА</a:t>
            </a:r>
            <a:endParaRPr lang="ru-RU" sz="32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3200" b="1" spc="-5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, к нему 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мной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3200" b="1" i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,я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меня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b="1" i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ней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Т.п.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меня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Т.п.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она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меня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,я 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i="1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32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b="1" spc="-5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32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pic>
        <p:nvPicPr>
          <p:cNvPr id="3" name="Picture 6" descr="https://avatars.mds.yandex.net/get-pdb/1784982/bfbb31e7-223a-468e-aecd-c8ea5e205778/s1200?webp=false">
            <a:extLst>
              <a:ext uri="{FF2B5EF4-FFF2-40B4-BE49-F238E27FC236}">
                <a16:creationId xmlns:a16="http://schemas.microsoft.com/office/drawing/2014/main" id="{822782CE-61B5-49CC-8BEC-0E5B2D6B7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552" y="399245"/>
            <a:ext cx="1545464" cy="19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71B0D24-3714-4550-97DD-2EB56C25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3" y="4056844"/>
            <a:ext cx="2101311" cy="21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84474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D87EE64A-C39F-45AD-BEAF-97A5EB11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07" y="4880118"/>
            <a:ext cx="2863458" cy="1761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7F69E70-B921-4593-94FD-D1746A7E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9084" y="4391507"/>
            <a:ext cx="2863458" cy="1787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E044CFC-1202-4E0D-A881-FD02BDC9A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t="23662" r="5539" b="22817"/>
          <a:stretch/>
        </p:blipFill>
        <p:spPr bwMode="auto">
          <a:xfrm>
            <a:off x="2704563" y="1250876"/>
            <a:ext cx="6490952" cy="333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C05A34E-B13D-4504-8E03-0ADEAA461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17448" r="50893" b="9115"/>
          <a:stretch/>
        </p:blipFill>
        <p:spPr bwMode="auto">
          <a:xfrm>
            <a:off x="9914123" y="3086023"/>
            <a:ext cx="2180143" cy="20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veterinar-balakovo.ru/wp-content/uploads/2016/12/FewGhBHRjes-768x1068.jpg">
            <a:extLst>
              <a:ext uri="{FF2B5EF4-FFF2-40B4-BE49-F238E27FC236}">
                <a16:creationId xmlns:a16="http://schemas.microsoft.com/office/drawing/2014/main" id="{0F5C89B1-9F98-491A-B990-BD32A184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" y="111842"/>
            <a:ext cx="2465004" cy="34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8472789-37D0-4854-A313-D599159CEE47}"/>
              </a:ext>
            </a:extLst>
          </p:cNvPr>
          <p:cNvSpPr/>
          <p:nvPr/>
        </p:nvSpPr>
        <p:spPr>
          <a:xfrm>
            <a:off x="2498678" y="626997"/>
            <a:ext cx="6625716" cy="519109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anose="03010101010201010101" pitchFamily="66" charset="0"/>
                <a:cs typeface="Aharoni" pitchFamily="2" charset="-79"/>
              </a:rPr>
              <a:t>Глагол</a:t>
            </a:r>
            <a:r>
              <a:rPr lang="ru-RU" sz="54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  <a:t>- </a:t>
            </a:r>
            <a:b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  <a:t>          это самостоятельная </a:t>
            </a:r>
            <a:b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  <a:t>        часть речи,</a:t>
            </a:r>
            <a:b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  <a:t>         которая обозначает</a:t>
            </a:r>
            <a:b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  <a:t>        действие предмета</a:t>
            </a:r>
            <a:b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  <a:cs typeface="Aharoni" pitchFamily="2" charset="-79"/>
              </a:rPr>
              <a:t>     и отвечает на вопросы </a:t>
            </a:r>
            <a:b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Aharoni" pitchFamily="2" charset="-79"/>
              </a:rPr>
              <a:t>       Что делать?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haroni" pitchFamily="2" charset="-79"/>
              </a:rPr>
              <a:t>Что сделать? </a:t>
            </a:r>
            <a:b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Aharoni" pitchFamily="2" charset="-79"/>
              </a:rPr>
            </a:b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Aharoni" pitchFamily="2" charset="-79"/>
              </a:rPr>
              <a:t>           Что делает?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Aharoni" pitchFamily="2" charset="-79"/>
              </a:rPr>
              <a:t>Что сделает?</a:t>
            </a:r>
            <a:endParaRPr lang="ru-RU" sz="32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8856A43-41E5-41D2-BC89-F5BD37E3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078" y="172210"/>
            <a:ext cx="2165452" cy="21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7766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DFEB79-8133-4186-95C5-D3C13A4ACB01}"/>
              </a:ext>
            </a:extLst>
          </p:cNvPr>
          <p:cNvSpPr txBox="1"/>
          <p:nvPr/>
        </p:nvSpPr>
        <p:spPr>
          <a:xfrm>
            <a:off x="4073607" y="403326"/>
            <a:ext cx="3679474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         НАРЕЧИЕ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A3BD0-354C-4C07-98A1-5D48EDE574D3}"/>
              </a:ext>
            </a:extLst>
          </p:cNvPr>
          <p:cNvSpPr txBox="1"/>
          <p:nvPr/>
        </p:nvSpPr>
        <p:spPr>
          <a:xfrm>
            <a:off x="2573182" y="1103609"/>
            <a:ext cx="5954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Самостоятельная</a:t>
            </a:r>
            <a:r>
              <a:rPr lang="ru-RU" sz="3200" b="1" dirty="0">
                <a:latin typeface="Constantia" panose="02030602050306030303" pitchFamily="18" charset="0"/>
              </a:rPr>
              <a:t> часть речи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AD0DD-28F0-43E6-8F7C-E1BAEEF717FD}"/>
              </a:ext>
            </a:extLst>
          </p:cNvPr>
          <p:cNvSpPr txBox="1"/>
          <p:nvPr/>
        </p:nvSpPr>
        <p:spPr>
          <a:xfrm>
            <a:off x="1939381" y="1845975"/>
            <a:ext cx="8313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nstantia" panose="02030602050306030303" pitchFamily="18" charset="0"/>
              </a:rPr>
              <a:t>признак действий, признаки признаков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52CF7-256D-4832-9B53-E9C7937D964E}"/>
              </a:ext>
            </a:extLst>
          </p:cNvPr>
          <p:cNvSpPr txBox="1"/>
          <p:nvPr/>
        </p:nvSpPr>
        <p:spPr>
          <a:xfrm>
            <a:off x="448383" y="3184301"/>
            <a:ext cx="36741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    Как? Куда?</a:t>
            </a:r>
          </a:p>
          <a:p>
            <a:r>
              <a:rPr lang="ru-RU" sz="3200" b="1" dirty="0">
                <a:solidFill>
                  <a:srgbClr val="C00000"/>
                </a:solidFill>
                <a:latin typeface="Constantia" panose="02030602050306030303" pitchFamily="18" charset="0"/>
              </a:rPr>
              <a:t>    Когда? Где?</a:t>
            </a:r>
          </a:p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 Почему? Зачем? </a:t>
            </a:r>
          </a:p>
          <a:p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В какой степени?</a:t>
            </a:r>
            <a:endParaRPr lang="ru-RU" sz="3200" b="1" dirty="0">
              <a:latin typeface="Constantia" panose="02030602050306030303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CA2A4FB-BA88-4EC5-A33A-D406F250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980" y="246506"/>
            <a:ext cx="1987915" cy="159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D2D47BD-7E98-48B9-91C9-54BE0297C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7957" r="14155" b="35986"/>
          <a:stretch/>
        </p:blipFill>
        <p:spPr bwMode="auto">
          <a:xfrm>
            <a:off x="4860701" y="2759397"/>
            <a:ext cx="2952555" cy="157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D2FC85C-5DAA-43F6-849F-3D0EAB1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403" y="3184301"/>
            <a:ext cx="3430999" cy="2144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7E14FAA-5884-49C1-B815-9CD13D5110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0" y="1973969"/>
            <a:ext cx="1371601" cy="3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521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4097F-3181-4F15-9B1C-0CECE84560E2}"/>
              </a:ext>
            </a:extLst>
          </p:cNvPr>
          <p:cNvSpPr txBox="1"/>
          <p:nvPr/>
        </p:nvSpPr>
        <p:spPr>
          <a:xfrm>
            <a:off x="2463435" y="196819"/>
            <a:ext cx="7265130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Подберите к глаголам подходящие наречия.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0587A1-8F01-4365-8F72-E35CF06A98CA}"/>
              </a:ext>
            </a:extLst>
          </p:cNvPr>
          <p:cNvSpPr txBox="1"/>
          <p:nvPr/>
        </p:nvSpPr>
        <p:spPr>
          <a:xfrm>
            <a:off x="1287888" y="1403797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Переходить реку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B8B6-C4EE-4D8A-B077-7546FC52427E}"/>
              </a:ext>
            </a:extLst>
          </p:cNvPr>
          <p:cNvSpPr txBox="1"/>
          <p:nvPr/>
        </p:nvSpPr>
        <p:spPr>
          <a:xfrm>
            <a:off x="1212394" y="321906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Разделить конфеты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ECBCE-BF7A-4EE6-8089-DD028DE8E025}"/>
              </a:ext>
            </a:extLst>
          </p:cNvPr>
          <p:cNvSpPr txBox="1"/>
          <p:nvPr/>
        </p:nvSpPr>
        <p:spPr>
          <a:xfrm>
            <a:off x="1515425" y="468878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Сварить яйцо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AC00-B4AD-4645-B5AC-AE458E6615C1}"/>
              </a:ext>
            </a:extLst>
          </p:cNvPr>
          <p:cNvSpPr txBox="1"/>
          <p:nvPr/>
        </p:nvSpPr>
        <p:spPr>
          <a:xfrm>
            <a:off x="1582751" y="3879118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В дороге ели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F23EB-C85A-45B3-A5F1-5A7A48C9C4A3}"/>
              </a:ext>
            </a:extLst>
          </p:cNvPr>
          <p:cNvSpPr txBox="1"/>
          <p:nvPr/>
        </p:nvSpPr>
        <p:spPr>
          <a:xfrm>
            <a:off x="1351117" y="5440903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Держать ружьё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DCCEA-8E03-4459-960F-E5F53F4742D4}"/>
              </a:ext>
            </a:extLst>
          </p:cNvPr>
          <p:cNvSpPr txBox="1"/>
          <p:nvPr/>
        </p:nvSpPr>
        <p:spPr>
          <a:xfrm>
            <a:off x="1590855" y="2008482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Надеть кепку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596B7-6EFA-4D39-9B91-8D763184DB41}"/>
              </a:ext>
            </a:extLst>
          </p:cNvPr>
          <p:cNvSpPr txBox="1"/>
          <p:nvPr/>
        </p:nvSpPr>
        <p:spPr>
          <a:xfrm>
            <a:off x="7366594" y="2549799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поровну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CDF07-EDE5-46B2-8C66-97FFF60F9672}"/>
              </a:ext>
            </a:extLst>
          </p:cNvPr>
          <p:cNvSpPr txBox="1"/>
          <p:nvPr/>
        </p:nvSpPr>
        <p:spPr>
          <a:xfrm>
            <a:off x="7366594" y="2029944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вкрутую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3A4D7A-7AD2-4E8E-B07F-02D7893E8619}"/>
              </a:ext>
            </a:extLst>
          </p:cNvPr>
          <p:cNvSpPr txBox="1"/>
          <p:nvPr/>
        </p:nvSpPr>
        <p:spPr>
          <a:xfrm>
            <a:off x="6940195" y="3189750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всухомятку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5E441-C6A6-4B00-827A-7CD203DA5B95}"/>
              </a:ext>
            </a:extLst>
          </p:cNvPr>
          <p:cNvSpPr txBox="1"/>
          <p:nvPr/>
        </p:nvSpPr>
        <p:spPr>
          <a:xfrm>
            <a:off x="6985078" y="3803427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наперевес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A0875-84A9-4A36-A1E3-08B6224E059B}"/>
              </a:ext>
            </a:extLst>
          </p:cNvPr>
          <p:cNvSpPr txBox="1"/>
          <p:nvPr/>
        </p:nvSpPr>
        <p:spPr>
          <a:xfrm>
            <a:off x="7066833" y="5394208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набекрень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733AD-F4C8-46A4-830E-EC5890C73601}"/>
              </a:ext>
            </a:extLst>
          </p:cNvPr>
          <p:cNvSpPr txBox="1"/>
          <p:nvPr/>
        </p:nvSpPr>
        <p:spPr>
          <a:xfrm>
            <a:off x="7344621" y="4714234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вброд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F78AFE2-2E35-4EA6-83FA-D787AB74549E}"/>
              </a:ext>
            </a:extLst>
          </p:cNvPr>
          <p:cNvCxnSpPr/>
          <p:nvPr/>
        </p:nvCxnSpPr>
        <p:spPr>
          <a:xfrm>
            <a:off x="4018835" y="1865462"/>
            <a:ext cx="3206213" cy="29512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419E587-173E-4701-87FC-799020947D90}"/>
              </a:ext>
            </a:extLst>
          </p:cNvPr>
          <p:cNvCxnSpPr/>
          <p:nvPr/>
        </p:nvCxnSpPr>
        <p:spPr>
          <a:xfrm>
            <a:off x="3854527" y="2418656"/>
            <a:ext cx="3187063" cy="303554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88B7E37-8BD5-4389-9E08-2BB451AA7968}"/>
              </a:ext>
            </a:extLst>
          </p:cNvPr>
          <p:cNvCxnSpPr>
            <a:stCxn id="4" idx="3"/>
            <a:endCxn id="11" idx="1"/>
          </p:cNvCxnSpPr>
          <p:nvPr/>
        </p:nvCxnSpPr>
        <p:spPr>
          <a:xfrm flipV="1">
            <a:off x="4526122" y="2780632"/>
            <a:ext cx="2840472" cy="66926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4E2D606-A6A9-4067-8169-E62E975368A4}"/>
              </a:ext>
            </a:extLst>
          </p:cNvPr>
          <p:cNvCxnSpPr>
            <a:stCxn id="6" idx="3"/>
            <a:endCxn id="13" idx="1"/>
          </p:cNvCxnSpPr>
          <p:nvPr/>
        </p:nvCxnSpPr>
        <p:spPr>
          <a:xfrm flipV="1">
            <a:off x="3787201" y="3420583"/>
            <a:ext cx="3152994" cy="6893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90F56FBE-BEFD-43D8-B0FB-0F3B661511C7}"/>
              </a:ext>
            </a:extLst>
          </p:cNvPr>
          <p:cNvCxnSpPr>
            <a:stCxn id="5" idx="3"/>
          </p:cNvCxnSpPr>
          <p:nvPr/>
        </p:nvCxnSpPr>
        <p:spPr>
          <a:xfrm flipV="1">
            <a:off x="3854527" y="2418656"/>
            <a:ext cx="3490094" cy="250095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26D34A3-599B-484B-AC90-E8CE5C0BECED}"/>
              </a:ext>
            </a:extLst>
          </p:cNvPr>
          <p:cNvCxnSpPr>
            <a:stCxn id="7" idx="3"/>
          </p:cNvCxnSpPr>
          <p:nvPr/>
        </p:nvCxnSpPr>
        <p:spPr>
          <a:xfrm flipV="1">
            <a:off x="4018835" y="4109951"/>
            <a:ext cx="2921360" cy="156178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6" descr="https://i.pinimg.com/736x/88/a1/62/88a162227e686039384b2d0ebd5264eb--software-testing-clipart.jpg">
            <a:extLst>
              <a:ext uri="{FF2B5EF4-FFF2-40B4-BE49-F238E27FC236}">
                <a16:creationId xmlns:a16="http://schemas.microsoft.com/office/drawing/2014/main" id="{B3834E47-DA97-46CD-8AA4-B3DCCD6B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379" y="1439696"/>
            <a:ext cx="2299096" cy="426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8894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DCFFD04-2A50-4A1F-8B09-9C4B5EDF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0D1C0-BEAE-461C-B16F-30C94A173359}"/>
              </a:ext>
            </a:extLst>
          </p:cNvPr>
          <p:cNvSpPr txBox="1"/>
          <p:nvPr/>
        </p:nvSpPr>
        <p:spPr>
          <a:xfrm>
            <a:off x="3314629" y="198428"/>
            <a:ext cx="57326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Служебные части речи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14387C8-3036-4E06-8F56-B7775522ED7E}"/>
              </a:ext>
            </a:extLst>
          </p:cNvPr>
          <p:cNvSpPr/>
          <p:nvPr/>
        </p:nvSpPr>
        <p:spPr>
          <a:xfrm>
            <a:off x="700998" y="2034862"/>
            <a:ext cx="10959921" cy="3734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entury Gothic" panose="020B0502020202020204" pitchFamily="34" charset="0"/>
              </a:rPr>
              <a:t>Предлоги служат для связи слов в словосочетании и в предложении</a:t>
            </a:r>
          </a:p>
        </p:txBody>
      </p:sp>
    </p:spTree>
    <p:extLst>
      <p:ext uri="{BB962C8B-B14F-4D97-AF65-F5344CB8AC3E}">
        <p14:creationId xmlns:p14="http://schemas.microsoft.com/office/powerpoint/2010/main" val="152131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E265B51A-31B0-443C-B755-01E78C794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7652" r="1878" b="10422"/>
          <a:stretch/>
        </p:blipFill>
        <p:spPr bwMode="auto">
          <a:xfrm>
            <a:off x="0" y="115909"/>
            <a:ext cx="12192000" cy="616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6E9D675-E444-41A7-82AD-D3FADEB5ABD3}"/>
              </a:ext>
            </a:extLst>
          </p:cNvPr>
          <p:cNvSpPr/>
          <p:nvPr/>
        </p:nvSpPr>
        <p:spPr>
          <a:xfrm>
            <a:off x="0" y="57954"/>
            <a:ext cx="12192000" cy="62848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Взошло солнце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</a:t>
            </a:r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осветило всё вокруг.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Мальчик побежал за собакой,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но</a:t>
            </a:r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не догнал её.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Видит око,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да</a:t>
            </a:r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зуб неймёт.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 лесу растут грибы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 </a:t>
            </a:r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ягоды</a:t>
            </a:r>
            <a:r>
              <a:rPr lang="ru-RU" sz="3600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2817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D61330-DFED-4554-A0BA-7993D4EB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0948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DA24B2-2E32-4584-9ED9-6472E19F3CAE}"/>
              </a:ext>
            </a:extLst>
          </p:cNvPr>
          <p:cNvSpPr/>
          <p:nvPr/>
        </p:nvSpPr>
        <p:spPr>
          <a:xfrm>
            <a:off x="528034" y="2274838"/>
            <a:ext cx="1099855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Century" panose="02040604050505020304" pitchFamily="18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latin typeface="Century" panose="02040604050505020304" pitchFamily="18" charset="0"/>
              </a:rPr>
              <a:t>Спишите текст, раскрывая скобки. Объясните слитное и раздельное написание слов. </a:t>
            </a:r>
          </a:p>
          <a:p>
            <a:endParaRPr lang="ru-RU" sz="2400" b="1" dirty="0">
              <a:latin typeface="Century" panose="02040604050505020304" pitchFamily="18" charset="0"/>
            </a:endParaRPr>
          </a:p>
          <a:p>
            <a:pPr algn="just"/>
            <a:r>
              <a:rPr lang="ru-RU" sz="2000" b="1" dirty="0">
                <a:latin typeface="Century" panose="02040604050505020304" pitchFamily="18" charset="0"/>
              </a:rPr>
              <a:t>	</a:t>
            </a:r>
            <a:r>
              <a:rPr lang="ru-RU" sz="2800" b="1" dirty="0">
                <a:latin typeface="Century" panose="02040604050505020304" pitchFamily="18" charset="0"/>
              </a:rPr>
              <a:t>Собаки (не)любили ворон. (С)читали их (по)явление у своей миски  актом </a:t>
            </a:r>
            <a:r>
              <a:rPr lang="ru-RU" sz="2800" b="1" dirty="0" err="1">
                <a:latin typeface="Century" panose="02040604050505020304" pitchFamily="18" charset="0"/>
              </a:rPr>
              <a:t>агре</a:t>
            </a:r>
            <a:r>
              <a:rPr lang="ru-RU" sz="2800" b="1" dirty="0">
                <a:latin typeface="Century" panose="02040604050505020304" pitchFamily="18" charset="0"/>
              </a:rPr>
              <a:t>(</a:t>
            </a:r>
            <a:r>
              <a:rPr lang="ru-RU" sz="2800" b="1" dirty="0" err="1">
                <a:latin typeface="Century" panose="02040604050505020304" pitchFamily="18" charset="0"/>
              </a:rPr>
              <a:t>с,сс</a:t>
            </a:r>
            <a:r>
              <a:rPr lang="ru-RU" sz="2800" b="1" dirty="0">
                <a:latin typeface="Century" panose="02040604050505020304" pitchFamily="18" charset="0"/>
              </a:rPr>
              <a:t>)</a:t>
            </a:r>
            <a:r>
              <a:rPr lang="ru-RU" sz="2800" b="1" dirty="0" err="1">
                <a:latin typeface="Century" panose="02040604050505020304" pitchFamily="18" charset="0"/>
              </a:rPr>
              <a:t>ии</a:t>
            </a:r>
            <a:r>
              <a:rPr lang="ru-RU" sz="2800" b="1" dirty="0">
                <a:latin typeface="Century" panose="02040604050505020304" pitchFamily="18" charset="0"/>
              </a:rPr>
              <a:t> и сразу устремлялись (на)защиту своей еды. Когда же дятел (при)</a:t>
            </a:r>
            <a:r>
              <a:rPr lang="ru-RU" sz="2800" b="1" dirty="0" err="1">
                <a:latin typeface="Century" panose="02040604050505020304" pitchFamily="18" charset="0"/>
              </a:rPr>
              <a:t>ближался</a:t>
            </a:r>
            <a:r>
              <a:rPr lang="ru-RU" sz="2800" b="1" dirty="0">
                <a:latin typeface="Century" panose="02040604050505020304" pitchFamily="18" charset="0"/>
              </a:rPr>
              <a:t> к собачьей миске, собаки (не)поднимали никакого шума, и он просто лез  (в)миску  и чувствовал себя очень спокойно.</a:t>
            </a:r>
          </a:p>
          <a:p>
            <a:pPr algn="just"/>
            <a:r>
              <a:rPr lang="ru-RU" sz="2800" b="1" dirty="0">
                <a:latin typeface="Century" panose="02040604050505020304" pitchFamily="18" charset="0"/>
              </a:rPr>
              <a:t> </a:t>
            </a:r>
          </a:p>
          <a:p>
            <a:r>
              <a:rPr lang="ru-RU" sz="2800" b="1" dirty="0">
                <a:latin typeface="Century" panose="02040604050505020304" pitchFamily="18" charset="0"/>
              </a:rPr>
              <a:t>                                                                              (По Н. Тихонову.)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8637120-81DE-46D3-BCCB-4623CD1C254C}"/>
              </a:ext>
            </a:extLst>
          </p:cNvPr>
          <p:cNvSpPr/>
          <p:nvPr/>
        </p:nvSpPr>
        <p:spPr>
          <a:xfrm>
            <a:off x="3812146" y="180304"/>
            <a:ext cx="4803819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omic Sans MS" panose="030F0702030302020204" pitchFamily="66" charset="0"/>
              </a:rPr>
              <a:t>Работа по учебнику.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63FA853-EF28-46D4-9CD7-6A78F1F0A1D2}"/>
              </a:ext>
            </a:extLst>
          </p:cNvPr>
          <p:cNvSpPr/>
          <p:nvPr/>
        </p:nvSpPr>
        <p:spPr>
          <a:xfrm>
            <a:off x="4507604" y="1227571"/>
            <a:ext cx="3412902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" panose="02040604050505020304" pitchFamily="18" charset="0"/>
              </a:rPr>
              <a:t>Упражнение 22.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BCC2285-D37E-4D4B-B974-BF9D8098004D}"/>
              </a:ext>
            </a:extLst>
          </p:cNvPr>
          <p:cNvSpPr/>
          <p:nvPr/>
        </p:nvSpPr>
        <p:spPr>
          <a:xfrm>
            <a:off x="2374812" y="3539796"/>
            <a:ext cx="2073498" cy="40895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не любили</a:t>
            </a:r>
            <a:endParaRPr lang="ru-RU" sz="24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B6E6ACA-2DCF-41D3-90AC-F31A1477B815}"/>
              </a:ext>
            </a:extLst>
          </p:cNvPr>
          <p:cNvSpPr/>
          <p:nvPr/>
        </p:nvSpPr>
        <p:spPr>
          <a:xfrm>
            <a:off x="5736463" y="3563660"/>
            <a:ext cx="1755821" cy="36942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Считали</a:t>
            </a:r>
            <a:endParaRPr lang="ru-RU" sz="24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F5C7595-AE0E-4882-A887-32FC5FC7E7D4}"/>
              </a:ext>
            </a:extLst>
          </p:cNvPr>
          <p:cNvSpPr/>
          <p:nvPr/>
        </p:nvSpPr>
        <p:spPr>
          <a:xfrm>
            <a:off x="8055735" y="3541172"/>
            <a:ext cx="2075646" cy="4572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появление</a:t>
            </a:r>
            <a:endParaRPr lang="ru-RU" sz="24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742E2B5-2432-4B90-B76B-37E84762985B}"/>
              </a:ext>
            </a:extLst>
          </p:cNvPr>
          <p:cNvSpPr/>
          <p:nvPr/>
        </p:nvSpPr>
        <p:spPr>
          <a:xfrm>
            <a:off x="3274453" y="3993847"/>
            <a:ext cx="2034864" cy="40895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агрессии</a:t>
            </a:r>
            <a:endParaRPr lang="ru-RU" sz="24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1C9171C-FA02-4157-9DA8-E5B3B04CBA7A}"/>
              </a:ext>
            </a:extLst>
          </p:cNvPr>
          <p:cNvSpPr/>
          <p:nvPr/>
        </p:nvSpPr>
        <p:spPr>
          <a:xfrm>
            <a:off x="9450946" y="4008657"/>
            <a:ext cx="2075646" cy="37933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на защиту</a:t>
            </a:r>
            <a:endParaRPr lang="ru-RU" sz="24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CDA4F6A-4EB9-41D5-9659-B9EA009546DE}"/>
              </a:ext>
            </a:extLst>
          </p:cNvPr>
          <p:cNvSpPr/>
          <p:nvPr/>
        </p:nvSpPr>
        <p:spPr>
          <a:xfrm>
            <a:off x="5426837" y="4378496"/>
            <a:ext cx="2721734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приближался</a:t>
            </a:r>
            <a:endParaRPr lang="ru-RU" sz="2400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7864CB5-573D-4495-AF65-95E6CDFCD0A2}"/>
              </a:ext>
            </a:extLst>
          </p:cNvPr>
          <p:cNvSpPr/>
          <p:nvPr/>
        </p:nvSpPr>
        <p:spPr>
          <a:xfrm>
            <a:off x="2048816" y="4809666"/>
            <a:ext cx="2556458" cy="40895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не поднимали</a:t>
            </a:r>
            <a:endParaRPr lang="ru-RU" sz="2400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A533392-954C-4710-888B-3C95C1D31ED8}"/>
              </a:ext>
            </a:extLst>
          </p:cNvPr>
          <p:cNvSpPr/>
          <p:nvPr/>
        </p:nvSpPr>
        <p:spPr>
          <a:xfrm>
            <a:off x="616744" y="5230754"/>
            <a:ext cx="1558343" cy="457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entury" panose="02040604050505020304" pitchFamily="18" charset="0"/>
              </a:rPr>
              <a:t>в миску</a:t>
            </a:r>
            <a:endParaRPr lang="ru-RU" sz="2400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D3B2E4BC-A264-45FF-A1CA-131E0A52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6" y="169301"/>
            <a:ext cx="2076380" cy="207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97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960" y="143691"/>
            <a:ext cx="7543800" cy="122791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  <a:latin typeface="Gabriola" panose="04040605051002020D02" pitchFamily="82" charset="0"/>
              </a:rPr>
              <a:t>Задание на дом.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1" y="1845735"/>
            <a:ext cx="7729469" cy="1227910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sz="4800" dirty="0">
              <a:solidFill>
                <a:srgbClr val="D751CD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800" b="1" dirty="0">
                <a:solidFill>
                  <a:srgbClr val="D751CD"/>
                </a:solidFill>
                <a:latin typeface="Comic Sans MS" panose="030F0702030302020204" pitchFamily="66" charset="0"/>
              </a:rPr>
              <a:t>Выполните упражнение 21.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0F90E39-802C-4A4A-9AB6-A7CE5A35BAC6}"/>
              </a:ext>
            </a:extLst>
          </p:cNvPr>
          <p:cNvSpPr/>
          <p:nvPr/>
        </p:nvSpPr>
        <p:spPr>
          <a:xfrm>
            <a:off x="1532586" y="3784356"/>
            <a:ext cx="10084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	</a:t>
            </a:r>
            <a:r>
              <a:rPr lang="ru-RU" sz="2800" b="1" dirty="0">
                <a:latin typeface="Comic Sans MS" panose="030F0702030302020204" pitchFamily="66" charset="0"/>
              </a:rPr>
              <a:t>Прочитайте текст, запишите по </a:t>
            </a:r>
            <a:r>
              <a:rPr lang="ru-RU" sz="2800" b="1" dirty="0">
                <a:solidFill>
                  <a:srgbClr val="993366"/>
                </a:solidFill>
                <a:latin typeface="Comic Sans MS" panose="030F0702030302020204" pitchFamily="66" charset="0"/>
              </a:rPr>
              <a:t>три</a:t>
            </a:r>
            <a:r>
              <a:rPr lang="ru-RU" sz="2800" b="1" dirty="0">
                <a:latin typeface="Comic Sans MS" panose="030F0702030302020204" pitchFamily="66" charset="0"/>
              </a:rPr>
              <a:t> имени существительного, 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имени прилагательного</a:t>
            </a:r>
            <a:r>
              <a:rPr lang="ru-RU" sz="2800" b="1" dirty="0">
                <a:latin typeface="Comic Sans MS" panose="030F0702030302020204" pitchFamily="66" charset="0"/>
              </a:rPr>
              <a:t>,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глагола </a:t>
            </a:r>
            <a:r>
              <a:rPr lang="ru-RU" sz="2800" b="1" dirty="0">
                <a:latin typeface="Comic Sans MS" panose="030F0702030302020204" pitchFamily="66" charset="0"/>
              </a:rPr>
              <a:t>и отметьте признаки этих слов как частей речи.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8BCE249-D0CA-44DD-AFCF-899B84AC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2" y="347930"/>
            <a:ext cx="1758277" cy="17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172CF5B-DD78-4561-B18F-7684637000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26" y="228870"/>
            <a:ext cx="2339312" cy="2951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3772746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6912B-507D-404A-81EE-B9B7A5BF25C5}"/>
              </a:ext>
            </a:extLst>
          </p:cNvPr>
          <p:cNvSpPr txBox="1"/>
          <p:nvPr/>
        </p:nvSpPr>
        <p:spPr>
          <a:xfrm>
            <a:off x="489337" y="603836"/>
            <a:ext cx="11213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entury" panose="02040604050505020304" pitchFamily="18" charset="0"/>
              </a:rPr>
              <a:t>Морфология</a:t>
            </a:r>
            <a:r>
              <a:rPr lang="ru-RU" sz="3200" b="1" dirty="0">
                <a:latin typeface="Century" panose="02040604050505020304" pitchFamily="18" charset="0"/>
              </a:rPr>
              <a:t> (от греч.)- «морфо»- </a:t>
            </a:r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форма</a:t>
            </a:r>
            <a:r>
              <a:rPr lang="ru-RU" sz="3200" b="1" dirty="0">
                <a:latin typeface="Century" panose="02040604050505020304" pitchFamily="18" charset="0"/>
              </a:rPr>
              <a:t>, «логос»- </a:t>
            </a:r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учение</a:t>
            </a:r>
            <a:r>
              <a:rPr lang="ru-RU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B29032-6007-4B61-9691-27B603A6DD59}"/>
              </a:ext>
            </a:extLst>
          </p:cNvPr>
          <p:cNvSpPr txBox="1"/>
          <p:nvPr/>
        </p:nvSpPr>
        <p:spPr>
          <a:xfrm>
            <a:off x="1054553" y="1777853"/>
            <a:ext cx="1034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" panose="02040604050505020304" pitchFamily="18" charset="0"/>
              </a:rPr>
              <a:t>Раздел науки о языке, который изучает части речи</a:t>
            </a:r>
            <a:r>
              <a:rPr lang="ru-RU" b="1" dirty="0"/>
              <a:t>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E2A229-36DA-4548-A6BB-6FF1B6DAA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0484">
            <a:off x="2356910" y="2670280"/>
            <a:ext cx="935176" cy="4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42B52D-7730-41DD-A391-D73DEDE06633}"/>
              </a:ext>
            </a:extLst>
          </p:cNvPr>
          <p:cNvSpPr txBox="1"/>
          <p:nvPr/>
        </p:nvSpPr>
        <p:spPr>
          <a:xfrm>
            <a:off x="335292" y="3270214"/>
            <a:ext cx="512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Грамматические разряды слов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D79D3-E629-46B0-A897-AE3275B647F7}"/>
              </a:ext>
            </a:extLst>
          </p:cNvPr>
          <p:cNvSpPr txBox="1"/>
          <p:nvPr/>
        </p:nvSpPr>
        <p:spPr>
          <a:xfrm>
            <a:off x="2083326" y="4387483"/>
            <a:ext cx="859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Грамматические значения, которые им свойственны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C9E54-F738-4692-B7AF-48E24E083AAE}"/>
              </a:ext>
            </a:extLst>
          </p:cNvPr>
          <p:cNvSpPr txBox="1"/>
          <p:nvPr/>
        </p:nvSpPr>
        <p:spPr>
          <a:xfrm>
            <a:off x="7851993" y="3244334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Категории и формы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92FD230E-6155-4542-A9EE-05B71ECDCF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60409" y="3197507"/>
            <a:ext cx="1252242" cy="4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AA32CCD-5BED-4A8A-AA98-9237642903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1374">
            <a:off x="8463456" y="2711322"/>
            <a:ext cx="839735" cy="4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206ECB4-82A1-4691-9F19-D5F2750D38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71" y="1188611"/>
            <a:ext cx="557629" cy="7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58016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14DDF5-BFA5-4274-97B6-964576DDBA5F}"/>
              </a:ext>
            </a:extLst>
          </p:cNvPr>
          <p:cNvSpPr txBox="1"/>
          <p:nvPr/>
        </p:nvSpPr>
        <p:spPr>
          <a:xfrm>
            <a:off x="3195790" y="300855"/>
            <a:ext cx="5944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Все части речи делятся на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E86E5-3258-442F-B2C4-C2309B7D9D10}"/>
              </a:ext>
            </a:extLst>
          </p:cNvPr>
          <p:cNvSpPr txBox="1"/>
          <p:nvPr/>
        </p:nvSpPr>
        <p:spPr>
          <a:xfrm>
            <a:off x="1162861" y="965844"/>
            <a:ext cx="3825025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Самостоятельные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340D6-96CA-430B-B1D7-3949A19BAFD4}"/>
              </a:ext>
            </a:extLst>
          </p:cNvPr>
          <p:cNvSpPr txBox="1"/>
          <p:nvPr/>
        </p:nvSpPr>
        <p:spPr>
          <a:xfrm>
            <a:off x="8899300" y="990215"/>
            <a:ext cx="2291012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служебные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C6A9E-1E4D-4E9E-8E41-DEA7BB053C32}"/>
              </a:ext>
            </a:extLst>
          </p:cNvPr>
          <p:cNvSpPr txBox="1"/>
          <p:nvPr/>
        </p:nvSpPr>
        <p:spPr>
          <a:xfrm>
            <a:off x="185462" y="1613156"/>
            <a:ext cx="6777817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Имеют</a:t>
            </a:r>
            <a:r>
              <a:rPr lang="ru-RU" sz="2000" b="1" dirty="0">
                <a:latin typeface="Century Gothic" panose="020B0502020202020204" pitchFamily="34" charset="0"/>
              </a:rPr>
              <a:t> лексическое и грамматическое значение; </a:t>
            </a:r>
          </a:p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являются членами предложения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4E1C3-1448-48B1-A150-7097C4D6F348}"/>
              </a:ext>
            </a:extLst>
          </p:cNvPr>
          <p:cNvSpPr txBox="1"/>
          <p:nvPr/>
        </p:nvSpPr>
        <p:spPr>
          <a:xfrm>
            <a:off x="493809" y="2463799"/>
            <a:ext cx="373371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Имя существительное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D2BC7-1450-4A0E-9F14-1BB1F88F4D31}"/>
              </a:ext>
            </a:extLst>
          </p:cNvPr>
          <p:cNvSpPr txBox="1"/>
          <p:nvPr/>
        </p:nvSpPr>
        <p:spPr>
          <a:xfrm>
            <a:off x="943636" y="3183198"/>
            <a:ext cx="342112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Имя прилагательное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16ACF-7AD9-4328-AC1C-36644FAE2374}"/>
              </a:ext>
            </a:extLst>
          </p:cNvPr>
          <p:cNvSpPr txBox="1"/>
          <p:nvPr/>
        </p:nvSpPr>
        <p:spPr>
          <a:xfrm>
            <a:off x="1001231" y="3826588"/>
            <a:ext cx="305564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Имя числительное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D1DDA-5868-4385-A083-E5BE1AD95E87}"/>
              </a:ext>
            </a:extLst>
          </p:cNvPr>
          <p:cNvSpPr txBox="1"/>
          <p:nvPr/>
        </p:nvSpPr>
        <p:spPr>
          <a:xfrm>
            <a:off x="1162861" y="4561660"/>
            <a:ext cx="24064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Местоимение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6E45F-4629-4CBB-9E6D-E71DCE86FED0}"/>
              </a:ext>
            </a:extLst>
          </p:cNvPr>
          <p:cNvSpPr txBox="1"/>
          <p:nvPr/>
        </p:nvSpPr>
        <p:spPr>
          <a:xfrm>
            <a:off x="1734533" y="5189475"/>
            <a:ext cx="125226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Глагол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F6AED-427A-4786-AF08-EDC91D205246}"/>
              </a:ext>
            </a:extLst>
          </p:cNvPr>
          <p:cNvSpPr txBox="1"/>
          <p:nvPr/>
        </p:nvSpPr>
        <p:spPr>
          <a:xfrm>
            <a:off x="1734533" y="5892156"/>
            <a:ext cx="163859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Наречие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62D1B6-E739-4E62-8FB3-4E332AB1D9E5}"/>
              </a:ext>
            </a:extLst>
          </p:cNvPr>
          <p:cNvSpPr txBox="1"/>
          <p:nvPr/>
        </p:nvSpPr>
        <p:spPr>
          <a:xfrm>
            <a:off x="8293993" y="1549801"/>
            <a:ext cx="3537923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 Не имеют</a:t>
            </a:r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 лексического и</a:t>
            </a:r>
          </a:p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    </a:t>
            </a:r>
            <a:r>
              <a:rPr lang="ru-RU" sz="2000" b="1" dirty="0">
                <a:latin typeface="Century Gothic" panose="020B0502020202020204" pitchFamily="34" charset="0"/>
              </a:rPr>
              <a:t>грамматического значения;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A941B-5134-4231-A900-A3FA8EB2B0E5}"/>
              </a:ext>
            </a:extLst>
          </p:cNvPr>
          <p:cNvSpPr txBox="1"/>
          <p:nvPr/>
        </p:nvSpPr>
        <p:spPr>
          <a:xfrm>
            <a:off x="8459935" y="2959239"/>
            <a:ext cx="2744662" cy="4616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Не изменяются 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DA5112-F78C-4ED3-83C2-B0EFCBCA0578}"/>
              </a:ext>
            </a:extLst>
          </p:cNvPr>
          <p:cNvSpPr txBox="1"/>
          <p:nvPr/>
        </p:nvSpPr>
        <p:spPr>
          <a:xfrm>
            <a:off x="7275176" y="3584651"/>
            <a:ext cx="4839786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Не являются </a:t>
            </a:r>
            <a:r>
              <a:rPr lang="ru-RU" sz="2000" b="1" dirty="0">
                <a:latin typeface="Century Gothic" panose="020B0502020202020204" pitchFamily="34" charset="0"/>
              </a:rPr>
              <a:t>членами предложения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6C811-36DA-4940-88E9-B31F1BF482F2}"/>
              </a:ext>
            </a:extLst>
          </p:cNvPr>
          <p:cNvSpPr txBox="1"/>
          <p:nvPr/>
        </p:nvSpPr>
        <p:spPr>
          <a:xfrm>
            <a:off x="8739660" y="4214490"/>
            <a:ext cx="1755609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Предлоги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B9BD9F-CDE8-41BE-920F-8C2B1CAAD592}"/>
              </a:ext>
            </a:extLst>
          </p:cNvPr>
          <p:cNvSpPr txBox="1"/>
          <p:nvPr/>
        </p:nvSpPr>
        <p:spPr>
          <a:xfrm>
            <a:off x="10306982" y="4859416"/>
            <a:ext cx="1261884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Союзы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80B17-C6DD-49DC-A7EB-58088FFFEE37}"/>
              </a:ext>
            </a:extLst>
          </p:cNvPr>
          <p:cNvSpPr txBox="1"/>
          <p:nvPr/>
        </p:nvSpPr>
        <p:spPr>
          <a:xfrm>
            <a:off x="8056479" y="5059471"/>
            <a:ext cx="163859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Частицы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2EC4D69-016D-46E4-B7E8-4577DB83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24" y="2611806"/>
            <a:ext cx="2033901" cy="203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940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453FC2-82BF-42FD-9F52-FA259FA767F2}"/>
              </a:ext>
            </a:extLst>
          </p:cNvPr>
          <p:cNvSpPr txBox="1"/>
          <p:nvPr/>
        </p:nvSpPr>
        <p:spPr>
          <a:xfrm>
            <a:off x="4469431" y="304594"/>
            <a:ext cx="350288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entury" panose="02040604050505020304" pitchFamily="18" charset="0"/>
              </a:rPr>
              <a:t>Междометия</a:t>
            </a:r>
            <a:r>
              <a:rPr lang="ru-RU" sz="3600" b="1" dirty="0">
                <a:solidFill>
                  <a:srgbClr val="7030A0"/>
                </a:solidFill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B9F24-0FC6-404A-AF07-6D1EE77D6FC2}"/>
              </a:ext>
            </a:extLst>
          </p:cNvPr>
          <p:cNvSpPr txBox="1"/>
          <p:nvPr/>
        </p:nvSpPr>
        <p:spPr>
          <a:xfrm>
            <a:off x="2763464" y="1540296"/>
            <a:ext cx="668576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entury" panose="02040604050505020304" pitchFamily="18" charset="0"/>
              </a:rPr>
              <a:t>Служат для </a:t>
            </a:r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выражения</a:t>
            </a:r>
            <a:r>
              <a:rPr lang="ru-RU" sz="3200" b="1" dirty="0">
                <a:latin typeface="Century" panose="02040604050505020304" pitchFamily="18" charset="0"/>
              </a:rPr>
              <a:t> чувств, эмоций,  душевных состояний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C2AEA-36F4-443F-BCF3-6B1F9DE86556}"/>
              </a:ext>
            </a:extLst>
          </p:cNvPr>
          <p:cNvSpPr txBox="1"/>
          <p:nvPr/>
        </p:nvSpPr>
        <p:spPr>
          <a:xfrm>
            <a:off x="4374481" y="2914002"/>
            <a:ext cx="332494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Не изменяются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3B450-ACA1-4D98-A4AE-E8E82D198202}"/>
              </a:ext>
            </a:extLst>
          </p:cNvPr>
          <p:cNvSpPr txBox="1"/>
          <p:nvPr/>
        </p:nvSpPr>
        <p:spPr>
          <a:xfrm>
            <a:off x="2375997" y="3930459"/>
            <a:ext cx="7460697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Не являются </a:t>
            </a:r>
            <a:r>
              <a:rPr lang="ru-RU" sz="3200" b="1" dirty="0">
                <a:latin typeface="Century" panose="02040604050505020304" pitchFamily="18" charset="0"/>
              </a:rPr>
              <a:t>членами предложения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6AF4B-D8D2-4275-9F2B-FD29E53DD4FE}"/>
              </a:ext>
            </a:extLst>
          </p:cNvPr>
          <p:cNvSpPr txBox="1"/>
          <p:nvPr/>
        </p:nvSpPr>
        <p:spPr>
          <a:xfrm>
            <a:off x="2746203" y="5044370"/>
            <a:ext cx="6949338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Не имеют </a:t>
            </a:r>
            <a:r>
              <a:rPr lang="ru-RU" sz="3200" b="1" dirty="0">
                <a:latin typeface="Century" panose="02040604050505020304" pitchFamily="18" charset="0"/>
              </a:rPr>
              <a:t>синтаксической связи с </a:t>
            </a:r>
          </a:p>
          <a:p>
            <a:r>
              <a:rPr lang="ru-RU" sz="3200" b="1" dirty="0">
                <a:latin typeface="Century" panose="02040604050505020304" pitchFamily="18" charset="0"/>
              </a:rPr>
              <a:t>другими членами предложения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663A1A7-5B09-4AD4-A3C5-9B22D753E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6" y="196478"/>
            <a:ext cx="1920586" cy="200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843F09E-B8A9-4973-B4C2-2D696833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982">
            <a:off x="9653512" y="3594935"/>
            <a:ext cx="2454129" cy="1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D4E35E0-4A86-42D4-B5EE-BAC35AC1A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107" r="59341"/>
          <a:stretch/>
        </p:blipFill>
        <p:spPr bwMode="auto">
          <a:xfrm>
            <a:off x="10345" y="2198689"/>
            <a:ext cx="2597076" cy="302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0573411-6826-4D7C-AD91-DF7842DF2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3" t="11938" r="2041" b="6519"/>
          <a:stretch/>
        </p:blipFill>
        <p:spPr bwMode="auto">
          <a:xfrm>
            <a:off x="9401964" y="314739"/>
            <a:ext cx="2779690" cy="24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7791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C98C91-E602-492E-BFC2-98B59B788FFE}"/>
              </a:ext>
            </a:extLst>
          </p:cNvPr>
          <p:cNvSpPr/>
          <p:nvPr/>
        </p:nvSpPr>
        <p:spPr>
          <a:xfrm>
            <a:off x="721217" y="409010"/>
            <a:ext cx="10612191" cy="517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Распределительный диктант</a:t>
            </a:r>
            <a:endParaRPr lang="ru-RU" sz="2800" b="1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>
                <a:solidFill>
                  <a:srgbClr val="E36C0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Записать пары слов в два столбика: </a:t>
            </a: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E36C0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- самостоятельные; II - служебные части речи.</a:t>
            </a:r>
            <a:endParaRPr lang="ru-RU" sz="2800" b="1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E36C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Заря погасла. Месяц  всходит,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На  стекла  бледный  свет  наводит;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За  лес  свалились  облака ;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В  тумане  город  и  река ;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Не  шевельнет  листом  осина ;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Лишь  где-то колесо гремит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Да  соловей  в  саду  свистит.</a:t>
            </a:r>
            <a:endParaRPr lang="ru-RU" sz="32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png.pngtree.com/element_origin_min_pic/16/10/21/277448a877a33e8d0efc778025291c86.jpg">
            <a:extLst>
              <a:ext uri="{FF2B5EF4-FFF2-40B4-BE49-F238E27FC236}">
                <a16:creationId xmlns:a16="http://schemas.microsoft.com/office/drawing/2014/main" id="{94435B5A-DE95-4BD5-B2E8-6708C0652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5021" r="22827" b="9930"/>
          <a:stretch/>
        </p:blipFill>
        <p:spPr bwMode="auto">
          <a:xfrm>
            <a:off x="244698" y="2135839"/>
            <a:ext cx="1958960" cy="2938438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BDDB9-C8C4-46E5-BA98-EC57BDDB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785" y="3071436"/>
            <a:ext cx="2094142" cy="21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03933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B4B52A-099F-4883-83D6-7AF67A0CD7CC}"/>
              </a:ext>
            </a:extLst>
          </p:cNvPr>
          <p:cNvSpPr txBox="1"/>
          <p:nvPr/>
        </p:nvSpPr>
        <p:spPr>
          <a:xfrm>
            <a:off x="366582" y="2298624"/>
            <a:ext cx="622478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Заря, погасла, месяц, всходит,</a:t>
            </a:r>
          </a:p>
          <a:p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стёкла, бледный, свет, наводит, </a:t>
            </a:r>
          </a:p>
          <a:p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лес, свалились, облака, туман, </a:t>
            </a:r>
          </a:p>
          <a:p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город, река, шевельнёт, лист,</a:t>
            </a:r>
          </a:p>
          <a:p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осина, где-то, колесо, гремит,</a:t>
            </a:r>
          </a:p>
          <a:p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соловей, сад, свистит.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F7581-DD85-44FE-B974-EE3E308EE5EB}"/>
              </a:ext>
            </a:extLst>
          </p:cNvPr>
          <p:cNvSpPr txBox="1"/>
          <p:nvPr/>
        </p:nvSpPr>
        <p:spPr>
          <a:xfrm>
            <a:off x="8697813" y="2474893"/>
            <a:ext cx="2587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На, за, в, и, 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не, лишь, да, 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4D277-844A-45F4-A514-CF65E62485DC}"/>
              </a:ext>
            </a:extLst>
          </p:cNvPr>
          <p:cNvSpPr txBox="1"/>
          <p:nvPr/>
        </p:nvSpPr>
        <p:spPr>
          <a:xfrm>
            <a:off x="1155926" y="1287139"/>
            <a:ext cx="406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Самостоятельные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CAA5C-5D3D-49C8-95DF-309AA45B0B99}"/>
              </a:ext>
            </a:extLst>
          </p:cNvPr>
          <p:cNvSpPr txBox="1"/>
          <p:nvPr/>
        </p:nvSpPr>
        <p:spPr>
          <a:xfrm>
            <a:off x="8664150" y="994752"/>
            <a:ext cx="2654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Служебные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A530A3A-78AC-4CC7-ABE7-359BFB34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63" y="766525"/>
            <a:ext cx="1768094" cy="26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7C24D84-853D-4B74-955B-AF58594F3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5410" y="4507605"/>
            <a:ext cx="3990746" cy="222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867522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8F6DCF-C46C-49EB-81EE-688FE813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C224D-42CA-4894-85F5-BD1F7F18016D}"/>
              </a:ext>
            </a:extLst>
          </p:cNvPr>
          <p:cNvSpPr txBox="1"/>
          <p:nvPr/>
        </p:nvSpPr>
        <p:spPr>
          <a:xfrm>
            <a:off x="3540180" y="417576"/>
            <a:ext cx="521745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Имя существительное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9F32E-8DA0-4EC3-BC6B-82FC724E2E67}"/>
              </a:ext>
            </a:extLst>
          </p:cNvPr>
          <p:cNvSpPr txBox="1"/>
          <p:nvPr/>
        </p:nvSpPr>
        <p:spPr>
          <a:xfrm>
            <a:off x="308967" y="1313852"/>
            <a:ext cx="5239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Самостоятельная</a:t>
            </a:r>
            <a:r>
              <a:rPr lang="ru-RU" sz="2800" b="1" dirty="0">
                <a:latin typeface="Constantia" panose="02030602050306030303" pitchFamily="18" charset="0"/>
              </a:rPr>
              <a:t> часть речи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27B1B-B3DD-4834-B0C0-6AAAEEF4C010}"/>
              </a:ext>
            </a:extLst>
          </p:cNvPr>
          <p:cNvSpPr txBox="1"/>
          <p:nvPr/>
        </p:nvSpPr>
        <p:spPr>
          <a:xfrm>
            <a:off x="6399157" y="1284752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предмет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2EDD3-D654-480E-BDE1-25A803557C10}"/>
              </a:ext>
            </a:extLst>
          </p:cNvPr>
          <p:cNvSpPr txBox="1"/>
          <p:nvPr/>
        </p:nvSpPr>
        <p:spPr>
          <a:xfrm>
            <a:off x="9095364" y="1284751"/>
            <a:ext cx="204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Constantia" panose="02030602050306030303" pitchFamily="18" charset="0"/>
              </a:rPr>
              <a:t>Кто ?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Constantia" panose="02030602050306030303" pitchFamily="18" charset="0"/>
              </a:rPr>
              <a:t>Что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84BB8-B05B-4938-A827-9BB884B3C25E}"/>
              </a:ext>
            </a:extLst>
          </p:cNvPr>
          <p:cNvSpPr txBox="1"/>
          <p:nvPr/>
        </p:nvSpPr>
        <p:spPr>
          <a:xfrm>
            <a:off x="3721127" y="1927101"/>
            <a:ext cx="480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onstantia" panose="02030602050306030303" pitchFamily="18" charset="0"/>
              </a:rPr>
              <a:t>любой</a:t>
            </a:r>
            <a:r>
              <a:rPr lang="ru-RU" sz="2800" b="1" dirty="0">
                <a:latin typeface="Constantia" panose="02030602050306030303" pitchFamily="18" charset="0"/>
              </a:rPr>
              <a:t> член предложения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6931ED2-950B-4028-BDDA-020AAC085D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6102" y="1398190"/>
            <a:ext cx="935176" cy="4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2B03E23-BEB6-42A4-93ED-A5C6918BB3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0188" y="1370571"/>
            <a:ext cx="935176" cy="4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779CBCD-77F0-4FDC-9A1C-7586AA980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85951" y="2027572"/>
            <a:ext cx="935176" cy="4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C4635-1B53-4764-A04E-08699410BB28}"/>
              </a:ext>
            </a:extLst>
          </p:cNvPr>
          <p:cNvSpPr txBox="1"/>
          <p:nvPr/>
        </p:nvSpPr>
        <p:spPr>
          <a:xfrm>
            <a:off x="2380510" y="2633927"/>
            <a:ext cx="5739685" cy="40318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Знаю я теперь отныне-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Есть одно такое имя-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Назовёт любой предмет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И на всё нам даст ответ.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Это главная часть речи,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Обозначает всё на свете,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Без неё никак нельзя.</a:t>
            </a:r>
          </a:p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Существительным ура!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F3242-784F-4554-BE71-3E6A69941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853" r="16428" b="2938"/>
          <a:stretch/>
        </p:blipFill>
        <p:spPr bwMode="auto">
          <a:xfrm>
            <a:off x="8806132" y="2027572"/>
            <a:ext cx="3116687" cy="266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43654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A3BBA70-DDA7-407A-93B8-1ABFF8D2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1B430F8-75DD-4B38-8CB9-3C7F54CE2A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8011">
            <a:off x="3272070" y="973030"/>
            <a:ext cx="557629" cy="9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F80F124-3B89-4991-80F4-5829ABA9E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60" y="1062076"/>
            <a:ext cx="557629" cy="7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9AB5E67-E64A-4046-9CF5-59B9A2062A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3361">
            <a:off x="8659820" y="908942"/>
            <a:ext cx="557629" cy="12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86839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2771</TotalTime>
  <Words>1077</Words>
  <Application>Microsoft Office PowerPoint</Application>
  <PresentationFormat>Широкоэкранный</PresentationFormat>
  <Paragraphs>195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Century</vt:lpstr>
      <vt:lpstr>Century Gothic</vt:lpstr>
      <vt:lpstr>Century Schoolbook</vt:lpstr>
      <vt:lpstr>Comic Sans MS</vt:lpstr>
      <vt:lpstr>Constantia</vt:lpstr>
      <vt:lpstr>Gabriola</vt:lpstr>
      <vt:lpstr>Gill Sans MT</vt:lpstr>
      <vt:lpstr>Monotype Corsiva</vt:lpstr>
      <vt:lpstr>Tahoma</vt:lpstr>
      <vt:lpstr>Times New Roman</vt:lpstr>
      <vt:lpstr>Галерея</vt:lpstr>
      <vt:lpstr>1_Галерея</vt:lpstr>
      <vt:lpstr>Тема Office</vt:lpstr>
      <vt:lpstr>Ретро</vt:lpstr>
      <vt:lpstr>1_Ретро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Самопроверка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на дом.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ТАНЮШКА</cp:lastModifiedBy>
  <cp:revision>129</cp:revision>
  <dcterms:created xsi:type="dcterms:W3CDTF">2020-04-30T16:19:34Z</dcterms:created>
  <dcterms:modified xsi:type="dcterms:W3CDTF">2020-09-12T18:28:13Z</dcterms:modified>
</cp:coreProperties>
</file>