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1396" r:id="rId2"/>
    <p:sldId id="280" r:id="rId3"/>
    <p:sldId id="282" r:id="rId4"/>
    <p:sldId id="281" r:id="rId5"/>
    <p:sldId id="283" r:id="rId6"/>
    <p:sldId id="284" r:id="rId7"/>
    <p:sldId id="285" r:id="rId8"/>
    <p:sldId id="289" r:id="rId9"/>
    <p:sldId id="286" r:id="rId10"/>
    <p:sldId id="287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288" r:id="rId20"/>
    <p:sldId id="290" r:id="rId21"/>
    <p:sldId id="291" r:id="rId22"/>
    <p:sldId id="292" r:id="rId23"/>
    <p:sldId id="304" r:id="rId24"/>
    <p:sldId id="303" r:id="rId25"/>
    <p:sldId id="305" r:id="rId26"/>
    <p:sldId id="301" r:id="rId27"/>
    <p:sldId id="302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2F4E8-8F29-4A6A-A0FE-ACDC9FF9A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2F8699-DAEE-4511-8EE7-C25C422E3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16DAAF-FD55-4403-BF4E-B0A0F5CC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113F62-7F1A-4B35-B2C7-83A4F7B87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9DD861-DDD8-402A-9BAF-1B96876F3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29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BDA74-7F25-44D5-9F73-E1F62EAE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AE3623-0D31-4917-9982-1C4E2A5FF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FB9D2C-7732-4A8B-9BFC-25D950847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A9D22F-A191-4FE4-8B48-98AA67232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E67F6A-19B3-4FA5-94D5-6971F43D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71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38EE33-E5D5-4AA4-9B3B-765DA45CF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E8230-E1B7-4E44-999B-6476B0A32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BC584-A4D3-4063-A9CF-6CB0B809C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9E8DD4-AE13-4A20-AD64-368445EDC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F17DD-8592-464F-8175-8489FE536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1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8902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EA3BD-097D-4098-8D4C-8C85325A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6EDB85-E4A8-49A8-9EE4-5693F7F71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9E83C8-55C3-4164-AEE8-44A62CB5F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7FE871-175C-46CC-9D4E-30BC4F5AF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A63B0-6B47-4612-A16E-9EB89AC41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592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B036D-9423-4663-90CC-263D4DD4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B2710B-06E5-49B6-BA85-EB407C869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4D972-7C72-4C12-B53A-8DA94984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5EFD-FB7D-450A-8C9F-8DCCB8C87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8FEB9-5B20-4236-A143-F42405474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04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1A88A-12A6-4F3D-879D-CE846B5D2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52201F-5662-4195-A8BC-A8C7C480B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B45F8A-5EB6-4BB7-A2B2-0ABA525FC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95D87E-A653-4192-BA10-883B566D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13F3E9-5A6B-4006-A431-C75BA350D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ACC48-722A-4CDE-B400-C21ABCE6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83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6C3E1-8180-4474-8E74-FA2B6DC20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A3C69C-F287-4F3B-AD7E-2E7E4C7DC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8A972F-F627-46A6-B0B6-919FC65FB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DCAE00-F4B9-42AB-8FC5-802B4DA68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EC0895-BEDA-48F4-8C50-523149E655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846136-9948-4F92-9971-019ECAF6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000BFF-6DFE-40CA-A0DB-3559ACD5A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68E3C09-FD4B-4D00-AEA6-DCA371D3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4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859DF-A9CD-4DAC-9453-B50AACA2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06B8FB-2607-44DA-8DEC-413D383E4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85CE42-B904-4193-9D08-F1F9AABB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348C06-6AAA-4F9E-BE82-F3395059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837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AC68CD0-38D5-47B1-9E67-0E62E78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C55BAD-9B76-4408-ACB7-FFEC53AD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3621E6-3E14-483E-8DD0-1AB97BA6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475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739C1-BB7A-438E-AAE7-153D5ED0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88C29-ECCB-4984-9543-12C6F4B48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A7076B-F232-4EBD-8EF2-6DA18D3BB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B2D370-B26C-471E-9365-AC4F1AB1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6518CF-055A-488B-AA4F-CC00A272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03D4E9-757A-4E4D-B7AF-E1286EB8D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15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CB682-2E2E-4881-9DDE-0A3CB6CD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BCB4A6-3359-42B0-BB5C-34B76A20E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CC965C-F73A-46DE-95E0-93E1AAE87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B37ABF-CE85-4426-AD05-566566DF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59803-CD0F-49E5-8B0F-A7C9B4880EC9}" type="datetimeFigureOut">
              <a:rPr lang="ru-RU" smtClean="0"/>
              <a:t>вс 23.08.20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4BFF92-E9F6-4F43-809F-8BF33AAA3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3BCA85-6D5C-45F6-9D56-E8F9D788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39143-C8CC-4969-B2FE-ADEEB1A505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73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D3A37E-CD3C-4CFA-9C41-9E9C2524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BFBC53-D5A6-45C3-B1A6-9EE700A46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8B8FC4-2910-45A0-AC0E-0F78C56A3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0400D4-458C-428D-B86A-FFB505B28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284BD9-F133-4E50-A84D-663A2F9BF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F31960-D2C9-4698-B622-0E1BB81A35EE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3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821435" y="4925236"/>
            <a:ext cx="5273010" cy="111985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68440">
              <a:lnSpc>
                <a:spcPts val="4290"/>
              </a:lnSpc>
              <a:spcBef>
                <a:spcPts val="2599"/>
              </a:spcBef>
            </a:pPr>
            <a:endParaRPr sz="2400" dirty="0">
              <a:latin typeface="Arial"/>
              <a:cs typeface="Arial"/>
            </a:endParaRPr>
          </a:p>
          <a:p>
            <a:pPr marL="68440">
              <a:lnSpc>
                <a:spcPts val="4151"/>
              </a:lnSpc>
            </a:pPr>
            <a:endParaRPr sz="3698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28252" y="2644423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928252" y="4438107"/>
            <a:ext cx="727405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762" y="1156970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39" name="object 2">
            <a:extLst>
              <a:ext uri="{FF2B5EF4-FFF2-40B4-BE49-F238E27FC236}">
                <a16:creationId xmlns:a16="http://schemas.microsoft.com/office/drawing/2014/main" id="{775A4F4D-43DB-4668-AA70-0FDB52242C44}"/>
              </a:ext>
            </a:extLst>
          </p:cNvPr>
          <p:cNvSpPr txBox="1">
            <a:spLocks/>
          </p:cNvSpPr>
          <p:nvPr/>
        </p:nvSpPr>
        <p:spPr>
          <a:xfrm>
            <a:off x="2049238" y="471857"/>
            <a:ext cx="626191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-11" dirty="0">
                <a:solidFill>
                  <a:sysClr val="window" lastClr="FFFFFF"/>
                </a:solidFill>
              </a:rPr>
              <a:t>Русский</a:t>
            </a:r>
            <a:r>
              <a:rPr lang="ru-RU" sz="7196" kern="0" spc="-116" dirty="0">
                <a:solidFill>
                  <a:sysClr val="window" lastClr="FFFFFF"/>
                </a:solidFill>
              </a:rPr>
              <a:t> </a:t>
            </a:r>
            <a:r>
              <a:rPr lang="ru-RU" sz="7196" kern="0" spc="21" dirty="0">
                <a:solidFill>
                  <a:sysClr val="window" lastClr="FFFFFF"/>
                </a:solidFill>
              </a:rPr>
              <a:t>язык</a:t>
            </a: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CBB755C7-D145-4CBF-A0CA-DCC15AF34619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301975" y="0"/>
                </a:move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30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18914"/>
                </a:lnTo>
                <a:lnTo>
                  <a:pt x="18921" y="15454"/>
                </a:lnTo>
                <a:lnTo>
                  <a:pt x="323109" y="15454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close/>
              </a:path>
              <a:path w="325120" h="464184">
                <a:moveTo>
                  <a:pt x="321185" y="247345"/>
                </a:moveTo>
                <a:lnTo>
                  <a:pt x="312649" y="247345"/>
                </a:lnTo>
                <a:lnTo>
                  <a:pt x="309190" y="250804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23087" y="448318"/>
                </a:lnTo>
                <a:lnTo>
                  <a:pt x="324648" y="440585"/>
                </a:lnTo>
                <a:lnTo>
                  <a:pt x="324648" y="250804"/>
                </a:lnTo>
                <a:lnTo>
                  <a:pt x="321185" y="247345"/>
                </a:lnTo>
                <a:close/>
              </a:path>
              <a:path w="325120" h="464184">
                <a:moveTo>
                  <a:pt x="323109" y="15454"/>
                </a:moveTo>
                <a:lnTo>
                  <a:pt x="305727" y="15454"/>
                </a:lnTo>
                <a:lnTo>
                  <a:pt x="309190" y="18914"/>
                </a:lnTo>
                <a:lnTo>
                  <a:pt x="309190" y="73832"/>
                </a:lnTo>
                <a:lnTo>
                  <a:pt x="31264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23183"/>
                </a:lnTo>
                <a:lnTo>
                  <a:pt x="323109" y="1545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A320EC73-1DA7-41B7-A48C-0FE802E7001D}"/>
              </a:ext>
            </a:extLst>
          </p:cNvPr>
          <p:cNvSpPr/>
          <p:nvPr/>
        </p:nvSpPr>
        <p:spPr>
          <a:xfrm>
            <a:off x="737122" y="614627"/>
            <a:ext cx="688152" cy="982496"/>
          </a:xfrm>
          <a:custGeom>
            <a:avLst/>
            <a:gdLst/>
            <a:ahLst/>
            <a:cxnLst/>
            <a:rect l="l" t="t" r="r" b="b"/>
            <a:pathLst>
              <a:path w="325120" h="464184">
                <a:moveTo>
                  <a:pt x="23187" y="463777"/>
                </a:moveTo>
                <a:lnTo>
                  <a:pt x="301457" y="463777"/>
                </a:lnTo>
                <a:lnTo>
                  <a:pt x="310484" y="461954"/>
                </a:lnTo>
                <a:lnTo>
                  <a:pt x="317856" y="456985"/>
                </a:lnTo>
                <a:lnTo>
                  <a:pt x="322826" y="449613"/>
                </a:lnTo>
                <a:lnTo>
                  <a:pt x="324648" y="440585"/>
                </a:lnTo>
                <a:lnTo>
                  <a:pt x="324648" y="255074"/>
                </a:lnTo>
                <a:lnTo>
                  <a:pt x="324648" y="250804"/>
                </a:lnTo>
                <a:lnTo>
                  <a:pt x="321185" y="247345"/>
                </a:lnTo>
                <a:lnTo>
                  <a:pt x="316919" y="247345"/>
                </a:lnTo>
                <a:lnTo>
                  <a:pt x="312649" y="247345"/>
                </a:lnTo>
                <a:lnTo>
                  <a:pt x="309190" y="250804"/>
                </a:lnTo>
                <a:lnTo>
                  <a:pt x="309190" y="255074"/>
                </a:lnTo>
                <a:lnTo>
                  <a:pt x="309190" y="440585"/>
                </a:lnTo>
                <a:lnTo>
                  <a:pt x="309190" y="444855"/>
                </a:lnTo>
                <a:lnTo>
                  <a:pt x="305727" y="448318"/>
                </a:lnTo>
                <a:lnTo>
                  <a:pt x="301457" y="448318"/>
                </a:lnTo>
                <a:lnTo>
                  <a:pt x="23187" y="448318"/>
                </a:lnTo>
                <a:lnTo>
                  <a:pt x="18921" y="448318"/>
                </a:lnTo>
                <a:lnTo>
                  <a:pt x="15458" y="444855"/>
                </a:lnTo>
                <a:lnTo>
                  <a:pt x="15458" y="440585"/>
                </a:lnTo>
                <a:lnTo>
                  <a:pt x="15458" y="23183"/>
                </a:lnTo>
                <a:lnTo>
                  <a:pt x="15458" y="18914"/>
                </a:lnTo>
                <a:lnTo>
                  <a:pt x="18921" y="15454"/>
                </a:lnTo>
                <a:lnTo>
                  <a:pt x="23187" y="15454"/>
                </a:lnTo>
                <a:lnTo>
                  <a:pt x="301457" y="15454"/>
                </a:lnTo>
                <a:lnTo>
                  <a:pt x="305727" y="15454"/>
                </a:lnTo>
                <a:lnTo>
                  <a:pt x="309190" y="18914"/>
                </a:lnTo>
                <a:lnTo>
                  <a:pt x="309190" y="23183"/>
                </a:lnTo>
                <a:lnTo>
                  <a:pt x="309190" y="69562"/>
                </a:lnTo>
                <a:lnTo>
                  <a:pt x="309190" y="73832"/>
                </a:lnTo>
                <a:lnTo>
                  <a:pt x="312649" y="77292"/>
                </a:lnTo>
                <a:lnTo>
                  <a:pt x="316919" y="77292"/>
                </a:lnTo>
                <a:lnTo>
                  <a:pt x="321185" y="77292"/>
                </a:lnTo>
                <a:lnTo>
                  <a:pt x="324648" y="73832"/>
                </a:lnTo>
                <a:lnTo>
                  <a:pt x="324648" y="69562"/>
                </a:lnTo>
                <a:lnTo>
                  <a:pt x="324648" y="23183"/>
                </a:lnTo>
                <a:lnTo>
                  <a:pt x="322873" y="14269"/>
                </a:lnTo>
                <a:lnTo>
                  <a:pt x="318025" y="6956"/>
                </a:lnTo>
                <a:lnTo>
                  <a:pt x="310820" y="1961"/>
                </a:lnTo>
                <a:lnTo>
                  <a:pt x="301975" y="0"/>
                </a:lnTo>
                <a:lnTo>
                  <a:pt x="22673" y="0"/>
                </a:lnTo>
                <a:lnTo>
                  <a:pt x="13828" y="1961"/>
                </a:lnTo>
                <a:lnTo>
                  <a:pt x="6623" y="6956"/>
                </a:lnTo>
                <a:lnTo>
                  <a:pt x="1775" y="14269"/>
                </a:lnTo>
                <a:lnTo>
                  <a:pt x="0" y="23183"/>
                </a:lnTo>
                <a:lnTo>
                  <a:pt x="0" y="440585"/>
                </a:lnTo>
                <a:lnTo>
                  <a:pt x="1822" y="449613"/>
                </a:lnTo>
                <a:lnTo>
                  <a:pt x="6791" y="456985"/>
                </a:lnTo>
                <a:lnTo>
                  <a:pt x="14162" y="461954"/>
                </a:lnTo>
                <a:lnTo>
                  <a:pt x="23187" y="463777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14">
            <a:extLst>
              <a:ext uri="{FF2B5EF4-FFF2-40B4-BE49-F238E27FC236}">
                <a16:creationId xmlns:a16="http://schemas.microsoft.com/office/drawing/2014/main" id="{6F5E0EA3-D2C1-4987-9881-745CA41B84A5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406805" y="11192"/>
                </a:moveTo>
                <a:lnTo>
                  <a:pt x="352473" y="11192"/>
                </a:lnTo>
                <a:lnTo>
                  <a:pt x="35384" y="328280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761" y="330761"/>
                </a:lnTo>
                <a:lnTo>
                  <a:pt x="0" y="409531"/>
                </a:lnTo>
                <a:lnTo>
                  <a:pt x="245" y="412274"/>
                </a:lnTo>
                <a:lnTo>
                  <a:pt x="3107" y="416613"/>
                </a:lnTo>
                <a:lnTo>
                  <a:pt x="5529" y="417920"/>
                </a:lnTo>
                <a:lnTo>
                  <a:pt x="9195" y="417920"/>
                </a:lnTo>
                <a:lnTo>
                  <a:pt x="10213" y="417711"/>
                </a:lnTo>
                <a:lnTo>
                  <a:pt x="61990" y="395507"/>
                </a:lnTo>
                <a:lnTo>
                  <a:pt x="22816" y="395507"/>
                </a:lnTo>
                <a:lnTo>
                  <a:pt x="43498" y="347241"/>
                </a:lnTo>
                <a:lnTo>
                  <a:pt x="65430" y="347241"/>
                </a:lnTo>
                <a:lnTo>
                  <a:pt x="51854" y="333665"/>
                </a:lnTo>
                <a:lnTo>
                  <a:pt x="307051" y="78479"/>
                </a:lnTo>
                <a:lnTo>
                  <a:pt x="328910" y="78479"/>
                </a:lnTo>
                <a:lnTo>
                  <a:pt x="317981" y="67549"/>
                </a:lnTo>
                <a:lnTo>
                  <a:pt x="330602" y="54918"/>
                </a:lnTo>
                <a:lnTo>
                  <a:pt x="352438" y="54918"/>
                </a:lnTo>
                <a:lnTo>
                  <a:pt x="341532" y="43988"/>
                </a:lnTo>
                <a:lnTo>
                  <a:pt x="369260" y="16300"/>
                </a:lnTo>
                <a:lnTo>
                  <a:pt x="377798" y="14014"/>
                </a:lnTo>
                <a:lnTo>
                  <a:pt x="408786" y="14014"/>
                </a:lnTo>
                <a:lnTo>
                  <a:pt x="406994" y="11318"/>
                </a:lnTo>
                <a:lnTo>
                  <a:pt x="406805" y="11192"/>
                </a:lnTo>
                <a:close/>
              </a:path>
              <a:path w="418465" h="418465">
                <a:moveTo>
                  <a:pt x="65430" y="347241"/>
                </a:moveTo>
                <a:lnTo>
                  <a:pt x="43498" y="347241"/>
                </a:lnTo>
                <a:lnTo>
                  <a:pt x="71078" y="374821"/>
                </a:lnTo>
                <a:lnTo>
                  <a:pt x="22816" y="395507"/>
                </a:lnTo>
                <a:lnTo>
                  <a:pt x="61990" y="39550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932" y="382960"/>
                </a:lnTo>
                <a:lnTo>
                  <a:pt x="106502" y="366465"/>
                </a:lnTo>
                <a:lnTo>
                  <a:pt x="84654" y="366465"/>
                </a:lnTo>
                <a:lnTo>
                  <a:pt x="65430" y="347241"/>
                </a:lnTo>
                <a:close/>
              </a:path>
              <a:path w="418465" h="418465">
                <a:moveTo>
                  <a:pt x="328910" y="78479"/>
                </a:moveTo>
                <a:lnTo>
                  <a:pt x="307051" y="78479"/>
                </a:lnTo>
                <a:lnTo>
                  <a:pt x="339840" y="111268"/>
                </a:lnTo>
                <a:lnTo>
                  <a:pt x="84654" y="366465"/>
                </a:lnTo>
                <a:lnTo>
                  <a:pt x="106502" y="366465"/>
                </a:lnTo>
                <a:lnTo>
                  <a:pt x="372632" y="100338"/>
                </a:lnTo>
                <a:lnTo>
                  <a:pt x="350770" y="100338"/>
                </a:lnTo>
                <a:lnTo>
                  <a:pt x="328910" y="78479"/>
                </a:lnTo>
                <a:close/>
              </a:path>
              <a:path w="418465" h="418465">
                <a:moveTo>
                  <a:pt x="352438" y="54918"/>
                </a:moveTo>
                <a:lnTo>
                  <a:pt x="330602" y="54918"/>
                </a:lnTo>
                <a:lnTo>
                  <a:pt x="363402" y="87713"/>
                </a:lnTo>
                <a:lnTo>
                  <a:pt x="350770" y="100338"/>
                </a:lnTo>
                <a:lnTo>
                  <a:pt x="372632" y="100338"/>
                </a:lnTo>
                <a:lnTo>
                  <a:pt x="396154" y="76817"/>
                </a:lnTo>
                <a:lnTo>
                  <a:pt x="374291" y="76817"/>
                </a:lnTo>
                <a:lnTo>
                  <a:pt x="352438" y="54918"/>
                </a:lnTo>
                <a:close/>
              </a:path>
              <a:path w="418465" h="418465">
                <a:moveTo>
                  <a:pt x="408786" y="14014"/>
                </a:moveTo>
                <a:lnTo>
                  <a:pt x="377798" y="14014"/>
                </a:lnTo>
                <a:lnTo>
                  <a:pt x="393804" y="18301"/>
                </a:lnTo>
                <a:lnTo>
                  <a:pt x="400057" y="24551"/>
                </a:lnTo>
                <a:lnTo>
                  <a:pt x="404345" y="40561"/>
                </a:lnTo>
                <a:lnTo>
                  <a:pt x="402059" y="49100"/>
                </a:lnTo>
                <a:lnTo>
                  <a:pt x="396198" y="54957"/>
                </a:lnTo>
                <a:lnTo>
                  <a:pt x="374291" y="76817"/>
                </a:lnTo>
                <a:lnTo>
                  <a:pt x="396154" y="76817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8786" y="14014"/>
                </a:lnTo>
                <a:close/>
              </a:path>
              <a:path w="418465" h="418465">
                <a:moveTo>
                  <a:pt x="396158" y="54950"/>
                </a:moveTo>
                <a:close/>
              </a:path>
              <a:path w="418465" h="418465">
                <a:moveTo>
                  <a:pt x="379748" y="0"/>
                </a:moveTo>
                <a:lnTo>
                  <a:pt x="365235" y="2783"/>
                </a:lnTo>
                <a:lnTo>
                  <a:pt x="352454" y="11199"/>
                </a:lnTo>
                <a:lnTo>
                  <a:pt x="406805" y="11192"/>
                </a:lnTo>
                <a:lnTo>
                  <a:pt x="394249" y="2846"/>
                </a:lnTo>
                <a:lnTo>
                  <a:pt x="379748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0ABB8709-86F6-46CA-8C30-4777699EAB4C}"/>
              </a:ext>
            </a:extLst>
          </p:cNvPr>
          <p:cNvSpPr/>
          <p:nvPr/>
        </p:nvSpPr>
        <p:spPr>
          <a:xfrm>
            <a:off x="1554429" y="673002"/>
            <a:ext cx="138756" cy="1387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16">
            <a:extLst>
              <a:ext uri="{FF2B5EF4-FFF2-40B4-BE49-F238E27FC236}">
                <a16:creationId xmlns:a16="http://schemas.microsoft.com/office/drawing/2014/main" id="{06354F10-528C-411E-AECE-792AA79C15FD}"/>
              </a:ext>
            </a:extLst>
          </p:cNvPr>
          <p:cNvSpPr/>
          <p:nvPr/>
        </p:nvSpPr>
        <p:spPr>
          <a:xfrm>
            <a:off x="882736" y="1381216"/>
            <a:ext cx="102148" cy="102148"/>
          </a:xfrm>
          <a:custGeom>
            <a:avLst/>
            <a:gdLst/>
            <a:ahLst/>
            <a:cxnLst/>
            <a:rect l="l" t="t" r="r" b="b"/>
            <a:pathLst>
              <a:path w="48259" h="48259">
                <a:moveTo>
                  <a:pt x="0" y="48265"/>
                </a:moveTo>
                <a:lnTo>
                  <a:pt x="20681" y="0"/>
                </a:lnTo>
                <a:lnTo>
                  <a:pt x="48261" y="27579"/>
                </a:lnTo>
                <a:lnTo>
                  <a:pt x="0" y="48265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ABFF23E1-C735-4C78-94D0-05E248A54E8A}"/>
              </a:ext>
            </a:extLst>
          </p:cNvPr>
          <p:cNvSpPr/>
          <p:nvPr/>
        </p:nvSpPr>
        <p:spPr>
          <a:xfrm>
            <a:off x="944196" y="812352"/>
            <a:ext cx="610197" cy="610197"/>
          </a:xfrm>
          <a:custGeom>
            <a:avLst/>
            <a:gdLst/>
            <a:ahLst/>
            <a:cxnLst/>
            <a:rect l="l" t="t" r="r" b="b"/>
            <a:pathLst>
              <a:path w="288290" h="288290">
                <a:moveTo>
                  <a:pt x="255197" y="0"/>
                </a:moveTo>
                <a:lnTo>
                  <a:pt x="287986" y="32788"/>
                </a:lnTo>
                <a:lnTo>
                  <a:pt x="32800" y="287986"/>
                </a:lnTo>
                <a:lnTo>
                  <a:pt x="0" y="255186"/>
                </a:lnTo>
                <a:lnTo>
                  <a:pt x="255197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349ECD76-B28B-45A9-AA8C-8C168BF29136}"/>
              </a:ext>
            </a:extLst>
          </p:cNvPr>
          <p:cNvSpPr/>
          <p:nvPr/>
        </p:nvSpPr>
        <p:spPr>
          <a:xfrm>
            <a:off x="1507485" y="762483"/>
            <a:ext cx="96771" cy="96771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32788" y="45420"/>
                </a:moveTo>
                <a:lnTo>
                  <a:pt x="0" y="12631"/>
                </a:lnTo>
                <a:lnTo>
                  <a:pt x="12621" y="0"/>
                </a:lnTo>
                <a:lnTo>
                  <a:pt x="45421" y="32795"/>
                </a:lnTo>
                <a:lnTo>
                  <a:pt x="32788" y="4542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895C7C7C-2970-4E77-BAA2-3030D8DC862C}"/>
              </a:ext>
            </a:extLst>
          </p:cNvPr>
          <p:cNvSpPr/>
          <p:nvPr/>
        </p:nvSpPr>
        <p:spPr>
          <a:xfrm>
            <a:off x="834442" y="646242"/>
            <a:ext cx="885727" cy="885727"/>
          </a:xfrm>
          <a:custGeom>
            <a:avLst/>
            <a:gdLst/>
            <a:ahLst/>
            <a:cxnLst/>
            <a:rect l="l" t="t" r="r" b="b"/>
            <a:pathLst>
              <a:path w="418465" h="418465">
                <a:moveTo>
                  <a:pt x="352473" y="11192"/>
                </a:moveTo>
                <a:lnTo>
                  <a:pt x="301579" y="62078"/>
                </a:lnTo>
                <a:lnTo>
                  <a:pt x="35460" y="328208"/>
                </a:lnTo>
                <a:lnTo>
                  <a:pt x="35359" y="328381"/>
                </a:lnTo>
                <a:lnTo>
                  <a:pt x="34678" y="329086"/>
                </a:lnTo>
                <a:lnTo>
                  <a:pt x="34182" y="329825"/>
                </a:lnTo>
                <a:lnTo>
                  <a:pt x="33822" y="330631"/>
                </a:lnTo>
                <a:lnTo>
                  <a:pt x="33761" y="330761"/>
                </a:lnTo>
                <a:lnTo>
                  <a:pt x="1026" y="407145"/>
                </a:lnTo>
                <a:lnTo>
                  <a:pt x="0" y="409531"/>
                </a:lnTo>
                <a:lnTo>
                  <a:pt x="245" y="412274"/>
                </a:lnTo>
                <a:lnTo>
                  <a:pt x="1677" y="414446"/>
                </a:lnTo>
                <a:lnTo>
                  <a:pt x="3107" y="416613"/>
                </a:lnTo>
                <a:lnTo>
                  <a:pt x="5529" y="417920"/>
                </a:lnTo>
                <a:lnTo>
                  <a:pt x="8129" y="417920"/>
                </a:lnTo>
                <a:lnTo>
                  <a:pt x="9177" y="417923"/>
                </a:lnTo>
                <a:lnTo>
                  <a:pt x="10213" y="417711"/>
                </a:lnTo>
                <a:lnTo>
                  <a:pt x="11174" y="417293"/>
                </a:lnTo>
                <a:lnTo>
                  <a:pt x="87552" y="384559"/>
                </a:lnTo>
                <a:lnTo>
                  <a:pt x="87682" y="384497"/>
                </a:lnTo>
                <a:lnTo>
                  <a:pt x="88492" y="384141"/>
                </a:lnTo>
                <a:lnTo>
                  <a:pt x="89226" y="383641"/>
                </a:lnTo>
                <a:lnTo>
                  <a:pt x="89863" y="383029"/>
                </a:lnTo>
                <a:lnTo>
                  <a:pt x="90032" y="382935"/>
                </a:lnTo>
                <a:lnTo>
                  <a:pt x="356227" y="116748"/>
                </a:lnTo>
                <a:lnTo>
                  <a:pt x="407113" y="65858"/>
                </a:lnTo>
                <a:lnTo>
                  <a:pt x="415530" y="53076"/>
                </a:lnTo>
                <a:lnTo>
                  <a:pt x="418313" y="38563"/>
                </a:lnTo>
                <a:lnTo>
                  <a:pt x="415466" y="24063"/>
                </a:lnTo>
                <a:lnTo>
                  <a:pt x="406994" y="11318"/>
                </a:lnTo>
                <a:lnTo>
                  <a:pt x="394249" y="2846"/>
                </a:lnTo>
                <a:lnTo>
                  <a:pt x="379748" y="0"/>
                </a:lnTo>
                <a:lnTo>
                  <a:pt x="365235" y="2783"/>
                </a:lnTo>
                <a:lnTo>
                  <a:pt x="352454" y="11199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C131B292-257F-4A7B-A11F-1F0B7801BBD2}"/>
              </a:ext>
            </a:extLst>
          </p:cNvPr>
          <p:cNvSpPr/>
          <p:nvPr/>
        </p:nvSpPr>
        <p:spPr>
          <a:xfrm>
            <a:off x="867967" y="77851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A3188B50-45BA-4B67-8828-724D3FB814B6}"/>
              </a:ext>
            </a:extLst>
          </p:cNvPr>
          <p:cNvSpPr/>
          <p:nvPr/>
        </p:nvSpPr>
        <p:spPr>
          <a:xfrm>
            <a:off x="867967" y="762154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193235" y="0"/>
                </a:move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22">
            <a:extLst>
              <a:ext uri="{FF2B5EF4-FFF2-40B4-BE49-F238E27FC236}">
                <a16:creationId xmlns:a16="http://schemas.microsoft.com/office/drawing/2014/main" id="{6A6888D2-7ACE-4E45-8E8F-5C2603158F99}"/>
              </a:ext>
            </a:extLst>
          </p:cNvPr>
          <p:cNvSpPr/>
          <p:nvPr/>
        </p:nvSpPr>
        <p:spPr>
          <a:xfrm>
            <a:off x="867967" y="876672"/>
            <a:ext cx="426063" cy="0"/>
          </a:xfrm>
          <a:custGeom>
            <a:avLst/>
            <a:gdLst/>
            <a:ahLst/>
            <a:cxnLst/>
            <a:rect l="l" t="t" r="r" b="b"/>
            <a:pathLst>
              <a:path w="201295">
                <a:moveTo>
                  <a:pt x="0" y="0"/>
                </a:moveTo>
                <a:lnTo>
                  <a:pt x="200964" y="0"/>
                </a:lnTo>
              </a:path>
            </a:pathLst>
          </a:custGeom>
          <a:ln w="15457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02BA5A4F-953F-4F1E-89AF-C36D044FA8D5}"/>
              </a:ext>
            </a:extLst>
          </p:cNvPr>
          <p:cNvSpPr/>
          <p:nvPr/>
        </p:nvSpPr>
        <p:spPr>
          <a:xfrm>
            <a:off x="867967" y="860313"/>
            <a:ext cx="426063" cy="33601"/>
          </a:xfrm>
          <a:custGeom>
            <a:avLst/>
            <a:gdLst/>
            <a:ahLst/>
            <a:cxnLst/>
            <a:rect l="l" t="t" r="r" b="b"/>
            <a:pathLst>
              <a:path w="201295" h="15875">
                <a:moveTo>
                  <a:pt x="200964" y="7728"/>
                </a:moveTo>
                <a:lnTo>
                  <a:pt x="200964" y="3459"/>
                </a:lnTo>
                <a:lnTo>
                  <a:pt x="197501" y="0"/>
                </a:lnTo>
                <a:lnTo>
                  <a:pt x="193235" y="0"/>
                </a:lnTo>
                <a:lnTo>
                  <a:pt x="7728" y="0"/>
                </a:lnTo>
                <a:lnTo>
                  <a:pt x="3459" y="0"/>
                </a:lnTo>
                <a:lnTo>
                  <a:pt x="0" y="3459"/>
                </a:lnTo>
                <a:lnTo>
                  <a:pt x="0" y="7728"/>
                </a:lnTo>
                <a:lnTo>
                  <a:pt x="0" y="11998"/>
                </a:lnTo>
                <a:lnTo>
                  <a:pt x="3459" y="15457"/>
                </a:lnTo>
                <a:lnTo>
                  <a:pt x="7728" y="15457"/>
                </a:lnTo>
                <a:lnTo>
                  <a:pt x="193235" y="15457"/>
                </a:lnTo>
                <a:lnTo>
                  <a:pt x="197501" y="15457"/>
                </a:lnTo>
                <a:lnTo>
                  <a:pt x="200964" y="11998"/>
                </a:lnTo>
                <a:lnTo>
                  <a:pt x="200964" y="7728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AB643593-D789-40B0-966A-78146405CC2F}"/>
              </a:ext>
            </a:extLst>
          </p:cNvPr>
          <p:cNvSpPr/>
          <p:nvPr/>
        </p:nvSpPr>
        <p:spPr>
          <a:xfrm>
            <a:off x="867966" y="974829"/>
            <a:ext cx="327947" cy="0"/>
          </a:xfrm>
          <a:custGeom>
            <a:avLst/>
            <a:gdLst/>
            <a:ahLst/>
            <a:cxnLst/>
            <a:rect l="l" t="t" r="r" b="b"/>
            <a:pathLst>
              <a:path w="154940">
                <a:moveTo>
                  <a:pt x="0" y="0"/>
                </a:moveTo>
                <a:lnTo>
                  <a:pt x="154587" y="0"/>
                </a:lnTo>
              </a:path>
            </a:pathLst>
          </a:custGeom>
          <a:ln w="15461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8F53C781-98B4-4F4A-BF71-0E4979E2750B}"/>
              </a:ext>
            </a:extLst>
          </p:cNvPr>
          <p:cNvSpPr/>
          <p:nvPr/>
        </p:nvSpPr>
        <p:spPr>
          <a:xfrm>
            <a:off x="867966" y="958467"/>
            <a:ext cx="327947" cy="33601"/>
          </a:xfrm>
          <a:custGeom>
            <a:avLst/>
            <a:gdLst/>
            <a:ahLst/>
            <a:cxnLst/>
            <a:rect l="l" t="t" r="r" b="b"/>
            <a:pathLst>
              <a:path w="154940" h="15875">
                <a:moveTo>
                  <a:pt x="7728" y="0"/>
                </a:moveTo>
                <a:lnTo>
                  <a:pt x="3459" y="0"/>
                </a:lnTo>
                <a:lnTo>
                  <a:pt x="0" y="3463"/>
                </a:lnTo>
                <a:lnTo>
                  <a:pt x="0" y="7732"/>
                </a:lnTo>
                <a:lnTo>
                  <a:pt x="0" y="11998"/>
                </a:lnTo>
                <a:lnTo>
                  <a:pt x="3459" y="15461"/>
                </a:lnTo>
                <a:lnTo>
                  <a:pt x="7728" y="15461"/>
                </a:lnTo>
                <a:lnTo>
                  <a:pt x="146858" y="15461"/>
                </a:lnTo>
                <a:lnTo>
                  <a:pt x="151124" y="15461"/>
                </a:lnTo>
                <a:lnTo>
                  <a:pt x="154587" y="11998"/>
                </a:lnTo>
                <a:lnTo>
                  <a:pt x="154587" y="7732"/>
                </a:lnTo>
                <a:lnTo>
                  <a:pt x="154587" y="3463"/>
                </a:lnTo>
                <a:lnTo>
                  <a:pt x="151124" y="0"/>
                </a:lnTo>
                <a:lnTo>
                  <a:pt x="146858" y="0"/>
                </a:lnTo>
                <a:lnTo>
                  <a:pt x="7728" y="0"/>
                </a:lnTo>
                <a:close/>
              </a:path>
            </a:pathLst>
          </a:custGeom>
          <a:ln w="3175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47A1B5F-AE85-4321-8A55-F11BE66876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2517" b="34250"/>
          <a:stretch/>
        </p:blipFill>
        <p:spPr>
          <a:xfrm>
            <a:off x="8470514" y="2643798"/>
            <a:ext cx="3026086" cy="34707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8" name="object 4">
            <a:extLst>
              <a:ext uri="{FF2B5EF4-FFF2-40B4-BE49-F238E27FC236}">
                <a16:creationId xmlns:a16="http://schemas.microsoft.com/office/drawing/2014/main" id="{17F11C47-219E-4564-9A14-A77F3945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435" y="2727537"/>
            <a:ext cx="6150588" cy="290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8479" rIns="0" bIns="0">
            <a:spAutoFit/>
          </a:bodyPr>
          <a:lstStyle>
            <a:lvl1pPr marL="190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ts val="538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Тема:</a:t>
            </a:r>
          </a:p>
          <a:p>
            <a:pPr eaLnBrk="1" hangingPunct="1">
              <a:lnSpc>
                <a:spcPts val="2700"/>
              </a:lnSpc>
              <a:spcBef>
                <a:spcPts val="538"/>
              </a:spcBef>
            </a:pPr>
            <a:endParaRPr lang="ru-RU" altLang="ru-RU" sz="4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700"/>
              </a:lnSpc>
              <a:spcBef>
                <a:spcPts val="538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Словообразование. </a:t>
            </a:r>
          </a:p>
          <a:p>
            <a:pPr eaLnBrk="1" hangingPunct="1">
              <a:lnSpc>
                <a:spcPts val="2700"/>
              </a:lnSpc>
              <a:spcBef>
                <a:spcPts val="538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ts val="2700"/>
              </a:lnSpc>
              <a:spcBef>
                <a:spcPts val="538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Орфография</a:t>
            </a:r>
          </a:p>
          <a:p>
            <a:pPr algn="ctr" eaLnBrk="1" hangingPunct="1">
              <a:lnSpc>
                <a:spcPts val="2700"/>
              </a:lnSpc>
              <a:spcBef>
                <a:spcPts val="538"/>
              </a:spcBef>
            </a:pPr>
            <a:endParaRPr lang="ru-RU" altLang="ru-RU" sz="40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2700"/>
              </a:lnSpc>
              <a:spcBef>
                <a:spcPts val="538"/>
              </a:spcBef>
            </a:pPr>
            <a:r>
              <a:rPr lang="ru-RU" altLang="ru-RU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0069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5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98D86-224E-4E8D-91E8-9FF14422BD76}"/>
              </a:ext>
            </a:extLst>
          </p:cNvPr>
          <p:cNvSpPr txBox="1"/>
          <p:nvPr/>
        </p:nvSpPr>
        <p:spPr>
          <a:xfrm>
            <a:off x="191068" y="1945060"/>
            <a:ext cx="11902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latin typeface="Century Schoolbook" panose="02040604050505020304" pitchFamily="18" charset="0"/>
              </a:rPr>
              <a:t>	Камень  - </a:t>
            </a:r>
            <a:r>
              <a:rPr lang="ru-RU" sz="3600" b="1" dirty="0" err="1">
                <a:latin typeface="Century Schoolbook" panose="02040604050505020304" pitchFamily="18" charset="0"/>
              </a:rPr>
              <a:t>камн</a:t>
            </a:r>
            <a:r>
              <a:rPr lang="ru-RU" sz="3600" b="1" dirty="0">
                <a:latin typeface="Century Schoolbook" panose="02040604050505020304" pitchFamily="18" charset="0"/>
              </a:rPr>
              <a:t> я , сон   - сна , огонь  - </a:t>
            </a:r>
            <a:r>
              <a:rPr lang="ru-RU" sz="3600" b="1" dirty="0" err="1">
                <a:latin typeface="Century Schoolbook" panose="02040604050505020304" pitchFamily="18" charset="0"/>
              </a:rPr>
              <a:t>огн</a:t>
            </a:r>
            <a:r>
              <a:rPr lang="ru-RU" sz="3600" b="1" dirty="0">
                <a:latin typeface="Century Schoolbook" panose="02040604050505020304" pitchFamily="18" charset="0"/>
              </a:rPr>
              <a:t> я ,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Century Schoolbook" panose="02040604050505020304" pitchFamily="18" charset="0"/>
              </a:rPr>
              <a:t>       петушок   - </a:t>
            </a:r>
            <a:r>
              <a:rPr lang="ru-RU" sz="3600" b="1" dirty="0" err="1">
                <a:latin typeface="Century Schoolbook" panose="02040604050505020304" pitchFamily="18" charset="0"/>
              </a:rPr>
              <a:t>петушк</a:t>
            </a:r>
            <a:r>
              <a:rPr lang="ru-RU" sz="3600" b="1" dirty="0">
                <a:latin typeface="Century Schoolbook" panose="02040604050505020304" pitchFamily="18" charset="0"/>
              </a:rPr>
              <a:t> а , замочек    - </a:t>
            </a:r>
            <a:r>
              <a:rPr lang="ru-RU" sz="3600" b="1" dirty="0" err="1">
                <a:latin typeface="Century Schoolbook" panose="02040604050505020304" pitchFamily="18" charset="0"/>
              </a:rPr>
              <a:t>замочк</a:t>
            </a:r>
            <a:r>
              <a:rPr lang="ru-RU" sz="3600" b="1" dirty="0">
                <a:latin typeface="Century Schoolbook" panose="02040604050505020304" pitchFamily="18" charset="0"/>
              </a:rPr>
              <a:t> а ,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Century Schoolbook" panose="02040604050505020304" pitchFamily="18" charset="0"/>
              </a:rPr>
              <a:t>       ключик   - ключик а , </a:t>
            </a:r>
            <a:r>
              <a:rPr lang="ru-RU" sz="3600" b="1" dirty="0" err="1">
                <a:latin typeface="Century Schoolbook" panose="02040604050505020304" pitchFamily="18" charset="0"/>
              </a:rPr>
              <a:t>песн</a:t>
            </a:r>
            <a:r>
              <a:rPr lang="ru-RU" sz="3600" b="1" dirty="0">
                <a:latin typeface="Century Schoolbook" panose="02040604050505020304" pitchFamily="18" charset="0"/>
              </a:rPr>
              <a:t> и – песен    ,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latin typeface="Century Schoolbook" panose="02040604050505020304" pitchFamily="18" charset="0"/>
              </a:rPr>
              <a:t>       </a:t>
            </a:r>
            <a:r>
              <a:rPr lang="ru-RU" sz="3600" b="1" dirty="0" err="1">
                <a:latin typeface="Century Schoolbook" panose="02040604050505020304" pitchFamily="18" charset="0"/>
              </a:rPr>
              <a:t>вишн</a:t>
            </a:r>
            <a:r>
              <a:rPr lang="ru-RU" sz="3600" b="1" dirty="0">
                <a:latin typeface="Century Schoolbook" panose="02040604050505020304" pitchFamily="18" charset="0"/>
              </a:rPr>
              <a:t> и – вишен   , орешек   - </a:t>
            </a:r>
            <a:r>
              <a:rPr lang="ru-RU" sz="3600" b="1" dirty="0" err="1">
                <a:latin typeface="Century Schoolbook" panose="02040604050505020304" pitchFamily="18" charset="0"/>
              </a:rPr>
              <a:t>орешк</a:t>
            </a:r>
            <a:r>
              <a:rPr lang="ru-RU" sz="3600" b="1" dirty="0">
                <a:latin typeface="Century Schoolbook" panose="02040604050505020304" pitchFamily="18" charset="0"/>
              </a:rPr>
              <a:t> а .</a:t>
            </a:r>
          </a:p>
          <a:p>
            <a:r>
              <a:rPr lang="ru-RU" sz="3600" b="1" dirty="0">
                <a:latin typeface="Century Schoolbook" panose="02040604050505020304" pitchFamily="18" charset="0"/>
              </a:rPr>
              <a:t>                  </a:t>
            </a:r>
          </a:p>
          <a:p>
            <a:r>
              <a:rPr lang="ru-RU" sz="3600" b="1" dirty="0">
                <a:latin typeface="Century Schoolbook" panose="02040604050505020304" pitchFamily="18" charset="0"/>
              </a:rPr>
              <a:t>              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210C786-5D3E-4EFB-9FB3-ADB112C299ED}"/>
              </a:ext>
            </a:extLst>
          </p:cNvPr>
          <p:cNvSpPr/>
          <p:nvPr/>
        </p:nvSpPr>
        <p:spPr>
          <a:xfrm>
            <a:off x="3053123" y="2132931"/>
            <a:ext cx="210540" cy="44936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Арка 5">
            <a:extLst>
              <a:ext uri="{FF2B5EF4-FFF2-40B4-BE49-F238E27FC236}">
                <a16:creationId xmlns:a16="http://schemas.microsoft.com/office/drawing/2014/main" id="{27B072ED-580A-4B45-A7D0-1B7C4F276D52}"/>
              </a:ext>
            </a:extLst>
          </p:cNvPr>
          <p:cNvSpPr/>
          <p:nvPr/>
        </p:nvSpPr>
        <p:spPr>
          <a:xfrm>
            <a:off x="1284742" y="2090691"/>
            <a:ext cx="1673410" cy="286095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5101A7E-1094-40BF-9A64-822019AD2DF9}"/>
              </a:ext>
            </a:extLst>
          </p:cNvPr>
          <p:cNvCxnSpPr>
            <a:cxnSpLocks/>
          </p:cNvCxnSpPr>
          <p:nvPr/>
        </p:nvCxnSpPr>
        <p:spPr>
          <a:xfrm>
            <a:off x="2121447" y="2669247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52D8628-30F8-46F7-8AAD-6F9B9A9FDF80}"/>
              </a:ext>
            </a:extLst>
          </p:cNvPr>
          <p:cNvSpPr/>
          <p:nvPr/>
        </p:nvSpPr>
        <p:spPr>
          <a:xfrm>
            <a:off x="7725514" y="2284934"/>
            <a:ext cx="395785" cy="41729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0454F33-EF7A-4809-A545-ADDA54AD284B}"/>
              </a:ext>
            </a:extLst>
          </p:cNvPr>
          <p:cNvSpPr/>
          <p:nvPr/>
        </p:nvSpPr>
        <p:spPr>
          <a:xfrm>
            <a:off x="6500512" y="2243139"/>
            <a:ext cx="273049" cy="4493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A28F02-EBA2-4EB1-BD7C-2CF1A40BB61E}"/>
              </a:ext>
            </a:extLst>
          </p:cNvPr>
          <p:cNvSpPr/>
          <p:nvPr/>
        </p:nvSpPr>
        <p:spPr>
          <a:xfrm>
            <a:off x="4882142" y="2237214"/>
            <a:ext cx="500513" cy="43925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Арка 11">
            <a:extLst>
              <a:ext uri="{FF2B5EF4-FFF2-40B4-BE49-F238E27FC236}">
                <a16:creationId xmlns:a16="http://schemas.microsoft.com/office/drawing/2014/main" id="{74E2467F-C9F2-4510-9039-4FD5BFE05D2C}"/>
              </a:ext>
            </a:extLst>
          </p:cNvPr>
          <p:cNvSpPr/>
          <p:nvPr/>
        </p:nvSpPr>
        <p:spPr>
          <a:xfrm>
            <a:off x="3637433" y="2067882"/>
            <a:ext cx="1167787" cy="439251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Арка 12">
            <a:extLst>
              <a:ext uri="{FF2B5EF4-FFF2-40B4-BE49-F238E27FC236}">
                <a16:creationId xmlns:a16="http://schemas.microsoft.com/office/drawing/2014/main" id="{DAC962AB-4FC5-44B6-81D0-5BAAB0ECCE8E}"/>
              </a:ext>
            </a:extLst>
          </p:cNvPr>
          <p:cNvSpPr/>
          <p:nvPr/>
        </p:nvSpPr>
        <p:spPr>
          <a:xfrm>
            <a:off x="5639257" y="2154618"/>
            <a:ext cx="803031" cy="283155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F67CBA8-7010-4EBB-B237-1FA76592C9A2}"/>
              </a:ext>
            </a:extLst>
          </p:cNvPr>
          <p:cNvSpPr/>
          <p:nvPr/>
        </p:nvSpPr>
        <p:spPr>
          <a:xfrm>
            <a:off x="5689706" y="3888050"/>
            <a:ext cx="489948" cy="44244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AD7D4D4-BA33-413A-9712-1103FCADC741}"/>
              </a:ext>
            </a:extLst>
          </p:cNvPr>
          <p:cNvSpPr/>
          <p:nvPr/>
        </p:nvSpPr>
        <p:spPr>
          <a:xfrm>
            <a:off x="9761144" y="2196776"/>
            <a:ext cx="224061" cy="4661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779E266-54B7-4F9C-AF6F-144D2130DACF}"/>
              </a:ext>
            </a:extLst>
          </p:cNvPr>
          <p:cNvSpPr/>
          <p:nvPr/>
        </p:nvSpPr>
        <p:spPr>
          <a:xfrm>
            <a:off x="8613629" y="2995211"/>
            <a:ext cx="395785" cy="43925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C2F567C-E9DB-4013-96BD-28D9E153B533}"/>
              </a:ext>
            </a:extLst>
          </p:cNvPr>
          <p:cNvSpPr/>
          <p:nvPr/>
        </p:nvSpPr>
        <p:spPr>
          <a:xfrm>
            <a:off x="3332649" y="3056787"/>
            <a:ext cx="303851" cy="42624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465B9C-8F0A-4387-8E74-D9E8907AC4C1}"/>
              </a:ext>
            </a:extLst>
          </p:cNvPr>
          <p:cNvSpPr/>
          <p:nvPr/>
        </p:nvSpPr>
        <p:spPr>
          <a:xfrm>
            <a:off x="11213589" y="2214279"/>
            <a:ext cx="383995" cy="4621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Арка 18">
            <a:extLst>
              <a:ext uri="{FF2B5EF4-FFF2-40B4-BE49-F238E27FC236}">
                <a16:creationId xmlns:a16="http://schemas.microsoft.com/office/drawing/2014/main" id="{3B9F308D-8C52-4747-9508-022B318CFC13}"/>
              </a:ext>
            </a:extLst>
          </p:cNvPr>
          <p:cNvSpPr/>
          <p:nvPr/>
        </p:nvSpPr>
        <p:spPr>
          <a:xfrm>
            <a:off x="7195026" y="2211085"/>
            <a:ext cx="444909" cy="244389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Арка 19">
            <a:extLst>
              <a:ext uri="{FF2B5EF4-FFF2-40B4-BE49-F238E27FC236}">
                <a16:creationId xmlns:a16="http://schemas.microsoft.com/office/drawing/2014/main" id="{3589F3DC-36C8-44B1-87F9-774ECB3D1700}"/>
              </a:ext>
            </a:extLst>
          </p:cNvPr>
          <p:cNvSpPr/>
          <p:nvPr/>
        </p:nvSpPr>
        <p:spPr>
          <a:xfrm>
            <a:off x="8499424" y="2207927"/>
            <a:ext cx="1183006" cy="221929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Арка 22">
            <a:extLst>
              <a:ext uri="{FF2B5EF4-FFF2-40B4-BE49-F238E27FC236}">
                <a16:creationId xmlns:a16="http://schemas.microsoft.com/office/drawing/2014/main" id="{8B0A6CE3-9F7C-4B23-A96B-E12DDD90C6BE}"/>
              </a:ext>
            </a:extLst>
          </p:cNvPr>
          <p:cNvSpPr/>
          <p:nvPr/>
        </p:nvSpPr>
        <p:spPr>
          <a:xfrm>
            <a:off x="10333833" y="2173301"/>
            <a:ext cx="796783" cy="244389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5E51946C-4E6A-4D01-96F7-CCB1C04545A5}"/>
              </a:ext>
            </a:extLst>
          </p:cNvPr>
          <p:cNvCxnSpPr>
            <a:cxnSpLocks/>
          </p:cNvCxnSpPr>
          <p:nvPr/>
        </p:nvCxnSpPr>
        <p:spPr>
          <a:xfrm>
            <a:off x="5819753" y="2694622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57945B13-5E57-473F-8225-586049CB2703}"/>
              </a:ext>
            </a:extLst>
          </p:cNvPr>
          <p:cNvCxnSpPr>
            <a:cxnSpLocks/>
          </p:cNvCxnSpPr>
          <p:nvPr/>
        </p:nvCxnSpPr>
        <p:spPr>
          <a:xfrm>
            <a:off x="8040701" y="3522652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C4DD1A3-CE7F-458A-93FE-888B45510063}"/>
              </a:ext>
            </a:extLst>
          </p:cNvPr>
          <p:cNvCxnSpPr>
            <a:cxnSpLocks/>
          </p:cNvCxnSpPr>
          <p:nvPr/>
        </p:nvCxnSpPr>
        <p:spPr>
          <a:xfrm>
            <a:off x="8862059" y="2716137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AA53CFB-0D8F-4836-A59E-7F8C10DE66FD}"/>
              </a:ext>
            </a:extLst>
          </p:cNvPr>
          <p:cNvCxnSpPr>
            <a:cxnSpLocks/>
          </p:cNvCxnSpPr>
          <p:nvPr/>
        </p:nvCxnSpPr>
        <p:spPr>
          <a:xfrm>
            <a:off x="2653970" y="3533844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0B1B3B9C-F2CF-4DF9-85F6-A85892CC7605}"/>
              </a:ext>
            </a:extLst>
          </p:cNvPr>
          <p:cNvCxnSpPr>
            <a:cxnSpLocks/>
          </p:cNvCxnSpPr>
          <p:nvPr/>
        </p:nvCxnSpPr>
        <p:spPr>
          <a:xfrm>
            <a:off x="9017313" y="4304793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50049A6-748B-47A7-9A69-17436A0E5CB7}"/>
              </a:ext>
            </a:extLst>
          </p:cNvPr>
          <p:cNvSpPr/>
          <p:nvPr/>
        </p:nvSpPr>
        <p:spPr>
          <a:xfrm>
            <a:off x="3113503" y="3862349"/>
            <a:ext cx="303851" cy="42624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6512CC5-6D3E-4192-BDE5-AA28CFB61B6D}"/>
              </a:ext>
            </a:extLst>
          </p:cNvPr>
          <p:cNvSpPr/>
          <p:nvPr/>
        </p:nvSpPr>
        <p:spPr>
          <a:xfrm>
            <a:off x="11177061" y="3095693"/>
            <a:ext cx="383995" cy="4146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103D15F-6AC1-455C-8B3D-E1B19A1EAA0D}"/>
              </a:ext>
            </a:extLst>
          </p:cNvPr>
          <p:cNvSpPr/>
          <p:nvPr/>
        </p:nvSpPr>
        <p:spPr>
          <a:xfrm>
            <a:off x="5857873" y="3083401"/>
            <a:ext cx="489948" cy="43925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9601088-8C2A-4F8C-82EB-ABBCC2687CF2}"/>
              </a:ext>
            </a:extLst>
          </p:cNvPr>
          <p:cNvSpPr/>
          <p:nvPr/>
        </p:nvSpPr>
        <p:spPr>
          <a:xfrm>
            <a:off x="2554467" y="4718166"/>
            <a:ext cx="489948" cy="43925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894B339-B89A-4B03-B97D-F7C7EED5F36E}"/>
              </a:ext>
            </a:extLst>
          </p:cNvPr>
          <p:cNvSpPr/>
          <p:nvPr/>
        </p:nvSpPr>
        <p:spPr>
          <a:xfrm>
            <a:off x="7639935" y="3907908"/>
            <a:ext cx="489948" cy="43925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29FDD4A-2938-4971-8E6A-A2238F53C61B}"/>
              </a:ext>
            </a:extLst>
          </p:cNvPr>
          <p:cNvSpPr/>
          <p:nvPr/>
        </p:nvSpPr>
        <p:spPr>
          <a:xfrm>
            <a:off x="9934680" y="3826304"/>
            <a:ext cx="399153" cy="48540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9C9A49B-B321-438F-8A22-4D23310C1D89}"/>
              </a:ext>
            </a:extLst>
          </p:cNvPr>
          <p:cNvSpPr/>
          <p:nvPr/>
        </p:nvSpPr>
        <p:spPr>
          <a:xfrm>
            <a:off x="9823196" y="4702866"/>
            <a:ext cx="489948" cy="43925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99D1422-AFC0-4683-8F89-ED9BB6B7505A}"/>
              </a:ext>
            </a:extLst>
          </p:cNvPr>
          <p:cNvSpPr/>
          <p:nvPr/>
        </p:nvSpPr>
        <p:spPr>
          <a:xfrm>
            <a:off x="7542338" y="4714877"/>
            <a:ext cx="249870" cy="4152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62901F9-CBB1-4859-B83B-780AC7AA641E}"/>
              </a:ext>
            </a:extLst>
          </p:cNvPr>
          <p:cNvSpPr/>
          <p:nvPr/>
        </p:nvSpPr>
        <p:spPr>
          <a:xfrm>
            <a:off x="5074428" y="4718165"/>
            <a:ext cx="323803" cy="43925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Арка 38">
            <a:extLst>
              <a:ext uri="{FF2B5EF4-FFF2-40B4-BE49-F238E27FC236}">
                <a16:creationId xmlns:a16="http://schemas.microsoft.com/office/drawing/2014/main" id="{2BE6A1E3-3AAF-4BC2-982F-E9544A507C01}"/>
              </a:ext>
            </a:extLst>
          </p:cNvPr>
          <p:cNvSpPr/>
          <p:nvPr/>
        </p:nvSpPr>
        <p:spPr>
          <a:xfrm>
            <a:off x="1219336" y="4612435"/>
            <a:ext cx="1183006" cy="244389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Арка 39">
            <a:extLst>
              <a:ext uri="{FF2B5EF4-FFF2-40B4-BE49-F238E27FC236}">
                <a16:creationId xmlns:a16="http://schemas.microsoft.com/office/drawing/2014/main" id="{90051503-F2DE-4C7D-9D5E-9F26700B5BED}"/>
              </a:ext>
            </a:extLst>
          </p:cNvPr>
          <p:cNvSpPr/>
          <p:nvPr/>
        </p:nvSpPr>
        <p:spPr>
          <a:xfrm>
            <a:off x="8561880" y="3822446"/>
            <a:ext cx="1183006" cy="244389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Арка 40">
            <a:extLst>
              <a:ext uri="{FF2B5EF4-FFF2-40B4-BE49-F238E27FC236}">
                <a16:creationId xmlns:a16="http://schemas.microsoft.com/office/drawing/2014/main" id="{1B9A1444-F45F-4A13-9352-B512E9F755EA}"/>
              </a:ext>
            </a:extLst>
          </p:cNvPr>
          <p:cNvSpPr/>
          <p:nvPr/>
        </p:nvSpPr>
        <p:spPr>
          <a:xfrm>
            <a:off x="6455040" y="3779713"/>
            <a:ext cx="1097414" cy="273743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Арка 45">
            <a:extLst>
              <a:ext uri="{FF2B5EF4-FFF2-40B4-BE49-F238E27FC236}">
                <a16:creationId xmlns:a16="http://schemas.microsoft.com/office/drawing/2014/main" id="{5ACFF33F-DA18-4042-947F-D3938D5E8142}"/>
              </a:ext>
            </a:extLst>
          </p:cNvPr>
          <p:cNvSpPr/>
          <p:nvPr/>
        </p:nvSpPr>
        <p:spPr>
          <a:xfrm>
            <a:off x="3521029" y="4618121"/>
            <a:ext cx="1381909" cy="251274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995B6BED-5E2E-4340-A26B-494CD1084BE0}"/>
              </a:ext>
            </a:extLst>
          </p:cNvPr>
          <p:cNvCxnSpPr>
            <a:cxnSpLocks/>
          </p:cNvCxnSpPr>
          <p:nvPr/>
        </p:nvCxnSpPr>
        <p:spPr>
          <a:xfrm>
            <a:off x="6950880" y="5159809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A5665ACB-9760-440F-85B1-B8D1ED1BDE95}"/>
              </a:ext>
            </a:extLst>
          </p:cNvPr>
          <p:cNvCxnSpPr>
            <a:cxnSpLocks/>
          </p:cNvCxnSpPr>
          <p:nvPr/>
        </p:nvCxnSpPr>
        <p:spPr>
          <a:xfrm>
            <a:off x="4406067" y="5213061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0A3DD62E-A898-474F-91D1-F7A5ED02CCBF}"/>
              </a:ext>
            </a:extLst>
          </p:cNvPr>
          <p:cNvSpPr txBox="1"/>
          <p:nvPr/>
        </p:nvSpPr>
        <p:spPr>
          <a:xfrm>
            <a:off x="4797878" y="361547"/>
            <a:ext cx="2842057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latin typeface="Century" panose="02040604050505020304" pitchFamily="18" charset="0"/>
              </a:rPr>
              <a:t>  ключик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E055D6E-2CAF-42EB-8D42-4A3A06BBC5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82731" y="2873786"/>
            <a:ext cx="591458" cy="3103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847E2269-B8BF-4077-B872-99F99CCBBFF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02438" y="2793572"/>
            <a:ext cx="552482" cy="38247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12208B9-71F7-497E-8549-D70E1DAC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13367" y="3713854"/>
            <a:ext cx="591458" cy="3103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58D50D1-E454-40A0-BA29-E3BEA083B20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089486" y="3707182"/>
            <a:ext cx="591458" cy="3103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95366F4-EC54-4DDB-A85C-7337A65D92C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950880" y="4501167"/>
            <a:ext cx="591458" cy="31033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F816D09-326A-42D4-BF3E-9EAE30BC45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45455" y="2624902"/>
            <a:ext cx="448796" cy="5773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2B6D9C5-B725-40B2-8A5C-5D15DC69D6A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814436" y="2677554"/>
            <a:ext cx="399153" cy="5142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85" name="Арка 84">
            <a:extLst>
              <a:ext uri="{FF2B5EF4-FFF2-40B4-BE49-F238E27FC236}">
                <a16:creationId xmlns:a16="http://schemas.microsoft.com/office/drawing/2014/main" id="{B889AC51-5220-4297-A69B-015F4A5BCBEB}"/>
              </a:ext>
            </a:extLst>
          </p:cNvPr>
          <p:cNvSpPr/>
          <p:nvPr/>
        </p:nvSpPr>
        <p:spPr>
          <a:xfrm>
            <a:off x="1127119" y="3824080"/>
            <a:ext cx="1381909" cy="251274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7" name="Арка 86">
            <a:extLst>
              <a:ext uri="{FF2B5EF4-FFF2-40B4-BE49-F238E27FC236}">
                <a16:creationId xmlns:a16="http://schemas.microsoft.com/office/drawing/2014/main" id="{4A720A86-EF40-421B-AEAA-194E144DB67F}"/>
              </a:ext>
            </a:extLst>
          </p:cNvPr>
          <p:cNvSpPr/>
          <p:nvPr/>
        </p:nvSpPr>
        <p:spPr>
          <a:xfrm>
            <a:off x="3702595" y="3790947"/>
            <a:ext cx="1381909" cy="251274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6321CF93-B5D1-4629-9C7E-A7244C65CD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446464" y="4349189"/>
            <a:ext cx="376732" cy="4854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1E28D70-A9BB-4969-962E-B1E611CD585B}"/>
              </a:ext>
            </a:extLst>
          </p:cNvPr>
          <p:cNvSpPr txBox="1"/>
          <p:nvPr/>
        </p:nvSpPr>
        <p:spPr>
          <a:xfrm>
            <a:off x="2957493" y="5580780"/>
            <a:ext cx="787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Какое слово оказалось </a:t>
            </a:r>
            <a:r>
              <a:rPr lang="ru-RU" sz="32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«лишним» </a:t>
            </a:r>
            <a:r>
              <a:rPr lang="ru-RU" sz="3200" b="1" dirty="0">
                <a:latin typeface="Century Schoolbook" panose="020406040505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2338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6" grpId="0" animBg="1"/>
      <p:bldP spid="86" grpId="0" animBg="1"/>
      <p:bldP spid="85" grpId="0" animBg="1"/>
      <p:bldP spid="87" grpId="0" animBg="1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8C99C2-743C-49BD-A2B9-7A36174C4976}"/>
              </a:ext>
            </a:extLst>
          </p:cNvPr>
          <p:cNvSpPr txBox="1"/>
          <p:nvPr/>
        </p:nvSpPr>
        <p:spPr>
          <a:xfrm>
            <a:off x="363501" y="509908"/>
            <a:ext cx="1146499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Неморфологический способ образования слов</a:t>
            </a:r>
          </a:p>
        </p:txBody>
      </p:sp>
      <p:pic>
        <p:nvPicPr>
          <p:cNvPr id="8" name="Picture 6" descr="https://avatars.mds.yandex.net/get-pdb/1784982/bfbb31e7-223a-468e-aecd-c8ea5e205778/s1200?webp=false">
            <a:extLst>
              <a:ext uri="{FF2B5EF4-FFF2-40B4-BE49-F238E27FC236}">
                <a16:creationId xmlns:a16="http://schemas.microsoft.com/office/drawing/2014/main" id="{A791C646-1A64-41B2-B557-D2933641C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440" y="2194181"/>
            <a:ext cx="19240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veterinar-balakovo.ru/wp-content/uploads/2016/12/FewGhBHRjes-768x1068.jpg">
            <a:extLst>
              <a:ext uri="{FF2B5EF4-FFF2-40B4-BE49-F238E27FC236}">
                <a16:creationId xmlns:a16="http://schemas.microsoft.com/office/drawing/2014/main" id="{1775FEB2-5684-46B9-A813-3B9F80E9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" y="1790861"/>
            <a:ext cx="2478088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2784D71-594E-400F-8905-E5AF30E7430A}"/>
              </a:ext>
            </a:extLst>
          </p:cNvPr>
          <p:cNvSpPr/>
          <p:nvPr/>
        </p:nvSpPr>
        <p:spPr>
          <a:xfrm>
            <a:off x="2395470" y="1651830"/>
            <a:ext cx="7654970" cy="495503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Переход слов из одной части речи в другую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 algn="ctr">
              <a:buAutoNum type="arabicPeriod"/>
            </a:pPr>
            <a:r>
              <a:rPr 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Больной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котёнок жалобно мяукал.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Больной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недавно посетил врача.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2. Это пение </a:t>
            </a:r>
            <a:r>
              <a:rPr lang="ru-RU" sz="2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прекрасно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Певец </a:t>
            </a:r>
            <a:r>
              <a:rPr lang="ru-RU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прекрасно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пел.</a:t>
            </a:r>
          </a:p>
        </p:txBody>
      </p:sp>
    </p:spTree>
    <p:extLst>
      <p:ext uri="{BB962C8B-B14F-4D97-AF65-F5344CB8AC3E}">
        <p14:creationId xmlns:p14="http://schemas.microsoft.com/office/powerpoint/2010/main" val="216166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25BE8C-338E-4A67-B201-F34E1F1697F8}"/>
              </a:ext>
            </a:extLst>
          </p:cNvPr>
          <p:cNvSpPr txBox="1"/>
          <p:nvPr/>
        </p:nvSpPr>
        <p:spPr>
          <a:xfrm>
            <a:off x="3198412" y="268060"/>
            <a:ext cx="579517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Gabriola" panose="04040605051002020D02" pitchFamily="82" charset="0"/>
              </a:rPr>
              <a:t>Обратите внимание !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A2411B7-C409-4D25-A9B9-6E04317AE46D}"/>
              </a:ext>
            </a:extLst>
          </p:cNvPr>
          <p:cNvSpPr/>
          <p:nvPr/>
        </p:nvSpPr>
        <p:spPr>
          <a:xfrm>
            <a:off x="1421540" y="2304381"/>
            <a:ext cx="10610584" cy="39333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" panose="05000000000000000000" pitchFamily="2" charset="2"/>
              <a:buChar char="l"/>
            </a:pPr>
            <a:r>
              <a:rPr lang="ru-RU" altLang="ru-RU" sz="3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Если существительное обозначает признак как предмет, оно образовано от прилагательного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" panose="05000000000000000000" pitchFamily="2" charset="2"/>
              <a:buChar char="l"/>
            </a:pPr>
            <a:r>
              <a:rPr lang="ru-RU" altLang="ru-RU" sz="32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Зелёный - зелень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</a:pPr>
            <a:r>
              <a:rPr lang="ru-RU" altLang="ru-RU" sz="3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" panose="05000000000000000000" pitchFamily="2" charset="2"/>
              <a:buChar char="l"/>
            </a:pPr>
            <a:r>
              <a:rPr lang="ru-RU" altLang="ru-RU" sz="3200" b="1" dirty="0">
                <a:solidFill>
                  <a:srgbClr val="003366"/>
                </a:solidFill>
                <a:latin typeface="Century Gothic" panose="020B0502020202020204" pitchFamily="34" charset="0"/>
              </a:rPr>
              <a:t>Если существительное обозначает действие как предмет, оно образовано от глагола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5000"/>
              <a:buFont typeface="Wingdings" panose="05000000000000000000" pitchFamily="2" charset="2"/>
              <a:buChar char="l"/>
            </a:pPr>
            <a:r>
              <a:rPr lang="ru-RU" altLang="ru-RU" sz="32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Клевать - клёв</a:t>
            </a:r>
          </a:p>
        </p:txBody>
      </p:sp>
      <p:pic>
        <p:nvPicPr>
          <p:cNvPr id="13" name="Picture 2" descr="https://veterinar-balakovo.ru/wp-content/uploads/2016/12/FewGhBHRjes-768x1068.jpg">
            <a:extLst>
              <a:ext uri="{FF2B5EF4-FFF2-40B4-BE49-F238E27FC236}">
                <a16:creationId xmlns:a16="http://schemas.microsoft.com/office/drawing/2014/main" id="{2546F4E4-B070-4C00-BDFE-9EBE74D57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5921"/>
            <a:ext cx="1663596" cy="280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304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1B43BC-F8E9-4C31-B6DE-F5D854ABE99F}"/>
              </a:ext>
            </a:extLst>
          </p:cNvPr>
          <p:cNvSpPr txBox="1"/>
          <p:nvPr/>
        </p:nvSpPr>
        <p:spPr>
          <a:xfrm>
            <a:off x="3244097" y="158217"/>
            <a:ext cx="570380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6000" b="1" dirty="0">
                <a:latin typeface="Gabriola" panose="04040605051002020D02" pitchFamily="82" charset="0"/>
              </a:rPr>
              <a:t>Сложение целых слов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CB5467-34BF-44FF-95E0-90791AA170C7}"/>
              </a:ext>
            </a:extLst>
          </p:cNvPr>
          <p:cNvSpPr txBox="1"/>
          <p:nvPr/>
        </p:nvSpPr>
        <p:spPr>
          <a:xfrm>
            <a:off x="2391648" y="1873780"/>
            <a:ext cx="4614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Garamond" panose="02020404030301010803" pitchFamily="18" charset="0"/>
              </a:rPr>
              <a:t>Диван-кровать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ADC35F-18C9-4D1D-9675-6BF10731E4A2}"/>
              </a:ext>
            </a:extLst>
          </p:cNvPr>
          <p:cNvSpPr txBox="1"/>
          <p:nvPr/>
        </p:nvSpPr>
        <p:spPr>
          <a:xfrm>
            <a:off x="3900700" y="5141248"/>
            <a:ext cx="5067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Garamond" panose="02020404030301010803" pitchFamily="18" charset="0"/>
              </a:rPr>
              <a:t>Кресло – качалка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A5C562-2479-47DC-8A50-52E27AA4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875" y="2874601"/>
            <a:ext cx="2597624" cy="2597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477B2C4-4690-47E6-B364-97CEBD39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040" y="2325924"/>
            <a:ext cx="3949740" cy="29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111\Desktop\картинки\школа\школа\chouettemail.gif">
            <a:extLst>
              <a:ext uri="{FF2B5EF4-FFF2-40B4-BE49-F238E27FC236}">
                <a16:creationId xmlns:a16="http://schemas.microsoft.com/office/drawing/2014/main" id="{C7B878AC-4FE5-4734-9EDF-E0952B23DD9B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0475" y="3047660"/>
            <a:ext cx="2597625" cy="1781917"/>
          </a:xfrm>
          <a:prstGeom prst="rect">
            <a:avLst/>
          </a:prstGeom>
          <a:noFill/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55A3FB9-0685-497C-B05E-09B150CBA1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18" y="4665787"/>
            <a:ext cx="1781917" cy="178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41229" cy="688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60268D-D4F2-4EB2-BC66-AB17F6A87024}"/>
              </a:ext>
            </a:extLst>
          </p:cNvPr>
          <p:cNvSpPr txBox="1"/>
          <p:nvPr/>
        </p:nvSpPr>
        <p:spPr>
          <a:xfrm>
            <a:off x="2856412" y="153125"/>
            <a:ext cx="7302138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Gabriola" panose="04040605051002020D02" pitchFamily="82" charset="0"/>
              </a:rPr>
              <a:t>Сложение основ с помощью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Gabriola" panose="04040605051002020D02" pitchFamily="82" charset="0"/>
              </a:rPr>
              <a:t> соединительных гласных О и Е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D286404-50FD-420E-8CA5-1AD23DDAA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28" y="4118343"/>
            <a:ext cx="3793365" cy="252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49B4F1D-EA41-4637-8222-A40CE0F0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6" y="2324636"/>
            <a:ext cx="2449520" cy="26257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4F952F-6F3F-4B8C-A634-2C16D743ABB7}"/>
              </a:ext>
            </a:extLst>
          </p:cNvPr>
          <p:cNvSpPr txBox="1"/>
          <p:nvPr/>
        </p:nvSpPr>
        <p:spPr>
          <a:xfrm>
            <a:off x="4891274" y="2135734"/>
            <a:ext cx="2194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Верт</a:t>
            </a:r>
            <a:r>
              <a:rPr lang="ru-RU" sz="3200" b="1" u="sng" dirty="0">
                <a:solidFill>
                  <a:srgbClr val="FF0000"/>
                </a:solidFill>
              </a:rPr>
              <a:t>о</a:t>
            </a:r>
            <a:r>
              <a:rPr lang="ru-RU" sz="3200" b="1" dirty="0">
                <a:solidFill>
                  <a:srgbClr val="0070C0"/>
                </a:solidFill>
              </a:rPr>
              <a:t>лёт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Сам</a:t>
            </a:r>
            <a:r>
              <a:rPr lang="ru-RU" sz="3200" b="1" u="sng" dirty="0">
                <a:solidFill>
                  <a:srgbClr val="FF0000"/>
                </a:solidFill>
              </a:rPr>
              <a:t>о</a:t>
            </a:r>
            <a:r>
              <a:rPr lang="ru-RU" sz="3200" b="1" dirty="0">
                <a:solidFill>
                  <a:srgbClr val="0070C0"/>
                </a:solidFill>
              </a:rPr>
              <a:t>кат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Везд</a:t>
            </a:r>
            <a:r>
              <a:rPr lang="ru-RU" sz="3200" b="1" u="sng" dirty="0">
                <a:solidFill>
                  <a:srgbClr val="FF0000"/>
                </a:solidFill>
              </a:rPr>
              <a:t>е</a:t>
            </a:r>
            <a:r>
              <a:rPr lang="ru-RU" sz="3200" b="1" dirty="0">
                <a:solidFill>
                  <a:srgbClr val="0070C0"/>
                </a:solidFill>
              </a:rPr>
              <a:t>ход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6F2E3FF-5EC2-4C35-BDE8-F4DF42247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526" y="2469780"/>
            <a:ext cx="2884869" cy="2480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3003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50"/>
            <a:ext cx="12242934" cy="68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F8174-20F8-4A8A-8C0A-1EA5441B096F}"/>
              </a:ext>
            </a:extLst>
          </p:cNvPr>
          <p:cNvSpPr txBox="1"/>
          <p:nvPr/>
        </p:nvSpPr>
        <p:spPr>
          <a:xfrm>
            <a:off x="3775227" y="247643"/>
            <a:ext cx="4451860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Gabriola" panose="04040605051002020D02" pitchFamily="82" charset="0"/>
              </a:rPr>
              <a:t>Сложение слогов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88C32-5ABA-4DD4-8638-BA0C3E48772B}"/>
              </a:ext>
            </a:extLst>
          </p:cNvPr>
          <p:cNvSpPr txBox="1"/>
          <p:nvPr/>
        </p:nvSpPr>
        <p:spPr>
          <a:xfrm>
            <a:off x="2159400" y="2026280"/>
            <a:ext cx="76835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Century" panose="02040604050505020304" pitchFamily="18" charset="0"/>
              </a:rPr>
              <a:t>Универ</a:t>
            </a:r>
            <a:r>
              <a:rPr lang="ru-RU" sz="3200" b="1" dirty="0">
                <a:solidFill>
                  <a:srgbClr val="FF0000"/>
                </a:solidFill>
                <a:latin typeface="Century" panose="02040604050505020304" pitchFamily="18" charset="0"/>
              </a:rPr>
              <a:t>маг</a:t>
            </a:r>
            <a:r>
              <a:rPr lang="ru-RU" sz="3200" b="1" dirty="0">
                <a:solidFill>
                  <a:srgbClr val="0070C0"/>
                </a:solidFill>
                <a:latin typeface="Century" panose="02040604050505020304" pitchFamily="18" charset="0"/>
              </a:rPr>
              <a:t> – </a:t>
            </a:r>
            <a:r>
              <a:rPr lang="ru-RU" sz="3200" b="1" dirty="0">
                <a:solidFill>
                  <a:srgbClr val="FF0000"/>
                </a:solidFill>
                <a:latin typeface="Century" panose="02040604050505020304" pitchFamily="18" charset="0"/>
              </a:rPr>
              <a:t>универ</a:t>
            </a:r>
            <a:r>
              <a:rPr lang="ru-RU" sz="3200" b="1" dirty="0">
                <a:solidFill>
                  <a:srgbClr val="0070C0"/>
                </a:solidFill>
                <a:latin typeface="Century" panose="02040604050505020304" pitchFamily="18" charset="0"/>
              </a:rPr>
              <a:t>сальный </a:t>
            </a:r>
            <a:r>
              <a:rPr lang="ru-RU" sz="3200" b="1" dirty="0">
                <a:solidFill>
                  <a:srgbClr val="FF0000"/>
                </a:solidFill>
                <a:latin typeface="Century" panose="02040604050505020304" pitchFamily="18" charset="0"/>
              </a:rPr>
              <a:t>маг</a:t>
            </a:r>
            <a:r>
              <a:rPr lang="ru-RU" sz="3200" b="1" dirty="0">
                <a:solidFill>
                  <a:srgbClr val="0070C0"/>
                </a:solidFill>
                <a:latin typeface="Century" panose="02040604050505020304" pitchFamily="18" charset="0"/>
              </a:rPr>
              <a:t>азин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entury" panose="02040604050505020304" pitchFamily="18" charset="0"/>
              </a:rPr>
              <a:t>Зав</a:t>
            </a:r>
            <a:r>
              <a:rPr lang="ru-RU" sz="3200" b="1" dirty="0">
                <a:solidFill>
                  <a:srgbClr val="0070C0"/>
                </a:solidFill>
                <a:latin typeface="Century" panose="02040604050505020304" pitchFamily="18" charset="0"/>
              </a:rPr>
              <a:t>маг – </a:t>
            </a:r>
            <a:r>
              <a:rPr lang="ru-RU" sz="3200" b="1" dirty="0">
                <a:solidFill>
                  <a:srgbClr val="FF0000"/>
                </a:solidFill>
                <a:latin typeface="Century" panose="02040604050505020304" pitchFamily="18" charset="0"/>
              </a:rPr>
              <a:t>зав</a:t>
            </a:r>
            <a:r>
              <a:rPr lang="ru-RU" sz="3200" b="1" dirty="0">
                <a:solidFill>
                  <a:srgbClr val="0070C0"/>
                </a:solidFill>
                <a:latin typeface="Century" panose="02040604050505020304" pitchFamily="18" charset="0"/>
              </a:rPr>
              <a:t>едующий </a:t>
            </a:r>
            <a:r>
              <a:rPr lang="ru-RU" sz="3200" b="1" dirty="0">
                <a:solidFill>
                  <a:srgbClr val="FF0000"/>
                </a:solidFill>
                <a:latin typeface="Century" panose="02040604050505020304" pitchFamily="18" charset="0"/>
              </a:rPr>
              <a:t>маг</a:t>
            </a:r>
            <a:r>
              <a:rPr lang="ru-RU" sz="3200" b="1" dirty="0">
                <a:solidFill>
                  <a:srgbClr val="0070C0"/>
                </a:solidFill>
                <a:latin typeface="Century" panose="02040604050505020304" pitchFamily="18" charset="0"/>
              </a:rPr>
              <a:t>азином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53D530B-A440-4F2F-99F2-D28617511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811" y="3289586"/>
            <a:ext cx="5769735" cy="3320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B68A2196-CAE5-43B3-A75D-038C45B44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4" y="2940059"/>
            <a:ext cx="1683346" cy="2189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7909B94-8E03-4868-B323-6D060243C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676" y="2564889"/>
            <a:ext cx="2356562" cy="33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36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FC47F1-130B-4487-8DE6-BA48C25F7265}"/>
              </a:ext>
            </a:extLst>
          </p:cNvPr>
          <p:cNvSpPr txBox="1"/>
          <p:nvPr/>
        </p:nvSpPr>
        <p:spPr>
          <a:xfrm>
            <a:off x="2421228" y="0"/>
            <a:ext cx="7685069" cy="1446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Gabriola" panose="04040605051002020D02" pitchFamily="82" charset="0"/>
              </a:rPr>
              <a:t>Сложение начальных букв – 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Gabriola" panose="04040605051002020D02" pitchFamily="82" charset="0"/>
              </a:rPr>
              <a:t>аббревиатура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CAB9C-E9F0-4EAD-B658-A750A9348885}"/>
              </a:ext>
            </a:extLst>
          </p:cNvPr>
          <p:cNvSpPr txBox="1"/>
          <p:nvPr/>
        </p:nvSpPr>
        <p:spPr>
          <a:xfrm>
            <a:off x="584382" y="1630567"/>
            <a:ext cx="11023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ТГПУ им. Низами</a:t>
            </a:r>
          </a:p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Ташкентский государственный педагогический университет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727DDA-3455-418B-963C-9AE0A2ED2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7" y="2707785"/>
            <a:ext cx="6073993" cy="3863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5FA226C-022A-413D-A217-D0BDF473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277" y="3516492"/>
            <a:ext cx="3575872" cy="1951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4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455B7A-AA45-42A9-A571-C4917D9C2B0C}"/>
              </a:ext>
            </a:extLst>
          </p:cNvPr>
          <p:cNvSpPr txBox="1"/>
          <p:nvPr/>
        </p:nvSpPr>
        <p:spPr>
          <a:xfrm>
            <a:off x="2943107" y="117750"/>
            <a:ext cx="6588332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Gabriola" panose="04040605051002020D02" pitchFamily="82" charset="0"/>
              </a:rPr>
              <a:t>Сложение начальных звуков –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Gabriola" panose="04040605051002020D02" pitchFamily="82" charset="0"/>
              </a:rPr>
              <a:t>Звуковая аббревиатура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262487-E79F-4405-B234-27F706065A42}"/>
              </a:ext>
            </a:extLst>
          </p:cNvPr>
          <p:cNvSpPr txBox="1"/>
          <p:nvPr/>
        </p:nvSpPr>
        <p:spPr>
          <a:xfrm>
            <a:off x="296461" y="1906493"/>
            <a:ext cx="422402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ТЮЗ</a:t>
            </a: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Т</a:t>
            </a: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еатр </a:t>
            </a:r>
            <a: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ю</a:t>
            </a: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ного </a:t>
            </a:r>
            <a:r>
              <a:rPr lang="ru-RU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з</a:t>
            </a:r>
            <a:r>
              <a:rPr lang="ru-RU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рителя </a:t>
            </a:r>
          </a:p>
        </p:txBody>
      </p:sp>
      <p:pic>
        <p:nvPicPr>
          <p:cNvPr id="9" name="Picture 2" descr="http://www.simurgtravel.com/userfiles/files/5(3).jpg">
            <a:extLst>
              <a:ext uri="{FF2B5EF4-FFF2-40B4-BE49-F238E27FC236}">
                <a16:creationId xmlns:a16="http://schemas.microsoft.com/office/drawing/2014/main" id="{76AA39F9-2AED-46A8-9896-5E229AC4C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371" y="1906493"/>
            <a:ext cx="4224024" cy="2811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E5751104-F2C9-4473-9AEF-D7F350A34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75" y="3979065"/>
            <a:ext cx="4467195" cy="2685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5950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4F980BC-0C77-42BC-ABC2-497DFADADFFB}"/>
              </a:ext>
            </a:extLst>
          </p:cNvPr>
          <p:cNvSpPr/>
          <p:nvPr/>
        </p:nvSpPr>
        <p:spPr>
          <a:xfrm>
            <a:off x="3709014" y="187626"/>
            <a:ext cx="5598007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Gabriola" panose="04040605051002020D02" pitchFamily="82" charset="0"/>
              </a:rPr>
              <a:t>Сложение начальной части</a:t>
            </a:r>
          </a:p>
          <a:p>
            <a:pPr algn="ctr"/>
            <a:r>
              <a:rPr lang="ru-RU" sz="4800" b="1" dirty="0">
                <a:solidFill>
                  <a:srgbClr val="C00000"/>
                </a:solidFill>
                <a:latin typeface="Gabriola" panose="04040605051002020D02" pitchFamily="82" charset="0"/>
              </a:rPr>
              <a:t> слова с целым словом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074E2F-5B0C-4B2C-862A-C6571F3D1CB6}"/>
              </a:ext>
            </a:extLst>
          </p:cNvPr>
          <p:cNvSpPr txBox="1"/>
          <p:nvPr/>
        </p:nvSpPr>
        <p:spPr>
          <a:xfrm>
            <a:off x="1700034" y="2053313"/>
            <a:ext cx="961596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Сам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аркандский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</a:rPr>
              <a:t>г</a:t>
            </a:r>
            <a:r>
              <a:rPr lang="ru-RU" sz="3600" b="1" dirty="0">
                <a:solidFill>
                  <a:srgbClr val="002060"/>
                </a:solidFill>
              </a:rPr>
              <a:t>осударственный </a:t>
            </a:r>
            <a:r>
              <a:rPr lang="ru-RU" sz="3600" b="1" dirty="0">
                <a:solidFill>
                  <a:srgbClr val="FF0000"/>
                </a:solidFill>
              </a:rPr>
              <a:t>у</a:t>
            </a:r>
            <a:r>
              <a:rPr lang="ru-RU" sz="3600" b="1" dirty="0">
                <a:solidFill>
                  <a:srgbClr val="002060"/>
                </a:solidFill>
              </a:rPr>
              <a:t>ниверситет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818E85-1F43-4DAD-81C5-040DE06A2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51" y="3023813"/>
            <a:ext cx="5466460" cy="3211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603AF2-4FF8-4F91-863B-6A35634A9DD6}"/>
              </a:ext>
            </a:extLst>
          </p:cNvPr>
          <p:cNvSpPr txBox="1"/>
          <p:nvPr/>
        </p:nvSpPr>
        <p:spPr>
          <a:xfrm>
            <a:off x="2669685" y="2915549"/>
            <a:ext cx="2093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СамГУ</a:t>
            </a:r>
            <a:endParaRPr lang="ru-RU" sz="4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Мои картинки - Яндекс.Коллекции">
            <a:extLst>
              <a:ext uri="{FF2B5EF4-FFF2-40B4-BE49-F238E27FC236}">
                <a16:creationId xmlns:a16="http://schemas.microsoft.com/office/drawing/2014/main" id="{77C4E814-8FAC-4DD6-B92D-66383FB9A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8" y="3938003"/>
            <a:ext cx="3890648" cy="2561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119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" y="4250"/>
            <a:ext cx="12184445" cy="685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C58706-B8D1-4B9A-85F8-78B20FF90E44}"/>
              </a:ext>
            </a:extLst>
          </p:cNvPr>
          <p:cNvSpPr txBox="1"/>
          <p:nvPr/>
        </p:nvSpPr>
        <p:spPr>
          <a:xfrm>
            <a:off x="2825713" y="386366"/>
            <a:ext cx="6540573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Century" panose="02040604050505020304" pitchFamily="18" charset="0"/>
              </a:rPr>
              <a:t>Что такое орфография</a:t>
            </a:r>
            <a:r>
              <a:rPr lang="ru-RU" sz="4400" b="1" dirty="0"/>
              <a:t>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3A82F3-7D70-4D30-947D-498A3AD263F7}"/>
              </a:ext>
            </a:extLst>
          </p:cNvPr>
          <p:cNvSpPr/>
          <p:nvPr/>
        </p:nvSpPr>
        <p:spPr>
          <a:xfrm>
            <a:off x="1157973" y="1957974"/>
            <a:ext cx="102771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sz="4000" b="1" dirty="0" err="1">
                <a:solidFill>
                  <a:srgbClr val="7030A0"/>
                </a:solidFill>
                <a:latin typeface="Garamond" panose="02020404030301010803" pitchFamily="18" charset="0"/>
              </a:rPr>
              <a:t>Орфогра́фия</a:t>
            </a:r>
            <a:r>
              <a:rPr lang="ru-RU" sz="4000" b="1" dirty="0">
                <a:solidFill>
                  <a:srgbClr val="00B050"/>
                </a:solidFill>
                <a:latin typeface="Garamond" panose="02020404030301010803" pitchFamily="18" charset="0"/>
              </a:rPr>
              <a:t> </a:t>
            </a:r>
            <a:r>
              <a:rPr lang="ru-RU" sz="3600" b="1" dirty="0">
                <a:solidFill>
                  <a:srgbClr val="333333"/>
                </a:solidFill>
                <a:latin typeface="Garamond" panose="02020404030301010803" pitchFamily="18" charset="0"/>
              </a:rPr>
              <a:t>(от греч. </a:t>
            </a:r>
            <a:r>
              <a:rPr lang="ru-RU" sz="3600" b="1" dirty="0" err="1">
                <a:solidFill>
                  <a:srgbClr val="333333"/>
                </a:solidFill>
                <a:latin typeface="Garamond" panose="02020404030301010803" pitchFamily="18" charset="0"/>
              </a:rPr>
              <a:t>ὀρθός</a:t>
            </a:r>
            <a:r>
              <a:rPr lang="ru-RU" sz="3600" b="1" dirty="0">
                <a:solidFill>
                  <a:srgbClr val="333333"/>
                </a:solidFill>
                <a:latin typeface="Garamond" panose="02020404030301010803" pitchFamily="18" charset="0"/>
              </a:rPr>
              <a:t> -«правильный» и</a:t>
            </a:r>
          </a:p>
          <a:p>
            <a:r>
              <a:rPr lang="ru-RU" sz="3600" b="1" dirty="0">
                <a:solidFill>
                  <a:srgbClr val="333333"/>
                </a:solidFill>
                <a:latin typeface="Garamond" panose="02020404030301010803" pitchFamily="18" charset="0"/>
              </a:rPr>
              <a:t>     </a:t>
            </a:r>
            <a:r>
              <a:rPr lang="ru-RU" sz="3600" b="1" dirty="0" err="1">
                <a:solidFill>
                  <a:srgbClr val="333333"/>
                </a:solidFill>
                <a:latin typeface="Garamond" panose="02020404030301010803" pitchFamily="18" charset="0"/>
              </a:rPr>
              <a:t>γράφω</a:t>
            </a:r>
            <a:r>
              <a:rPr lang="ru-RU" sz="3600" b="1" dirty="0">
                <a:solidFill>
                  <a:srgbClr val="333333"/>
                </a:solidFill>
                <a:latin typeface="Garamond" panose="02020404030301010803" pitchFamily="18" charset="0"/>
              </a:rPr>
              <a:t> — «пишу» ) — единообразие передачи слов и грамматических форм речи на письме.</a:t>
            </a:r>
            <a:endParaRPr lang="ru-RU" sz="3600" b="1" dirty="0">
              <a:latin typeface="Garamond" panose="020204040303010108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45A01D-D86A-494D-8930-FD76AC779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200" y="3824130"/>
            <a:ext cx="3030089" cy="2647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E95A1E0-FD0D-4CC9-9226-12F438E5A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14" y="4230537"/>
            <a:ext cx="2104959" cy="1497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A10BBD-44A0-4A92-BB81-0C554C17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67" y="3873069"/>
            <a:ext cx="1894221" cy="1234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1654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E19070-72EB-4AD9-AB8C-293F8CF5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833B8B-4B08-4740-B7D0-227C465DBC9F}"/>
              </a:ext>
            </a:extLst>
          </p:cNvPr>
          <p:cNvSpPr txBox="1"/>
          <p:nvPr/>
        </p:nvSpPr>
        <p:spPr>
          <a:xfrm>
            <a:off x="734096" y="243512"/>
            <a:ext cx="5666704" cy="6370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Как растут слова.</a:t>
            </a:r>
          </a:p>
          <a:p>
            <a:pPr algn="ctr"/>
            <a:endParaRPr lang="ru-RU" sz="2400" b="1" dirty="0"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Как-то много лет назад</a:t>
            </a:r>
          </a:p>
          <a:p>
            <a:pPr algn="ctr"/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Посадили</a:t>
            </a:r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странный 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сад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Не был сад фруктовым-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Был он только словом.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Это слово, слово-корень,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Разрастаться стало вскоре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И плоды нам принесло-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Стало много новых слов.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Вот из 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сада</a:t>
            </a:r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вам 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рассада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Вот еще посадки рядом.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А вот 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садовод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С ним 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садовник</a:t>
            </a:r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идёт.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Очень интересно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Гулять в 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саду </a:t>
            </a:r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словесном!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4459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8"/>
            <a:ext cx="12177405" cy="684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770188-8322-4CEB-857A-2A16CB4EAD4C}"/>
              </a:ext>
            </a:extLst>
          </p:cNvPr>
          <p:cNvSpPr txBox="1"/>
          <p:nvPr/>
        </p:nvSpPr>
        <p:spPr>
          <a:xfrm>
            <a:off x="1762539" y="338584"/>
            <a:ext cx="10041531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Century Gothic" panose="020B0502020202020204" pitchFamily="34" charset="0"/>
              </a:rPr>
              <a:t>Правописание приставок на З и 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946A8-E490-44C9-990D-40D97CF2DF2C}"/>
              </a:ext>
            </a:extLst>
          </p:cNvPr>
          <p:cNvSpPr txBox="1"/>
          <p:nvPr/>
        </p:nvSpPr>
        <p:spPr>
          <a:xfrm>
            <a:off x="1171977" y="1815921"/>
            <a:ext cx="3065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Перед звонкими согласными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F3A05-72F0-47B8-B7A3-B5A78C0907B6}"/>
              </a:ext>
            </a:extLst>
          </p:cNvPr>
          <p:cNvSpPr txBox="1"/>
          <p:nvPr/>
        </p:nvSpPr>
        <p:spPr>
          <a:xfrm>
            <a:off x="3245476" y="2408349"/>
            <a:ext cx="2092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без   безбрежный</a:t>
            </a:r>
          </a:p>
          <a:p>
            <a:r>
              <a:rPr lang="ru-RU" dirty="0"/>
              <a:t>воз    возгордиться </a:t>
            </a:r>
          </a:p>
          <a:p>
            <a:r>
              <a:rPr lang="ru-RU" dirty="0" err="1"/>
              <a:t>вз</a:t>
            </a:r>
            <a:r>
              <a:rPr lang="ru-RU" dirty="0"/>
              <a:t>       взбежать</a:t>
            </a:r>
          </a:p>
          <a:p>
            <a:r>
              <a:rPr lang="ru-RU" dirty="0"/>
              <a:t> 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55E794F-5AD2-4054-BF0C-B3DC76D06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" y="-74054"/>
            <a:ext cx="12177405" cy="693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63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6511E-A91D-4626-B404-E0D1BE7758EA}"/>
              </a:ext>
            </a:extLst>
          </p:cNvPr>
          <p:cNvSpPr txBox="1"/>
          <p:nvPr/>
        </p:nvSpPr>
        <p:spPr>
          <a:xfrm>
            <a:off x="4170249" y="474771"/>
            <a:ext cx="447556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Century Schoolbook" panose="02040604050505020304" pitchFamily="18" charset="0"/>
              </a:rPr>
              <a:t>Упражнение 14.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94D24-4A71-4CFD-A521-174B7FDB6D7B}"/>
              </a:ext>
            </a:extLst>
          </p:cNvPr>
          <p:cNvSpPr txBox="1"/>
          <p:nvPr/>
        </p:nvSpPr>
        <p:spPr>
          <a:xfrm>
            <a:off x="1298619" y="1669268"/>
            <a:ext cx="95947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entury Schoolbook" panose="02040604050505020304" pitchFamily="18" charset="0"/>
              </a:rPr>
              <a:t>	</a:t>
            </a:r>
            <a:r>
              <a:rPr lang="ru-RU" sz="2800" b="1" dirty="0">
                <a:solidFill>
                  <a:srgbClr val="7030A0"/>
                </a:solidFill>
                <a:latin typeface="Century Schoolbook" panose="02040604050505020304" pitchFamily="18" charset="0"/>
              </a:rPr>
              <a:t>Вставьте пропущенные буквы, объясните </a:t>
            </a:r>
          </a:p>
          <a:p>
            <a:r>
              <a:rPr lang="ru-RU" sz="2800" b="1" dirty="0">
                <a:solidFill>
                  <a:srgbClr val="7030A0"/>
                </a:solidFill>
                <a:latin typeface="Century Schoolbook" panose="02040604050505020304" pitchFamily="18" charset="0"/>
              </a:rPr>
              <a:t>                           правописание приставок.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090A76-514C-4F5A-94B6-62E45CAFCCD0}"/>
              </a:ext>
            </a:extLst>
          </p:cNvPr>
          <p:cNvSpPr txBox="1"/>
          <p:nvPr/>
        </p:nvSpPr>
        <p:spPr>
          <a:xfrm>
            <a:off x="426819" y="2623375"/>
            <a:ext cx="1133836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dirty="0">
                <a:latin typeface="Century Gothic" panose="020B0502020202020204" pitchFamily="34" charset="0"/>
              </a:rPr>
              <a:t>	  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Ра…весить,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ра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…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ноцветный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ра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…ставить,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            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ра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…смотреть, в…дрогнет,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ра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…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ъезд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          и…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чезнуть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, бе…крайний, бе…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брежный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                  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чре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…мерный.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4A2F71-BCFE-4A2E-A370-EC44030EEFF3}"/>
              </a:ext>
            </a:extLst>
          </p:cNvPr>
          <p:cNvSpPr txBox="1"/>
          <p:nvPr/>
        </p:nvSpPr>
        <p:spPr>
          <a:xfrm>
            <a:off x="5300777" y="2711907"/>
            <a:ext cx="415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5169A6-6D22-4B21-9A96-853E1A5ABA79}"/>
              </a:ext>
            </a:extLst>
          </p:cNvPr>
          <p:cNvSpPr txBox="1"/>
          <p:nvPr/>
        </p:nvSpPr>
        <p:spPr>
          <a:xfrm>
            <a:off x="2424150" y="2721114"/>
            <a:ext cx="415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F8867B-96C3-4FEA-9262-CCB64889520B}"/>
              </a:ext>
            </a:extLst>
          </p:cNvPr>
          <p:cNvSpPr txBox="1"/>
          <p:nvPr/>
        </p:nvSpPr>
        <p:spPr>
          <a:xfrm>
            <a:off x="2869258" y="3547237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36EE-2728-4F62-9540-DE7E6C7EFDD9}"/>
              </a:ext>
            </a:extLst>
          </p:cNvPr>
          <p:cNvSpPr txBox="1"/>
          <p:nvPr/>
        </p:nvSpPr>
        <p:spPr>
          <a:xfrm>
            <a:off x="9096462" y="2751024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A6E01-C1B5-463B-A5CB-50DBF24CB41E}"/>
              </a:ext>
            </a:extLst>
          </p:cNvPr>
          <p:cNvSpPr txBox="1"/>
          <p:nvPr/>
        </p:nvSpPr>
        <p:spPr>
          <a:xfrm>
            <a:off x="9329910" y="3515927"/>
            <a:ext cx="415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DA1D43-1144-4486-B467-3F967DA65E83}"/>
              </a:ext>
            </a:extLst>
          </p:cNvPr>
          <p:cNvSpPr txBox="1"/>
          <p:nvPr/>
        </p:nvSpPr>
        <p:spPr>
          <a:xfrm>
            <a:off x="6200284" y="3538240"/>
            <a:ext cx="415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C2D678-EE65-4684-A8DE-A6D92E635D2E}"/>
              </a:ext>
            </a:extLst>
          </p:cNvPr>
          <p:cNvSpPr txBox="1"/>
          <p:nvPr/>
        </p:nvSpPr>
        <p:spPr>
          <a:xfrm>
            <a:off x="5261328" y="4353334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3E9FEB-8F24-4822-8545-9B42723EA984}"/>
              </a:ext>
            </a:extLst>
          </p:cNvPr>
          <p:cNvSpPr txBox="1"/>
          <p:nvPr/>
        </p:nvSpPr>
        <p:spPr>
          <a:xfrm>
            <a:off x="2185497" y="4370958"/>
            <a:ext cx="609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с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5ED02C-DC06-448F-A090-A1023D4A6B88}"/>
              </a:ext>
            </a:extLst>
          </p:cNvPr>
          <p:cNvSpPr txBox="1"/>
          <p:nvPr/>
        </p:nvSpPr>
        <p:spPr>
          <a:xfrm>
            <a:off x="3775586" y="4999665"/>
            <a:ext cx="415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B8D45-5300-4643-8159-2247EDA05FF8}"/>
              </a:ext>
            </a:extLst>
          </p:cNvPr>
          <p:cNvSpPr txBox="1"/>
          <p:nvPr/>
        </p:nvSpPr>
        <p:spPr>
          <a:xfrm>
            <a:off x="8560085" y="4322556"/>
            <a:ext cx="415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277E5-8D00-4B2A-BAFF-E3124E550764}"/>
              </a:ext>
            </a:extLst>
          </p:cNvPr>
          <p:cNvSpPr txBox="1"/>
          <p:nvPr/>
        </p:nvSpPr>
        <p:spPr>
          <a:xfrm>
            <a:off x="4409208" y="5902714"/>
            <a:ext cx="6928500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entury" panose="02040604050505020304" pitchFamily="18" charset="0"/>
              </a:rPr>
              <a:t>Какое слово оказалось «лишним»?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EF153F2-617F-4644-9135-0DA547D89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521" y="2732615"/>
            <a:ext cx="757869" cy="293489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EB694FEB-7DF1-4660-9BAA-544F814EC1E2}"/>
              </a:ext>
            </a:extLst>
          </p:cNvPr>
          <p:cNvCxnSpPr>
            <a:cxnSpLocks/>
          </p:cNvCxnSpPr>
          <p:nvPr/>
        </p:nvCxnSpPr>
        <p:spPr>
          <a:xfrm>
            <a:off x="2812390" y="3419793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74C5A220-8878-4269-B0F6-75E3482F5178}"/>
              </a:ext>
            </a:extLst>
          </p:cNvPr>
          <p:cNvCxnSpPr>
            <a:cxnSpLocks/>
          </p:cNvCxnSpPr>
          <p:nvPr/>
        </p:nvCxnSpPr>
        <p:spPr>
          <a:xfrm>
            <a:off x="5696847" y="3397355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3C4AD2C-D574-4C38-A7D2-6AC6E7FB735C}"/>
              </a:ext>
            </a:extLst>
          </p:cNvPr>
          <p:cNvCxnSpPr>
            <a:cxnSpLocks/>
          </p:cNvCxnSpPr>
          <p:nvPr/>
        </p:nvCxnSpPr>
        <p:spPr>
          <a:xfrm>
            <a:off x="9576080" y="3397355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BE8B455D-3BFB-498D-9232-806C53591342}"/>
              </a:ext>
            </a:extLst>
          </p:cNvPr>
          <p:cNvCxnSpPr>
            <a:cxnSpLocks/>
          </p:cNvCxnSpPr>
          <p:nvPr/>
        </p:nvCxnSpPr>
        <p:spPr>
          <a:xfrm>
            <a:off x="3323376" y="4223813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8FE921FD-6821-4EDB-A804-9C8880B58562}"/>
              </a:ext>
            </a:extLst>
          </p:cNvPr>
          <p:cNvCxnSpPr>
            <a:cxnSpLocks/>
          </p:cNvCxnSpPr>
          <p:nvPr/>
        </p:nvCxnSpPr>
        <p:spPr>
          <a:xfrm>
            <a:off x="6443318" y="4322556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41F19DB2-1FB2-4C1E-82F0-B234CBEB6B07}"/>
              </a:ext>
            </a:extLst>
          </p:cNvPr>
          <p:cNvCxnSpPr>
            <a:cxnSpLocks/>
          </p:cNvCxnSpPr>
          <p:nvPr/>
        </p:nvCxnSpPr>
        <p:spPr>
          <a:xfrm>
            <a:off x="2704847" y="5017289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520AA649-2958-4C93-8D6B-274EBBFF2A8D}"/>
              </a:ext>
            </a:extLst>
          </p:cNvPr>
          <p:cNvCxnSpPr>
            <a:cxnSpLocks/>
          </p:cNvCxnSpPr>
          <p:nvPr/>
        </p:nvCxnSpPr>
        <p:spPr>
          <a:xfrm>
            <a:off x="5685449" y="5055926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3D0C3E0C-8A27-4B5A-9984-622846D2D578}"/>
              </a:ext>
            </a:extLst>
          </p:cNvPr>
          <p:cNvCxnSpPr>
            <a:cxnSpLocks/>
          </p:cNvCxnSpPr>
          <p:nvPr/>
        </p:nvCxnSpPr>
        <p:spPr>
          <a:xfrm>
            <a:off x="9005916" y="4981315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19BE588A-EBA7-4F8E-8401-5E24AE795C27}"/>
              </a:ext>
            </a:extLst>
          </p:cNvPr>
          <p:cNvCxnSpPr>
            <a:cxnSpLocks/>
          </p:cNvCxnSpPr>
          <p:nvPr/>
        </p:nvCxnSpPr>
        <p:spPr>
          <a:xfrm>
            <a:off x="4283068" y="5738054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C0E5263-9B22-44BA-8062-96F008EEE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026" y="3618242"/>
            <a:ext cx="757869" cy="29348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9BA5EC3-BB27-4C23-AF2E-DEA319370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507" y="3538240"/>
            <a:ext cx="757869" cy="29348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DF9D74A-F41F-4E0C-B753-2E3E0F560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907" y="2807010"/>
            <a:ext cx="741173" cy="28702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CFF28AF-C6CA-4EBF-B87A-5676E682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393" y="2741345"/>
            <a:ext cx="1021896" cy="39573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56DE07B-654C-4407-8483-FC7E304D5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35" y="4436561"/>
            <a:ext cx="757869" cy="29348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8ECB9A6-6D55-4BCE-A0D6-4A6ED8842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36" y="3524459"/>
            <a:ext cx="757869" cy="29348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58D63E3-4990-41B8-88F3-A76DAE9CF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857" y="4421105"/>
            <a:ext cx="757869" cy="29348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027D2CA-CE92-4B70-8576-54C083C85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433" y="4400634"/>
            <a:ext cx="757869" cy="29348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6A05DAA-74C4-4F41-BCE5-2C15851E4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380" y="5100005"/>
            <a:ext cx="757869" cy="29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83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4EAFA40-D4B9-48D3-A9B7-45CAD830CE50}"/>
              </a:ext>
            </a:extLst>
          </p:cNvPr>
          <p:cNvSpPr/>
          <p:nvPr/>
        </p:nvSpPr>
        <p:spPr>
          <a:xfrm>
            <a:off x="1605566" y="2820748"/>
            <a:ext cx="8336924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424547"/>
                </a:solidFill>
                <a:latin typeface="Century Gothic" panose="020B0502020202020204" pitchFamily="34" charset="0"/>
              </a:rPr>
              <a:t>Разделительный </a:t>
            </a:r>
            <a:r>
              <a:rPr lang="ru-R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Ъ </a:t>
            </a:r>
            <a:r>
              <a:rPr lang="ru-RU" sz="3600" b="1" dirty="0">
                <a:solidFill>
                  <a:srgbClr val="424547"/>
                </a:solidFill>
                <a:latin typeface="Century Gothic" panose="020B0502020202020204" pitchFamily="34" charset="0"/>
              </a:rPr>
              <a:t>пишется :</a:t>
            </a:r>
          </a:p>
          <a:p>
            <a:pPr algn="ctr"/>
            <a:r>
              <a:rPr lang="ru-RU" sz="3600" b="1" dirty="0">
                <a:solidFill>
                  <a:srgbClr val="424547"/>
                </a:solidFill>
                <a:latin typeface="Century Gothic" panose="020B0502020202020204" pitchFamily="34" charset="0"/>
              </a:rPr>
              <a:t> После приставок на согласный перед буквами Е,Ё,Ю,Я: разъ</a:t>
            </a:r>
            <a:r>
              <a:rPr lang="ru-RU" sz="3600" b="1" u="sng" dirty="0">
                <a:solidFill>
                  <a:srgbClr val="424547"/>
                </a:solidFill>
                <a:latin typeface="Century Gothic" panose="020B0502020202020204" pitchFamily="34" charset="0"/>
              </a:rPr>
              <a:t>е</a:t>
            </a:r>
            <a:r>
              <a:rPr lang="ru-RU" sz="3600" b="1" dirty="0">
                <a:solidFill>
                  <a:srgbClr val="424547"/>
                </a:solidFill>
                <a:latin typeface="Century Gothic" panose="020B0502020202020204" pitchFamily="34" charset="0"/>
              </a:rPr>
              <a:t>хаться,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разъезд</a:t>
            </a:r>
            <a:r>
              <a:rPr lang="ru-RU" sz="3600" b="1" dirty="0">
                <a:solidFill>
                  <a:srgbClr val="424547"/>
                </a:solidFill>
                <a:latin typeface="Century Gothic" panose="020B0502020202020204" pitchFamily="34" charset="0"/>
              </a:rPr>
              <a:t>, разъ</a:t>
            </a:r>
            <a:r>
              <a:rPr lang="ru-RU" sz="3600" b="1" u="sng" dirty="0">
                <a:solidFill>
                  <a:srgbClr val="424547"/>
                </a:solidFill>
                <a:latin typeface="Century Gothic" panose="020B0502020202020204" pitchFamily="34" charset="0"/>
              </a:rPr>
              <a:t>ё</a:t>
            </a:r>
            <a:r>
              <a:rPr lang="ru-RU" sz="3600" b="1" dirty="0">
                <a:solidFill>
                  <a:srgbClr val="424547"/>
                </a:solidFill>
                <a:latin typeface="Century Gothic" panose="020B0502020202020204" pitchFamily="34" charset="0"/>
              </a:rPr>
              <a:t>мный, предъ</a:t>
            </a:r>
            <a:r>
              <a:rPr lang="ru-RU" sz="3600" b="1" u="sng" dirty="0">
                <a:solidFill>
                  <a:srgbClr val="424547"/>
                </a:solidFill>
                <a:latin typeface="Century Gothic" panose="020B0502020202020204" pitchFamily="34" charset="0"/>
              </a:rPr>
              <a:t>ю</a:t>
            </a:r>
            <a:r>
              <a:rPr lang="ru-RU" sz="3600" b="1" dirty="0">
                <a:solidFill>
                  <a:srgbClr val="424547"/>
                </a:solidFill>
                <a:latin typeface="Century Gothic" panose="020B0502020202020204" pitchFamily="34" charset="0"/>
              </a:rPr>
              <a:t>билейный, сверхъ</a:t>
            </a:r>
            <a:r>
              <a:rPr lang="ru-RU" sz="3600" b="1" u="sng" dirty="0">
                <a:solidFill>
                  <a:srgbClr val="424547"/>
                </a:solidFill>
                <a:latin typeface="Century Gothic" panose="020B0502020202020204" pitchFamily="34" charset="0"/>
              </a:rPr>
              <a:t>я</a:t>
            </a:r>
            <a:r>
              <a:rPr lang="ru-RU" sz="3600" b="1" dirty="0">
                <a:solidFill>
                  <a:srgbClr val="424547"/>
                </a:solidFill>
                <a:latin typeface="Century Gothic" panose="020B0502020202020204" pitchFamily="34" charset="0"/>
              </a:rPr>
              <a:t>ркий.</a:t>
            </a:r>
            <a:endParaRPr lang="ru-RU" sz="3600" b="1" i="0" dirty="0">
              <a:solidFill>
                <a:srgbClr val="424547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84979-802B-489F-B791-AA732DC51DA7}"/>
              </a:ext>
            </a:extLst>
          </p:cNvPr>
          <p:cNvSpPr txBox="1"/>
          <p:nvPr/>
        </p:nvSpPr>
        <p:spPr>
          <a:xfrm>
            <a:off x="4930709" y="1815920"/>
            <a:ext cx="2073003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разъезд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DE9F629-0720-4966-90D3-362CEF92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548" y="1789658"/>
            <a:ext cx="2893452" cy="407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26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6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81B2D4C-48C2-4A6E-8F8E-A137DEEDE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6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4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578A053-6C1F-4C59-8F84-0157542108A4}"/>
              </a:ext>
            </a:extLst>
          </p:cNvPr>
          <p:cNvSpPr/>
          <p:nvPr/>
        </p:nvSpPr>
        <p:spPr>
          <a:xfrm>
            <a:off x="287628" y="1766688"/>
            <a:ext cx="11616744" cy="49552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                              </a:t>
            </a:r>
            <a:r>
              <a:rPr lang="ru-RU" sz="3200" b="1" dirty="0">
                <a:solidFill>
                  <a:srgbClr val="002060"/>
                </a:solidFill>
                <a:latin typeface="Garamond" panose="02020404030301010803" pitchFamily="18" charset="0"/>
              </a:rPr>
              <a:t>Замените сочетания слов синонимами с приставкой </a:t>
            </a:r>
          </a:p>
          <a:p>
            <a:r>
              <a:rPr lang="ru-RU" sz="4000" b="1" dirty="0">
                <a:solidFill>
                  <a:srgbClr val="00B050"/>
                </a:solidFill>
                <a:latin typeface="Garamond" panose="02020404030301010803" pitchFamily="18" charset="0"/>
              </a:rPr>
              <a:t>                      пре-</a:t>
            </a:r>
            <a:r>
              <a:rPr lang="ru-RU" sz="2800" b="1" dirty="0">
                <a:latin typeface="Garamond" panose="02020404030301010803" pitchFamily="18" charset="0"/>
              </a:rPr>
              <a:t> или </a:t>
            </a:r>
            <a:r>
              <a:rPr lang="ru-RU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при-</a:t>
            </a:r>
            <a:r>
              <a:rPr lang="ru-RU" sz="2800" b="1" dirty="0">
                <a:latin typeface="Garamond" panose="02020404030301010803" pitchFamily="18" charset="0"/>
              </a:rPr>
              <a:t>.  </a:t>
            </a:r>
            <a:r>
              <a:rPr lang="ru-RU" sz="3200" b="1" dirty="0">
                <a:solidFill>
                  <a:srgbClr val="002060"/>
                </a:solidFill>
                <a:latin typeface="Garamond" panose="02020404030301010803" pitchFamily="18" charset="0"/>
              </a:rPr>
              <a:t>Запишите их.  </a:t>
            </a:r>
          </a:p>
          <a:p>
            <a:endParaRPr lang="ru-RU" sz="2800" b="1" dirty="0">
              <a:latin typeface="Garamond" panose="02020404030301010803" pitchFamily="18" charset="0"/>
            </a:endParaRPr>
          </a:p>
          <a:p>
            <a:pPr algn="just"/>
            <a:r>
              <a:rPr lang="ru-RU" sz="2800" b="1" dirty="0">
                <a:latin typeface="Garamond" panose="02020404030301010803" pitchFamily="18" charset="0"/>
              </a:rPr>
              <a:t>	</a:t>
            </a:r>
            <a:r>
              <a:rPr lang="ru-RU" sz="3600" b="1" dirty="0">
                <a:latin typeface="Garamond" panose="02020404030301010803" pitchFamily="18" charset="0"/>
              </a:rPr>
              <a:t>Находящийся возле школы; добавить что-нибудь; выдать недругу тайну; устный рассказ, история, передающаяся из поколения в поколение; склонности, ставшие обычными, постоянными; расположенный недалеко от города; аппарат, принимающий радиоволны; очень громкий.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46A8D-20E8-4E55-B220-816734359146}"/>
              </a:ext>
            </a:extLst>
          </p:cNvPr>
          <p:cNvSpPr txBox="1"/>
          <p:nvPr/>
        </p:nvSpPr>
        <p:spPr>
          <a:xfrm>
            <a:off x="4170249" y="474771"/>
            <a:ext cx="447556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Century Schoolbook" panose="02040604050505020304" pitchFamily="18" charset="0"/>
              </a:rPr>
              <a:t>Упражнение 15.</a:t>
            </a:r>
          </a:p>
        </p:txBody>
      </p:sp>
    </p:spTree>
    <p:extLst>
      <p:ext uri="{BB962C8B-B14F-4D97-AF65-F5344CB8AC3E}">
        <p14:creationId xmlns:p14="http://schemas.microsoft.com/office/powerpoint/2010/main" val="868985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44E378-B0CB-4D8F-94DC-83BFB06D72F8}"/>
              </a:ext>
            </a:extLst>
          </p:cNvPr>
          <p:cNvSpPr txBox="1"/>
          <p:nvPr/>
        </p:nvSpPr>
        <p:spPr>
          <a:xfrm>
            <a:off x="2448415" y="2126865"/>
            <a:ext cx="67778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latin typeface="Garamond" panose="02020404030301010803" pitchFamily="18" charset="0"/>
              </a:rPr>
              <a:t>	</a:t>
            </a:r>
            <a:r>
              <a:rPr lang="ru-RU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При</a:t>
            </a:r>
            <a:r>
              <a:rPr lang="ru-RU" sz="3600" b="1" dirty="0">
                <a:latin typeface="Garamond" panose="02020404030301010803" pitchFamily="18" charset="0"/>
              </a:rPr>
              <a:t>школьный, </a:t>
            </a:r>
            <a:r>
              <a:rPr lang="ru-RU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при</a:t>
            </a:r>
            <a:r>
              <a:rPr lang="ru-RU" sz="3600" b="1" dirty="0">
                <a:latin typeface="Garamond" panose="02020404030301010803" pitchFamily="18" charset="0"/>
              </a:rPr>
              <a:t>бавить,</a:t>
            </a:r>
          </a:p>
          <a:p>
            <a:pPr algn="ctr"/>
            <a:r>
              <a:rPr lang="ru-RU" sz="3600" b="1" dirty="0">
                <a:latin typeface="Garamond" panose="02020404030301010803" pitchFamily="18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пре</a:t>
            </a:r>
            <a:r>
              <a:rPr lang="ru-RU" sz="3600" b="1" dirty="0">
                <a:latin typeface="Garamond" panose="02020404030301010803" pitchFamily="18" charset="0"/>
              </a:rPr>
              <a:t>дать, </a:t>
            </a:r>
            <a:r>
              <a:rPr lang="ru-RU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пре</a:t>
            </a:r>
            <a:r>
              <a:rPr lang="ru-RU" sz="3600" b="1" dirty="0">
                <a:latin typeface="Garamond" panose="02020404030301010803" pitchFamily="18" charset="0"/>
              </a:rPr>
              <a:t>дание, </a:t>
            </a:r>
          </a:p>
          <a:p>
            <a:pPr algn="ctr"/>
            <a:r>
              <a:rPr lang="ru-RU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при</a:t>
            </a:r>
            <a:r>
              <a:rPr lang="ru-RU" sz="3600" b="1" dirty="0">
                <a:latin typeface="Garamond" panose="02020404030301010803" pitchFamily="18" charset="0"/>
              </a:rPr>
              <a:t>вычка,  </a:t>
            </a:r>
            <a:r>
              <a:rPr lang="ru-RU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при</a:t>
            </a:r>
            <a:r>
              <a:rPr lang="ru-RU" sz="3600" b="1" dirty="0">
                <a:latin typeface="Garamond" panose="02020404030301010803" pitchFamily="18" charset="0"/>
              </a:rPr>
              <a:t>городный,  </a:t>
            </a:r>
          </a:p>
          <a:p>
            <a:pPr algn="ctr"/>
            <a:r>
              <a:rPr lang="ru-RU" sz="3600" b="1" dirty="0">
                <a:solidFill>
                  <a:srgbClr val="00B050"/>
                </a:solidFill>
                <a:latin typeface="Garamond" panose="02020404030301010803" pitchFamily="18" charset="0"/>
              </a:rPr>
              <a:t>при</a:t>
            </a:r>
            <a:r>
              <a:rPr lang="ru-RU" sz="3600" b="1" dirty="0">
                <a:latin typeface="Garamond" panose="02020404030301010803" pitchFamily="18" charset="0"/>
              </a:rPr>
              <a:t>ёмник, </a:t>
            </a:r>
            <a:r>
              <a:rPr lang="ru-RU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>пре</a:t>
            </a:r>
            <a:r>
              <a:rPr lang="ru-RU" sz="3600" b="1" dirty="0">
                <a:latin typeface="Garamond" panose="02020404030301010803" pitchFamily="18" charset="0"/>
              </a:rPr>
              <a:t>громкий.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38003F4-A39F-4FFD-AFD3-5DBE86952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8" y="1870122"/>
            <a:ext cx="1862642" cy="256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5BE7F6CF-2912-47EC-A28C-DB87B3C19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8C017855-CE3F-447F-8ACA-0D1E5C11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196" y="3127621"/>
            <a:ext cx="2310363" cy="1807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9571E48-DD2F-476F-B379-46C76B6BB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3921" y="4731135"/>
            <a:ext cx="3488957" cy="1986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319CE3-DE8E-41CA-8C99-8835B0455AD9}"/>
              </a:ext>
            </a:extLst>
          </p:cNvPr>
          <p:cNvSpPr txBox="1"/>
          <p:nvPr/>
        </p:nvSpPr>
        <p:spPr>
          <a:xfrm>
            <a:off x="3880697" y="355547"/>
            <a:ext cx="391325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</a:rPr>
              <a:t>САМОПРОВЕРКА</a:t>
            </a:r>
          </a:p>
        </p:txBody>
      </p:sp>
    </p:spTree>
    <p:extLst>
      <p:ext uri="{BB962C8B-B14F-4D97-AF65-F5344CB8AC3E}">
        <p14:creationId xmlns:p14="http://schemas.microsoft.com/office/powerpoint/2010/main" val="45788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2EDD08-811E-429A-A659-A34E51F7D27F}"/>
              </a:ext>
            </a:extLst>
          </p:cNvPr>
          <p:cNvSpPr txBox="1"/>
          <p:nvPr/>
        </p:nvSpPr>
        <p:spPr>
          <a:xfrm>
            <a:off x="515155" y="1479261"/>
            <a:ext cx="10637949" cy="52014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Gabriola" panose="04040605051002020D02" pitchFamily="82" charset="0"/>
              </a:rPr>
              <a:t>Сегодня на уроке мы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Gabriola" panose="04040605051002020D02" pitchFamily="82" charset="0"/>
              </a:rPr>
              <a:t> повторили: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Gabriola" panose="04040605051002020D02" pitchFamily="82" charset="0"/>
              </a:rPr>
              <a:t>способы словообразования: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latin typeface="Gabriola" panose="04040605051002020D02" pitchFamily="82" charset="0"/>
              </a:rPr>
              <a:t>Суффиксальный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ru-RU" sz="4000" b="1" dirty="0">
                <a:solidFill>
                  <a:srgbClr val="7030A0"/>
                </a:solidFill>
                <a:latin typeface="Gabriola" panose="04040605051002020D02" pitchFamily="82" charset="0"/>
              </a:rPr>
              <a:t>Приставочный 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ru-RU" sz="4000" b="1" dirty="0">
                <a:solidFill>
                  <a:srgbClr val="C00000"/>
                </a:solidFill>
                <a:latin typeface="Gabriola" panose="04040605051002020D02" pitchFamily="82" charset="0"/>
              </a:rPr>
              <a:t>Приставочно-суффиксальный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ru-RU" sz="4000" b="1" dirty="0">
                <a:solidFill>
                  <a:srgbClr val="C00000"/>
                </a:solidFill>
                <a:latin typeface="Gabriola" panose="04040605051002020D02" pitchFamily="82" charset="0"/>
              </a:rPr>
              <a:t>Чередование звуков</a:t>
            </a:r>
          </a:p>
          <a:p>
            <a:pPr marL="571500" indent="-571500">
              <a:buFont typeface="Courier New" panose="02070309020205020404" pitchFamily="49" charset="0"/>
              <a:buChar char="o"/>
            </a:pPr>
            <a:r>
              <a:rPr lang="ru-RU" sz="4000" b="1" dirty="0">
                <a:solidFill>
                  <a:srgbClr val="C00000"/>
                </a:solidFill>
                <a:latin typeface="Gabriola" panose="04040605051002020D02" pitchFamily="82" charset="0"/>
              </a:rPr>
              <a:t>Закрепили на практике полученные знания</a:t>
            </a:r>
          </a:p>
        </p:txBody>
      </p:sp>
      <p:pic>
        <p:nvPicPr>
          <p:cNvPr id="4" name="Picture 6" descr="https://i.pinimg.com/736x/88/a1/62/88a162227e686039384b2d0ebd5264eb--software-testing-clipart.jpg">
            <a:extLst>
              <a:ext uri="{FF2B5EF4-FFF2-40B4-BE49-F238E27FC236}">
                <a16:creationId xmlns:a16="http://schemas.microsoft.com/office/drawing/2014/main" id="{4E8755F6-1F52-44C1-90AC-E9B9D1E42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904200"/>
            <a:ext cx="2343828" cy="435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279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9A7599-BABE-466A-87FF-A266B831E8F1}"/>
              </a:ext>
            </a:extLst>
          </p:cNvPr>
          <p:cNvSpPr txBox="1"/>
          <p:nvPr/>
        </p:nvSpPr>
        <p:spPr>
          <a:xfrm>
            <a:off x="3541691" y="1738647"/>
            <a:ext cx="4633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Century" panose="02040604050505020304" pitchFamily="18" charset="0"/>
              </a:rPr>
              <a:t>Задание на дом.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6C4F6-D114-4554-A456-0BD10FCBD8B4}"/>
              </a:ext>
            </a:extLst>
          </p:cNvPr>
          <p:cNvSpPr txBox="1"/>
          <p:nvPr/>
        </p:nvSpPr>
        <p:spPr>
          <a:xfrm>
            <a:off x="1153886" y="3227197"/>
            <a:ext cx="9884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Выполнить упражнения </a:t>
            </a:r>
            <a:r>
              <a:rPr lang="ru-RU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№18</a:t>
            </a:r>
            <a:r>
              <a:rPr lang="ru-RU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и </a:t>
            </a:r>
            <a:r>
              <a:rPr lang="ru-RU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№19</a:t>
            </a:r>
            <a:r>
              <a:rPr lang="ru-RU" sz="40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5351B56-25E5-4FAA-87E5-35A68E0CD4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80" y="4168700"/>
            <a:ext cx="5357612" cy="18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3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51A8CC-BAD3-4CB4-BD75-DF5BF4D543AB}"/>
              </a:ext>
            </a:extLst>
          </p:cNvPr>
          <p:cNvSpPr txBox="1"/>
          <p:nvPr/>
        </p:nvSpPr>
        <p:spPr>
          <a:xfrm>
            <a:off x="4726546" y="2228045"/>
            <a:ext cx="255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25671D2-ED17-4A57-8D10-4F8785FFF4B2}"/>
              </a:ext>
            </a:extLst>
          </p:cNvPr>
          <p:cNvSpPr txBox="1">
            <a:spLocks/>
          </p:cNvSpPr>
          <p:nvPr/>
        </p:nvSpPr>
        <p:spPr>
          <a:xfrm>
            <a:off x="2961067" y="1493747"/>
            <a:ext cx="6686282" cy="165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400" b="1" dirty="0">
                <a:latin typeface="Century Schoolbook" panose="02040604050505020304" pitchFamily="18" charset="0"/>
              </a:rPr>
              <a:t>Что такое морфема?</a:t>
            </a:r>
            <a:br>
              <a:rPr lang="ru-RU" sz="4400" b="1" dirty="0">
                <a:latin typeface="Century Schoolbook" panose="02040604050505020304" pitchFamily="18" charset="0"/>
              </a:rPr>
            </a:br>
            <a:endParaRPr lang="ru-RU" sz="4400" b="1" dirty="0">
              <a:latin typeface="Century Schoolbook" panose="02040604050505020304" pitchFamily="18" charset="0"/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3A723FB8-D4A2-4880-80EB-FB37B7986E39}"/>
              </a:ext>
            </a:extLst>
          </p:cNvPr>
          <p:cNvSpPr txBox="1">
            <a:spLocks/>
          </p:cNvSpPr>
          <p:nvPr/>
        </p:nvSpPr>
        <p:spPr>
          <a:xfrm>
            <a:off x="1107583" y="2321578"/>
            <a:ext cx="10393249" cy="2285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altLang="ru-RU" sz="32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ru-RU" altLang="ru-RU" sz="32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Морфема – минимальная значимая часть слова.</a:t>
            </a:r>
          </a:p>
          <a:p>
            <a:pPr algn="ctr"/>
            <a:endParaRPr lang="ru-RU" alt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73766B5-79E7-4F63-A5C1-EB6D0DE5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46" y="4163395"/>
            <a:ext cx="5009881" cy="2401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80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74" y="-1502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2CCA36-C2C8-4665-AD98-BD6E41777658}"/>
              </a:ext>
            </a:extLst>
          </p:cNvPr>
          <p:cNvSpPr txBox="1"/>
          <p:nvPr/>
        </p:nvSpPr>
        <p:spPr>
          <a:xfrm>
            <a:off x="2841638" y="786230"/>
            <a:ext cx="7242688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EEEEEC"/>
            </a:solidFill>
            <a:prstDash val="lgDash"/>
          </a:ln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70C0"/>
                </a:solidFill>
                <a:latin typeface="Gabriola" panose="04040605051002020D02" pitchFamily="82" charset="0"/>
              </a:rPr>
              <a:t>Морфемы – это части слова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3BE556-0E60-4350-977A-CF4F45B0A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161" y="1893512"/>
            <a:ext cx="1376980" cy="6929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2EAA5A-7189-45AF-B8DF-3AFB71847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002" y="3215544"/>
            <a:ext cx="1176630" cy="7132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9BE198-6FB6-4803-BB29-ABFDB2CE5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599" y="4418383"/>
            <a:ext cx="1652159" cy="4023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372B93-DF80-4C02-9106-2B5AF1873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0771" y="5486440"/>
            <a:ext cx="834740" cy="10227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5988A9-D2AE-437E-86B9-10DB7D9C9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353" y="2324348"/>
            <a:ext cx="27241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4400" b="1" kern="0" dirty="0">
                <a:solidFill>
                  <a:srgbClr val="FF0000"/>
                </a:solidFill>
                <a:latin typeface="Century Schoolbook" panose="02040604050505020304" pitchFamily="18" charset="0"/>
              </a:rPr>
              <a:t>корень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0CD36D-B78F-4B4F-9478-B6BBDA110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725" y="3648942"/>
            <a:ext cx="30332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4400" b="1" kern="0" dirty="0">
                <a:solidFill>
                  <a:srgbClr val="FF0000"/>
                </a:solidFill>
                <a:latin typeface="Century Schoolbook" panose="02040604050505020304" pitchFamily="18" charset="0"/>
              </a:rPr>
              <a:t>суффикс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E0AFD2-E7B0-41F5-8D9A-E9EF98250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353" y="4580749"/>
            <a:ext cx="3657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4400" b="1" kern="0" dirty="0">
                <a:solidFill>
                  <a:srgbClr val="FF0000"/>
                </a:solidFill>
                <a:latin typeface="Century Schoolbook" panose="02040604050505020304" pitchFamily="18" charset="0"/>
              </a:rPr>
              <a:t>приставка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4193CC-C60B-4076-8EB0-06367AA348A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412265" y="5510310"/>
            <a:ext cx="3657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sz="4400" b="1" kern="0" dirty="0">
                <a:solidFill>
                  <a:srgbClr val="FF0000"/>
                </a:solidFill>
                <a:latin typeface="Century Schoolbook" panose="02040604050505020304" pitchFamily="18" charset="0"/>
              </a:rPr>
              <a:t>о</a:t>
            </a:r>
            <a:r>
              <a:rPr lang="ru-RU" altLang="ru-RU" sz="4400" b="1" kern="0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кончание</a:t>
            </a:r>
            <a:r>
              <a:rPr lang="ru-RU" altLang="ru-RU" kern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C41E34-EB3C-40A3-BC78-393D24676FFC}"/>
              </a:ext>
            </a:extLst>
          </p:cNvPr>
          <p:cNvSpPr txBox="1"/>
          <p:nvPr/>
        </p:nvSpPr>
        <p:spPr>
          <a:xfrm>
            <a:off x="4286358" y="2343786"/>
            <a:ext cx="2238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</a:rPr>
              <a:t>Лес  -</a:t>
            </a:r>
            <a:endParaRPr lang="ru-RU" sz="5400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12E26A-DD96-49FA-B79F-CF2F51C53C59}"/>
              </a:ext>
            </a:extLst>
          </p:cNvPr>
          <p:cNvSpPr txBox="1"/>
          <p:nvPr/>
        </p:nvSpPr>
        <p:spPr>
          <a:xfrm>
            <a:off x="3707164" y="3616245"/>
            <a:ext cx="3467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</a:rPr>
              <a:t>Лесник  -</a:t>
            </a:r>
            <a:endParaRPr lang="ru-RU" sz="54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E27E2C-510F-4677-B764-13ABA873CB49}"/>
              </a:ext>
            </a:extLst>
          </p:cNvPr>
          <p:cNvSpPr txBox="1"/>
          <p:nvPr/>
        </p:nvSpPr>
        <p:spPr>
          <a:xfrm>
            <a:off x="2384686" y="4582217"/>
            <a:ext cx="4790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</a:rPr>
              <a:t>Перелесок  -</a:t>
            </a:r>
            <a:endParaRPr lang="ru-RU" sz="5400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D58529-999C-4C5C-B797-8E5010315618}"/>
              </a:ext>
            </a:extLst>
          </p:cNvPr>
          <p:cNvSpPr txBox="1"/>
          <p:nvPr/>
        </p:nvSpPr>
        <p:spPr>
          <a:xfrm>
            <a:off x="3913957" y="5488857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kern="0" dirty="0">
                <a:solidFill>
                  <a:srgbClr val="C00000"/>
                </a:solidFill>
                <a:latin typeface="Century Gothic" panose="020B0502020202020204" pitchFamily="34" charset="0"/>
                <a:cs typeface="Arial"/>
              </a:rPr>
              <a:t>Лес а   -</a:t>
            </a:r>
            <a:endParaRPr lang="ru-RU" sz="54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80E1C7-E8CF-4671-AF10-71A6B90E86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26" y="1957479"/>
            <a:ext cx="1919771" cy="2422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B0C7E4-EE93-4B16-BB63-0C93FD1A7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8" y="1652144"/>
            <a:ext cx="2381518" cy="2381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29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3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5E5089E-8AC8-405D-8CB8-C68E843D369C}"/>
              </a:ext>
            </a:extLst>
          </p:cNvPr>
          <p:cNvSpPr/>
          <p:nvPr/>
        </p:nvSpPr>
        <p:spPr>
          <a:xfrm>
            <a:off x="2667000" y="221292"/>
            <a:ext cx="7069428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8000" b="1" kern="0" dirty="0">
                <a:solidFill>
                  <a:srgbClr val="0070C0"/>
                </a:solidFill>
                <a:latin typeface="Gabriola" panose="04040605051002020D02" pitchFamily="82" charset="0"/>
                <a:ea typeface="+mj-ea"/>
                <a:cs typeface="Arial"/>
              </a:rPr>
              <a:t>Однокоренные слова</a:t>
            </a:r>
            <a:endParaRPr lang="ru-RU" sz="8000" b="1" kern="0" dirty="0">
              <a:solidFill>
                <a:sysClr val="windowText" lastClr="000000"/>
              </a:solidFill>
              <a:latin typeface="Gabriola" panose="04040605051002020D02" pitchFamily="8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87A65CF-282A-47EB-810E-65B58945BACB}"/>
              </a:ext>
            </a:extLst>
          </p:cNvPr>
          <p:cNvSpPr/>
          <p:nvPr/>
        </p:nvSpPr>
        <p:spPr>
          <a:xfrm>
            <a:off x="3485878" y="1766023"/>
            <a:ext cx="26101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Gabriola" panose="04040605051002020D02" pitchFamily="82" charset="0"/>
              </a:rPr>
              <a:t>Сад </a:t>
            </a:r>
          </a:p>
          <a:p>
            <a:r>
              <a:rPr lang="ru-RU" sz="5400" b="1" dirty="0">
                <a:solidFill>
                  <a:srgbClr val="FF0000"/>
                </a:solidFill>
                <a:latin typeface="Gabriola" panose="04040605051002020D02" pitchFamily="82" charset="0"/>
              </a:rPr>
              <a:t>Сад</a:t>
            </a:r>
            <a:r>
              <a:rPr lang="ru-RU" sz="5400" b="1" dirty="0">
                <a:solidFill>
                  <a:srgbClr val="0070C0"/>
                </a:solidFill>
                <a:latin typeface="Gabriola" panose="04040605051002020D02" pitchFamily="82" charset="0"/>
              </a:rPr>
              <a:t>овник</a:t>
            </a:r>
          </a:p>
          <a:p>
            <a:r>
              <a:rPr lang="ru-RU" sz="5400" b="1" dirty="0">
                <a:solidFill>
                  <a:srgbClr val="FF0000"/>
                </a:solidFill>
                <a:latin typeface="Gabriola" panose="04040605051002020D02" pitchFamily="82" charset="0"/>
              </a:rPr>
              <a:t>Сад</a:t>
            </a:r>
            <a:r>
              <a:rPr lang="ru-RU" sz="5400" b="1" dirty="0">
                <a:solidFill>
                  <a:srgbClr val="0070C0"/>
                </a:solidFill>
                <a:latin typeface="Gabriola" panose="04040605051002020D02" pitchFamily="82" charset="0"/>
              </a:rPr>
              <a:t>ов</a:t>
            </a:r>
            <a:r>
              <a:rPr lang="ru-RU" sz="5400" b="1" dirty="0">
                <a:solidFill>
                  <a:srgbClr val="00B050"/>
                </a:solidFill>
                <a:latin typeface="Gabriola" panose="04040605051002020D02" pitchFamily="82" charset="0"/>
              </a:rPr>
              <a:t>ые</a:t>
            </a:r>
            <a:r>
              <a:rPr lang="ru-RU" sz="5400" b="1" dirty="0">
                <a:latin typeface="Gabriola" panose="04040605051002020D02" pitchFamily="82" charset="0"/>
              </a:rPr>
              <a:t>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5859DB-8D07-4319-9F15-96C41EEBD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919" y="2267562"/>
            <a:ext cx="3854616" cy="2280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DFFF31D-F60D-4C90-A484-56721E7A3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878" y="4572638"/>
            <a:ext cx="2214757" cy="2034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85CA2E7-75DA-47DB-84AE-3CBB21883829}"/>
              </a:ext>
            </a:extLst>
          </p:cNvPr>
          <p:cNvSpPr/>
          <p:nvPr/>
        </p:nvSpPr>
        <p:spPr>
          <a:xfrm>
            <a:off x="5872976" y="5304172"/>
            <a:ext cx="614668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Изменилось лексическое значение,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появились однокоренные слова.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AE1BAF-4BFB-481D-BCE5-CA8B70EB7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94" y="2689132"/>
            <a:ext cx="3005090" cy="24257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63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47"/>
            <a:ext cx="12250384" cy="689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4FFBB7-882F-4E54-927A-5325B4B90AEF}"/>
              </a:ext>
            </a:extLst>
          </p:cNvPr>
          <p:cNvSpPr/>
          <p:nvPr/>
        </p:nvSpPr>
        <p:spPr>
          <a:xfrm>
            <a:off x="2057463" y="273727"/>
            <a:ext cx="828427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5400" b="1" kern="0" dirty="0">
                <a:solidFill>
                  <a:srgbClr val="C00000"/>
                </a:solidFill>
                <a:latin typeface="Gabriola" panose="04040605051002020D02" pitchFamily="82" charset="0"/>
                <a:ea typeface="+mj-ea"/>
                <a:cs typeface="Arial"/>
              </a:rPr>
              <a:t>Как образуются новые слова?</a:t>
            </a:r>
            <a:endParaRPr lang="ru-RU" sz="5400" b="1" kern="0" dirty="0">
              <a:solidFill>
                <a:sysClr val="windowText" lastClr="000000"/>
              </a:solidFill>
              <a:latin typeface="Gabriola" panose="04040605051002020D02" pitchFamily="8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151BB-B7DD-48A5-A66D-4160E3559175}"/>
              </a:ext>
            </a:extLst>
          </p:cNvPr>
          <p:cNvSpPr txBox="1"/>
          <p:nvPr/>
        </p:nvSpPr>
        <p:spPr>
          <a:xfrm>
            <a:off x="5922233" y="2008406"/>
            <a:ext cx="17411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B050"/>
                </a:solidFill>
                <a:latin typeface="Century Schoolbook" panose="02040604050505020304" pitchFamily="18" charset="0"/>
              </a:rPr>
              <a:t>Дом</a:t>
            </a:r>
            <a:r>
              <a:rPr lang="ru-RU" sz="60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D9E1BD-5E79-48E1-B268-BF85C4FEA73E}"/>
              </a:ext>
            </a:extLst>
          </p:cNvPr>
          <p:cNvSpPr/>
          <p:nvPr/>
        </p:nvSpPr>
        <p:spPr>
          <a:xfrm>
            <a:off x="514058" y="1870331"/>
            <a:ext cx="3424274" cy="193899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Суффиксальным способом образуются новые слова от исходного слова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8809636-D0D0-46CC-9DF8-F2204DC67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64" y="4526296"/>
            <a:ext cx="2595093" cy="1871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0231F6-F9C7-4290-ABFC-E227AFDCC523}"/>
              </a:ext>
            </a:extLst>
          </p:cNvPr>
          <p:cNvSpPr txBox="1"/>
          <p:nvPr/>
        </p:nvSpPr>
        <p:spPr>
          <a:xfrm>
            <a:off x="5355554" y="5089542"/>
            <a:ext cx="2064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6699"/>
                </a:solidFill>
              </a:rPr>
              <a:t>Домик</a:t>
            </a:r>
            <a:r>
              <a:rPr lang="ru-RU" dirty="0">
                <a:solidFill>
                  <a:srgbClr val="FF6699"/>
                </a:solidFill>
              </a:rPr>
              <a:t>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0200B9-8DCC-4BF6-BCF2-9556A21FB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80" y="5080475"/>
            <a:ext cx="598334" cy="29254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951858A-B9ED-4C7A-B52D-85843DBBB060}"/>
              </a:ext>
            </a:extLst>
          </p:cNvPr>
          <p:cNvSpPr/>
          <p:nvPr/>
        </p:nvSpPr>
        <p:spPr>
          <a:xfrm>
            <a:off x="51718" y="4224972"/>
            <a:ext cx="4376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  <a:r>
              <a:rPr lang="ru-RU" altLang="ru-RU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altLang="ru-RU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</a:t>
            </a:r>
            <a:r>
              <a:rPr lang="ru-RU" alt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домик 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6B1ABB9-AC41-4732-9602-65A0C9F8D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296" y="4108515"/>
            <a:ext cx="598334" cy="292542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10C4C05-C538-49AB-9E22-7E6B05112561}"/>
              </a:ext>
            </a:extLst>
          </p:cNvPr>
          <p:cNvSpPr/>
          <p:nvPr/>
        </p:nvSpPr>
        <p:spPr>
          <a:xfrm rot="10800000" flipV="1">
            <a:off x="70538" y="5182174"/>
            <a:ext cx="4723605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4400" b="1" dirty="0">
                <a:solidFill>
                  <a:srgbClr val="C00000"/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Суффиксальный способ словообразования 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E83B9B7A-FB60-4A43-9F02-92F6E27E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64" y="1815330"/>
            <a:ext cx="3749330" cy="2417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34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89ED31-435D-48F5-905C-595780202D23}"/>
              </a:ext>
            </a:extLst>
          </p:cNvPr>
          <p:cNvSpPr/>
          <p:nvPr/>
        </p:nvSpPr>
        <p:spPr>
          <a:xfrm>
            <a:off x="209360" y="1682331"/>
            <a:ext cx="3338961" cy="1477328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00000"/>
                </a:solidFill>
                <a:latin typeface="Gabriola" panose="04040605051002020D02" pitchFamily="82" charset="0"/>
              </a:rPr>
              <a:t>Приставочным способом образуются новые слова от целого слова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C28A21-1178-4B72-9BF1-C1C7020E56C5}"/>
              </a:ext>
            </a:extLst>
          </p:cNvPr>
          <p:cNvSpPr txBox="1"/>
          <p:nvPr/>
        </p:nvSpPr>
        <p:spPr>
          <a:xfrm>
            <a:off x="4167111" y="1774664"/>
            <a:ext cx="2821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Дети ходят </a:t>
            </a:r>
          </a:p>
          <a:p>
            <a:r>
              <a:rPr lang="ru-RU" sz="3600" b="1" dirty="0">
                <a:solidFill>
                  <a:srgbClr val="00B050"/>
                </a:solidFill>
              </a:rPr>
              <a:t>по дороге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E081169-2822-4DDE-9D5C-2B3D5EF87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563" y="1841933"/>
            <a:ext cx="3902350" cy="2195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D0D728E-CCCD-4838-B2ED-188E4EF7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55" y="4425328"/>
            <a:ext cx="3124419" cy="2195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8DF826-8A9B-4E88-8CF4-98957306F6F3}"/>
              </a:ext>
            </a:extLst>
          </p:cNvPr>
          <p:cNvSpPr txBox="1"/>
          <p:nvPr/>
        </p:nvSpPr>
        <p:spPr>
          <a:xfrm>
            <a:off x="8475650" y="4564132"/>
            <a:ext cx="3716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Дети переходят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 дорогу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F735A34-9D2C-479D-AF6B-46CDDE2AD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596" y="4037005"/>
            <a:ext cx="938865" cy="33530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38D91D3-9F5A-47AF-B5C2-F111A10E068A}"/>
              </a:ext>
            </a:extLst>
          </p:cNvPr>
          <p:cNvSpPr/>
          <p:nvPr/>
        </p:nvSpPr>
        <p:spPr>
          <a:xfrm>
            <a:off x="368368" y="4227717"/>
            <a:ext cx="475418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Ходят</a:t>
            </a:r>
            <a:r>
              <a:rPr lang="ru-RU" alt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пере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переходят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6F04B5-9DCB-457C-A01A-7E4A2822E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2386" y="4425328"/>
            <a:ext cx="938865" cy="3353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8BA8FE-DB72-4363-AC03-40AA0316FA2E}"/>
              </a:ext>
            </a:extLst>
          </p:cNvPr>
          <p:cNvSpPr txBox="1"/>
          <p:nvPr/>
        </p:nvSpPr>
        <p:spPr>
          <a:xfrm>
            <a:off x="4015626" y="-70751"/>
            <a:ext cx="4231347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Gabriola" panose="04040605051002020D02" pitchFamily="82" charset="0"/>
              </a:rPr>
              <a:t>Приставочный способ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Gabriola" panose="04040605051002020D02" pitchFamily="82" charset="0"/>
              </a:rPr>
              <a:t>словообразования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33356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DCF799-DCF0-490A-B113-E6D11BE727F1}"/>
              </a:ext>
            </a:extLst>
          </p:cNvPr>
          <p:cNvSpPr/>
          <p:nvPr/>
        </p:nvSpPr>
        <p:spPr>
          <a:xfrm>
            <a:off x="3373141" y="164075"/>
            <a:ext cx="5445718" cy="1323439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Gabriola" panose="04040605051002020D02" pitchFamily="82" charset="0"/>
              </a:rPr>
              <a:t>Обе морфемы присоединяются одновременно</a:t>
            </a:r>
          </a:p>
        </p:txBody>
      </p:sp>
      <p:pic>
        <p:nvPicPr>
          <p:cNvPr id="4" name="Picture 2" descr="http://www.winwalls.ru/pic/201411/1920x1200/winwalls.ru-69062.jpg">
            <a:extLst>
              <a:ext uri="{FF2B5EF4-FFF2-40B4-BE49-F238E27FC236}">
                <a16:creationId xmlns:a16="http://schemas.microsoft.com/office/drawing/2014/main" id="{3FF22F3C-B517-47D1-942A-E2A187E7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49" y="1815817"/>
            <a:ext cx="3771331" cy="2356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B32525-7FAF-405A-9FE4-9EF40345CDB8}"/>
              </a:ext>
            </a:extLst>
          </p:cNvPr>
          <p:cNvSpPr/>
          <p:nvPr/>
        </p:nvSpPr>
        <p:spPr>
          <a:xfrm>
            <a:off x="9187947" y="2205385"/>
            <a:ext cx="1710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ОКНО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74E5A3-CF47-402E-A696-3091304EB7D9}"/>
              </a:ext>
            </a:extLst>
          </p:cNvPr>
          <p:cNvSpPr/>
          <p:nvPr/>
        </p:nvSpPr>
        <p:spPr>
          <a:xfrm>
            <a:off x="4573403" y="5511721"/>
            <a:ext cx="37016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00B05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ПОДОКОННИК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4D1E5B-327B-40CB-89F4-7DF2D27BE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742" y="5084725"/>
            <a:ext cx="1243692" cy="4816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5AAA58-F2F2-4A17-9AEC-DCBDCEA2C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7596" y="4993516"/>
            <a:ext cx="987638" cy="51820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AFD814D-E270-4B13-ADB6-8E505D477B5F}"/>
              </a:ext>
            </a:extLst>
          </p:cNvPr>
          <p:cNvSpPr/>
          <p:nvPr/>
        </p:nvSpPr>
        <p:spPr>
          <a:xfrm>
            <a:off x="383183" y="2205385"/>
            <a:ext cx="44288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</a:t>
            </a:r>
            <a:r>
              <a:rPr lang="ru-RU" altLang="ru-RU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ОКНО </a:t>
            </a:r>
            <a:r>
              <a:rPr lang="ru-RU" altLang="ru-RU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НИК </a:t>
            </a:r>
            <a:r>
              <a:rPr lang="ru-RU" altLang="ru-RU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ПОДОКОННИК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12D578-9FB3-46B3-A668-253613535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83" y="1964572"/>
            <a:ext cx="1243692" cy="4816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B4B905-B62C-4E2F-85D6-B9A519A01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372" y="1687180"/>
            <a:ext cx="987638" cy="51820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EAC855-0B41-452B-898A-878BDD1D346D}"/>
              </a:ext>
            </a:extLst>
          </p:cNvPr>
          <p:cNvSpPr/>
          <p:nvPr/>
        </p:nvSpPr>
        <p:spPr>
          <a:xfrm>
            <a:off x="286644" y="3609424"/>
            <a:ext cx="39669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ПРИСТАВОЧНО-СУФФИКСАЛЬНЫЙ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  <a:latin typeface="Gabriola" panose="04040605051002020D02" pitchFamily="82" charset="0"/>
                <a:cs typeface="Arial" panose="020B0604020202020204" pitchFamily="34" charset="0"/>
              </a:rPr>
              <a:t>СПОСОБ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AA9928F-D433-4D3C-9E5E-E073B25B6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058" y="4486587"/>
            <a:ext cx="3551298" cy="2207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5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873D42FA-C118-48BF-8301-AC551F9D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444F7E-A857-4967-9D35-02254E53DC23}"/>
              </a:ext>
            </a:extLst>
          </p:cNvPr>
          <p:cNvSpPr txBox="1"/>
          <p:nvPr/>
        </p:nvSpPr>
        <p:spPr>
          <a:xfrm>
            <a:off x="2647665" y="300251"/>
            <a:ext cx="7762061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latin typeface="Century Schoolbook" panose="02040604050505020304" pitchFamily="18" charset="0"/>
              </a:rPr>
              <a:t>Поработаем с учебником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526D9E-C4D6-4A02-B4DE-171E06D4E58E}"/>
              </a:ext>
            </a:extLst>
          </p:cNvPr>
          <p:cNvSpPr txBox="1"/>
          <p:nvPr/>
        </p:nvSpPr>
        <p:spPr>
          <a:xfrm>
            <a:off x="4260401" y="1279576"/>
            <a:ext cx="409759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Century Schoolbook" panose="02040604050505020304" pitchFamily="18" charset="0"/>
              </a:rPr>
              <a:t>Упражнение 12.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2E4196-8C9B-4704-A181-1BFFCEFA1BD4}"/>
              </a:ext>
            </a:extLst>
          </p:cNvPr>
          <p:cNvSpPr txBox="1"/>
          <p:nvPr/>
        </p:nvSpPr>
        <p:spPr>
          <a:xfrm>
            <a:off x="150125" y="2313212"/>
            <a:ext cx="11818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entury Schoolbook" panose="02040604050505020304" pitchFamily="18" charset="0"/>
              </a:rPr>
              <a:t>	</a:t>
            </a:r>
            <a:r>
              <a:rPr lang="ru-RU" sz="2800" b="1" dirty="0">
                <a:solidFill>
                  <a:srgbClr val="7030A0"/>
                </a:solidFill>
                <a:latin typeface="Century Schoolbook" panose="02040604050505020304" pitchFamily="18" charset="0"/>
              </a:rPr>
              <a:t>Измените форму слова по образцу, укажите часть слова с беглой гласной, выделите суффиксы и окончания.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7E650-1B22-44D2-8A35-EB9476CC938A}"/>
              </a:ext>
            </a:extLst>
          </p:cNvPr>
          <p:cNvSpPr txBox="1"/>
          <p:nvPr/>
        </p:nvSpPr>
        <p:spPr>
          <a:xfrm>
            <a:off x="3080591" y="3654624"/>
            <a:ext cx="5537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Century Gothic" panose="020B0502020202020204" pitchFamily="34" charset="0"/>
              </a:rPr>
              <a:t>Образец: угол    - </a:t>
            </a:r>
            <a:r>
              <a:rPr lang="ru-RU" sz="3600" b="1" dirty="0" err="1">
                <a:latin typeface="Century Gothic" panose="020B0502020202020204" pitchFamily="34" charset="0"/>
              </a:rPr>
              <a:t>угл</a:t>
            </a:r>
            <a:r>
              <a:rPr lang="ru-RU" sz="3600" b="1" dirty="0">
                <a:latin typeface="Century Gothic" panose="020B0502020202020204" pitchFamily="34" charset="0"/>
              </a:rPr>
              <a:t> а</a:t>
            </a:r>
          </a:p>
        </p:txBody>
      </p:sp>
      <p:sp>
        <p:nvSpPr>
          <p:cNvPr id="8" name="Арка 7">
            <a:extLst>
              <a:ext uri="{FF2B5EF4-FFF2-40B4-BE49-F238E27FC236}">
                <a16:creationId xmlns:a16="http://schemas.microsoft.com/office/drawing/2014/main" id="{ACD4FC97-E112-4880-8ED6-CF1D59E21585}"/>
              </a:ext>
            </a:extLst>
          </p:cNvPr>
          <p:cNvSpPr/>
          <p:nvPr/>
        </p:nvSpPr>
        <p:spPr>
          <a:xfrm>
            <a:off x="5491465" y="3658036"/>
            <a:ext cx="1037230" cy="225624"/>
          </a:xfrm>
          <a:prstGeom prst="blockArc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27CCCC8-00C6-431D-9929-DBB53723EA91}"/>
              </a:ext>
            </a:extLst>
          </p:cNvPr>
          <p:cNvSpPr/>
          <p:nvPr/>
        </p:nvSpPr>
        <p:spPr>
          <a:xfrm>
            <a:off x="6632811" y="3770848"/>
            <a:ext cx="395785" cy="41729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Арка 10">
            <a:extLst>
              <a:ext uri="{FF2B5EF4-FFF2-40B4-BE49-F238E27FC236}">
                <a16:creationId xmlns:a16="http://schemas.microsoft.com/office/drawing/2014/main" id="{4742451B-BDA1-4439-BF1F-57C8705BBA7A}"/>
              </a:ext>
            </a:extLst>
          </p:cNvPr>
          <p:cNvSpPr/>
          <p:nvPr/>
        </p:nvSpPr>
        <p:spPr>
          <a:xfrm>
            <a:off x="7236727" y="3718290"/>
            <a:ext cx="774509" cy="105116"/>
          </a:xfrm>
          <a:prstGeom prst="blockArc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41F4DD9-B5EB-4474-A3AC-4335DC6B6F7D}"/>
              </a:ext>
            </a:extLst>
          </p:cNvPr>
          <p:cNvSpPr/>
          <p:nvPr/>
        </p:nvSpPr>
        <p:spPr>
          <a:xfrm>
            <a:off x="8125589" y="3821824"/>
            <a:ext cx="395785" cy="41729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A354EEE-E96C-4183-815F-A16D5E90231E}"/>
              </a:ext>
            </a:extLst>
          </p:cNvPr>
          <p:cNvCxnSpPr>
            <a:cxnSpLocks/>
          </p:cNvCxnSpPr>
          <p:nvPr/>
        </p:nvCxnSpPr>
        <p:spPr>
          <a:xfrm>
            <a:off x="5910046" y="4239119"/>
            <a:ext cx="3991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A4C9432-CC60-4DDB-8403-4CAE874137F7}"/>
              </a:ext>
            </a:extLst>
          </p:cNvPr>
          <p:cNvSpPr txBox="1"/>
          <p:nvPr/>
        </p:nvSpPr>
        <p:spPr>
          <a:xfrm>
            <a:off x="680308" y="4510839"/>
            <a:ext cx="10499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Century Schoolbook" panose="02040604050505020304" pitchFamily="18" charset="0"/>
              </a:rPr>
              <a:t>	Камень, сон, огонь, петушок, замочек,</a:t>
            </a:r>
          </a:p>
          <a:p>
            <a:r>
              <a:rPr lang="ru-RU" sz="3600" b="1" dirty="0">
                <a:latin typeface="Century Schoolbook" panose="02040604050505020304" pitchFamily="18" charset="0"/>
              </a:rPr>
              <a:t>                   ключик, песни, вишни, </a:t>
            </a:r>
          </a:p>
          <a:p>
            <a:r>
              <a:rPr lang="ru-RU" sz="3600" b="1" dirty="0">
                <a:latin typeface="Century Schoolbook" panose="02040604050505020304" pitchFamily="18" charset="0"/>
              </a:rPr>
              <a:t>                           орешек, лужок, дружок.</a:t>
            </a:r>
          </a:p>
        </p:txBody>
      </p:sp>
    </p:spTree>
    <p:extLst>
      <p:ext uri="{BB962C8B-B14F-4D97-AF65-F5344CB8AC3E}">
        <p14:creationId xmlns:p14="http://schemas.microsoft.com/office/powerpoint/2010/main" val="579835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1486</TotalTime>
  <Words>693</Words>
  <Application>Microsoft Office PowerPoint</Application>
  <PresentationFormat>Широкоэкранный</PresentationFormat>
  <Paragraphs>170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Century</vt:lpstr>
      <vt:lpstr>Century Gothic</vt:lpstr>
      <vt:lpstr>Century Schoolbook</vt:lpstr>
      <vt:lpstr>Comic Sans MS</vt:lpstr>
      <vt:lpstr>Courier New</vt:lpstr>
      <vt:lpstr>Gabriola</vt:lpstr>
      <vt:lpstr>Garamond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ТАНЮШКА</cp:lastModifiedBy>
  <cp:revision>106</cp:revision>
  <dcterms:created xsi:type="dcterms:W3CDTF">2020-04-28T13:11:48Z</dcterms:created>
  <dcterms:modified xsi:type="dcterms:W3CDTF">2020-08-23T16:36:34Z</dcterms:modified>
</cp:coreProperties>
</file>