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7"/>
  </p:notesMasterIdLst>
  <p:sldIdLst>
    <p:sldId id="459" r:id="rId2"/>
    <p:sldId id="405" r:id="rId3"/>
    <p:sldId id="484" r:id="rId4"/>
    <p:sldId id="470" r:id="rId5"/>
    <p:sldId id="478" r:id="rId6"/>
    <p:sldId id="477" r:id="rId7"/>
    <p:sldId id="476" r:id="rId8"/>
    <p:sldId id="479" r:id="rId9"/>
    <p:sldId id="480" r:id="rId10"/>
    <p:sldId id="481" r:id="rId11"/>
    <p:sldId id="468" r:id="rId12"/>
    <p:sldId id="482" r:id="rId13"/>
    <p:sldId id="483" r:id="rId14"/>
    <p:sldId id="485" r:id="rId15"/>
    <p:sldId id="404" r:id="rId16"/>
  </p:sldIdLst>
  <p:sldSz cx="14630400" cy="8229600"/>
  <p:notesSz cx="5765800" cy="3244850"/>
  <p:defaultTextStyle>
    <a:defPPr>
      <a:defRPr lang="ru-RU"/>
    </a:defPPr>
    <a:lvl1pPr marL="0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1pPr>
    <a:lvl2pPr marL="106708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2pPr>
    <a:lvl3pPr marL="213415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3pPr>
    <a:lvl4pPr marL="3201231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4pPr>
    <a:lvl5pPr marL="4268308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5pPr>
    <a:lvl6pPr marL="5335389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6pPr>
    <a:lvl7pPr marL="6402464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7pPr>
    <a:lvl8pPr marL="746954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8pPr>
    <a:lvl9pPr marL="8536619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9EDC9EA0-A7E8-46A4-ABD9-3915CBF643D2}">
          <p14:sldIdLst>
            <p14:sldId id="459"/>
            <p14:sldId id="405"/>
            <p14:sldId id="484"/>
            <p14:sldId id="470"/>
            <p14:sldId id="478"/>
            <p14:sldId id="477"/>
            <p14:sldId id="476"/>
            <p14:sldId id="479"/>
            <p14:sldId id="480"/>
            <p14:sldId id="481"/>
            <p14:sldId id="468"/>
            <p14:sldId id="482"/>
            <p14:sldId id="483"/>
            <p14:sldId id="485"/>
          </p14:sldIdLst>
        </p14:section>
        <p14:section name="Раздел без заголовка" id="{67AF348A-95E5-4FA6-B08C-FB3DF7B22B4F}">
          <p14:sldIdLst>
            <p14:sldId id="404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15826">
          <p15:clr>
            <a:srgbClr val="A4A3A4"/>
          </p15:clr>
        </p15:guide>
        <p15:guide id="4" pos="13119">
          <p15:clr>
            <a:srgbClr val="A4A3A4"/>
          </p15:clr>
        </p15:guide>
        <p15:guide id="5" orient="horz" pos="1330">
          <p15:clr>
            <a:srgbClr val="A4A3A4"/>
          </p15:clr>
        </p15:guide>
        <p15:guide id="6" orient="horz" pos="7304">
          <p15:clr>
            <a:srgbClr val="A4A3A4"/>
          </p15:clr>
        </p15:guide>
        <p15:guide id="7" pos="902">
          <p15:clr>
            <a:srgbClr val="A4A3A4"/>
          </p15:clr>
        </p15:guide>
        <p15:guide id="8" pos="54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B6B"/>
    <a:srgbClr val="FF99FF"/>
    <a:srgbClr val="65F913"/>
    <a:srgbClr val="CCFFFF"/>
    <a:srgbClr val="1A0A5E"/>
    <a:srgbClr val="00A859"/>
    <a:srgbClr val="E29AD3"/>
    <a:srgbClr val="B1EB21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148" autoAdjust="0"/>
    <p:restoredTop sz="94600" autoAdjust="0"/>
  </p:normalViewPr>
  <p:slideViewPr>
    <p:cSldViewPr>
      <p:cViewPr>
        <p:scale>
          <a:sx n="51" d="100"/>
          <a:sy n="51" d="100"/>
        </p:scale>
        <p:origin x="-516" y="-120"/>
      </p:cViewPr>
      <p:guideLst>
        <p:guide orient="horz" pos="2880"/>
        <p:guide orient="horz" pos="15826"/>
        <p:guide orient="horz" pos="1330"/>
        <p:guide orient="horz" pos="7304"/>
        <p:guide pos="2160"/>
        <p:guide pos="13119"/>
        <p:guide pos="902"/>
        <p:guide pos="54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B3280D-DA47-4F16-B0EB-68F87F7C7C01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DCEBC4-7F60-46A9-8417-0DDF722E94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3602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106708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213415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3201231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4268308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5335389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6402464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746954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8536619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Пригласите к компьютеру ученика.</a:t>
            </a:r>
          </a:p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7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Пригласите к компьютеру ученика.</a:t>
            </a:r>
          </a:p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97280" y="2551175"/>
            <a:ext cx="12435840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94562" y="4608576"/>
            <a:ext cx="1024128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79" y="2491493"/>
            <a:ext cx="10096045" cy="784830"/>
          </a:xfrm>
        </p:spPr>
        <p:txBody>
          <a:bodyPr lIns="0" tIns="0" rIns="0" bIns="0"/>
          <a:lstStyle>
            <a:lvl1pPr>
              <a:defRPr sz="51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7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69624" y="180473"/>
            <a:ext cx="14338758" cy="1088688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29570" y="1828019"/>
            <a:ext cx="4629200" cy="5078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534658" y="1892808"/>
            <a:ext cx="6364224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013038" y="2679033"/>
            <a:ext cx="6652965" cy="2623487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8" y="335953"/>
            <a:ext cx="12435843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097290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5318162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9539028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1097290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5318162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9539028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1097288" y="1120163"/>
            <a:ext cx="12435843" cy="487679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21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04095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867570-2D35-4B7C-80E8-037A66D7749D}" type="datetimeFigureOut">
              <a:rPr lang="ru-RU"/>
              <a:pPr>
                <a:defRPr/>
              </a:pPr>
              <a:t>18.02.2021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53BA08-83AF-4095-A07B-4F4B65DB97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697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7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2"/>
            <a:ext cx="4088003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79" y="2491493"/>
            <a:ext cx="10096045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974336" y="7653527"/>
            <a:ext cx="4681728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31520" y="7653527"/>
            <a:ext cx="3364992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533888" y="7653527"/>
            <a:ext cx="3364992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67082">
        <a:defRPr>
          <a:latin typeface="+mn-lt"/>
          <a:ea typeface="+mn-ea"/>
          <a:cs typeface="+mn-cs"/>
        </a:defRPr>
      </a:lvl2pPr>
      <a:lvl3pPr marL="2134152">
        <a:defRPr>
          <a:latin typeface="+mn-lt"/>
          <a:ea typeface="+mn-ea"/>
          <a:cs typeface="+mn-cs"/>
        </a:defRPr>
      </a:lvl3pPr>
      <a:lvl4pPr marL="3201231">
        <a:defRPr>
          <a:latin typeface="+mn-lt"/>
          <a:ea typeface="+mn-ea"/>
          <a:cs typeface="+mn-cs"/>
        </a:defRPr>
      </a:lvl4pPr>
      <a:lvl5pPr marL="4268308">
        <a:defRPr>
          <a:latin typeface="+mn-lt"/>
          <a:ea typeface="+mn-ea"/>
          <a:cs typeface="+mn-cs"/>
        </a:defRPr>
      </a:lvl5pPr>
      <a:lvl6pPr marL="5335389">
        <a:defRPr>
          <a:latin typeface="+mn-lt"/>
          <a:ea typeface="+mn-ea"/>
          <a:cs typeface="+mn-cs"/>
        </a:defRPr>
      </a:lvl6pPr>
      <a:lvl7pPr marL="6402464">
        <a:defRPr>
          <a:latin typeface="+mn-lt"/>
          <a:ea typeface="+mn-ea"/>
          <a:cs typeface="+mn-cs"/>
        </a:defRPr>
      </a:lvl7pPr>
      <a:lvl8pPr marL="7469542">
        <a:defRPr>
          <a:latin typeface="+mn-lt"/>
          <a:ea typeface="+mn-ea"/>
          <a:cs typeface="+mn-cs"/>
        </a:defRPr>
      </a:lvl8pPr>
      <a:lvl9pPr marL="853661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67082">
        <a:defRPr>
          <a:latin typeface="+mn-lt"/>
          <a:ea typeface="+mn-ea"/>
          <a:cs typeface="+mn-cs"/>
        </a:defRPr>
      </a:lvl2pPr>
      <a:lvl3pPr marL="2134152">
        <a:defRPr>
          <a:latin typeface="+mn-lt"/>
          <a:ea typeface="+mn-ea"/>
          <a:cs typeface="+mn-cs"/>
        </a:defRPr>
      </a:lvl3pPr>
      <a:lvl4pPr marL="3201231">
        <a:defRPr>
          <a:latin typeface="+mn-lt"/>
          <a:ea typeface="+mn-ea"/>
          <a:cs typeface="+mn-cs"/>
        </a:defRPr>
      </a:lvl4pPr>
      <a:lvl5pPr marL="4268308">
        <a:defRPr>
          <a:latin typeface="+mn-lt"/>
          <a:ea typeface="+mn-ea"/>
          <a:cs typeface="+mn-cs"/>
        </a:defRPr>
      </a:lvl5pPr>
      <a:lvl6pPr marL="5335389">
        <a:defRPr>
          <a:latin typeface="+mn-lt"/>
          <a:ea typeface="+mn-ea"/>
          <a:cs typeface="+mn-cs"/>
        </a:defRPr>
      </a:lvl6pPr>
      <a:lvl7pPr marL="6402464">
        <a:defRPr>
          <a:latin typeface="+mn-lt"/>
          <a:ea typeface="+mn-ea"/>
          <a:cs typeface="+mn-cs"/>
        </a:defRPr>
      </a:lvl7pPr>
      <a:lvl8pPr marL="7469542">
        <a:defRPr>
          <a:latin typeface="+mn-lt"/>
          <a:ea typeface="+mn-ea"/>
          <a:cs typeface="+mn-cs"/>
        </a:defRPr>
      </a:lvl8pPr>
      <a:lvl9pPr marL="853661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688" y="3905"/>
            <a:ext cx="14610538" cy="258966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14" name="object 3">
            <a:extLst>
              <a:ext uri="{FF2B5EF4-FFF2-40B4-BE49-F238E27FC236}">
                <a16:creationId xmlns=""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505675" y="607714"/>
            <a:ext cx="7997539" cy="1265513"/>
          </a:xfrm>
          <a:prstGeom prst="rect">
            <a:avLst/>
          </a:prstGeom>
        </p:spPr>
        <p:txBody>
          <a:bodyPr vert="horz" wrap="square" lIns="0" tIns="34074" rIns="0" bIns="0" rtlCol="0" anchor="ctr">
            <a:spAutoFit/>
          </a:bodyPr>
          <a:lstStyle/>
          <a:p>
            <a:pPr marL="29633" algn="ctr">
              <a:spcBef>
                <a:spcPts val="267"/>
              </a:spcBef>
            </a:pPr>
            <a:r>
              <a:rPr lang="ru-RU" sz="8000" spc="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Геометрия</a:t>
            </a:r>
            <a:endParaRPr sz="8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=""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11929383" y="578531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21" name="object 10">
            <a:extLst>
              <a:ext uri="{FF2B5EF4-FFF2-40B4-BE49-F238E27FC236}">
                <a16:creationId xmlns=""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11929383" y="578531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22" name="object 12">
            <a:extLst>
              <a:ext uri="{FF2B5EF4-FFF2-40B4-BE49-F238E27FC236}">
                <a16:creationId xmlns=""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12493011" y="631572"/>
            <a:ext cx="439718" cy="822237"/>
          </a:xfrm>
          <a:prstGeom prst="rect">
            <a:avLst/>
          </a:prstGeom>
        </p:spPr>
        <p:txBody>
          <a:bodyPr vert="horz" wrap="square" lIns="0" tIns="37045" rIns="0" bIns="0" rtlCol="0">
            <a:spAutoFit/>
          </a:bodyPr>
          <a:lstStyle/>
          <a:p>
            <a:pPr>
              <a:spcBef>
                <a:spcPts val="293"/>
              </a:spcBef>
            </a:pPr>
            <a:r>
              <a:rPr lang="uz-Latn-UZ" sz="5100" b="1" spc="23" dirty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endParaRPr sz="5100" dirty="0"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=""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12149035" y="1374492"/>
            <a:ext cx="1312093" cy="490087"/>
          </a:xfrm>
          <a:prstGeom prst="rect">
            <a:avLst/>
          </a:prstGeom>
        </p:spPr>
        <p:txBody>
          <a:bodyPr vert="horz" wrap="square" lIns="0" tIns="28147" rIns="0" bIns="0" rtlCol="0">
            <a:spAutoFit/>
          </a:bodyPr>
          <a:lstStyle/>
          <a:p>
            <a:pPr>
              <a:spcBef>
                <a:spcPts val="223"/>
              </a:spcBef>
            </a:pPr>
            <a:r>
              <a:rPr lang="ru-RU" sz="3000" b="1" spc="-11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3000" b="1" dirty="0">
              <a:latin typeface="Arial"/>
              <a:cs typeface="Arial"/>
            </a:endParaRPr>
          </a:p>
        </p:txBody>
      </p:sp>
      <p:sp>
        <p:nvSpPr>
          <p:cNvPr id="12" name="object 11">
            <a:extLst>
              <a:ext uri="{FF2B5EF4-FFF2-40B4-BE49-F238E27FC236}">
                <a16:creationId xmlns="" xmlns:a16="http://schemas.microsoft.com/office/drawing/2014/main" id="{335AFAA3-FF4F-462D-A908-93D09B272E70}"/>
              </a:ext>
            </a:extLst>
          </p:cNvPr>
          <p:cNvSpPr/>
          <p:nvPr/>
        </p:nvSpPr>
        <p:spPr>
          <a:xfrm>
            <a:off x="830940" y="610666"/>
            <a:ext cx="924280" cy="1274156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2435"/>
            <a:endParaRPr sz="46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object 5">
            <a:extLst>
              <a:ext uri="{FF2B5EF4-FFF2-40B4-BE49-F238E27FC236}">
                <a16:creationId xmlns=""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113142" y="3173309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900"/>
          </a:p>
        </p:txBody>
      </p:sp>
      <p:sp>
        <p:nvSpPr>
          <p:cNvPr id="19" name="object 6">
            <a:extLst>
              <a:ext uri="{FF2B5EF4-FFF2-40B4-BE49-F238E27FC236}">
                <a16:creationId xmlns=""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1113142" y="5325731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900"/>
          </a:p>
        </p:txBody>
      </p:sp>
      <p:sp>
        <p:nvSpPr>
          <p:cNvPr id="16" name="object 4">
            <a:extLst>
              <a:ext uri="{FF2B5EF4-FFF2-40B4-BE49-F238E27FC236}">
                <a16:creationId xmlns=""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2581875" y="3200400"/>
            <a:ext cx="7324125" cy="4134037"/>
          </a:xfrm>
          <a:prstGeom prst="rect">
            <a:avLst/>
          </a:prstGeom>
        </p:spPr>
        <p:txBody>
          <a:bodyPr vert="horz" wrap="square" lIns="0" tIns="32596" rIns="0" bIns="0" rtlCol="0">
            <a:spAutoFit/>
          </a:bodyPr>
          <a:lstStyle/>
          <a:p>
            <a:pPr marL="42966">
              <a:spcBef>
                <a:spcPts val="257"/>
              </a:spcBef>
            </a:pPr>
            <a:r>
              <a:rPr lang="ru-RU" sz="4800" b="1" dirty="0" smtClean="0">
                <a:solidFill>
                  <a:srgbClr val="002060"/>
                </a:solidFill>
                <a:latin typeface="Arial"/>
                <a:cs typeface="Arial"/>
              </a:rPr>
              <a:t>Тема:</a:t>
            </a:r>
            <a:r>
              <a:rPr lang="ru-RU" sz="4800" dirty="0" smtClean="0">
                <a:solidFill>
                  <a:srgbClr val="002060"/>
                </a:solidFill>
                <a:latin typeface="Arial"/>
                <a:cs typeface="Arial"/>
              </a:rPr>
              <a:t>  </a:t>
            </a:r>
            <a:endParaRPr lang="ru-RU" sz="4800" dirty="0">
              <a:solidFill>
                <a:srgbClr val="002060"/>
              </a:solidFill>
              <a:latin typeface="Arial"/>
              <a:cs typeface="Arial"/>
            </a:endParaRPr>
          </a:p>
          <a:p>
            <a:pPr marL="42966">
              <a:spcBef>
                <a:spcPts val="257"/>
              </a:spcBef>
            </a:pPr>
            <a:r>
              <a:rPr lang="ru-RU" sz="5400" b="1" dirty="0" smtClean="0">
                <a:solidFill>
                  <a:srgbClr val="002060"/>
                </a:solidFill>
                <a:latin typeface="Arial"/>
                <a:cs typeface="Arial"/>
              </a:rPr>
              <a:t>Решение задач по теме «Основные элементы треугольника»</a:t>
            </a:r>
          </a:p>
        </p:txBody>
      </p:sp>
      <p:sp>
        <p:nvSpPr>
          <p:cNvPr id="2" name="AutoShape 4" descr="Презентация урока математики по теме: &quot; Замкнутая ломаная и многоугольник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pic>
        <p:nvPicPr>
          <p:cNvPr id="4098" name="Picture 2" descr="разноцветные треугольники, логотип цвет треугольника, красочные треугольники,  угол, цвет Всплеск, цветной карандаш png | PNGWin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9431" l="435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69964">
            <a:off x="9296400" y="2593569"/>
            <a:ext cx="4761367" cy="4561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2000639" y="7148034"/>
            <a:ext cx="73638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Яшнабадский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район. Школа № 161.</a:t>
            </a: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Учитель математики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Наралиева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Ш.Ш.</a:t>
            </a:r>
            <a:endParaRPr lang="uz-Latn-UZ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0837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/>
          <p:cNvSpPr txBox="1"/>
          <p:nvPr/>
        </p:nvSpPr>
        <p:spPr>
          <a:xfrm>
            <a:off x="187011" y="5357065"/>
            <a:ext cx="597220" cy="685895"/>
          </a:xfrm>
          <a:prstGeom prst="rect">
            <a:avLst/>
          </a:prstGeom>
          <a:noFill/>
        </p:spPr>
        <p:txBody>
          <a:bodyPr wrap="none" lIns="130622" tIns="65311" rIns="130622" bIns="65311" rtlCol="0">
            <a:spAutoFit/>
          </a:bodyPr>
          <a:lstStyle/>
          <a:p>
            <a:r>
              <a:rPr lang="ru-RU" sz="3600" b="1" dirty="0">
                <a:latin typeface="Arial" pitchFamily="34" charset="0"/>
                <a:cs typeface="Arial" pitchFamily="34" charset="0"/>
              </a:rPr>
              <a:t>А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801212" y="5578066"/>
            <a:ext cx="597220" cy="685895"/>
          </a:xfrm>
          <a:prstGeom prst="rect">
            <a:avLst/>
          </a:prstGeom>
          <a:noFill/>
        </p:spPr>
        <p:txBody>
          <a:bodyPr wrap="none" lIns="130622" tIns="65311" rIns="130622" bIns="65311" rtlCol="0">
            <a:spAutoFit/>
          </a:bodyPr>
          <a:lstStyle/>
          <a:p>
            <a:r>
              <a:rPr lang="ru-RU" sz="3600" b="1" dirty="0">
                <a:latin typeface="Arial" pitchFamily="34" charset="0"/>
                <a:cs typeface="Arial" pitchFamily="34" charset="0"/>
              </a:rPr>
              <a:t>С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616705" y="810434"/>
                <a:ext cx="13857842" cy="1315363"/>
              </a:xfrm>
              <a:prstGeom prst="rect">
                <a:avLst/>
              </a:prstGeom>
              <a:noFill/>
            </p:spPr>
            <p:txBody>
              <a:bodyPr wrap="square" lIns="130622" tIns="65311" rIns="130622" bIns="65311" rtlCol="0">
                <a:spAutoFit/>
              </a:bodyPr>
              <a:lstStyle/>
              <a:p>
                <a:pPr algn="ctr"/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36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В треугольнике АВС   </a:t>
                </a:r>
                <a:r>
                  <a:rPr lang="ru-RU" sz="3600" b="1" dirty="0" smtClean="0">
                    <a:latin typeface="Arial" pitchFamily="34" charset="0"/>
                    <a:cs typeface="Arial" pitchFamily="34" charset="0"/>
                  </a:rPr>
                  <a:t>С</a:t>
                </a:r>
                <a:r>
                  <a:rPr lang="uz-Latn-UZ" sz="3600" b="1" dirty="0" smtClean="0">
                    <a:latin typeface="Arial" pitchFamily="34" charset="0"/>
                    <a:cs typeface="Arial" pitchFamily="34" charset="0"/>
                  </a:rPr>
                  <a:t>D</a:t>
                </a:r>
                <a:r>
                  <a:rPr lang="ru-RU" sz="3600" b="1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36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– биссектриса.</a:t>
                </a:r>
              </a:p>
              <a:p>
                <a:pPr algn="ctr"/>
                <a:r>
                  <a:rPr lang="ru-RU" sz="36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Найдите градусную меру угла АСВ, если </a:t>
                </a:r>
                <a14:m>
                  <m:oMath xmlns:m="http://schemas.openxmlformats.org/officeDocument/2006/math">
                    <m:r>
                      <a:rPr lang="en-US" sz="3600" b="1" i="0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∠</m:t>
                    </m:r>
                  </m:oMath>
                </a14:m>
                <a:r>
                  <a:rPr lang="en-US" sz="3600" b="1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BCD</a:t>
                </a:r>
                <a:r>
                  <a:rPr lang="ru-RU" sz="3600" b="1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uz-Latn-UZ" sz="4000" b="1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uz-Latn-UZ" sz="4000" b="1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𝟒𝟕</m:t>
                        </m:r>
                      </m:e>
                      <m:sup>
                        <m:r>
                          <a:rPr lang="uz-Latn-UZ" sz="4000" b="1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endParaRPr lang="ru-RU" sz="36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6705" y="810434"/>
                <a:ext cx="13857842" cy="1315363"/>
              </a:xfrm>
              <a:prstGeom prst="rect">
                <a:avLst/>
              </a:prstGeom>
              <a:blipFill rotWithShape="1">
                <a:blip r:embed="rId2"/>
                <a:stretch>
                  <a:fillRect t="-5556" b="-13889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TextBox 24"/>
          <p:cNvSpPr txBox="1"/>
          <p:nvPr/>
        </p:nvSpPr>
        <p:spPr>
          <a:xfrm>
            <a:off x="5638800" y="1938212"/>
            <a:ext cx="597220" cy="685895"/>
          </a:xfrm>
          <a:prstGeom prst="rect">
            <a:avLst/>
          </a:prstGeom>
          <a:noFill/>
        </p:spPr>
        <p:txBody>
          <a:bodyPr wrap="none" lIns="130622" tIns="65311" rIns="130622" bIns="65311" rtlCol="0">
            <a:spAutoFit/>
          </a:bodyPr>
          <a:lstStyle/>
          <a:p>
            <a:r>
              <a:rPr lang="en-US" sz="3600" b="1" dirty="0">
                <a:latin typeface="Arial" pitchFamily="34" charset="0"/>
                <a:cs typeface="Arial" pitchFamily="34" charset="0"/>
              </a:rPr>
              <a:t>B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539868" y="35461"/>
            <a:ext cx="2504898" cy="830989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ru-RU" sz="4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Задача </a:t>
            </a:r>
            <a:endParaRPr lang="ru-RU" sz="4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AutoShape 28"/>
          <p:cNvSpPr>
            <a:spLocks noChangeArrowheads="1"/>
          </p:cNvSpPr>
          <p:nvPr/>
        </p:nvSpPr>
        <p:spPr bwMode="auto">
          <a:xfrm rot="8911808">
            <a:off x="911882" y="3827246"/>
            <a:ext cx="5818612" cy="2128401"/>
          </a:xfrm>
          <a:prstGeom prst="triangle">
            <a:avLst>
              <a:gd name="adj" fmla="val 39731"/>
            </a:avLst>
          </a:prstGeom>
          <a:gradFill rotWithShape="1">
            <a:gsLst>
              <a:gs pos="0">
                <a:schemeClr val="bg1"/>
              </a:gs>
              <a:gs pos="100000">
                <a:srgbClr val="00FF00"/>
              </a:gs>
            </a:gsLst>
            <a:path path="shape">
              <a:fillToRect l="50000" t="50000" r="50000" b="50000"/>
            </a:path>
          </a:gradFill>
          <a:ln w="635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1" name="Group 29"/>
          <p:cNvGrpSpPr>
            <a:grpSpLocks/>
          </p:cNvGrpSpPr>
          <p:nvPr/>
        </p:nvGrpSpPr>
        <p:grpSpPr bwMode="auto">
          <a:xfrm rot="1328608">
            <a:off x="4401301" y="4823000"/>
            <a:ext cx="463070" cy="766601"/>
            <a:chOff x="1657" y="1851"/>
            <a:chExt cx="119" cy="233"/>
          </a:xfrm>
        </p:grpSpPr>
        <p:sp>
          <p:nvSpPr>
            <p:cNvPr id="32" name="AutoShape 30"/>
            <p:cNvSpPr>
              <a:spLocks noChangeArrowheads="1"/>
            </p:cNvSpPr>
            <p:nvPr/>
          </p:nvSpPr>
          <p:spPr bwMode="auto">
            <a:xfrm rot="2442288">
              <a:off x="1718" y="1851"/>
              <a:ext cx="58" cy="124"/>
            </a:xfrm>
            <a:prstGeom prst="moon">
              <a:avLst>
                <a:gd name="adj" fmla="val 50000"/>
              </a:avLst>
            </a:prstGeom>
            <a:solidFill>
              <a:srgbClr val="FF0000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uz-Latn-UZ" sz="3600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" name="AutoShape 31"/>
            <p:cNvSpPr>
              <a:spLocks noChangeArrowheads="1"/>
            </p:cNvSpPr>
            <p:nvPr/>
          </p:nvSpPr>
          <p:spPr bwMode="auto">
            <a:xfrm rot="1274280">
              <a:off x="1657" y="1974"/>
              <a:ext cx="53" cy="110"/>
            </a:xfrm>
            <a:prstGeom prst="moon">
              <a:avLst>
                <a:gd name="adj" fmla="val 50000"/>
              </a:avLst>
            </a:prstGeom>
            <a:solidFill>
              <a:srgbClr val="FF0000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uz-Latn-UZ" sz="3600" b="1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0" name="Freeform 33"/>
          <p:cNvSpPr>
            <a:spLocks/>
          </p:cNvSpPr>
          <p:nvPr/>
        </p:nvSpPr>
        <p:spPr bwMode="auto">
          <a:xfrm>
            <a:off x="3372112" y="3849249"/>
            <a:ext cx="1486392" cy="1675218"/>
          </a:xfrm>
          <a:custGeom>
            <a:avLst/>
            <a:gdLst>
              <a:gd name="T0" fmla="*/ 0 w 1625"/>
              <a:gd name="T1" fmla="*/ 0 h 1049"/>
              <a:gd name="T2" fmla="*/ 1625 w 1625"/>
              <a:gd name="T3" fmla="*/ 1049 h 1049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625" h="1049">
                <a:moveTo>
                  <a:pt x="0" y="0"/>
                </a:moveTo>
                <a:lnTo>
                  <a:pt x="1625" y="1049"/>
                </a:lnTo>
              </a:path>
            </a:pathLst>
          </a:custGeom>
          <a:noFill/>
          <a:ln w="63500">
            <a:solidFill>
              <a:srgbClr val="FF0000"/>
            </a:solidFill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854021" y="3042208"/>
            <a:ext cx="5180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latin typeface="Arial" pitchFamily="34" charset="0"/>
                <a:cs typeface="Arial" pitchFamily="34" charset="0"/>
              </a:rPr>
              <a:t>D</a:t>
            </a:r>
            <a:endParaRPr lang="uz-Latn-UZ" sz="3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296364" y="4225155"/>
            <a:ext cx="77617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dirty="0">
                <a:latin typeface="Arial" pitchFamily="34" charset="0"/>
                <a:cs typeface="Arial" pitchFamily="34" charset="0"/>
              </a:rPr>
              <a:t>47˚</a:t>
            </a:r>
          </a:p>
        </p:txBody>
      </p:sp>
      <p:sp>
        <p:nvSpPr>
          <p:cNvPr id="43" name="AutoShape 11"/>
          <p:cNvSpPr>
            <a:spLocks noChangeArrowheads="1"/>
          </p:cNvSpPr>
          <p:nvPr/>
        </p:nvSpPr>
        <p:spPr bwMode="auto">
          <a:xfrm rot="3147792">
            <a:off x="4279889" y="4524229"/>
            <a:ext cx="330239" cy="1016532"/>
          </a:xfrm>
          <a:prstGeom prst="moon">
            <a:avLst>
              <a:gd name="adj" fmla="val 18904"/>
            </a:avLst>
          </a:prstGeom>
          <a:solidFill>
            <a:srgbClr val="002060"/>
          </a:solidFill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lIns="130622" tIns="65311" rIns="130622" bIns="65311" anchor="ctr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9044766" y="2595933"/>
            <a:ext cx="283481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Решение: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Прямоугольник 44"/>
              <p:cNvSpPr/>
              <p:nvPr/>
            </p:nvSpPr>
            <p:spPr>
              <a:xfrm>
                <a:off x="6542916" y="3546226"/>
                <a:ext cx="6766532" cy="13373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4000" b="1" dirty="0" smtClean="0">
                    <a:latin typeface="Arial" pitchFamily="34" charset="0"/>
                    <a:cs typeface="Arial" pitchFamily="34" charset="0"/>
                  </a:rPr>
                  <a:t>Так как </a:t>
                </a:r>
                <a:r>
                  <a:rPr lang="uz-Latn-UZ" sz="40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CD</a:t>
                </a:r>
                <a:r>
                  <a:rPr lang="ru-RU" sz="4000" b="1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4000" b="1" dirty="0">
                    <a:latin typeface="Arial" pitchFamily="34" charset="0"/>
                    <a:cs typeface="Arial" pitchFamily="34" charset="0"/>
                  </a:rPr>
                  <a:t>– </a:t>
                </a:r>
                <a:r>
                  <a:rPr lang="uz-Cyrl-UZ" sz="40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биссектриса</a:t>
                </a:r>
                <a:r>
                  <a:rPr lang="ru-RU" sz="40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,</a:t>
                </a:r>
              </a:p>
              <a:p>
                <a:r>
                  <a:rPr lang="ru-RU" sz="4000" b="1" dirty="0">
                    <a:latin typeface="Arial" pitchFamily="34" charset="0"/>
                    <a:cs typeface="Arial" pitchFamily="34" charset="0"/>
                  </a:rPr>
                  <a:t>т</a:t>
                </a:r>
                <a:r>
                  <a:rPr lang="ru-RU" sz="4000" b="1" dirty="0" smtClean="0">
                    <a:latin typeface="Arial" pitchFamily="34" charset="0"/>
                    <a:cs typeface="Arial" pitchFamily="34" charset="0"/>
                  </a:rPr>
                  <a:t>о</a:t>
                </a:r>
                <a:r>
                  <a:rPr lang="ru-RU" sz="40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uz-Latn-UZ" sz="40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∠BCD = </a:t>
                </a:r>
                <a:r>
                  <a:rPr lang="uz-Latn-UZ" sz="40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∠DC</a:t>
                </a:r>
                <a:r>
                  <a:rPr lang="uz-Cyrl-UZ" sz="40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А</a:t>
                </a:r>
                <a:r>
                  <a:rPr lang="uz-Latn-UZ" sz="40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uz-Latn-UZ" sz="40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uz-Latn-UZ" sz="40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 </m:t>
                        </m:r>
                        <m:r>
                          <a:rPr lang="uz-Latn-UZ" sz="40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𝟒𝟕</m:t>
                        </m:r>
                      </m:e>
                      <m:sup>
                        <m:r>
                          <a:rPr lang="uz-Latn-UZ" sz="40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endParaRPr lang="uz-Latn-UZ" sz="40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5" name="Прямоугольник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42916" y="3546226"/>
                <a:ext cx="6766532" cy="1337354"/>
              </a:xfrm>
              <a:prstGeom prst="rect">
                <a:avLst/>
              </a:prstGeom>
              <a:blipFill rotWithShape="1">
                <a:blip r:embed="rId3"/>
                <a:stretch>
                  <a:fillRect l="-3153" t="-8219" r="-1982" b="-18721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6236020" y="4933011"/>
                <a:ext cx="6662080" cy="14618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uz-Latn-UZ" sz="44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∠</a:t>
                </a:r>
                <a:r>
                  <a:rPr lang="uz-Cyrl-UZ" sz="44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А</a:t>
                </a:r>
                <a:r>
                  <a:rPr lang="uz-Latn-UZ" sz="44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CB</a:t>
                </a:r>
                <a:r>
                  <a:rPr lang="ru-RU" sz="44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uz-Latn-UZ" sz="44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= </a:t>
                </a:r>
                <a:r>
                  <a:rPr lang="uz-Latn-UZ" sz="44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∠BCD+∠DCA </a:t>
                </a:r>
              </a:p>
              <a:p>
                <a:r>
                  <a:rPr lang="uz-Latn-UZ" sz="44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∠ACB</a:t>
                </a:r>
                <a:r>
                  <a:rPr lang="ru-RU" sz="44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uz-Latn-UZ" sz="44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uz-Latn-UZ" sz="44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uz-Latn-UZ" sz="44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𝟒𝟕</m:t>
                        </m:r>
                      </m:e>
                      <m:sup>
                        <m:r>
                          <a:rPr lang="uz-Latn-UZ" sz="44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  <m:r>
                      <a:rPr lang="uz-Latn-UZ" sz="4400" b="1" i="1" smtClean="0">
                        <a:solidFill>
                          <a:srgbClr val="002060"/>
                        </a:solidFill>
                        <a:latin typeface="Cambria Math"/>
                        <a:cs typeface="Arial" pitchFamily="34" charset="0"/>
                      </a:rPr>
                      <m:t>+</m:t>
                    </m:r>
                    <m:sSup>
                      <m:sSupPr>
                        <m:ctrlPr>
                          <a:rPr lang="uz-Latn-UZ" sz="44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uz-Latn-UZ" sz="44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𝟒𝟕</m:t>
                        </m:r>
                      </m:e>
                      <m:sup>
                        <m:r>
                          <a:rPr lang="uz-Latn-UZ" sz="44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  <m:r>
                      <a:rPr lang="uz-Latn-UZ" sz="4400" b="1" i="1" smtClean="0">
                        <a:solidFill>
                          <a:srgbClr val="002060"/>
                        </a:solidFill>
                        <a:latin typeface="Cambria Math"/>
                        <a:cs typeface="Arial" pitchFamily="34" charset="0"/>
                      </a:rPr>
                      <m:t>=</m:t>
                    </m:r>
                    <m:sSup>
                      <m:sSupPr>
                        <m:ctrlPr>
                          <a:rPr lang="uz-Latn-UZ" sz="44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uz-Latn-UZ" sz="44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𝟗𝟒</m:t>
                        </m:r>
                      </m:e>
                      <m:sup>
                        <m:r>
                          <a:rPr lang="uz-Latn-UZ" sz="44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uz-Latn-UZ" sz="44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endParaRPr lang="uz-Latn-UZ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36020" y="4933011"/>
                <a:ext cx="6662080" cy="1461875"/>
              </a:xfrm>
              <a:prstGeom prst="rect">
                <a:avLst/>
              </a:prstGeom>
              <a:blipFill rotWithShape="1">
                <a:blip r:embed="rId4"/>
                <a:stretch>
                  <a:fillRect l="-3751" t="-8750" b="-19167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Прямоугольник 45"/>
          <p:cNvSpPr/>
          <p:nvPr/>
        </p:nvSpPr>
        <p:spPr>
          <a:xfrm>
            <a:off x="4323647" y="4223334"/>
            <a:ext cx="77617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dirty="0">
                <a:latin typeface="Arial" pitchFamily="34" charset="0"/>
                <a:cs typeface="Arial" pitchFamily="34" charset="0"/>
              </a:rPr>
              <a:t>47˚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Прямоугольник 46"/>
              <p:cNvSpPr/>
              <p:nvPr/>
            </p:nvSpPr>
            <p:spPr>
              <a:xfrm>
                <a:off x="971030" y="6570815"/>
                <a:ext cx="5088317" cy="769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ru-RU" sz="4400" b="1" dirty="0" smtClean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Ответ: </a:t>
                </a:r>
                <a:r>
                  <a:rPr lang="ru-RU" sz="32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3600" b="1" dirty="0" smtClean="0">
                    <a:solidFill>
                      <a:srgbClr val="002060"/>
                    </a:solidFill>
                    <a:latin typeface="Cambria Math"/>
                    <a:ea typeface="Cambria Math"/>
                    <a:cs typeface="Arial" pitchFamily="34" charset="0"/>
                  </a:rPr>
                  <a:t>∠</a:t>
                </a:r>
                <a:r>
                  <a:rPr lang="ru-RU" sz="40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АСВ</a:t>
                </a:r>
                <a:r>
                  <a:rPr lang="uz-Latn-UZ" sz="40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=</a:t>
                </a:r>
                <a14:m>
                  <m:oMath xmlns:m="http://schemas.openxmlformats.org/officeDocument/2006/math">
                    <m:r>
                      <a:rPr lang="uz-Latn-UZ" sz="4000" b="1" i="0" smtClean="0">
                        <a:solidFill>
                          <a:srgbClr val="002060"/>
                        </a:solidFill>
                        <a:latin typeface="Cambria Math"/>
                        <a:cs typeface="Arial" pitchFamily="34" charset="0"/>
                      </a:rPr>
                      <m:t> </m:t>
                    </m:r>
                    <m:sSup>
                      <m:sSupPr>
                        <m:ctrlPr>
                          <a:rPr lang="uz-Latn-UZ" sz="40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uz-Latn-UZ" sz="40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𝟗𝟒</m:t>
                        </m:r>
                      </m:e>
                      <m:sup>
                        <m:r>
                          <a:rPr lang="uz-Latn-UZ" sz="40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endParaRPr lang="ru-RU" sz="36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7" name="Прямоугольник 4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030" y="6570815"/>
                <a:ext cx="5088317" cy="769441"/>
              </a:xfrm>
              <a:prstGeom prst="rect">
                <a:avLst/>
              </a:prstGeom>
              <a:blipFill rotWithShape="1">
                <a:blip r:embed="rId5"/>
                <a:stretch>
                  <a:fillRect l="-4311" t="-16667" b="-36508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25370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129 -0.00154 C -0.0281 0.01659 -0.04471 0.03549 -0.06402 0.04418 " pathEditMode="relative" rAng="-23493849" ptsTypes="fA">
                                      <p:cBhvr>
                                        <p:cTn id="51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37" y="22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" grpId="0"/>
      <p:bldP spid="43" grpId="0" animBg="1"/>
      <p:bldP spid="5" grpId="0"/>
      <p:bldP spid="46" grpId="0"/>
      <p:bldP spid="46" grpId="1"/>
      <p:bldP spid="4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2400" y="992012"/>
            <a:ext cx="14478000" cy="1698801"/>
          </a:xfrm>
          <a:prstGeom prst="rect">
            <a:avLst/>
          </a:prstGeom>
          <a:noFill/>
        </p:spPr>
        <p:txBody>
          <a:bodyPr wrap="square" lIns="36449" tIns="18226" rIns="36449" bIns="18226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10</a:t>
            </a:r>
            <a:r>
              <a:rPr lang="ru-RU" sz="36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В треугольнике ABC стороны АВ и ВС равны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 algn="ctr"/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а  </a:t>
            </a:r>
            <a:r>
              <a:rPr lang="uz-Cyrl-UZ" sz="3600" b="1" dirty="0" smtClean="0">
                <a:latin typeface="Arial" pitchFamily="34" charset="0"/>
                <a:cs typeface="Arial" pitchFamily="34" charset="0"/>
              </a:rPr>
              <a:t>м</a:t>
            </a:r>
            <a:r>
              <a:rPr lang="ru-RU" sz="3600" b="1" dirty="0" err="1" smtClean="0">
                <a:latin typeface="Arial" pitchFamily="34" charset="0"/>
                <a:cs typeface="Arial" pitchFamily="34" charset="0"/>
              </a:rPr>
              <a:t>едиана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BD равна 4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см.</a:t>
            </a:r>
            <a:r>
              <a:rPr lang="uz-Latn-UZ" sz="3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Найдите 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периметр треугольника ABC, если периметр треугольника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ABD равен 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12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см.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Равнобедренный треугольник 3"/>
          <p:cNvSpPr/>
          <p:nvPr/>
        </p:nvSpPr>
        <p:spPr>
          <a:xfrm>
            <a:off x="6931533" y="3498916"/>
            <a:ext cx="6325850" cy="3376248"/>
          </a:xfrm>
          <a:prstGeom prst="triangle">
            <a:avLst>
              <a:gd name="adj" fmla="val 50235"/>
            </a:avLst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36449" tIns="18226" rIns="36449" bIns="18226" rtlCol="0" anchor="ctr"/>
          <a:lstStyle/>
          <a:p>
            <a:pPr algn="ctr"/>
            <a:endParaRPr lang="uz-Latn-UZ"/>
          </a:p>
        </p:txBody>
      </p:sp>
      <p:sp>
        <p:nvSpPr>
          <p:cNvPr id="11" name="TextBox 10"/>
          <p:cNvSpPr txBox="1"/>
          <p:nvPr/>
        </p:nvSpPr>
        <p:spPr>
          <a:xfrm>
            <a:off x="9782828" y="2832922"/>
            <a:ext cx="623260" cy="667750"/>
          </a:xfrm>
          <a:prstGeom prst="rect">
            <a:avLst/>
          </a:prstGeom>
          <a:noFill/>
          <a:ln w="76200">
            <a:noFill/>
          </a:ln>
        </p:spPr>
        <p:txBody>
          <a:bodyPr wrap="square" lIns="36449" tIns="18226" rIns="36449" bIns="18226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882563" y="6873834"/>
            <a:ext cx="453522" cy="667750"/>
          </a:xfrm>
          <a:prstGeom prst="rect">
            <a:avLst/>
          </a:prstGeom>
          <a:noFill/>
        </p:spPr>
        <p:txBody>
          <a:bodyPr wrap="none" lIns="36449" tIns="18226" rIns="36449" bIns="18226" rtlCol="0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2820658" y="6885178"/>
            <a:ext cx="453522" cy="667750"/>
          </a:xfrm>
          <a:prstGeom prst="rect">
            <a:avLst/>
          </a:prstGeom>
          <a:noFill/>
          <a:ln w="76200">
            <a:noFill/>
          </a:ln>
        </p:spPr>
        <p:txBody>
          <a:bodyPr wrap="none" lIns="36449" tIns="18226" rIns="36449" bIns="18226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542552" y="6795750"/>
            <a:ext cx="453522" cy="667750"/>
          </a:xfrm>
          <a:prstGeom prst="rect">
            <a:avLst/>
          </a:prstGeom>
          <a:noFill/>
          <a:ln w="76200">
            <a:noFill/>
          </a:ln>
        </p:spPr>
        <p:txBody>
          <a:bodyPr wrap="none" lIns="36449" tIns="18226" rIns="36449" bIns="18226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38200" y="3166797"/>
            <a:ext cx="5123095" cy="3114574"/>
          </a:xfrm>
          <a:prstGeom prst="rect">
            <a:avLst/>
          </a:prstGeom>
          <a:noFill/>
        </p:spPr>
        <p:txBody>
          <a:bodyPr wrap="square" lIns="36449" tIns="18226" rIns="36449" bIns="18226" rtlCol="0">
            <a:spAutoFit/>
          </a:bodyPr>
          <a:lstStyle/>
          <a:p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Дано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ru-RU" sz="4000" b="1" dirty="0" smtClean="0">
                <a:solidFill>
                  <a:srgbClr val="002060"/>
                </a:solidFill>
                <a:latin typeface="Cambria Math"/>
                <a:ea typeface="Cambria Math"/>
                <a:cs typeface="Arial" pitchFamily="34" charset="0"/>
              </a:rPr>
              <a:t>△АВС</a:t>
            </a: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=BC</a:t>
            </a:r>
          </a:p>
          <a:p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BD=4 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см</a:t>
            </a: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Р</a:t>
            </a:r>
            <a:r>
              <a:rPr lang="ru-RU" sz="40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△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АВ</a:t>
            </a:r>
            <a:r>
              <a:rPr lang="uz-Latn-UZ" sz="40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D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 = </a:t>
            </a:r>
            <a:r>
              <a:rPr lang="uz-Latn-UZ" sz="40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12</a:t>
            </a:r>
            <a:r>
              <a:rPr lang="uz-Cyrl-UZ" sz="40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 см</a:t>
            </a:r>
            <a:endParaRPr lang="ru-RU" sz="4000" b="1" dirty="0">
              <a:solidFill>
                <a:srgbClr val="002060"/>
              </a:solidFill>
              <a:latin typeface="Arial" pitchFamily="34" charset="0"/>
              <a:ea typeface="Cambria Math"/>
              <a:cs typeface="Arial" pitchFamily="34" charset="0"/>
            </a:endParaRPr>
          </a:p>
          <a:p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</a:t>
            </a:r>
            <a:r>
              <a:rPr lang="ru-RU" sz="40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△АВС -?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034970" y="228600"/>
            <a:ext cx="6928353" cy="830989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ru-RU" sz="4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Задание из </a:t>
            </a:r>
            <a:r>
              <a:rPr lang="ru-RU" sz="4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учебника </a:t>
            </a:r>
            <a:endParaRPr lang="ru-RU" sz="4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" name="Прямая соединительная линия 5"/>
          <p:cNvCxnSpPr>
            <a:stCxn id="4" idx="0"/>
            <a:endCxn id="4" idx="3"/>
          </p:cNvCxnSpPr>
          <p:nvPr/>
        </p:nvCxnSpPr>
        <p:spPr>
          <a:xfrm>
            <a:off x="10109324" y="3498916"/>
            <a:ext cx="0" cy="337624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Line 12"/>
          <p:cNvSpPr>
            <a:spLocks noChangeShapeType="1"/>
          </p:cNvSpPr>
          <p:nvPr/>
        </p:nvSpPr>
        <p:spPr bwMode="auto">
          <a:xfrm flipH="1">
            <a:off x="8630486" y="6657617"/>
            <a:ext cx="0" cy="43243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Line 12"/>
          <p:cNvSpPr>
            <a:spLocks noChangeShapeType="1"/>
          </p:cNvSpPr>
          <p:nvPr/>
        </p:nvSpPr>
        <p:spPr bwMode="auto">
          <a:xfrm flipH="1">
            <a:off x="11244654" y="6669405"/>
            <a:ext cx="0" cy="43243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Line 12"/>
          <p:cNvSpPr>
            <a:spLocks noChangeShapeType="1"/>
          </p:cNvSpPr>
          <p:nvPr/>
        </p:nvSpPr>
        <p:spPr bwMode="auto">
          <a:xfrm flipH="1">
            <a:off x="11397054" y="6657617"/>
            <a:ext cx="0" cy="43243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Line 12"/>
          <p:cNvSpPr>
            <a:spLocks noChangeShapeType="1"/>
          </p:cNvSpPr>
          <p:nvPr/>
        </p:nvSpPr>
        <p:spPr bwMode="auto">
          <a:xfrm flipH="1">
            <a:off x="8784918" y="6658947"/>
            <a:ext cx="0" cy="43243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Line 12"/>
          <p:cNvSpPr>
            <a:spLocks noChangeShapeType="1"/>
          </p:cNvSpPr>
          <p:nvPr/>
        </p:nvSpPr>
        <p:spPr bwMode="auto">
          <a:xfrm flipH="1">
            <a:off x="8782886" y="4661235"/>
            <a:ext cx="0" cy="43243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Line 12"/>
          <p:cNvSpPr>
            <a:spLocks noChangeShapeType="1"/>
          </p:cNvSpPr>
          <p:nvPr/>
        </p:nvSpPr>
        <p:spPr bwMode="auto">
          <a:xfrm flipH="1">
            <a:off x="11397054" y="4661235"/>
            <a:ext cx="0" cy="43243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8300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внобедренный треугольник 3"/>
          <p:cNvSpPr/>
          <p:nvPr/>
        </p:nvSpPr>
        <p:spPr>
          <a:xfrm>
            <a:off x="7772775" y="926998"/>
            <a:ext cx="6325850" cy="3376248"/>
          </a:xfrm>
          <a:prstGeom prst="triangle">
            <a:avLst>
              <a:gd name="adj" fmla="val 50235"/>
            </a:avLst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36449" tIns="18226" rIns="36449" bIns="18226" rtlCol="0" anchor="ctr"/>
          <a:lstStyle/>
          <a:p>
            <a:pPr algn="ctr"/>
            <a:endParaRPr lang="uz-Latn-UZ"/>
          </a:p>
        </p:txBody>
      </p:sp>
      <p:sp>
        <p:nvSpPr>
          <p:cNvPr id="11" name="TextBox 10"/>
          <p:cNvSpPr txBox="1"/>
          <p:nvPr/>
        </p:nvSpPr>
        <p:spPr>
          <a:xfrm>
            <a:off x="10624070" y="261004"/>
            <a:ext cx="623260" cy="667750"/>
          </a:xfrm>
          <a:prstGeom prst="rect">
            <a:avLst/>
          </a:prstGeom>
          <a:noFill/>
          <a:ln w="76200">
            <a:noFill/>
          </a:ln>
        </p:spPr>
        <p:txBody>
          <a:bodyPr wrap="square" lIns="36449" tIns="18226" rIns="36449" bIns="18226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0723805" y="4301916"/>
            <a:ext cx="453522" cy="667750"/>
          </a:xfrm>
          <a:prstGeom prst="rect">
            <a:avLst/>
          </a:prstGeom>
          <a:noFill/>
        </p:spPr>
        <p:txBody>
          <a:bodyPr wrap="none" lIns="36449" tIns="18226" rIns="36449" bIns="18226" rtlCol="0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3808198" y="4237372"/>
            <a:ext cx="453522" cy="667750"/>
          </a:xfrm>
          <a:prstGeom prst="rect">
            <a:avLst/>
          </a:prstGeom>
          <a:noFill/>
          <a:ln w="76200">
            <a:noFill/>
          </a:ln>
        </p:spPr>
        <p:txBody>
          <a:bodyPr wrap="none" lIns="36449" tIns="18226" rIns="36449" bIns="18226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546014" y="4184258"/>
            <a:ext cx="453522" cy="667750"/>
          </a:xfrm>
          <a:prstGeom prst="rect">
            <a:avLst/>
          </a:prstGeom>
          <a:noFill/>
          <a:ln w="76200">
            <a:noFill/>
          </a:ln>
        </p:spPr>
        <p:txBody>
          <a:bodyPr wrap="none" lIns="36449" tIns="18226" rIns="36449" bIns="18226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044114" y="18970"/>
            <a:ext cx="6713358" cy="707878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Задание из </a:t>
            </a:r>
            <a:r>
              <a:rPr lang="ru-RU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учебника 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(10) </a:t>
            </a:r>
            <a:endParaRPr lang="ru-RU" sz="3200" b="1" dirty="0" smtClean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" name="Прямая соединительная линия 5"/>
          <p:cNvCxnSpPr>
            <a:stCxn id="4" idx="0"/>
            <a:endCxn id="4" idx="3"/>
          </p:cNvCxnSpPr>
          <p:nvPr/>
        </p:nvCxnSpPr>
        <p:spPr>
          <a:xfrm>
            <a:off x="10950566" y="926998"/>
            <a:ext cx="0" cy="337624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Line 12"/>
          <p:cNvSpPr>
            <a:spLocks noChangeShapeType="1"/>
          </p:cNvSpPr>
          <p:nvPr/>
        </p:nvSpPr>
        <p:spPr bwMode="auto">
          <a:xfrm flipH="1">
            <a:off x="9563114" y="4033670"/>
            <a:ext cx="0" cy="43243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Line 12"/>
          <p:cNvSpPr>
            <a:spLocks noChangeShapeType="1"/>
          </p:cNvSpPr>
          <p:nvPr/>
        </p:nvSpPr>
        <p:spPr bwMode="auto">
          <a:xfrm flipH="1">
            <a:off x="12085896" y="4097487"/>
            <a:ext cx="0" cy="43243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Line 12"/>
          <p:cNvSpPr>
            <a:spLocks noChangeShapeType="1"/>
          </p:cNvSpPr>
          <p:nvPr/>
        </p:nvSpPr>
        <p:spPr bwMode="auto">
          <a:xfrm flipH="1">
            <a:off x="12238296" y="4085699"/>
            <a:ext cx="0" cy="43243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Line 12"/>
          <p:cNvSpPr>
            <a:spLocks noChangeShapeType="1"/>
          </p:cNvSpPr>
          <p:nvPr/>
        </p:nvSpPr>
        <p:spPr bwMode="auto">
          <a:xfrm flipH="1">
            <a:off x="9704446" y="4007615"/>
            <a:ext cx="0" cy="43243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Line 12"/>
          <p:cNvSpPr>
            <a:spLocks noChangeShapeType="1"/>
          </p:cNvSpPr>
          <p:nvPr/>
        </p:nvSpPr>
        <p:spPr bwMode="auto">
          <a:xfrm flipH="1">
            <a:off x="9791714" y="1918672"/>
            <a:ext cx="0" cy="43243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Line 12"/>
          <p:cNvSpPr>
            <a:spLocks noChangeShapeType="1"/>
          </p:cNvSpPr>
          <p:nvPr/>
        </p:nvSpPr>
        <p:spPr bwMode="auto">
          <a:xfrm flipH="1">
            <a:off x="12085896" y="1918672"/>
            <a:ext cx="0" cy="43243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682903" y="5958398"/>
            <a:ext cx="347409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Р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△</a:t>
            </a:r>
            <a:r>
              <a:rPr lang="en-US" sz="36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A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ВС+2</a:t>
            </a:r>
            <a:r>
              <a:rPr lang="ru-RU" sz="3600" b="1" dirty="0" smtClean="0">
                <a:solidFill>
                  <a:srgbClr val="002060"/>
                </a:solidFill>
                <a:latin typeface="Cambria Math"/>
                <a:ea typeface="Cambria Math"/>
                <a:cs typeface="Arial" pitchFamily="34" charset="0"/>
              </a:rPr>
              <a:t>∙</a:t>
            </a:r>
            <a:r>
              <a:rPr lang="ru-RU" sz="3600" b="1" dirty="0">
                <a:solidFill>
                  <a:srgbClr val="002060"/>
                </a:solidFill>
                <a:latin typeface="Cambria Math"/>
                <a:ea typeface="Cambria Math"/>
                <a:cs typeface="Arial" pitchFamily="34" charset="0"/>
              </a:rPr>
              <a:t>4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=24</a:t>
            </a:r>
          </a:p>
        </p:txBody>
      </p:sp>
      <p:sp>
        <p:nvSpPr>
          <p:cNvPr id="29" name="Дуга 28"/>
          <p:cNvSpPr/>
          <p:nvPr/>
        </p:nvSpPr>
        <p:spPr>
          <a:xfrm rot="5400000">
            <a:off x="10385376" y="1601063"/>
            <a:ext cx="1063048" cy="6308586"/>
          </a:xfrm>
          <a:prstGeom prst="arc">
            <a:avLst>
              <a:gd name="adj1" fmla="val 16123401"/>
              <a:gd name="adj2" fmla="val 5372013"/>
            </a:avLst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30" name="Прямоугольник 29"/>
          <p:cNvSpPr/>
          <p:nvPr/>
        </p:nvSpPr>
        <p:spPr>
          <a:xfrm>
            <a:off x="5003834" y="5958397"/>
            <a:ext cx="311021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Р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△</a:t>
            </a:r>
            <a:r>
              <a:rPr lang="en-US" sz="36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A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ВС+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8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=24</a:t>
            </a:r>
          </a:p>
        </p:txBody>
      </p:sp>
      <p:sp>
        <p:nvSpPr>
          <p:cNvPr id="31" name="Прямоугольник 30"/>
          <p:cNvSpPr/>
          <p:nvPr/>
        </p:nvSpPr>
        <p:spPr>
          <a:xfrm>
            <a:off x="8458200" y="5958396"/>
            <a:ext cx="299479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Р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△</a:t>
            </a:r>
            <a:r>
              <a:rPr lang="en-US" sz="36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A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ВС=24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-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8</a:t>
            </a:r>
          </a:p>
        </p:txBody>
      </p:sp>
      <p:sp>
        <p:nvSpPr>
          <p:cNvPr id="32" name="Прямоугольник 31"/>
          <p:cNvSpPr/>
          <p:nvPr/>
        </p:nvSpPr>
        <p:spPr>
          <a:xfrm>
            <a:off x="8458200" y="6604727"/>
            <a:ext cx="331058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Р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△</a:t>
            </a:r>
            <a:r>
              <a:rPr lang="en-US" sz="36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A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ВС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=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16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 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см</a:t>
            </a:r>
          </a:p>
        </p:txBody>
      </p:sp>
      <p:sp>
        <p:nvSpPr>
          <p:cNvPr id="33" name="Прямоугольник 32"/>
          <p:cNvSpPr/>
          <p:nvPr/>
        </p:nvSpPr>
        <p:spPr>
          <a:xfrm>
            <a:off x="1599933" y="6927892"/>
            <a:ext cx="541969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Ответ: 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Р△</a:t>
            </a:r>
            <a:r>
              <a:rPr lang="en-US" sz="36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A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ВС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=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16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 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см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74115" y="261004"/>
            <a:ext cx="3435885" cy="2499020"/>
          </a:xfrm>
          <a:prstGeom prst="rect">
            <a:avLst/>
          </a:prstGeom>
          <a:noFill/>
        </p:spPr>
        <p:txBody>
          <a:bodyPr wrap="square" lIns="36449" tIns="18226" rIns="36449" bIns="18226" rtlCol="0">
            <a:spAutoFit/>
          </a:bodyPr>
          <a:lstStyle/>
          <a:p>
            <a:r>
              <a:rPr 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Дано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ru-RU" sz="3200" b="1" dirty="0" smtClean="0">
                <a:solidFill>
                  <a:srgbClr val="002060"/>
                </a:solidFill>
                <a:latin typeface="Cambria Math"/>
                <a:ea typeface="Cambria Math"/>
                <a:cs typeface="Arial" pitchFamily="34" charset="0"/>
              </a:rPr>
              <a:t>△АВС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=BC</a:t>
            </a:r>
          </a:p>
          <a:p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BD=4 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см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Р</a:t>
            </a:r>
            <a:r>
              <a:rPr lang="ru-RU" sz="32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△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АВ</a:t>
            </a:r>
            <a:r>
              <a:rPr lang="uz-Latn-UZ" sz="32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D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 = </a:t>
            </a:r>
            <a:r>
              <a:rPr lang="uz-Latn-UZ" sz="32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12</a:t>
            </a:r>
            <a:r>
              <a:rPr lang="uz-Cyrl-UZ" sz="32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 см</a:t>
            </a:r>
            <a:endParaRPr lang="ru-RU" sz="3200" b="1" dirty="0">
              <a:solidFill>
                <a:srgbClr val="002060"/>
              </a:solidFill>
              <a:latin typeface="Arial" pitchFamily="34" charset="0"/>
              <a:ea typeface="Cambria Math"/>
              <a:cs typeface="Arial" pitchFamily="34" charset="0"/>
            </a:endParaRPr>
          </a:p>
          <a:p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</a:t>
            </a:r>
            <a:r>
              <a:rPr lang="ru-RU" sz="32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△АВС -?</a:t>
            </a:r>
          </a:p>
        </p:txBody>
      </p:sp>
      <p:sp>
        <p:nvSpPr>
          <p:cNvPr id="35" name="Овал 34"/>
          <p:cNvSpPr/>
          <p:nvPr/>
        </p:nvSpPr>
        <p:spPr>
          <a:xfrm>
            <a:off x="3112278" y="3049057"/>
            <a:ext cx="914400" cy="1596289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57150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36" name="TextBox 35"/>
          <p:cNvSpPr txBox="1"/>
          <p:nvPr/>
        </p:nvSpPr>
        <p:spPr>
          <a:xfrm>
            <a:off x="669093" y="2592886"/>
            <a:ext cx="4828117" cy="1945023"/>
          </a:xfrm>
          <a:prstGeom prst="rect">
            <a:avLst/>
          </a:prstGeom>
          <a:noFill/>
        </p:spPr>
        <p:txBody>
          <a:bodyPr wrap="none" lIns="36449" tIns="18226" rIns="36449" bIns="18226" rtlCol="0">
            <a:sp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            Решение</a:t>
            </a:r>
            <a:r>
              <a:rPr lang="ru-RU" sz="3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ru-RU" sz="4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</a:t>
            </a:r>
            <a:r>
              <a:rPr lang="ru-RU" sz="32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△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АВ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D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=АВ+А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D</a:t>
            </a:r>
            <a:r>
              <a:rPr lang="ru-RU" sz="32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+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В</a:t>
            </a:r>
            <a:r>
              <a:rPr lang="en-US" sz="32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D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=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12</a:t>
            </a:r>
            <a:endParaRPr lang="ru-RU" sz="3200" b="1" dirty="0">
              <a:solidFill>
                <a:srgbClr val="002060"/>
              </a:solidFill>
              <a:latin typeface="Arial" pitchFamily="34" charset="0"/>
              <a:ea typeface="Cambria Math"/>
              <a:cs typeface="Arial" pitchFamily="34" charset="0"/>
            </a:endParaRPr>
          </a:p>
          <a:p>
            <a:r>
              <a:rPr lang="ru-RU" sz="44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Р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△В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CD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=В</a:t>
            </a:r>
            <a:r>
              <a:rPr lang="en-US" sz="32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C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+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DC</a:t>
            </a:r>
            <a:r>
              <a:rPr lang="ru-RU" sz="32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+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BD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=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12</a:t>
            </a:r>
            <a:endParaRPr lang="ru-RU" sz="4400" b="1" dirty="0">
              <a:solidFill>
                <a:srgbClr val="002060"/>
              </a:solidFill>
              <a:latin typeface="Arial" pitchFamily="34" charset="0"/>
              <a:ea typeface="Cambria Math"/>
              <a:cs typeface="Arial" pitchFamily="34" charset="0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386307" y="4591023"/>
            <a:ext cx="545194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АВ+ВС+АС+2В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D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=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1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2+1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2</a:t>
            </a:r>
            <a:endParaRPr lang="uz-Latn-UZ" sz="3600" dirty="0"/>
          </a:p>
        </p:txBody>
      </p:sp>
      <p:sp>
        <p:nvSpPr>
          <p:cNvPr id="38" name="Дуга 37"/>
          <p:cNvSpPr/>
          <p:nvPr/>
        </p:nvSpPr>
        <p:spPr>
          <a:xfrm rot="5400000">
            <a:off x="1275614" y="3621744"/>
            <a:ext cx="648639" cy="2695843"/>
          </a:xfrm>
          <a:prstGeom prst="arc">
            <a:avLst>
              <a:gd name="adj1" fmla="val 16123401"/>
              <a:gd name="adj2" fmla="val 5386822"/>
            </a:avLst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39" name="Прямоугольник 38"/>
          <p:cNvSpPr/>
          <p:nvPr/>
        </p:nvSpPr>
        <p:spPr>
          <a:xfrm>
            <a:off x="780766" y="5274454"/>
            <a:ext cx="1638334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0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Р△</a:t>
            </a:r>
            <a:r>
              <a:rPr lang="en-US" sz="30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A</a:t>
            </a:r>
            <a:r>
              <a:rPr lang="ru-RU" sz="30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ВС</a:t>
            </a:r>
            <a:r>
              <a:rPr lang="en-US" sz="30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 </a:t>
            </a:r>
            <a:endParaRPr lang="uz-Latn-UZ" sz="3000" dirty="0"/>
          </a:p>
        </p:txBody>
      </p:sp>
    </p:spTree>
    <p:extLst>
      <p:ext uri="{BB962C8B-B14F-4D97-AF65-F5344CB8AC3E}">
        <p14:creationId xmlns:p14="http://schemas.microsoft.com/office/powerpoint/2010/main" val="688837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9" grpId="0" animBg="1"/>
      <p:bldP spid="30" grpId="0"/>
      <p:bldP spid="31" grpId="0"/>
      <p:bldP spid="32" grpId="0"/>
      <p:bldP spid="33" grpId="0"/>
      <p:bldP spid="35" grpId="0" animBg="1"/>
      <p:bldP spid="37" grpId="0"/>
      <p:bldP spid="38" grpId="0" animBg="1"/>
      <p:bldP spid="3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4652" y="1509659"/>
            <a:ext cx="13639800" cy="7232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Arial" pitchFamily="34" charset="0"/>
                <a:cs typeface="Arial" pitchFamily="34" charset="0"/>
              </a:rPr>
              <a:t>1. Сложите 2 треугольника из 5 равных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палочек.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59152" y="771144"/>
            <a:ext cx="10210800" cy="7232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Геометрические головоломки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044114" y="18970"/>
            <a:ext cx="7848284" cy="707878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Задание из </a:t>
            </a:r>
            <a:r>
              <a:rPr lang="ru-RU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учебника 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(стр. 57) </a:t>
            </a:r>
            <a:endParaRPr lang="ru-RU" sz="3200" b="1" dirty="0" smtClean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644652" y="3473196"/>
            <a:ext cx="0" cy="2657856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H="1">
            <a:off x="6172201" y="5105400"/>
            <a:ext cx="3528893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H="1">
            <a:off x="6172200" y="2813304"/>
            <a:ext cx="1764447" cy="2292096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7936647" y="2813304"/>
            <a:ext cx="1791879" cy="2292096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H="1">
            <a:off x="7936647" y="5039868"/>
            <a:ext cx="1740065" cy="2142744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1295400" y="3429000"/>
            <a:ext cx="0" cy="2657856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1905000" y="3453384"/>
            <a:ext cx="0" cy="2657856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2667000" y="3429000"/>
            <a:ext cx="0" cy="2657856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3429000" y="3453384"/>
            <a:ext cx="0" cy="2657856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6172201" y="5039868"/>
            <a:ext cx="1764446" cy="2142744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3396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Равнобедренный треугольник 1"/>
          <p:cNvSpPr/>
          <p:nvPr/>
        </p:nvSpPr>
        <p:spPr>
          <a:xfrm rot="19194543">
            <a:off x="4850394" y="4483389"/>
            <a:ext cx="4114800" cy="2187251"/>
          </a:xfrm>
          <a:prstGeom prst="triangle">
            <a:avLst>
              <a:gd name="adj" fmla="val 68170"/>
            </a:avLst>
          </a:prstGeom>
          <a:noFill/>
          <a:ln w="762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3" name="Равнобедренный треугольник 2"/>
          <p:cNvSpPr/>
          <p:nvPr/>
        </p:nvSpPr>
        <p:spPr>
          <a:xfrm rot="3532872">
            <a:off x="1043705" y="586073"/>
            <a:ext cx="2820493" cy="3245456"/>
          </a:xfrm>
          <a:prstGeom prst="triangle">
            <a:avLst>
              <a:gd name="adj" fmla="val 35568"/>
            </a:avLst>
          </a:prstGeom>
          <a:noFill/>
          <a:ln w="762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4" name="Равнобедренный треугольник 3"/>
          <p:cNvSpPr/>
          <p:nvPr/>
        </p:nvSpPr>
        <p:spPr>
          <a:xfrm>
            <a:off x="3841102" y="915955"/>
            <a:ext cx="3962400" cy="2140377"/>
          </a:xfrm>
          <a:prstGeom prst="triangle">
            <a:avLst>
              <a:gd name="adj" fmla="val 77255"/>
            </a:avLst>
          </a:prstGeom>
          <a:noFill/>
          <a:ln w="762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5" name="Равнобедренный треугольник 4"/>
          <p:cNvSpPr/>
          <p:nvPr/>
        </p:nvSpPr>
        <p:spPr>
          <a:xfrm>
            <a:off x="3450196" y="3434969"/>
            <a:ext cx="2438401" cy="3002124"/>
          </a:xfrm>
          <a:prstGeom prst="triangle">
            <a:avLst>
              <a:gd name="adj" fmla="val 0"/>
            </a:avLst>
          </a:prstGeom>
          <a:noFill/>
          <a:ln w="762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6" name="Равнобедренный треугольник 5"/>
          <p:cNvSpPr/>
          <p:nvPr/>
        </p:nvSpPr>
        <p:spPr>
          <a:xfrm>
            <a:off x="590938" y="6019800"/>
            <a:ext cx="3505200" cy="1631302"/>
          </a:xfrm>
          <a:prstGeom prst="triangle">
            <a:avLst>
              <a:gd name="adj" fmla="val 50395"/>
            </a:avLst>
          </a:prstGeom>
          <a:noFill/>
          <a:ln w="762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7" name="Равнобедренный треугольник 6"/>
          <p:cNvSpPr/>
          <p:nvPr/>
        </p:nvSpPr>
        <p:spPr>
          <a:xfrm rot="2619212">
            <a:off x="8333911" y="4407548"/>
            <a:ext cx="4724400" cy="1045028"/>
          </a:xfrm>
          <a:prstGeom prst="triangle">
            <a:avLst>
              <a:gd name="adj" fmla="val 36175"/>
            </a:avLst>
          </a:prstGeom>
          <a:noFill/>
          <a:ln w="762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cxnSp>
        <p:nvCxnSpPr>
          <p:cNvPr id="10" name="Прямая соединительная линия 9"/>
          <p:cNvCxnSpPr>
            <a:stCxn id="5" idx="2"/>
          </p:cNvCxnSpPr>
          <p:nvPr/>
        </p:nvCxnSpPr>
        <p:spPr>
          <a:xfrm flipV="1">
            <a:off x="3450196" y="5110980"/>
            <a:ext cx="1371600" cy="1326113"/>
          </a:xfrm>
          <a:prstGeom prst="line">
            <a:avLst/>
          </a:prstGeom>
          <a:ln w="571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V="1">
            <a:off x="6038133" y="4509408"/>
            <a:ext cx="1440106" cy="3229228"/>
          </a:xfrm>
          <a:prstGeom prst="line">
            <a:avLst/>
          </a:prstGeom>
          <a:ln w="571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1527324" y="6749920"/>
            <a:ext cx="914400" cy="914400"/>
          </a:xfrm>
          <a:prstGeom prst="line">
            <a:avLst/>
          </a:prstGeom>
          <a:ln w="571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>
            <a:stCxn id="7" idx="0"/>
          </p:cNvCxnSpPr>
          <p:nvPr/>
        </p:nvCxnSpPr>
        <p:spPr>
          <a:xfrm flipH="1">
            <a:off x="9862851" y="4101144"/>
            <a:ext cx="721379" cy="828918"/>
          </a:xfrm>
          <a:prstGeom prst="line">
            <a:avLst/>
          </a:prstGeom>
          <a:ln w="571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335902" y="1808331"/>
            <a:ext cx="2105822" cy="1272853"/>
          </a:xfrm>
          <a:prstGeom prst="line">
            <a:avLst/>
          </a:prstGeom>
          <a:ln w="571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5351106" y="1948013"/>
            <a:ext cx="2452396" cy="1133171"/>
          </a:xfrm>
          <a:prstGeom prst="line">
            <a:avLst/>
          </a:prstGeom>
          <a:ln w="571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3948404" y="298636"/>
            <a:ext cx="793274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Определите элементы треугольников</a:t>
            </a:r>
            <a:endParaRPr lang="uz-Latn-UZ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0021097" y="1118974"/>
            <a:ext cx="18640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Высота:</a:t>
            </a:r>
            <a:endParaRPr lang="uz-Latn-UZ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0058400" y="2921391"/>
            <a:ext cx="210666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Медиана:</a:t>
            </a:r>
            <a:endParaRPr lang="uz-Latn-UZ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9086897" y="1986143"/>
            <a:ext cx="29179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Биссектриса:</a:t>
            </a:r>
            <a:endParaRPr lang="uz-Latn-UZ" sz="32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8" name="Прямая соединительная линия 37"/>
          <p:cNvCxnSpPr/>
          <p:nvPr/>
        </p:nvCxnSpPr>
        <p:spPr>
          <a:xfrm>
            <a:off x="6038133" y="1309423"/>
            <a:ext cx="267806" cy="349121"/>
          </a:xfrm>
          <a:prstGeom prst="line">
            <a:avLst/>
          </a:prstGeom>
          <a:ln w="571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4676254" y="2168388"/>
            <a:ext cx="340631" cy="346211"/>
          </a:xfrm>
          <a:prstGeom prst="line">
            <a:avLst/>
          </a:prstGeom>
          <a:ln w="571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Прямоугольник 43"/>
          <p:cNvSpPr/>
          <p:nvPr/>
        </p:nvSpPr>
        <p:spPr>
          <a:xfrm rot="1949718">
            <a:off x="2135468" y="2687653"/>
            <a:ext cx="416142" cy="334197"/>
          </a:xfrm>
          <a:prstGeom prst="rect">
            <a:avLst/>
          </a:prstGeom>
          <a:noFill/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45" name="Прямоугольник 44"/>
          <p:cNvSpPr/>
          <p:nvPr/>
        </p:nvSpPr>
        <p:spPr>
          <a:xfrm rot="17599836">
            <a:off x="7379958" y="4575701"/>
            <a:ext cx="387371" cy="381000"/>
          </a:xfrm>
          <a:prstGeom prst="rect">
            <a:avLst/>
          </a:prstGeom>
          <a:noFill/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47" name="Дуга 46"/>
          <p:cNvSpPr/>
          <p:nvPr/>
        </p:nvSpPr>
        <p:spPr>
          <a:xfrm rot="20736199">
            <a:off x="2992997" y="5925014"/>
            <a:ext cx="914400" cy="914400"/>
          </a:xfrm>
          <a:prstGeom prst="arc">
            <a:avLst>
              <a:gd name="adj1" fmla="val 16918049"/>
              <a:gd name="adj2" fmla="val 19833904"/>
            </a:avLst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48" name="Дуга 47"/>
          <p:cNvSpPr/>
          <p:nvPr/>
        </p:nvSpPr>
        <p:spPr>
          <a:xfrm rot="11256551">
            <a:off x="10077612" y="3491483"/>
            <a:ext cx="914400" cy="914400"/>
          </a:xfrm>
          <a:prstGeom prst="arc">
            <a:avLst>
              <a:gd name="adj1" fmla="val 17422131"/>
              <a:gd name="adj2" fmla="val 21036484"/>
            </a:avLst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49" name="Дуга 48"/>
          <p:cNvSpPr/>
          <p:nvPr/>
        </p:nvSpPr>
        <p:spPr>
          <a:xfrm>
            <a:off x="3139995" y="6082034"/>
            <a:ext cx="914400" cy="914400"/>
          </a:xfrm>
          <a:prstGeom prst="arc">
            <a:avLst>
              <a:gd name="adj1" fmla="val 17414437"/>
              <a:gd name="adj2" fmla="val 20904469"/>
            </a:avLst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50" name="Дуга 49"/>
          <p:cNvSpPr/>
          <p:nvPr/>
        </p:nvSpPr>
        <p:spPr>
          <a:xfrm rot="9026407">
            <a:off x="10230492" y="3630172"/>
            <a:ext cx="738180" cy="892426"/>
          </a:xfrm>
          <a:prstGeom prst="arc">
            <a:avLst>
              <a:gd name="adj1" fmla="val 16200000"/>
              <a:gd name="adj2" fmla="val 20491050"/>
            </a:avLst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56" name="Овал 55"/>
          <p:cNvSpPr/>
          <p:nvPr/>
        </p:nvSpPr>
        <p:spPr>
          <a:xfrm>
            <a:off x="845115" y="6221939"/>
            <a:ext cx="625170" cy="589408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Овал 57"/>
          <p:cNvSpPr/>
          <p:nvPr/>
        </p:nvSpPr>
        <p:spPr>
          <a:xfrm>
            <a:off x="2869653" y="3694116"/>
            <a:ext cx="540685" cy="560643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4" name="Овал 63"/>
          <p:cNvSpPr/>
          <p:nvPr/>
        </p:nvSpPr>
        <p:spPr>
          <a:xfrm>
            <a:off x="10321457" y="5774036"/>
            <a:ext cx="540685" cy="560643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6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5" name="Овал 64"/>
          <p:cNvSpPr/>
          <p:nvPr/>
        </p:nvSpPr>
        <p:spPr>
          <a:xfrm>
            <a:off x="6172036" y="4023394"/>
            <a:ext cx="540685" cy="560643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6" name="Овал 65"/>
          <p:cNvSpPr/>
          <p:nvPr/>
        </p:nvSpPr>
        <p:spPr>
          <a:xfrm>
            <a:off x="5016885" y="1337522"/>
            <a:ext cx="540685" cy="560643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7" name="Овал 66"/>
          <p:cNvSpPr/>
          <p:nvPr/>
        </p:nvSpPr>
        <p:spPr>
          <a:xfrm>
            <a:off x="851703" y="950167"/>
            <a:ext cx="540685" cy="560643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8" name="Овал 67"/>
          <p:cNvSpPr/>
          <p:nvPr/>
        </p:nvSpPr>
        <p:spPr>
          <a:xfrm>
            <a:off x="12395401" y="2854751"/>
            <a:ext cx="540685" cy="560643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9" name="Овал 68"/>
          <p:cNvSpPr/>
          <p:nvPr/>
        </p:nvSpPr>
        <p:spPr>
          <a:xfrm>
            <a:off x="12765917" y="1948012"/>
            <a:ext cx="540685" cy="560643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6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0" name="Овал 69"/>
          <p:cNvSpPr/>
          <p:nvPr/>
        </p:nvSpPr>
        <p:spPr>
          <a:xfrm>
            <a:off x="12004875" y="1948013"/>
            <a:ext cx="540685" cy="560643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1" name="Овал 70"/>
          <p:cNvSpPr/>
          <p:nvPr/>
        </p:nvSpPr>
        <p:spPr>
          <a:xfrm>
            <a:off x="12765917" y="1072321"/>
            <a:ext cx="540685" cy="560643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2" name="Овал 71"/>
          <p:cNvSpPr/>
          <p:nvPr/>
        </p:nvSpPr>
        <p:spPr>
          <a:xfrm>
            <a:off x="11881153" y="1097901"/>
            <a:ext cx="540685" cy="560643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1" name="Прямая соединительная линия 40"/>
          <p:cNvCxnSpPr/>
          <p:nvPr/>
        </p:nvCxnSpPr>
        <p:spPr>
          <a:xfrm>
            <a:off x="1812492" y="6316241"/>
            <a:ext cx="265782" cy="222993"/>
          </a:xfrm>
          <a:prstGeom prst="line">
            <a:avLst/>
          </a:prstGeom>
          <a:ln w="571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>
            <a:off x="989154" y="6996434"/>
            <a:ext cx="265782" cy="222993"/>
          </a:xfrm>
          <a:prstGeom prst="line">
            <a:avLst/>
          </a:prstGeom>
          <a:ln w="571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6229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 animBg="1"/>
      <p:bldP spid="69" grpId="0" animBg="1"/>
      <p:bldP spid="70" grpId="0" animBg="1"/>
      <p:bldP spid="71" grpId="0" animBg="1"/>
      <p:bldP spid="7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4630399" cy="860088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 defTabSz="2313116"/>
            <a:r>
              <a:rPr lang="ru-RU" sz="5000" spc="39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       </a:t>
            </a:r>
            <a:r>
              <a:rPr lang="ru-RU" sz="5400" b="1" spc="39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ЗАДАНИЯ </a:t>
            </a:r>
            <a:r>
              <a:rPr lang="ru-RU" sz="5400" b="1" spc="39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ДЛЯ ЗАКРЕПЛЕНИЯ</a:t>
            </a:r>
            <a:endParaRPr sz="5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AutoShape 4" descr="Математическая вертикаль», тестирование учителей — Abitu.ne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3" name="AutoShape 4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8" name="AutoShape 6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9" name="AutoShape 8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12" name="TextBox 11"/>
          <p:cNvSpPr txBox="1"/>
          <p:nvPr/>
        </p:nvSpPr>
        <p:spPr>
          <a:xfrm>
            <a:off x="1219200" y="1345925"/>
            <a:ext cx="12496800" cy="3302275"/>
          </a:xfrm>
          <a:prstGeom prst="rect">
            <a:avLst/>
          </a:prstGeom>
          <a:noFill/>
        </p:spPr>
        <p:txBody>
          <a:bodyPr wrap="square" lIns="39454" tIns="19729" rIns="39454" bIns="19729" rtlCol="0">
            <a:spAutoFit/>
          </a:bodyPr>
          <a:lstStyle/>
          <a:p>
            <a:pPr algn="ctr"/>
            <a:r>
              <a:rPr lang="ru-RU" sz="7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Выполнить письменно геометрические головоломки </a:t>
            </a:r>
          </a:p>
          <a:p>
            <a:pPr algn="ctr"/>
            <a:r>
              <a:rPr lang="ru-RU" sz="7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6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№ 2, 3 (стр.57). </a:t>
            </a:r>
            <a:endParaRPr lang="uz-Latn-UZ" sz="6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Домашнее задание - Путешествие в мир книг Николая Носова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896"/>
          <a:stretch/>
        </p:blipFill>
        <p:spPr bwMode="auto">
          <a:xfrm>
            <a:off x="3399560" y="5728716"/>
            <a:ext cx="7848600" cy="1399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0107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612764" y="230407"/>
            <a:ext cx="3656204" cy="793975"/>
          </a:xfrm>
          <a:prstGeom prst="rect">
            <a:avLst/>
          </a:prstGeom>
        </p:spPr>
        <p:txBody>
          <a:bodyPr wrap="none" lIns="39534" tIns="19768" rIns="39534" bIns="19768">
            <a:spAutoFit/>
          </a:bodyPr>
          <a:lstStyle/>
          <a:p>
            <a:pPr lvl="0"/>
            <a:r>
              <a:rPr lang="ru-RU" sz="4900" b="1" spc="39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План урока</a:t>
            </a:r>
            <a:endParaRPr lang="ru-RU" sz="49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Равнобедренный треугольник 3"/>
          <p:cNvSpPr/>
          <p:nvPr/>
        </p:nvSpPr>
        <p:spPr>
          <a:xfrm>
            <a:off x="488378" y="1176034"/>
            <a:ext cx="6934200" cy="2590800"/>
          </a:xfrm>
          <a:prstGeom prst="triangl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Повторение </a:t>
            </a:r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пройденного</a:t>
            </a:r>
            <a:endParaRPr lang="uz-Latn-UZ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uz-Latn-UZ" dirty="0"/>
          </a:p>
        </p:txBody>
      </p:sp>
      <p:sp>
        <p:nvSpPr>
          <p:cNvPr id="11" name="Равнобедренный треугольник 10"/>
          <p:cNvSpPr/>
          <p:nvPr/>
        </p:nvSpPr>
        <p:spPr>
          <a:xfrm>
            <a:off x="3862386" y="2743200"/>
            <a:ext cx="6934200" cy="2590800"/>
          </a:xfrm>
          <a:prstGeom prst="triangl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Решение </a:t>
            </a:r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задач</a:t>
            </a:r>
            <a:endParaRPr lang="uz-Latn-UZ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uz-Latn-UZ" dirty="0"/>
          </a:p>
        </p:txBody>
      </p:sp>
      <p:sp>
        <p:nvSpPr>
          <p:cNvPr id="12" name="Равнобедренный треугольник 11"/>
          <p:cNvSpPr/>
          <p:nvPr/>
        </p:nvSpPr>
        <p:spPr>
          <a:xfrm>
            <a:off x="6629400" y="4419600"/>
            <a:ext cx="6934200" cy="2590800"/>
          </a:xfrm>
          <a:prstGeom prst="triangl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Задания </a:t>
            </a:r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для 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закрепления</a:t>
            </a:r>
            <a:endParaRPr lang="uz-Latn-UZ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uz-Latn-UZ" dirty="0"/>
          </a:p>
        </p:txBody>
      </p:sp>
    </p:spTree>
    <p:extLst>
      <p:ext uri="{BB962C8B-B14F-4D97-AF65-F5344CB8AC3E}">
        <p14:creationId xmlns:p14="http://schemas.microsoft.com/office/powerpoint/2010/main" val="1576823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89249" y="646331"/>
            <a:ext cx="14020800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arabicPeriod"/>
            </a:pP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Если 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у треугольника равны две стороны, </a:t>
            </a:r>
            <a:endParaRPr lang="ru-RU" sz="32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                                            то 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он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будет ................</a:t>
            </a:r>
          </a:p>
          <a:p>
            <a:r>
              <a:rPr lang="ru-RU" sz="3200" b="1" dirty="0" smtClean="0">
                <a:latin typeface="Arial" pitchFamily="34" charset="0"/>
                <a:cs typeface="Arial" pitchFamily="34" charset="0"/>
              </a:rPr>
              <a:t>2. Что бы найти периметр треугольника  ........</a:t>
            </a:r>
          </a:p>
          <a:p>
            <a:endParaRPr lang="ru-RU" sz="3200" b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3200" b="1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. Фигура, образованная замкнутой ломаной без самопересечений,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называется   …………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  <a:p>
            <a:r>
              <a:rPr lang="ru-RU" sz="3200" b="1" dirty="0">
                <a:latin typeface="Arial" pitchFamily="34" charset="0"/>
                <a:cs typeface="Arial" pitchFamily="34" charset="0"/>
              </a:rPr>
              <a:t>4. У треугольника, все стороны которого равны,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все  ........   будут 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равными.</a:t>
            </a:r>
          </a:p>
          <a:p>
            <a:r>
              <a:rPr lang="ru-RU" sz="3200" b="1" dirty="0">
                <a:latin typeface="Arial" pitchFamily="34" charset="0"/>
                <a:cs typeface="Arial" pitchFamily="34" charset="0"/>
              </a:rPr>
              <a:t>5. Перпендикуляр, опущенный из вершины треугольника на</a:t>
            </a:r>
          </a:p>
          <a:p>
            <a:r>
              <a:rPr lang="ru-RU" sz="3200" b="1" dirty="0">
                <a:latin typeface="Arial" pitchFamily="34" charset="0"/>
                <a:cs typeface="Arial" pitchFamily="34" charset="0"/>
              </a:rPr>
              <a:t>противолежащую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сторону-  ………    треугольника.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  <a:p>
            <a:r>
              <a:rPr lang="ru-RU" sz="3200" b="1" dirty="0">
                <a:latin typeface="Arial" pitchFamily="34" charset="0"/>
                <a:cs typeface="Arial" pitchFamily="34" charset="0"/>
              </a:rPr>
              <a:t>6. У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     ............             треугольника все углы острые.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  <a:p>
            <a:r>
              <a:rPr lang="ru-RU" sz="3200" b="1" dirty="0" smtClean="0">
                <a:latin typeface="Arial" pitchFamily="34" charset="0"/>
                <a:cs typeface="Arial" pitchFamily="34" charset="0"/>
              </a:rPr>
              <a:t>7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. Отрезок, соединяющий вершину треугольника с серединой</a:t>
            </a:r>
          </a:p>
          <a:p>
            <a:r>
              <a:rPr lang="ru-RU" sz="3200" b="1" dirty="0">
                <a:latin typeface="Arial" pitchFamily="34" charset="0"/>
                <a:cs typeface="Arial" pitchFamily="34" charset="0"/>
              </a:rPr>
              <a:t>противолежащей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стороны-     ............     треугольника.</a:t>
            </a:r>
          </a:p>
          <a:p>
            <a:r>
              <a:rPr lang="ru-RU" sz="3200" b="1" dirty="0" smtClean="0">
                <a:latin typeface="Arial" pitchFamily="34" charset="0"/>
                <a:cs typeface="Arial" pitchFamily="34" charset="0"/>
              </a:rPr>
              <a:t>8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. У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     ..............              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треугольника один угол прямой. </a:t>
            </a:r>
            <a:endParaRPr lang="uz-Latn-UZ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134600" y="1081662"/>
            <a:ext cx="3783408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равнобедренным</a:t>
            </a:r>
            <a:endParaRPr lang="uz-Latn-UZ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458200" y="1679965"/>
            <a:ext cx="4596715" cy="107721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адо сложить длины</a:t>
            </a: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трёх сторон</a:t>
            </a:r>
            <a:endParaRPr lang="uz-Latn-UZ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01590" y="3159650"/>
            <a:ext cx="3962400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многоугольником</a:t>
            </a:r>
            <a:endParaRPr lang="uz-Latn-UZ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065617" y="3501191"/>
            <a:ext cx="1185966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углы</a:t>
            </a:r>
            <a:endParaRPr lang="uz-Latn-UZ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867400" y="5024449"/>
            <a:ext cx="1682897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высота</a:t>
            </a:r>
            <a:endParaRPr lang="uz-Latn-UZ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213469" y="5562600"/>
            <a:ext cx="3413435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остроугольного</a:t>
            </a:r>
            <a:endParaRPr lang="uz-Latn-UZ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867400" y="6472284"/>
            <a:ext cx="1931939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медиана</a:t>
            </a:r>
            <a:endParaRPr lang="uz-Latn-UZ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241461" y="7057059"/>
            <a:ext cx="3520259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прямоугольного</a:t>
            </a:r>
            <a:endParaRPr lang="uz-Latn-UZ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015116" y="0"/>
            <a:ext cx="1255073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Заполните пропуски в соответствии со смыслом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432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AutoShape 2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217125" y="7303043"/>
            <a:ext cx="922019" cy="691514"/>
          </a:xfrm>
          <a:prstGeom prst="actionButtonForwardNext">
            <a:avLst/>
          </a:prstGeom>
          <a:gradFill rotWithShape="1">
            <a:gsLst>
              <a:gs pos="0">
                <a:schemeClr val="bg1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71014" name="AutoShape 6"/>
          <p:cNvSpPr>
            <a:spLocks noChangeArrowheads="1"/>
          </p:cNvSpPr>
          <p:nvPr/>
        </p:nvSpPr>
        <p:spPr bwMode="auto">
          <a:xfrm rot="246216">
            <a:off x="2976404" y="3028700"/>
            <a:ext cx="3864167" cy="3004364"/>
          </a:xfrm>
          <a:prstGeom prst="triangle">
            <a:avLst>
              <a:gd name="adj" fmla="val 31347"/>
            </a:avLst>
          </a:prstGeom>
          <a:gradFill rotWithShape="1">
            <a:gsLst>
              <a:gs pos="0">
                <a:schemeClr val="bg1"/>
              </a:gs>
              <a:gs pos="100000">
                <a:srgbClr val="66FFFF"/>
              </a:gs>
            </a:gsLst>
            <a:path path="shape">
              <a:fillToRect l="50000" t="50000" r="50000" b="50000"/>
            </a:path>
          </a:gradFill>
          <a:ln w="63500">
            <a:solidFill>
              <a:srgbClr val="0099CC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71015" name="Rectangle 7"/>
          <p:cNvSpPr>
            <a:spLocks noChangeArrowheads="1"/>
          </p:cNvSpPr>
          <p:nvPr/>
        </p:nvSpPr>
        <p:spPr bwMode="auto">
          <a:xfrm rot="1713003">
            <a:off x="3428626" y="4929582"/>
            <a:ext cx="2596759" cy="685895"/>
          </a:xfrm>
          <a:prstGeom prst="rect">
            <a:avLst/>
          </a:prstGeom>
          <a:noFill/>
          <a:ln w="635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r>
              <a:rPr lang="ru-RU" sz="3600" b="1" dirty="0" smtClean="0">
                <a:solidFill>
                  <a:srgbClr val="6600CC"/>
                </a:solidFill>
                <a:latin typeface="Arial" pitchFamily="34" charset="0"/>
                <a:cs typeface="Arial" pitchFamily="34" charset="0"/>
              </a:rPr>
              <a:t>медиана</a:t>
            </a:r>
            <a:endParaRPr lang="ru-RU" sz="3600" b="1" dirty="0">
              <a:solidFill>
                <a:srgbClr val="6600CC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71016" name="Group 8"/>
          <p:cNvGrpSpPr>
            <a:grpSpLocks/>
          </p:cNvGrpSpPr>
          <p:nvPr/>
        </p:nvGrpSpPr>
        <p:grpSpPr bwMode="auto">
          <a:xfrm>
            <a:off x="2997392" y="3896870"/>
            <a:ext cx="1014539" cy="1436245"/>
            <a:chOff x="368" y="1516"/>
            <a:chExt cx="455" cy="1100"/>
          </a:xfrm>
        </p:grpSpPr>
        <p:sp>
          <p:nvSpPr>
            <p:cNvPr id="171017" name="Freeform 9"/>
            <p:cNvSpPr>
              <a:spLocks/>
            </p:cNvSpPr>
            <p:nvPr/>
          </p:nvSpPr>
          <p:spPr bwMode="auto">
            <a:xfrm>
              <a:off x="368" y="2552"/>
              <a:ext cx="176" cy="64"/>
            </a:xfrm>
            <a:custGeom>
              <a:avLst/>
              <a:gdLst>
                <a:gd name="T0" fmla="*/ 0 w 176"/>
                <a:gd name="T1" fmla="*/ 0 h 64"/>
                <a:gd name="T2" fmla="*/ 176 w 176"/>
                <a:gd name="T3" fmla="*/ 64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76" h="64">
                  <a:moveTo>
                    <a:pt x="0" y="0"/>
                  </a:moveTo>
                  <a:lnTo>
                    <a:pt x="176" y="64"/>
                  </a:lnTo>
                </a:path>
              </a:pathLst>
            </a:custGeom>
            <a:noFill/>
            <a:ln w="635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1018" name="Freeform 10"/>
            <p:cNvSpPr>
              <a:spLocks/>
            </p:cNvSpPr>
            <p:nvPr/>
          </p:nvSpPr>
          <p:spPr bwMode="auto">
            <a:xfrm>
              <a:off x="671" y="1516"/>
              <a:ext cx="152" cy="64"/>
            </a:xfrm>
            <a:custGeom>
              <a:avLst/>
              <a:gdLst>
                <a:gd name="T0" fmla="*/ 152 w 152"/>
                <a:gd name="T1" fmla="*/ 64 h 64"/>
                <a:gd name="T2" fmla="*/ 0 w 152"/>
                <a:gd name="T3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52" h="64">
                  <a:moveTo>
                    <a:pt x="152" y="64"/>
                  </a:moveTo>
                  <a:lnTo>
                    <a:pt x="0" y="0"/>
                  </a:lnTo>
                </a:path>
              </a:pathLst>
            </a:custGeom>
            <a:noFill/>
            <a:ln w="635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 b="1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71019" name="Freeform 11"/>
          <p:cNvSpPr>
            <a:spLocks/>
          </p:cNvSpPr>
          <p:nvPr/>
        </p:nvSpPr>
        <p:spPr bwMode="auto">
          <a:xfrm>
            <a:off x="3525811" y="4539771"/>
            <a:ext cx="3121659" cy="1577258"/>
          </a:xfrm>
          <a:custGeom>
            <a:avLst/>
            <a:gdLst>
              <a:gd name="T0" fmla="*/ 1400 w 1400"/>
              <a:gd name="T1" fmla="*/ 1208 h 1208"/>
              <a:gd name="T2" fmla="*/ 0 w 1400"/>
              <a:gd name="T3" fmla="*/ 0 h 120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400" h="1208">
                <a:moveTo>
                  <a:pt x="1400" y="1208"/>
                </a:moveTo>
                <a:lnTo>
                  <a:pt x="0" y="0"/>
                </a:lnTo>
              </a:path>
            </a:pathLst>
          </a:custGeom>
          <a:noFill/>
          <a:ln w="63500">
            <a:solidFill>
              <a:srgbClr val="FF0000"/>
            </a:solidFill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71021" name="Rectangle 13"/>
          <p:cNvSpPr>
            <a:spLocks noChangeArrowheads="1"/>
          </p:cNvSpPr>
          <p:nvPr/>
        </p:nvSpPr>
        <p:spPr bwMode="auto">
          <a:xfrm>
            <a:off x="1366463" y="6523831"/>
            <a:ext cx="12616181" cy="1470726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r>
              <a:rPr lang="ru-RU" sz="29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 Отрезок </a:t>
            </a:r>
            <a:r>
              <a:rPr lang="ru-RU" sz="29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биссектрисы угла треугольника, соединяющий вершину треугольника с точкой противоположной стороны, называется </a:t>
            </a:r>
            <a:r>
              <a:rPr lang="ru-RU" sz="29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биссектрисой</a:t>
            </a:r>
            <a:r>
              <a:rPr lang="ru-RU" sz="29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9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треугольника.</a:t>
            </a:r>
            <a:endParaRPr lang="ru-RU" sz="29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1022" name="Rectangle 14"/>
          <p:cNvSpPr>
            <a:spLocks noChangeArrowheads="1"/>
          </p:cNvSpPr>
          <p:nvPr/>
        </p:nvSpPr>
        <p:spPr bwMode="auto">
          <a:xfrm>
            <a:off x="246748" y="3803978"/>
            <a:ext cx="2880359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медиана</a:t>
            </a:r>
          </a:p>
        </p:txBody>
      </p:sp>
      <p:sp>
        <p:nvSpPr>
          <p:cNvPr id="171024" name="Rectangle 16"/>
          <p:cNvSpPr>
            <a:spLocks noChangeArrowheads="1"/>
          </p:cNvSpPr>
          <p:nvPr/>
        </p:nvSpPr>
        <p:spPr bwMode="auto">
          <a:xfrm>
            <a:off x="203334" y="2801179"/>
            <a:ext cx="3543539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биссектриса</a:t>
            </a:r>
          </a:p>
        </p:txBody>
      </p:sp>
      <p:sp>
        <p:nvSpPr>
          <p:cNvPr id="171025" name="AutoShape 17"/>
          <p:cNvSpPr>
            <a:spLocks noChangeArrowheads="1"/>
          </p:cNvSpPr>
          <p:nvPr/>
        </p:nvSpPr>
        <p:spPr bwMode="auto">
          <a:xfrm>
            <a:off x="6248400" y="2249178"/>
            <a:ext cx="4097021" cy="3000374"/>
          </a:xfrm>
          <a:prstGeom prst="triangle">
            <a:avLst>
              <a:gd name="adj" fmla="val 29884"/>
            </a:avLst>
          </a:prstGeom>
          <a:gradFill rotWithShape="1">
            <a:gsLst>
              <a:gs pos="0">
                <a:schemeClr val="bg1"/>
              </a:gs>
              <a:gs pos="100000">
                <a:srgbClr val="66FFFF"/>
              </a:gs>
            </a:gsLst>
            <a:path path="shape">
              <a:fillToRect l="50000" t="50000" r="50000" b="50000"/>
            </a:path>
          </a:gradFill>
          <a:ln w="63500">
            <a:solidFill>
              <a:srgbClr val="0099CC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71026" name="Group 18"/>
          <p:cNvGrpSpPr>
            <a:grpSpLocks/>
          </p:cNvGrpSpPr>
          <p:nvPr/>
        </p:nvGrpSpPr>
        <p:grpSpPr bwMode="auto">
          <a:xfrm>
            <a:off x="7189003" y="-1338103"/>
            <a:ext cx="807720" cy="7861934"/>
            <a:chOff x="1791" y="56"/>
            <a:chExt cx="136" cy="2289"/>
          </a:xfrm>
        </p:grpSpPr>
        <p:sp>
          <p:nvSpPr>
            <p:cNvPr id="171027" name="Freeform 19"/>
            <p:cNvSpPr>
              <a:spLocks/>
            </p:cNvSpPr>
            <p:nvPr/>
          </p:nvSpPr>
          <p:spPr bwMode="auto">
            <a:xfrm>
              <a:off x="1816" y="56"/>
              <a:ext cx="21" cy="1061"/>
            </a:xfrm>
            <a:custGeom>
              <a:avLst/>
              <a:gdLst>
                <a:gd name="T0" fmla="*/ 21 w 21"/>
                <a:gd name="T1" fmla="*/ 1061 h 1061"/>
                <a:gd name="T2" fmla="*/ 0 w 21"/>
                <a:gd name="T3" fmla="*/ 0 h 10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1" h="1061">
                  <a:moveTo>
                    <a:pt x="21" y="1061"/>
                  </a:moveTo>
                  <a:lnTo>
                    <a:pt x="0" y="0"/>
                  </a:lnTo>
                </a:path>
              </a:pathLst>
            </a:custGeom>
            <a:noFill/>
            <a:ln w="127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 b="1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71028" name="Group 20"/>
            <p:cNvGrpSpPr>
              <a:grpSpLocks/>
            </p:cNvGrpSpPr>
            <p:nvPr/>
          </p:nvGrpSpPr>
          <p:grpSpPr bwMode="auto">
            <a:xfrm>
              <a:off x="1791" y="1117"/>
              <a:ext cx="136" cy="1228"/>
              <a:chOff x="2426" y="2656"/>
              <a:chExt cx="136" cy="1228"/>
            </a:xfrm>
          </p:grpSpPr>
          <p:sp>
            <p:nvSpPr>
              <p:cNvPr id="171029" name="AutoShape 21"/>
              <p:cNvSpPr>
                <a:spLocks noChangeArrowheads="1"/>
              </p:cNvSpPr>
              <p:nvPr/>
            </p:nvSpPr>
            <p:spPr bwMode="auto">
              <a:xfrm>
                <a:off x="2426" y="3612"/>
                <a:ext cx="136" cy="272"/>
              </a:xfrm>
              <a:prstGeom prst="can">
                <a:avLst>
                  <a:gd name="adj" fmla="val 50000"/>
                </a:avLst>
              </a:prstGeom>
              <a:gradFill rotWithShape="1">
                <a:gsLst>
                  <a:gs pos="0">
                    <a:srgbClr val="0066FF"/>
                  </a:gs>
                  <a:gs pos="50000">
                    <a:srgbClr val="0000FF"/>
                  </a:gs>
                  <a:gs pos="100000">
                    <a:srgbClr val="0066FF"/>
                  </a:gs>
                </a:gsLst>
                <a:lin ang="5400000" scaled="1"/>
              </a:gradFill>
              <a:ln w="9525">
                <a:solidFill>
                  <a:srgbClr val="0066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ru-RU" sz="3700" b="1" dirty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1</a:t>
                </a:r>
              </a:p>
            </p:txBody>
          </p:sp>
          <p:sp>
            <p:nvSpPr>
              <p:cNvPr id="171030" name="Freeform 22"/>
              <p:cNvSpPr>
                <a:spLocks/>
              </p:cNvSpPr>
              <p:nvPr/>
            </p:nvSpPr>
            <p:spPr bwMode="auto">
              <a:xfrm>
                <a:off x="2480" y="2656"/>
                <a:ext cx="8" cy="1000"/>
              </a:xfrm>
              <a:custGeom>
                <a:avLst/>
                <a:gdLst>
                  <a:gd name="T0" fmla="*/ 0 w 8"/>
                  <a:gd name="T1" fmla="*/ 0 h 1000"/>
                  <a:gd name="T2" fmla="*/ 8 w 8"/>
                  <a:gd name="T3" fmla="*/ 1000 h 10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8" h="1000">
                    <a:moveTo>
                      <a:pt x="0" y="0"/>
                    </a:moveTo>
                    <a:lnTo>
                      <a:pt x="8" y="1000"/>
                    </a:lnTo>
                  </a:path>
                </a:pathLst>
              </a:custGeom>
              <a:noFill/>
              <a:ln w="28575" cap="flat" cmpd="sng">
                <a:solidFill>
                  <a:schemeClr val="tx1"/>
                </a:solidFill>
                <a:prstDash val="solid"/>
                <a:round/>
                <a:headEnd type="oval" w="med" len="med"/>
                <a:tailEnd type="oval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uz-Latn-UZ" b="1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171031" name="Freeform 23"/>
          <p:cNvSpPr>
            <a:spLocks/>
          </p:cNvSpPr>
          <p:nvPr/>
        </p:nvSpPr>
        <p:spPr bwMode="auto">
          <a:xfrm>
            <a:off x="7482840" y="2223959"/>
            <a:ext cx="20320" cy="3017520"/>
          </a:xfrm>
          <a:custGeom>
            <a:avLst/>
            <a:gdLst>
              <a:gd name="T0" fmla="*/ 0 w 8"/>
              <a:gd name="T1" fmla="*/ 0 h 1584"/>
              <a:gd name="T2" fmla="*/ 8 w 8"/>
              <a:gd name="T3" fmla="*/ 1584 h 158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8" h="1584">
                <a:moveTo>
                  <a:pt x="0" y="0"/>
                </a:moveTo>
                <a:lnTo>
                  <a:pt x="8" y="1584"/>
                </a:lnTo>
              </a:path>
            </a:pathLst>
          </a:custGeom>
          <a:noFill/>
          <a:ln w="63500">
            <a:solidFill>
              <a:srgbClr val="FF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71032" name="Group 24"/>
          <p:cNvGrpSpPr>
            <a:grpSpLocks/>
          </p:cNvGrpSpPr>
          <p:nvPr/>
        </p:nvGrpSpPr>
        <p:grpSpPr bwMode="auto">
          <a:xfrm flipH="1">
            <a:off x="7135140" y="4982399"/>
            <a:ext cx="345440" cy="259080"/>
            <a:chOff x="2789" y="1888"/>
            <a:chExt cx="136" cy="136"/>
          </a:xfrm>
        </p:grpSpPr>
        <p:sp>
          <p:nvSpPr>
            <p:cNvPr id="171033" name="Line 25"/>
            <p:cNvSpPr>
              <a:spLocks noChangeShapeType="1"/>
            </p:cNvSpPr>
            <p:nvPr/>
          </p:nvSpPr>
          <p:spPr bwMode="auto">
            <a:xfrm>
              <a:off x="2789" y="1888"/>
              <a:ext cx="136" cy="0"/>
            </a:xfrm>
            <a:prstGeom prst="line">
              <a:avLst/>
            </a:prstGeom>
            <a:noFill/>
            <a:ln w="63500">
              <a:solidFill>
                <a:srgbClr val="0000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1034" name="Freeform 26"/>
            <p:cNvSpPr>
              <a:spLocks/>
            </p:cNvSpPr>
            <p:nvPr/>
          </p:nvSpPr>
          <p:spPr bwMode="auto">
            <a:xfrm>
              <a:off x="2919" y="1888"/>
              <a:ext cx="6" cy="136"/>
            </a:xfrm>
            <a:custGeom>
              <a:avLst/>
              <a:gdLst>
                <a:gd name="T0" fmla="*/ 6 w 6"/>
                <a:gd name="T1" fmla="*/ 0 h 136"/>
                <a:gd name="T2" fmla="*/ 0 w 6"/>
                <a:gd name="T3" fmla="*/ 136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" h="136">
                  <a:moveTo>
                    <a:pt x="6" y="0"/>
                  </a:moveTo>
                  <a:lnTo>
                    <a:pt x="0" y="136"/>
                  </a:lnTo>
                </a:path>
              </a:pathLst>
            </a:custGeom>
            <a:noFill/>
            <a:ln w="63500">
              <a:solidFill>
                <a:srgbClr val="0000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 b="1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71035" name="Text Box 27"/>
          <p:cNvSpPr txBox="1">
            <a:spLocks noChangeArrowheads="1"/>
          </p:cNvSpPr>
          <p:nvPr/>
        </p:nvSpPr>
        <p:spPr bwMode="auto">
          <a:xfrm>
            <a:off x="7307860" y="2365123"/>
            <a:ext cx="810420" cy="3640550"/>
          </a:xfrm>
          <a:prstGeom prst="rect">
            <a:avLst/>
          </a:prstGeom>
          <a:noFill/>
          <a:ln w="635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32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>
                <a:solidFill>
                  <a:srgbClr val="6600CC"/>
                </a:solidFill>
                <a:latin typeface="Arial" pitchFamily="34" charset="0"/>
                <a:cs typeface="Arial" pitchFamily="34" charset="0"/>
              </a:rPr>
              <a:t>В</a:t>
            </a:r>
          </a:p>
          <a:p>
            <a:r>
              <a:rPr lang="ru-RU" sz="3200" b="1" dirty="0" smtClean="0">
                <a:solidFill>
                  <a:srgbClr val="6600CC"/>
                </a:solidFill>
                <a:latin typeface="Arial" pitchFamily="34" charset="0"/>
                <a:cs typeface="Arial" pitchFamily="34" charset="0"/>
              </a:rPr>
              <a:t> Ы</a:t>
            </a:r>
            <a:endParaRPr lang="ru-RU" sz="3200" b="1" dirty="0">
              <a:solidFill>
                <a:srgbClr val="6600CC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3200" b="1" dirty="0">
                <a:solidFill>
                  <a:srgbClr val="6600CC"/>
                </a:solidFill>
                <a:latin typeface="Arial" pitchFamily="34" charset="0"/>
                <a:cs typeface="Arial" pitchFamily="34" charset="0"/>
              </a:rPr>
              <a:t>  С</a:t>
            </a:r>
          </a:p>
          <a:p>
            <a:r>
              <a:rPr lang="ru-RU" sz="3200" b="1" dirty="0">
                <a:solidFill>
                  <a:srgbClr val="6600CC"/>
                </a:solidFill>
                <a:latin typeface="Arial" pitchFamily="34" charset="0"/>
                <a:cs typeface="Arial" pitchFamily="34" charset="0"/>
              </a:rPr>
              <a:t>  О</a:t>
            </a:r>
          </a:p>
          <a:p>
            <a:r>
              <a:rPr lang="ru-RU" sz="3200" b="1" dirty="0">
                <a:solidFill>
                  <a:srgbClr val="6600CC"/>
                </a:solidFill>
                <a:latin typeface="Arial" pitchFamily="34" charset="0"/>
                <a:cs typeface="Arial" pitchFamily="34" charset="0"/>
              </a:rPr>
              <a:t>  Т</a:t>
            </a:r>
          </a:p>
          <a:p>
            <a:r>
              <a:rPr lang="ru-RU" sz="3200" b="1" dirty="0">
                <a:solidFill>
                  <a:srgbClr val="6600CC"/>
                </a:solidFill>
                <a:latin typeface="Arial" pitchFamily="34" charset="0"/>
                <a:cs typeface="Arial" pitchFamily="34" charset="0"/>
              </a:rPr>
              <a:t>  А</a:t>
            </a:r>
          </a:p>
          <a:p>
            <a:endParaRPr lang="ru-RU" sz="3200" b="1" dirty="0">
              <a:solidFill>
                <a:srgbClr val="66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1036" name="AutoShape 28"/>
          <p:cNvSpPr>
            <a:spLocks noChangeArrowheads="1"/>
          </p:cNvSpPr>
          <p:nvPr/>
        </p:nvSpPr>
        <p:spPr bwMode="auto">
          <a:xfrm>
            <a:off x="10044061" y="2678884"/>
            <a:ext cx="3989123" cy="3335619"/>
          </a:xfrm>
          <a:prstGeom prst="triangle">
            <a:avLst>
              <a:gd name="adj" fmla="val 39731"/>
            </a:avLst>
          </a:prstGeom>
          <a:gradFill rotWithShape="1">
            <a:gsLst>
              <a:gs pos="0">
                <a:schemeClr val="bg1"/>
              </a:gs>
              <a:gs pos="100000">
                <a:srgbClr val="00FF00"/>
              </a:gs>
            </a:gsLst>
            <a:path path="shape">
              <a:fillToRect l="50000" t="50000" r="50000" b="50000"/>
            </a:path>
          </a:gradFill>
          <a:ln w="635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71037" name="Group 29"/>
          <p:cNvGrpSpPr>
            <a:grpSpLocks/>
          </p:cNvGrpSpPr>
          <p:nvPr/>
        </p:nvGrpSpPr>
        <p:grpSpPr bwMode="auto">
          <a:xfrm>
            <a:off x="9873119" y="3703344"/>
            <a:ext cx="4687517" cy="2627145"/>
            <a:chOff x="627" y="1318"/>
            <a:chExt cx="1501" cy="898"/>
          </a:xfrm>
        </p:grpSpPr>
        <p:sp>
          <p:nvSpPr>
            <p:cNvPr id="171038" name="AutoShape 30"/>
            <p:cNvSpPr>
              <a:spLocks noChangeArrowheads="1"/>
            </p:cNvSpPr>
            <p:nvPr/>
          </p:nvSpPr>
          <p:spPr bwMode="auto">
            <a:xfrm rot="2442288">
              <a:off x="1689" y="1808"/>
              <a:ext cx="96" cy="167"/>
            </a:xfrm>
            <a:prstGeom prst="moon">
              <a:avLst>
                <a:gd name="adj" fmla="val 50000"/>
              </a:avLst>
            </a:prstGeom>
            <a:solidFill>
              <a:srgbClr val="FF0000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uz-Latn-UZ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1039" name="AutoShape 31"/>
            <p:cNvSpPr>
              <a:spLocks noChangeArrowheads="1"/>
            </p:cNvSpPr>
            <p:nvPr/>
          </p:nvSpPr>
          <p:spPr bwMode="auto">
            <a:xfrm rot="1274280">
              <a:off x="1603" y="1943"/>
              <a:ext cx="93" cy="174"/>
            </a:xfrm>
            <a:prstGeom prst="moon">
              <a:avLst>
                <a:gd name="adj" fmla="val 50000"/>
              </a:avLst>
            </a:prstGeom>
            <a:solidFill>
              <a:srgbClr val="FF0000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uz-Latn-UZ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1040" name="Freeform 32"/>
            <p:cNvSpPr>
              <a:spLocks/>
            </p:cNvSpPr>
            <p:nvPr/>
          </p:nvSpPr>
          <p:spPr bwMode="auto">
            <a:xfrm>
              <a:off x="627" y="1318"/>
              <a:ext cx="1501" cy="898"/>
            </a:xfrm>
            <a:custGeom>
              <a:avLst/>
              <a:gdLst>
                <a:gd name="T0" fmla="*/ 2000 w 2000"/>
                <a:gd name="T1" fmla="*/ 1184 h 1184"/>
                <a:gd name="T2" fmla="*/ 0 w 2000"/>
                <a:gd name="T3" fmla="*/ 0 h 1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00" h="1184">
                  <a:moveTo>
                    <a:pt x="2000" y="1184"/>
                  </a:moveTo>
                  <a:lnTo>
                    <a:pt x="0" y="0"/>
                  </a:lnTo>
                </a:path>
              </a:pathLst>
            </a:custGeom>
            <a:noFill/>
            <a:ln w="28575" cap="flat" cmpd="sng">
              <a:solidFill>
                <a:srgbClr val="CC0F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 b="1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71041" name="Freeform 33"/>
          <p:cNvSpPr>
            <a:spLocks/>
          </p:cNvSpPr>
          <p:nvPr/>
        </p:nvSpPr>
        <p:spPr bwMode="auto">
          <a:xfrm>
            <a:off x="10903035" y="4297173"/>
            <a:ext cx="3045567" cy="1726133"/>
          </a:xfrm>
          <a:custGeom>
            <a:avLst/>
            <a:gdLst>
              <a:gd name="T0" fmla="*/ 0 w 1625"/>
              <a:gd name="T1" fmla="*/ 0 h 1049"/>
              <a:gd name="T2" fmla="*/ 1625 w 1625"/>
              <a:gd name="T3" fmla="*/ 1049 h 1049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625" h="1049">
                <a:moveTo>
                  <a:pt x="0" y="0"/>
                </a:moveTo>
                <a:lnTo>
                  <a:pt x="1625" y="1049"/>
                </a:lnTo>
              </a:path>
            </a:pathLst>
          </a:custGeom>
          <a:noFill/>
          <a:ln w="63500">
            <a:solidFill>
              <a:srgbClr val="FF0000"/>
            </a:solidFill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71042" name="Text Box 34"/>
          <p:cNvSpPr txBox="1">
            <a:spLocks noChangeArrowheads="1"/>
          </p:cNvSpPr>
          <p:nvPr/>
        </p:nvSpPr>
        <p:spPr bwMode="auto">
          <a:xfrm rot="1691463">
            <a:off x="10883299" y="4331860"/>
            <a:ext cx="2819175" cy="624340"/>
          </a:xfrm>
          <a:prstGeom prst="rect">
            <a:avLst/>
          </a:prstGeom>
          <a:noFill/>
          <a:ln w="635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3200" b="1" dirty="0" smtClean="0">
                <a:solidFill>
                  <a:srgbClr val="6600CC"/>
                </a:solidFill>
                <a:latin typeface="Arial" pitchFamily="34" charset="0"/>
                <a:cs typeface="Arial" pitchFamily="34" charset="0"/>
              </a:rPr>
              <a:t>биссектриса</a:t>
            </a:r>
            <a:endParaRPr lang="ru-RU" sz="3200" b="1" dirty="0">
              <a:solidFill>
                <a:srgbClr val="6600CC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71043" name="Picture 35" descr="gr30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757198" flipH="1">
            <a:off x="9395504" y="4575103"/>
            <a:ext cx="5361939" cy="445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1020" name="Rectangle 12"/>
          <p:cNvSpPr>
            <a:spLocks noChangeArrowheads="1"/>
          </p:cNvSpPr>
          <p:nvPr/>
        </p:nvSpPr>
        <p:spPr bwMode="auto">
          <a:xfrm>
            <a:off x="491514" y="1155582"/>
            <a:ext cx="13910287" cy="147072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r>
              <a:rPr lang="ru-RU" sz="29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   Перпендикуляр</a:t>
            </a:r>
            <a:r>
              <a:rPr lang="ru-RU" sz="29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проведенный из вершины треугольника к прямой, содержащей противоположную сторону, называется  </a:t>
            </a:r>
            <a:r>
              <a:rPr lang="ru-RU" sz="29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высотой</a:t>
            </a:r>
            <a:r>
              <a:rPr lang="ru-RU" sz="29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9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треугольника.</a:t>
            </a:r>
            <a:endParaRPr lang="ru-RU" sz="29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1013" name="Rectangle 5"/>
          <p:cNvSpPr>
            <a:spLocks noChangeArrowheads="1"/>
          </p:cNvSpPr>
          <p:nvPr/>
        </p:nvSpPr>
        <p:spPr bwMode="auto">
          <a:xfrm>
            <a:off x="491514" y="141294"/>
            <a:ext cx="13541669" cy="10244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r>
              <a:rPr lang="ru-RU" sz="29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   Отрезок</a:t>
            </a:r>
            <a:r>
              <a:rPr lang="ru-RU" sz="29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соединяющий вершину треугольника с серединой противоположной стороны, называется </a:t>
            </a:r>
            <a:r>
              <a:rPr lang="ru-RU" sz="29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медианой</a:t>
            </a:r>
            <a:r>
              <a:rPr lang="ru-RU" sz="29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9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треугольника.</a:t>
            </a:r>
            <a:endParaRPr lang="ru-RU" sz="29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1023" name="Rectangle 15"/>
          <p:cNvSpPr>
            <a:spLocks noChangeArrowheads="1"/>
          </p:cNvSpPr>
          <p:nvPr/>
        </p:nvSpPr>
        <p:spPr bwMode="auto">
          <a:xfrm>
            <a:off x="323781" y="4828079"/>
            <a:ext cx="2185540" cy="762840"/>
          </a:xfrm>
          <a:prstGeom prst="rect">
            <a:avLst/>
          </a:prstGeom>
          <a:noFill/>
          <a:ln w="635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высота</a:t>
            </a:r>
          </a:p>
        </p:txBody>
      </p:sp>
    </p:spTree>
    <p:extLst>
      <p:ext uri="{BB962C8B-B14F-4D97-AF65-F5344CB8AC3E}">
        <p14:creationId xmlns:p14="http://schemas.microsoft.com/office/powerpoint/2010/main" val="1588044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710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71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2000"/>
                                        <p:tgtEl>
                                          <p:spTgt spid="171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10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10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10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10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10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10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10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10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10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10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10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000"/>
                                        <p:tgtEl>
                                          <p:spTgt spid="171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1022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1710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 nodeType="clickPar">
                      <p:stCondLst>
                        <p:cond delay="0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171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2000"/>
                                        <p:tgtEl>
                                          <p:spTgt spid="17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4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5" dur="200" fill="hold"/>
                                        <p:tgtEl>
                                          <p:spTgt spid="1710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6" dur="200" fill="hold"/>
                                        <p:tgtEl>
                                          <p:spTgt spid="1710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7" dur="200" fill="hold"/>
                                        <p:tgtEl>
                                          <p:spTgt spid="1710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" dur="200" fill="hold"/>
                                        <p:tgtEl>
                                          <p:spTgt spid="1710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49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0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710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1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10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2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710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3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710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5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2000"/>
                                        <p:tgtEl>
                                          <p:spTgt spid="17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5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7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6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2000"/>
                                        <p:tgtEl>
                                          <p:spTgt spid="171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67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2000"/>
                                        <p:tgtEl>
                                          <p:spTgt spid="1710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1023"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1710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 nodeType="clickPar">
                      <p:stCondLst>
                        <p:cond delay="0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71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171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8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3000"/>
                                        <p:tgtEl>
                                          <p:spTgt spid="171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8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10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10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10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104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10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104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10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104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10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104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104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0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2000"/>
                                        <p:tgtEl>
                                          <p:spTgt spid="171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106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2000"/>
                                        <p:tgtEl>
                                          <p:spTgt spid="1710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1024"/>
                  </p:tgtEl>
                </p:cond>
              </p:nextCondLst>
            </p:seq>
          </p:childTnLst>
        </p:cTn>
      </p:par>
    </p:tnLst>
    <p:bldLst>
      <p:bldP spid="171015" grpId="0"/>
      <p:bldP spid="171019" grpId="0" animBg="1"/>
      <p:bldP spid="171021" grpId="0" animBg="1"/>
      <p:bldP spid="171031" grpId="0" animBg="1"/>
      <p:bldP spid="171035" grpId="0"/>
      <p:bldP spid="171041" grpId="0" animBg="1"/>
      <p:bldP spid="171042" grpId="0"/>
      <p:bldP spid="171020" grpId="0"/>
      <p:bldP spid="1710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AutoShape 2"/>
          <p:cNvSpPr>
            <a:spLocks noChangeArrowheads="1"/>
          </p:cNvSpPr>
          <p:nvPr/>
        </p:nvSpPr>
        <p:spPr bwMode="auto">
          <a:xfrm>
            <a:off x="4524232" y="4065692"/>
            <a:ext cx="9677400" cy="2849880"/>
          </a:xfrm>
          <a:prstGeom prst="triangle">
            <a:avLst>
              <a:gd name="adj" fmla="val 29815"/>
            </a:avLst>
          </a:prstGeom>
          <a:gradFill rotWithShape="1">
            <a:gsLst>
              <a:gs pos="0">
                <a:schemeClr val="bg1"/>
              </a:gs>
              <a:gs pos="100000">
                <a:srgbClr val="CC66FF"/>
              </a:gs>
            </a:gsLst>
            <a:path path="shape">
              <a:fillToRect l="50000" t="50000" r="50000" b="50000"/>
            </a:path>
          </a:gradFill>
          <a:ln w="762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75107" name="Line 3"/>
          <p:cNvSpPr>
            <a:spLocks noChangeShapeType="1"/>
          </p:cNvSpPr>
          <p:nvPr/>
        </p:nvSpPr>
        <p:spPr bwMode="auto">
          <a:xfrm>
            <a:off x="7404592" y="4065692"/>
            <a:ext cx="805179" cy="2849880"/>
          </a:xfrm>
          <a:prstGeom prst="line">
            <a:avLst/>
          </a:prstGeom>
          <a:noFill/>
          <a:ln w="76200">
            <a:solidFill>
              <a:srgbClr val="FF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75108" name="Line 4"/>
          <p:cNvSpPr>
            <a:spLocks noChangeShapeType="1"/>
          </p:cNvSpPr>
          <p:nvPr/>
        </p:nvSpPr>
        <p:spPr bwMode="auto">
          <a:xfrm flipV="1">
            <a:off x="4524232" y="5534446"/>
            <a:ext cx="6334760" cy="1381126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75109" name="Line 5"/>
          <p:cNvSpPr>
            <a:spLocks noChangeShapeType="1"/>
          </p:cNvSpPr>
          <p:nvPr/>
        </p:nvSpPr>
        <p:spPr bwMode="auto">
          <a:xfrm flipH="1" flipV="1">
            <a:off x="5215112" y="3286546"/>
            <a:ext cx="2189480" cy="779146"/>
          </a:xfrm>
          <a:prstGeom prst="line">
            <a:avLst/>
          </a:prstGeom>
          <a:noFill/>
          <a:ln w="762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75110" name="Line 6"/>
          <p:cNvSpPr>
            <a:spLocks noChangeShapeType="1"/>
          </p:cNvSpPr>
          <p:nvPr/>
        </p:nvSpPr>
        <p:spPr bwMode="auto">
          <a:xfrm flipV="1">
            <a:off x="4524231" y="3744275"/>
            <a:ext cx="1958340" cy="3171297"/>
          </a:xfrm>
          <a:prstGeom prst="line">
            <a:avLst/>
          </a:prstGeom>
          <a:noFill/>
          <a:ln w="76200">
            <a:solidFill>
              <a:srgbClr val="9900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75111" name="Line 7"/>
          <p:cNvSpPr>
            <a:spLocks noChangeShapeType="1"/>
          </p:cNvSpPr>
          <p:nvPr/>
        </p:nvSpPr>
        <p:spPr bwMode="auto">
          <a:xfrm flipH="1">
            <a:off x="5907496" y="3646509"/>
            <a:ext cx="173992" cy="25908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75112" name="Line 8"/>
          <p:cNvSpPr>
            <a:spLocks noChangeShapeType="1"/>
          </p:cNvSpPr>
          <p:nvPr/>
        </p:nvSpPr>
        <p:spPr bwMode="auto">
          <a:xfrm>
            <a:off x="5907495" y="3905589"/>
            <a:ext cx="405369" cy="10634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75113" name="AutoShape 9"/>
          <p:cNvSpPr>
            <a:spLocks noChangeArrowheads="1"/>
          </p:cNvSpPr>
          <p:nvPr/>
        </p:nvSpPr>
        <p:spPr bwMode="auto">
          <a:xfrm rot="35032841">
            <a:off x="7633192" y="4237142"/>
            <a:ext cx="327659" cy="348614"/>
          </a:xfrm>
          <a:prstGeom prst="moon">
            <a:avLst>
              <a:gd name="adj" fmla="val 50000"/>
            </a:avLst>
          </a:prstGeom>
          <a:solidFill>
            <a:srgbClr val="FFFF00"/>
          </a:solidFill>
          <a:ln w="76200">
            <a:solidFill>
              <a:srgbClr val="FF0000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75114" name="AutoShape 10"/>
          <p:cNvSpPr>
            <a:spLocks noChangeArrowheads="1"/>
          </p:cNvSpPr>
          <p:nvPr/>
        </p:nvSpPr>
        <p:spPr bwMode="auto">
          <a:xfrm rot="17086919">
            <a:off x="7168687" y="4300959"/>
            <a:ext cx="245746" cy="464819"/>
          </a:xfrm>
          <a:prstGeom prst="moon">
            <a:avLst>
              <a:gd name="adj" fmla="val 50000"/>
            </a:avLst>
          </a:prstGeom>
          <a:solidFill>
            <a:srgbClr val="FFFF00"/>
          </a:solidFill>
          <a:ln w="76200">
            <a:solidFill>
              <a:srgbClr val="FF0000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75115" name="Line 11"/>
          <p:cNvSpPr>
            <a:spLocks noChangeShapeType="1"/>
          </p:cNvSpPr>
          <p:nvPr/>
        </p:nvSpPr>
        <p:spPr bwMode="auto">
          <a:xfrm flipH="1">
            <a:off x="8900650" y="4583852"/>
            <a:ext cx="345440" cy="432434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75116" name="Line 12"/>
          <p:cNvSpPr>
            <a:spLocks noChangeShapeType="1"/>
          </p:cNvSpPr>
          <p:nvPr/>
        </p:nvSpPr>
        <p:spPr bwMode="auto">
          <a:xfrm flipH="1">
            <a:off x="12126450" y="5879252"/>
            <a:ext cx="345440" cy="432434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75117" name="Text Box 13"/>
          <p:cNvSpPr txBox="1">
            <a:spLocks noChangeArrowheads="1"/>
          </p:cNvSpPr>
          <p:nvPr/>
        </p:nvSpPr>
        <p:spPr bwMode="auto">
          <a:xfrm>
            <a:off x="6278338" y="3013209"/>
            <a:ext cx="672561" cy="7628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 dirty="0">
                <a:latin typeface="Arial" pitchFamily="34" charset="0"/>
                <a:cs typeface="Arial" pitchFamily="34" charset="0"/>
              </a:rPr>
              <a:t>О</a:t>
            </a:r>
          </a:p>
        </p:txBody>
      </p:sp>
      <p:sp>
        <p:nvSpPr>
          <p:cNvPr id="175118" name="Text Box 14"/>
          <p:cNvSpPr txBox="1">
            <a:spLocks noChangeArrowheads="1"/>
          </p:cNvSpPr>
          <p:nvPr/>
        </p:nvSpPr>
        <p:spPr bwMode="auto">
          <a:xfrm>
            <a:off x="13716001" y="6829846"/>
            <a:ext cx="1012498" cy="7628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r>
              <a:rPr lang="ru-RU" b="1" dirty="0">
                <a:latin typeface="Arial" pitchFamily="34" charset="0"/>
                <a:cs typeface="Arial" pitchFamily="34" charset="0"/>
              </a:rPr>
              <a:t>А</a:t>
            </a:r>
          </a:p>
        </p:txBody>
      </p:sp>
      <p:sp>
        <p:nvSpPr>
          <p:cNvPr id="175119" name="Text Box 15"/>
          <p:cNvSpPr txBox="1">
            <a:spLocks noChangeArrowheads="1"/>
          </p:cNvSpPr>
          <p:nvPr/>
        </p:nvSpPr>
        <p:spPr bwMode="auto">
          <a:xfrm>
            <a:off x="7236259" y="3362855"/>
            <a:ext cx="643707" cy="7628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>
                <a:latin typeface="Arial" pitchFamily="34" charset="0"/>
                <a:cs typeface="Arial" pitchFamily="34" charset="0"/>
              </a:rPr>
              <a:t>В</a:t>
            </a:r>
          </a:p>
        </p:txBody>
      </p:sp>
      <p:sp>
        <p:nvSpPr>
          <p:cNvPr id="175120" name="Text Box 16"/>
          <p:cNvSpPr txBox="1">
            <a:spLocks noChangeArrowheads="1"/>
          </p:cNvSpPr>
          <p:nvPr/>
        </p:nvSpPr>
        <p:spPr bwMode="auto">
          <a:xfrm>
            <a:off x="3947651" y="6744122"/>
            <a:ext cx="643707" cy="7628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>
                <a:latin typeface="Arial" pitchFamily="34" charset="0"/>
                <a:cs typeface="Arial" pitchFamily="34" charset="0"/>
              </a:rPr>
              <a:t>С</a:t>
            </a:r>
          </a:p>
        </p:txBody>
      </p:sp>
      <p:sp>
        <p:nvSpPr>
          <p:cNvPr id="175121" name="Text Box 17"/>
          <p:cNvSpPr txBox="1">
            <a:spLocks noChangeArrowheads="1"/>
          </p:cNvSpPr>
          <p:nvPr/>
        </p:nvSpPr>
        <p:spPr bwMode="auto">
          <a:xfrm>
            <a:off x="7864331" y="6915572"/>
            <a:ext cx="584396" cy="7628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>
                <a:latin typeface="Arial" pitchFamily="34" charset="0"/>
                <a:cs typeface="Arial" pitchFamily="34" charset="0"/>
              </a:rPr>
              <a:t>К</a:t>
            </a:r>
          </a:p>
        </p:txBody>
      </p:sp>
      <p:sp>
        <p:nvSpPr>
          <p:cNvPr id="175122" name="Text Box 18"/>
          <p:cNvSpPr txBox="1">
            <a:spLocks noChangeArrowheads="1"/>
          </p:cNvSpPr>
          <p:nvPr/>
        </p:nvSpPr>
        <p:spPr bwMode="auto">
          <a:xfrm>
            <a:off x="10788534" y="4818017"/>
            <a:ext cx="712636" cy="7628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 dirty="0">
                <a:latin typeface="Arial" pitchFamily="34" charset="0"/>
                <a:cs typeface="Arial" pitchFamily="34" charset="0"/>
              </a:rPr>
              <a:t>М</a:t>
            </a:r>
          </a:p>
        </p:txBody>
      </p:sp>
      <p:sp>
        <p:nvSpPr>
          <p:cNvPr id="175123" name="Text Box 19"/>
          <p:cNvSpPr txBox="1">
            <a:spLocks noChangeArrowheads="1"/>
          </p:cNvSpPr>
          <p:nvPr/>
        </p:nvSpPr>
        <p:spPr bwMode="auto">
          <a:xfrm>
            <a:off x="102826" y="168482"/>
            <a:ext cx="14669214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  На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рисунке построены высота, биссектриса,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медиана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5124" name="Text Box 20"/>
          <p:cNvSpPr txBox="1">
            <a:spLocks noChangeArrowheads="1"/>
          </p:cNvSpPr>
          <p:nvPr/>
        </p:nvSpPr>
        <p:spPr bwMode="auto">
          <a:xfrm>
            <a:off x="1417558" y="2254439"/>
            <a:ext cx="2551281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Медиана</a:t>
            </a:r>
          </a:p>
        </p:txBody>
      </p:sp>
      <p:sp>
        <p:nvSpPr>
          <p:cNvPr id="175125" name="Text Box 21"/>
          <p:cNvSpPr txBox="1">
            <a:spLocks noChangeArrowheads="1"/>
          </p:cNvSpPr>
          <p:nvPr/>
        </p:nvSpPr>
        <p:spPr bwMode="auto">
          <a:xfrm>
            <a:off x="1417558" y="3790932"/>
            <a:ext cx="2241644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Высота</a:t>
            </a:r>
          </a:p>
        </p:txBody>
      </p:sp>
      <p:sp>
        <p:nvSpPr>
          <p:cNvPr id="175126" name="Text Box 22"/>
          <p:cNvSpPr txBox="1">
            <a:spLocks noChangeArrowheads="1"/>
          </p:cNvSpPr>
          <p:nvPr/>
        </p:nvSpPr>
        <p:spPr bwMode="auto">
          <a:xfrm>
            <a:off x="994919" y="940259"/>
            <a:ext cx="3596439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Биссектриса</a:t>
            </a:r>
          </a:p>
        </p:txBody>
      </p:sp>
      <p:sp>
        <p:nvSpPr>
          <p:cNvPr id="175127" name="Text Box 23"/>
          <p:cNvSpPr txBox="1">
            <a:spLocks noChangeArrowheads="1"/>
          </p:cNvSpPr>
          <p:nvPr/>
        </p:nvSpPr>
        <p:spPr bwMode="auto">
          <a:xfrm>
            <a:off x="3151535" y="4553772"/>
            <a:ext cx="1360249" cy="10090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5700" b="1" dirty="0">
                <a:solidFill>
                  <a:srgbClr val="6600CC"/>
                </a:solidFill>
                <a:latin typeface="Arial" pitchFamily="34" charset="0"/>
                <a:cs typeface="Arial" pitchFamily="34" charset="0"/>
              </a:rPr>
              <a:t>СО</a:t>
            </a:r>
          </a:p>
        </p:txBody>
      </p:sp>
      <p:sp>
        <p:nvSpPr>
          <p:cNvPr id="175128" name="Text Box 24"/>
          <p:cNvSpPr txBox="1">
            <a:spLocks noChangeArrowheads="1"/>
          </p:cNvSpPr>
          <p:nvPr/>
        </p:nvSpPr>
        <p:spPr bwMode="auto">
          <a:xfrm>
            <a:off x="174185" y="2858324"/>
            <a:ext cx="1360249" cy="10090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5700" b="1">
                <a:solidFill>
                  <a:srgbClr val="6600CC"/>
                </a:solidFill>
                <a:latin typeface="Arial" pitchFamily="34" charset="0"/>
                <a:cs typeface="Arial" pitchFamily="34" charset="0"/>
              </a:rPr>
              <a:t>СО</a:t>
            </a:r>
          </a:p>
        </p:txBody>
      </p:sp>
      <p:sp>
        <p:nvSpPr>
          <p:cNvPr id="175129" name="Text Box 25"/>
          <p:cNvSpPr txBox="1">
            <a:spLocks noChangeArrowheads="1"/>
          </p:cNvSpPr>
          <p:nvPr/>
        </p:nvSpPr>
        <p:spPr bwMode="auto">
          <a:xfrm>
            <a:off x="203202" y="1521283"/>
            <a:ext cx="1360249" cy="10090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5700" b="1">
                <a:solidFill>
                  <a:srgbClr val="6600CC"/>
                </a:solidFill>
                <a:latin typeface="Arial" pitchFamily="34" charset="0"/>
                <a:cs typeface="Arial" pitchFamily="34" charset="0"/>
              </a:rPr>
              <a:t>СО</a:t>
            </a:r>
          </a:p>
        </p:txBody>
      </p:sp>
      <p:sp>
        <p:nvSpPr>
          <p:cNvPr id="175130" name="Text Box 26"/>
          <p:cNvSpPr txBox="1">
            <a:spLocks noChangeArrowheads="1"/>
          </p:cNvSpPr>
          <p:nvPr/>
        </p:nvSpPr>
        <p:spPr bwMode="auto">
          <a:xfrm>
            <a:off x="3354918" y="1527883"/>
            <a:ext cx="1390707" cy="10090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5700" b="1" dirty="0">
                <a:solidFill>
                  <a:srgbClr val="6600CC"/>
                </a:solidFill>
                <a:latin typeface="Arial" pitchFamily="34" charset="0"/>
                <a:cs typeface="Arial" pitchFamily="34" charset="0"/>
              </a:rPr>
              <a:t>СМ</a:t>
            </a:r>
          </a:p>
        </p:txBody>
      </p:sp>
      <p:sp>
        <p:nvSpPr>
          <p:cNvPr id="175131" name="Text Box 27"/>
          <p:cNvSpPr txBox="1">
            <a:spLocks noChangeArrowheads="1"/>
          </p:cNvSpPr>
          <p:nvPr/>
        </p:nvSpPr>
        <p:spPr bwMode="auto">
          <a:xfrm>
            <a:off x="3326049" y="2865268"/>
            <a:ext cx="1390707" cy="10090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5700" b="1" dirty="0">
                <a:solidFill>
                  <a:srgbClr val="6600CC"/>
                </a:solidFill>
                <a:latin typeface="Arial" pitchFamily="34" charset="0"/>
                <a:cs typeface="Arial" pitchFamily="34" charset="0"/>
              </a:rPr>
              <a:t>СМ</a:t>
            </a:r>
          </a:p>
        </p:txBody>
      </p:sp>
      <p:sp>
        <p:nvSpPr>
          <p:cNvPr id="175132" name="Text Box 28"/>
          <p:cNvSpPr txBox="1">
            <a:spLocks noChangeArrowheads="1"/>
          </p:cNvSpPr>
          <p:nvPr/>
        </p:nvSpPr>
        <p:spPr bwMode="auto">
          <a:xfrm>
            <a:off x="203202" y="4571796"/>
            <a:ext cx="1390707" cy="10090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5700" b="1">
                <a:solidFill>
                  <a:srgbClr val="6600CC"/>
                </a:solidFill>
                <a:latin typeface="Arial" pitchFamily="34" charset="0"/>
                <a:cs typeface="Arial" pitchFamily="34" charset="0"/>
              </a:rPr>
              <a:t>СМ</a:t>
            </a:r>
          </a:p>
        </p:txBody>
      </p:sp>
      <p:sp>
        <p:nvSpPr>
          <p:cNvPr id="175133" name="Text Box 29"/>
          <p:cNvSpPr txBox="1">
            <a:spLocks noChangeArrowheads="1"/>
          </p:cNvSpPr>
          <p:nvPr/>
        </p:nvSpPr>
        <p:spPr bwMode="auto">
          <a:xfrm>
            <a:off x="1771876" y="1521283"/>
            <a:ext cx="1236818" cy="10090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5700" b="1" dirty="0">
                <a:solidFill>
                  <a:srgbClr val="6600CC"/>
                </a:solidFill>
                <a:latin typeface="Arial" pitchFamily="34" charset="0"/>
                <a:cs typeface="Arial" pitchFamily="34" charset="0"/>
              </a:rPr>
              <a:t>ВК</a:t>
            </a:r>
          </a:p>
        </p:txBody>
      </p:sp>
      <p:sp>
        <p:nvSpPr>
          <p:cNvPr id="175134" name="Text Box 30"/>
          <p:cNvSpPr txBox="1">
            <a:spLocks noChangeArrowheads="1"/>
          </p:cNvSpPr>
          <p:nvPr/>
        </p:nvSpPr>
        <p:spPr bwMode="auto">
          <a:xfrm>
            <a:off x="1830392" y="2878791"/>
            <a:ext cx="1236818" cy="10090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5700" b="1" dirty="0">
                <a:solidFill>
                  <a:srgbClr val="6600CC"/>
                </a:solidFill>
                <a:latin typeface="Arial" pitchFamily="34" charset="0"/>
                <a:cs typeface="Arial" pitchFamily="34" charset="0"/>
              </a:rPr>
              <a:t>ВК</a:t>
            </a:r>
          </a:p>
        </p:txBody>
      </p:sp>
      <p:sp>
        <p:nvSpPr>
          <p:cNvPr id="175135" name="Text Box 31"/>
          <p:cNvSpPr txBox="1">
            <a:spLocks noChangeArrowheads="1"/>
          </p:cNvSpPr>
          <p:nvPr/>
        </p:nvSpPr>
        <p:spPr bwMode="auto">
          <a:xfrm>
            <a:off x="1768828" y="4511755"/>
            <a:ext cx="1236818" cy="10090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5700" b="1" dirty="0">
                <a:solidFill>
                  <a:srgbClr val="6600CC"/>
                </a:solidFill>
                <a:latin typeface="Arial" pitchFamily="34" charset="0"/>
                <a:cs typeface="Arial" pitchFamily="34" charset="0"/>
              </a:rPr>
              <a:t>ВК</a:t>
            </a:r>
          </a:p>
        </p:txBody>
      </p:sp>
      <p:sp>
        <p:nvSpPr>
          <p:cNvPr id="175136" name="Text Box 32"/>
          <p:cNvSpPr txBox="1">
            <a:spLocks noChangeArrowheads="1"/>
          </p:cNvSpPr>
          <p:nvPr/>
        </p:nvSpPr>
        <p:spPr bwMode="auto">
          <a:xfrm rot="-924437">
            <a:off x="5262875" y="5714049"/>
            <a:ext cx="2503191" cy="7628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медиана</a:t>
            </a:r>
            <a:endParaRPr lang="ru-RU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5137" name="Text Box 33"/>
          <p:cNvSpPr txBox="1">
            <a:spLocks noChangeArrowheads="1"/>
          </p:cNvSpPr>
          <p:nvPr/>
        </p:nvSpPr>
        <p:spPr bwMode="auto">
          <a:xfrm rot="4604160">
            <a:off x="7014984" y="5217158"/>
            <a:ext cx="2186373" cy="50122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2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биссектриса</a:t>
            </a:r>
            <a:endParaRPr lang="ru-RU" sz="24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5138" name="Text Box 34"/>
          <p:cNvSpPr txBox="1">
            <a:spLocks noChangeArrowheads="1"/>
          </p:cNvSpPr>
          <p:nvPr/>
        </p:nvSpPr>
        <p:spPr bwMode="auto">
          <a:xfrm rot="18254097">
            <a:off x="4221992" y="4643248"/>
            <a:ext cx="2505076" cy="6243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r>
              <a:rPr lang="ru-RU" sz="32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 smtClean="0">
                <a:solidFill>
                  <a:srgbClr val="6600CC"/>
                </a:solidFill>
                <a:latin typeface="Arial" pitchFamily="34" charset="0"/>
                <a:cs typeface="Arial" pitchFamily="34" charset="0"/>
              </a:rPr>
              <a:t>ВЫСОТА</a:t>
            </a:r>
            <a:endParaRPr lang="ru-RU" sz="3200" b="1" dirty="0">
              <a:solidFill>
                <a:srgbClr val="66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5140" name="AutoShape 36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203202" y="7382716"/>
            <a:ext cx="922019" cy="691514"/>
          </a:xfrm>
          <a:prstGeom prst="actionButtonForwardNext">
            <a:avLst/>
          </a:prstGeom>
          <a:gradFill rotWithShape="1">
            <a:gsLst>
              <a:gs pos="0">
                <a:schemeClr val="bg1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</p:spTree>
    <p:extLst>
      <p:ext uri="{BB962C8B-B14F-4D97-AF65-F5344CB8AC3E}">
        <p14:creationId xmlns:p14="http://schemas.microsoft.com/office/powerpoint/2010/main" val="4205613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751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751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751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751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751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751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751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751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751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751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751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751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513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751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 nodeType="clickPar">
                      <p:stCondLst>
                        <p:cond delay="0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75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75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75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7513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751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7513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751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7513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751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7513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7513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5127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1751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 nodeType="clickPar">
                      <p:stCondLst>
                        <p:cond delay="0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75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75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75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75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2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75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75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4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75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75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6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75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75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8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75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5131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1751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 nodeType="clickPar">
                      <p:stCondLst>
                        <p:cond delay="0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3" dur="500" fill="hold"/>
                                        <p:tgtEl>
                                          <p:spTgt spid="1751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5129"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1751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 nodeType="clickPar">
                      <p:stCondLst>
                        <p:cond delay="0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8" dur="500" fill="hold"/>
                                        <p:tgtEl>
                                          <p:spTgt spid="1751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5128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1751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 nodeType="clickPar">
                      <p:stCondLst>
                        <p:cond delay="0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3" dur="500" fill="hold"/>
                                        <p:tgtEl>
                                          <p:spTgt spid="1751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5130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751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 nodeType="clickPar">
                      <p:stCondLst>
                        <p:cond delay="0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8" dur="500" fill="hold"/>
                                        <p:tgtEl>
                                          <p:spTgt spid="1751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5132"/>
                  </p:tgtEl>
                </p:cond>
              </p:nextCondLst>
            </p:seq>
            <p:seq concurrent="1" nextAc="seek">
              <p:cTn id="79" restart="whenNotActive" fill="hold" evtFilter="cancelBubble" nodeType="interactiveSeq">
                <p:stCondLst>
                  <p:cond evt="onClick" delay="0">
                    <p:tgtEl>
                      <p:spTgt spid="1751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" fill="hold" nodeType="clickPar">
                      <p:stCondLst>
                        <p:cond delay="0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3" dur="500" fill="hold"/>
                                        <p:tgtEl>
                                          <p:spTgt spid="1751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5134"/>
                  </p:tgtEl>
                </p:cond>
              </p:nextCondLst>
            </p:seq>
            <p:seq concurrent="1" nextAc="seek">
              <p:cTn id="84" restart="whenNotActive" fill="hold" evtFilter="cancelBubble" nodeType="interactiveSeq">
                <p:stCondLst>
                  <p:cond evt="onClick" delay="0">
                    <p:tgtEl>
                      <p:spTgt spid="1751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5" fill="hold" nodeType="clickPar">
                      <p:stCondLst>
                        <p:cond delay="0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8" dur="500" fill="hold"/>
                                        <p:tgtEl>
                                          <p:spTgt spid="1751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5135"/>
                  </p:tgtEl>
                </p:cond>
              </p:nextCondLst>
            </p:seq>
          </p:childTnLst>
        </p:cTn>
      </p:par>
    </p:tnLst>
    <p:bldLst>
      <p:bldP spid="175128" grpId="0"/>
      <p:bldP spid="175129" grpId="0"/>
      <p:bldP spid="175130" grpId="0"/>
      <p:bldP spid="175132" grpId="0"/>
      <p:bldP spid="175134" grpId="0"/>
      <p:bldP spid="175135" grpId="0"/>
      <p:bldP spid="17513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AutoShape 2"/>
          <p:cNvSpPr>
            <a:spLocks noChangeArrowheads="1"/>
          </p:cNvSpPr>
          <p:nvPr/>
        </p:nvSpPr>
        <p:spPr bwMode="auto">
          <a:xfrm rot="246216">
            <a:off x="840742" y="2125980"/>
            <a:ext cx="4401819" cy="4383406"/>
          </a:xfrm>
          <a:prstGeom prst="triangle">
            <a:avLst>
              <a:gd name="adj" fmla="val 31347"/>
            </a:avLst>
          </a:prstGeom>
          <a:gradFill rotWithShape="1">
            <a:gsLst>
              <a:gs pos="0">
                <a:schemeClr val="bg1"/>
              </a:gs>
              <a:gs pos="100000">
                <a:srgbClr val="66FFFF"/>
              </a:gs>
            </a:gsLst>
            <a:path path="shape">
              <a:fillToRect l="50000" t="50000" r="50000" b="50000"/>
            </a:path>
          </a:gradFill>
          <a:ln w="76200">
            <a:solidFill>
              <a:srgbClr val="0099CC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76131" name="Rectangle 3"/>
          <p:cNvSpPr>
            <a:spLocks noChangeArrowheads="1"/>
          </p:cNvSpPr>
          <p:nvPr/>
        </p:nvSpPr>
        <p:spPr bwMode="auto">
          <a:xfrm rot="2192912">
            <a:off x="1613870" y="4364317"/>
            <a:ext cx="2855562" cy="83978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r>
              <a:rPr lang="ru-RU" sz="4600" b="1" dirty="0" smtClean="0">
                <a:solidFill>
                  <a:srgbClr val="6600CC"/>
                </a:solidFill>
                <a:latin typeface="Arial" pitchFamily="34" charset="0"/>
                <a:cs typeface="Arial" pitchFamily="34" charset="0"/>
              </a:rPr>
              <a:t>медиана</a:t>
            </a:r>
            <a:endParaRPr lang="ru-RU" sz="4600" b="1" dirty="0">
              <a:solidFill>
                <a:srgbClr val="66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6132" name="AutoShape 4"/>
          <p:cNvSpPr>
            <a:spLocks noChangeArrowheads="1"/>
          </p:cNvSpPr>
          <p:nvPr/>
        </p:nvSpPr>
        <p:spPr bwMode="auto">
          <a:xfrm>
            <a:off x="4798062" y="2270760"/>
            <a:ext cx="9677400" cy="2849880"/>
          </a:xfrm>
          <a:prstGeom prst="triangle">
            <a:avLst>
              <a:gd name="adj" fmla="val 29815"/>
            </a:avLst>
          </a:prstGeom>
          <a:gradFill rotWithShape="1">
            <a:gsLst>
              <a:gs pos="0">
                <a:schemeClr val="bg1"/>
              </a:gs>
              <a:gs pos="100000">
                <a:srgbClr val="CC66FF"/>
              </a:gs>
            </a:gsLst>
            <a:path path="shape">
              <a:fillToRect l="50000" t="50000" r="50000" b="50000"/>
            </a:path>
          </a:gradFill>
          <a:ln w="762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76135" name="Rectangle 7"/>
          <p:cNvSpPr>
            <a:spLocks noChangeArrowheads="1"/>
          </p:cNvSpPr>
          <p:nvPr/>
        </p:nvSpPr>
        <p:spPr bwMode="auto">
          <a:xfrm>
            <a:off x="838200" y="304800"/>
            <a:ext cx="12480292" cy="102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r>
              <a:rPr lang="ru-RU" sz="29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   Отрезок</a:t>
            </a:r>
            <a:r>
              <a:rPr lang="ru-RU" sz="29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соединяющий вершину треугольника с серединой противоположной стороны, называется </a:t>
            </a:r>
            <a:r>
              <a:rPr lang="ru-RU" sz="29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медианой </a:t>
            </a:r>
            <a:r>
              <a:rPr lang="ru-RU" sz="29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треугольника.</a:t>
            </a:r>
            <a:endParaRPr lang="ru-RU" sz="29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6136" name="Freeform 8"/>
          <p:cNvSpPr>
            <a:spLocks/>
          </p:cNvSpPr>
          <p:nvPr/>
        </p:nvSpPr>
        <p:spPr bwMode="auto">
          <a:xfrm>
            <a:off x="746760" y="5318760"/>
            <a:ext cx="447040" cy="121920"/>
          </a:xfrm>
          <a:custGeom>
            <a:avLst/>
            <a:gdLst>
              <a:gd name="T0" fmla="*/ 0 w 176"/>
              <a:gd name="T1" fmla="*/ 0 h 64"/>
              <a:gd name="T2" fmla="*/ 176 w 176"/>
              <a:gd name="T3" fmla="*/ 64 h 6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76" h="64">
                <a:moveTo>
                  <a:pt x="0" y="0"/>
                </a:moveTo>
                <a:lnTo>
                  <a:pt x="176" y="64"/>
                </a:lnTo>
              </a:path>
            </a:pathLst>
          </a:custGeom>
          <a:noFill/>
          <a:ln w="762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76137" name="Freeform 9"/>
          <p:cNvSpPr>
            <a:spLocks/>
          </p:cNvSpPr>
          <p:nvPr/>
        </p:nvSpPr>
        <p:spPr bwMode="auto">
          <a:xfrm>
            <a:off x="1701800" y="3169920"/>
            <a:ext cx="386080" cy="121920"/>
          </a:xfrm>
          <a:custGeom>
            <a:avLst/>
            <a:gdLst>
              <a:gd name="T0" fmla="*/ 152 w 152"/>
              <a:gd name="T1" fmla="*/ 64 h 64"/>
              <a:gd name="T2" fmla="*/ 0 w 152"/>
              <a:gd name="T3" fmla="*/ 0 h 6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52" h="64">
                <a:moveTo>
                  <a:pt x="152" y="64"/>
                </a:moveTo>
                <a:lnTo>
                  <a:pt x="0" y="0"/>
                </a:lnTo>
              </a:path>
            </a:pathLst>
          </a:custGeom>
          <a:noFill/>
          <a:ln w="762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76138" name="Freeform 10"/>
          <p:cNvSpPr>
            <a:spLocks/>
          </p:cNvSpPr>
          <p:nvPr/>
        </p:nvSpPr>
        <p:spPr bwMode="auto">
          <a:xfrm>
            <a:off x="1455421" y="4312920"/>
            <a:ext cx="3556000" cy="2301240"/>
          </a:xfrm>
          <a:custGeom>
            <a:avLst/>
            <a:gdLst>
              <a:gd name="T0" fmla="*/ 1400 w 1400"/>
              <a:gd name="T1" fmla="*/ 1208 h 1208"/>
              <a:gd name="T2" fmla="*/ 0 w 1400"/>
              <a:gd name="T3" fmla="*/ 0 h 120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400" h="1208">
                <a:moveTo>
                  <a:pt x="1400" y="1208"/>
                </a:moveTo>
                <a:lnTo>
                  <a:pt x="0" y="0"/>
                </a:lnTo>
              </a:path>
            </a:pathLst>
          </a:custGeom>
          <a:noFill/>
          <a:ln w="76200">
            <a:solidFill>
              <a:srgbClr val="FF0000"/>
            </a:solidFill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76139" name="Freeform 11"/>
          <p:cNvSpPr>
            <a:spLocks/>
          </p:cNvSpPr>
          <p:nvPr/>
        </p:nvSpPr>
        <p:spPr bwMode="auto">
          <a:xfrm>
            <a:off x="7675880" y="2280286"/>
            <a:ext cx="2072640" cy="2849880"/>
          </a:xfrm>
          <a:custGeom>
            <a:avLst/>
            <a:gdLst>
              <a:gd name="T0" fmla="*/ 0 w 816"/>
              <a:gd name="T1" fmla="*/ 0 h 1496"/>
              <a:gd name="T2" fmla="*/ 816 w 816"/>
              <a:gd name="T3" fmla="*/ 1496 h 149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816" h="1496">
                <a:moveTo>
                  <a:pt x="0" y="0"/>
                </a:moveTo>
                <a:lnTo>
                  <a:pt x="816" y="1496"/>
                </a:lnTo>
              </a:path>
            </a:pathLst>
          </a:custGeom>
          <a:noFill/>
          <a:ln w="76200">
            <a:solidFill>
              <a:srgbClr val="FF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76140" name="Freeform 12"/>
          <p:cNvSpPr>
            <a:spLocks/>
          </p:cNvSpPr>
          <p:nvPr/>
        </p:nvSpPr>
        <p:spPr bwMode="auto">
          <a:xfrm>
            <a:off x="4775201" y="3741420"/>
            <a:ext cx="6456680" cy="1363980"/>
          </a:xfrm>
          <a:custGeom>
            <a:avLst/>
            <a:gdLst>
              <a:gd name="T0" fmla="*/ 0 w 2542"/>
              <a:gd name="T1" fmla="*/ 716 h 716"/>
              <a:gd name="T2" fmla="*/ 2542 w 2542"/>
              <a:gd name="T3" fmla="*/ 0 h 71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542" h="716">
                <a:moveTo>
                  <a:pt x="0" y="716"/>
                </a:moveTo>
                <a:lnTo>
                  <a:pt x="2542" y="0"/>
                </a:lnTo>
              </a:path>
            </a:pathLst>
          </a:custGeom>
          <a:noFill/>
          <a:ln w="76200">
            <a:solidFill>
              <a:srgbClr val="FF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76141" name="Group 13"/>
          <p:cNvGrpSpPr>
            <a:grpSpLocks/>
          </p:cNvGrpSpPr>
          <p:nvPr/>
        </p:nvGrpSpPr>
        <p:grpSpPr bwMode="auto">
          <a:xfrm>
            <a:off x="9273542" y="2788920"/>
            <a:ext cx="3571240" cy="1727836"/>
            <a:chOff x="3651" y="1464"/>
            <a:chExt cx="1406" cy="907"/>
          </a:xfrm>
        </p:grpSpPr>
        <p:sp>
          <p:nvSpPr>
            <p:cNvPr id="176142" name="Line 14"/>
            <p:cNvSpPr>
              <a:spLocks noChangeShapeType="1"/>
            </p:cNvSpPr>
            <p:nvPr/>
          </p:nvSpPr>
          <p:spPr bwMode="auto">
            <a:xfrm flipH="1">
              <a:off x="3651" y="1464"/>
              <a:ext cx="136" cy="227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6143" name="Line 15"/>
            <p:cNvSpPr>
              <a:spLocks noChangeShapeType="1"/>
            </p:cNvSpPr>
            <p:nvPr/>
          </p:nvSpPr>
          <p:spPr bwMode="auto">
            <a:xfrm flipH="1">
              <a:off x="4921" y="2144"/>
              <a:ext cx="136" cy="227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 b="1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76144" name="Text Box 16"/>
          <p:cNvSpPr txBox="1">
            <a:spLocks noChangeArrowheads="1"/>
          </p:cNvSpPr>
          <p:nvPr/>
        </p:nvSpPr>
        <p:spPr bwMode="auto">
          <a:xfrm>
            <a:off x="7429502" y="1592681"/>
            <a:ext cx="643707" cy="7628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>
                <a:latin typeface="Arial" pitchFamily="34" charset="0"/>
                <a:cs typeface="Arial" pitchFamily="34" charset="0"/>
              </a:rPr>
              <a:t>В</a:t>
            </a:r>
          </a:p>
        </p:txBody>
      </p:sp>
      <p:sp>
        <p:nvSpPr>
          <p:cNvPr id="176145" name="Text Box 17"/>
          <p:cNvSpPr txBox="1">
            <a:spLocks noChangeArrowheads="1"/>
          </p:cNvSpPr>
          <p:nvPr/>
        </p:nvSpPr>
        <p:spPr bwMode="auto">
          <a:xfrm>
            <a:off x="4320541" y="4949190"/>
            <a:ext cx="643707" cy="7628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>
                <a:latin typeface="Arial" pitchFamily="34" charset="0"/>
                <a:cs typeface="Arial" pitchFamily="34" charset="0"/>
              </a:rPr>
              <a:t>С</a:t>
            </a:r>
          </a:p>
        </p:txBody>
      </p:sp>
      <p:sp>
        <p:nvSpPr>
          <p:cNvPr id="176146" name="Text Box 18"/>
          <p:cNvSpPr txBox="1">
            <a:spLocks noChangeArrowheads="1"/>
          </p:cNvSpPr>
          <p:nvPr/>
        </p:nvSpPr>
        <p:spPr bwMode="auto">
          <a:xfrm>
            <a:off x="11231880" y="3307080"/>
            <a:ext cx="712636" cy="7628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>
                <a:solidFill>
                  <a:srgbClr val="0099FF"/>
                </a:solidFill>
                <a:latin typeface="Arial" pitchFamily="34" charset="0"/>
                <a:cs typeface="Arial" pitchFamily="34" charset="0"/>
              </a:rPr>
              <a:t>М</a:t>
            </a:r>
          </a:p>
        </p:txBody>
      </p:sp>
      <p:sp>
        <p:nvSpPr>
          <p:cNvPr id="176147" name="Freeform 19"/>
          <p:cNvSpPr>
            <a:spLocks/>
          </p:cNvSpPr>
          <p:nvPr/>
        </p:nvSpPr>
        <p:spPr bwMode="auto">
          <a:xfrm>
            <a:off x="6164582" y="3682366"/>
            <a:ext cx="8201659" cy="1423034"/>
          </a:xfrm>
          <a:custGeom>
            <a:avLst/>
            <a:gdLst>
              <a:gd name="T0" fmla="*/ 3229 w 3229"/>
              <a:gd name="T1" fmla="*/ 747 h 747"/>
              <a:gd name="T2" fmla="*/ 0 w 3229"/>
              <a:gd name="T3" fmla="*/ 0 h 747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229" h="747">
                <a:moveTo>
                  <a:pt x="3229" y="747"/>
                </a:moveTo>
                <a:lnTo>
                  <a:pt x="0" y="0"/>
                </a:lnTo>
              </a:path>
            </a:pathLst>
          </a:custGeom>
          <a:noFill/>
          <a:ln w="762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76148" name="Group 20"/>
          <p:cNvGrpSpPr>
            <a:grpSpLocks/>
          </p:cNvGrpSpPr>
          <p:nvPr/>
        </p:nvGrpSpPr>
        <p:grpSpPr bwMode="auto">
          <a:xfrm>
            <a:off x="7429502" y="4892040"/>
            <a:ext cx="4262120" cy="432436"/>
            <a:chOff x="2925" y="2568"/>
            <a:chExt cx="1678" cy="227"/>
          </a:xfrm>
        </p:grpSpPr>
        <p:grpSp>
          <p:nvGrpSpPr>
            <p:cNvPr id="176149" name="Group 21"/>
            <p:cNvGrpSpPr>
              <a:grpSpLocks/>
            </p:cNvGrpSpPr>
            <p:nvPr/>
          </p:nvGrpSpPr>
          <p:grpSpPr bwMode="auto">
            <a:xfrm>
              <a:off x="4558" y="2568"/>
              <a:ext cx="45" cy="227"/>
              <a:chOff x="4876" y="2886"/>
              <a:chExt cx="45" cy="227"/>
            </a:xfrm>
          </p:grpSpPr>
          <p:sp>
            <p:nvSpPr>
              <p:cNvPr id="176150" name="Line 22"/>
              <p:cNvSpPr>
                <a:spLocks noChangeShapeType="1"/>
              </p:cNvSpPr>
              <p:nvPr/>
            </p:nvSpPr>
            <p:spPr bwMode="auto">
              <a:xfrm flipH="1">
                <a:off x="4921" y="2886"/>
                <a:ext cx="0" cy="227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uz-Latn-UZ" b="1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6151" name="Line 23"/>
              <p:cNvSpPr>
                <a:spLocks noChangeShapeType="1"/>
              </p:cNvSpPr>
              <p:nvPr/>
            </p:nvSpPr>
            <p:spPr bwMode="auto">
              <a:xfrm flipH="1">
                <a:off x="4876" y="2886"/>
                <a:ext cx="0" cy="227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uz-Latn-UZ" b="1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76152" name="Group 24"/>
            <p:cNvGrpSpPr>
              <a:grpSpLocks/>
            </p:cNvGrpSpPr>
            <p:nvPr/>
          </p:nvGrpSpPr>
          <p:grpSpPr bwMode="auto">
            <a:xfrm>
              <a:off x="2925" y="2568"/>
              <a:ext cx="45" cy="227"/>
              <a:chOff x="4876" y="2886"/>
              <a:chExt cx="45" cy="227"/>
            </a:xfrm>
          </p:grpSpPr>
          <p:sp>
            <p:nvSpPr>
              <p:cNvPr id="176153" name="Line 25"/>
              <p:cNvSpPr>
                <a:spLocks noChangeShapeType="1"/>
              </p:cNvSpPr>
              <p:nvPr/>
            </p:nvSpPr>
            <p:spPr bwMode="auto">
              <a:xfrm flipH="1">
                <a:off x="4921" y="2886"/>
                <a:ext cx="0" cy="227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uz-Latn-UZ" b="1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6154" name="Line 26"/>
              <p:cNvSpPr>
                <a:spLocks noChangeShapeType="1"/>
              </p:cNvSpPr>
              <p:nvPr/>
            </p:nvSpPr>
            <p:spPr bwMode="auto">
              <a:xfrm flipH="1">
                <a:off x="4876" y="2886"/>
                <a:ext cx="0" cy="227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uz-Latn-UZ" b="1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176155" name="Group 27"/>
          <p:cNvGrpSpPr>
            <a:grpSpLocks/>
          </p:cNvGrpSpPr>
          <p:nvPr/>
        </p:nvGrpSpPr>
        <p:grpSpPr bwMode="auto">
          <a:xfrm>
            <a:off x="5356861" y="2905126"/>
            <a:ext cx="1958339" cy="1468754"/>
            <a:chOff x="2109" y="1525"/>
            <a:chExt cx="771" cy="771"/>
          </a:xfrm>
        </p:grpSpPr>
        <p:grpSp>
          <p:nvGrpSpPr>
            <p:cNvPr id="176156" name="Group 28"/>
            <p:cNvGrpSpPr>
              <a:grpSpLocks/>
            </p:cNvGrpSpPr>
            <p:nvPr/>
          </p:nvGrpSpPr>
          <p:grpSpPr bwMode="auto">
            <a:xfrm rot="-3206768">
              <a:off x="2721" y="1457"/>
              <a:ext cx="91" cy="227"/>
              <a:chOff x="3288" y="3113"/>
              <a:chExt cx="91" cy="227"/>
            </a:xfrm>
          </p:grpSpPr>
          <p:sp>
            <p:nvSpPr>
              <p:cNvPr id="176157" name="Line 29"/>
              <p:cNvSpPr>
                <a:spLocks noChangeShapeType="1"/>
              </p:cNvSpPr>
              <p:nvPr/>
            </p:nvSpPr>
            <p:spPr bwMode="auto">
              <a:xfrm flipH="1">
                <a:off x="3333" y="3113"/>
                <a:ext cx="0" cy="227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uz-Latn-UZ" b="1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6158" name="Line 30"/>
              <p:cNvSpPr>
                <a:spLocks noChangeShapeType="1"/>
              </p:cNvSpPr>
              <p:nvPr/>
            </p:nvSpPr>
            <p:spPr bwMode="auto">
              <a:xfrm flipH="1">
                <a:off x="3288" y="3113"/>
                <a:ext cx="0" cy="227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uz-Latn-UZ" b="1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6159" name="Line 31"/>
              <p:cNvSpPr>
                <a:spLocks noChangeShapeType="1"/>
              </p:cNvSpPr>
              <p:nvPr/>
            </p:nvSpPr>
            <p:spPr bwMode="auto">
              <a:xfrm flipH="1">
                <a:off x="3379" y="3113"/>
                <a:ext cx="0" cy="227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uz-Latn-UZ" b="1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76160" name="Group 32"/>
            <p:cNvGrpSpPr>
              <a:grpSpLocks/>
            </p:cNvGrpSpPr>
            <p:nvPr/>
          </p:nvGrpSpPr>
          <p:grpSpPr bwMode="auto">
            <a:xfrm rot="-3206768">
              <a:off x="2177" y="2137"/>
              <a:ext cx="91" cy="227"/>
              <a:chOff x="3288" y="3113"/>
              <a:chExt cx="91" cy="227"/>
            </a:xfrm>
          </p:grpSpPr>
          <p:sp>
            <p:nvSpPr>
              <p:cNvPr id="176161" name="Line 33"/>
              <p:cNvSpPr>
                <a:spLocks noChangeShapeType="1"/>
              </p:cNvSpPr>
              <p:nvPr/>
            </p:nvSpPr>
            <p:spPr bwMode="auto">
              <a:xfrm flipH="1">
                <a:off x="3333" y="3113"/>
                <a:ext cx="0" cy="227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uz-Latn-UZ" b="1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6162" name="Line 34"/>
              <p:cNvSpPr>
                <a:spLocks noChangeShapeType="1"/>
              </p:cNvSpPr>
              <p:nvPr/>
            </p:nvSpPr>
            <p:spPr bwMode="auto">
              <a:xfrm flipH="1">
                <a:off x="3288" y="3113"/>
                <a:ext cx="0" cy="227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uz-Latn-UZ" b="1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6163" name="Line 35"/>
              <p:cNvSpPr>
                <a:spLocks noChangeShapeType="1"/>
              </p:cNvSpPr>
              <p:nvPr/>
            </p:nvSpPr>
            <p:spPr bwMode="auto">
              <a:xfrm flipH="1">
                <a:off x="3379" y="3113"/>
                <a:ext cx="0" cy="227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uz-Latn-UZ" b="1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176164" name="Text Box 36"/>
          <p:cNvSpPr txBox="1">
            <a:spLocks noChangeArrowheads="1"/>
          </p:cNvSpPr>
          <p:nvPr/>
        </p:nvSpPr>
        <p:spPr bwMode="auto">
          <a:xfrm>
            <a:off x="13959841" y="5065396"/>
            <a:ext cx="643707" cy="7628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>
                <a:latin typeface="Arial" pitchFamily="34" charset="0"/>
                <a:cs typeface="Arial" pitchFamily="34" charset="0"/>
              </a:rPr>
              <a:t>А</a:t>
            </a:r>
          </a:p>
        </p:txBody>
      </p:sp>
      <p:sp>
        <p:nvSpPr>
          <p:cNvPr id="176165" name="Text Box 37"/>
          <p:cNvSpPr txBox="1">
            <a:spLocks noChangeArrowheads="1"/>
          </p:cNvSpPr>
          <p:nvPr/>
        </p:nvSpPr>
        <p:spPr bwMode="auto">
          <a:xfrm>
            <a:off x="9504680" y="5065396"/>
            <a:ext cx="643707" cy="7628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en-US" b="1">
                <a:solidFill>
                  <a:srgbClr val="0099FF"/>
                </a:solidFill>
                <a:latin typeface="Arial" pitchFamily="34" charset="0"/>
                <a:cs typeface="Arial" pitchFamily="34" charset="0"/>
              </a:rPr>
              <a:t>N</a:t>
            </a:r>
            <a:endParaRPr lang="ru-RU" b="1">
              <a:solidFill>
                <a:srgbClr val="0099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6166" name="Text Box 38"/>
          <p:cNvSpPr txBox="1">
            <a:spLocks noChangeArrowheads="1"/>
          </p:cNvSpPr>
          <p:nvPr/>
        </p:nvSpPr>
        <p:spPr bwMode="auto">
          <a:xfrm>
            <a:off x="5471160" y="3337560"/>
            <a:ext cx="672561" cy="7628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en-US" b="1">
                <a:solidFill>
                  <a:srgbClr val="0099FF"/>
                </a:solidFill>
                <a:latin typeface="Arial" pitchFamily="34" charset="0"/>
                <a:cs typeface="Arial" pitchFamily="34" charset="0"/>
              </a:rPr>
              <a:t>Q</a:t>
            </a:r>
            <a:endParaRPr lang="ru-RU" b="1">
              <a:solidFill>
                <a:srgbClr val="0099FF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76167" name="Group 39"/>
          <p:cNvGrpSpPr>
            <a:grpSpLocks/>
          </p:cNvGrpSpPr>
          <p:nvPr/>
        </p:nvGrpSpPr>
        <p:grpSpPr bwMode="auto">
          <a:xfrm>
            <a:off x="8928101" y="3596640"/>
            <a:ext cx="594360" cy="723901"/>
            <a:chOff x="3515" y="1888"/>
            <a:chExt cx="234" cy="380"/>
          </a:xfrm>
        </p:grpSpPr>
        <p:sp>
          <p:nvSpPr>
            <p:cNvPr id="176168" name="Oval 40"/>
            <p:cNvSpPr>
              <a:spLocks noChangeArrowheads="1"/>
            </p:cNvSpPr>
            <p:nvPr/>
          </p:nvSpPr>
          <p:spPr bwMode="auto">
            <a:xfrm>
              <a:off x="3515" y="2160"/>
              <a:ext cx="91" cy="91"/>
            </a:xfrm>
            <a:prstGeom prst="ellipse">
              <a:avLst/>
            </a:prstGeom>
            <a:solidFill>
              <a:srgbClr val="FF0000"/>
            </a:solidFill>
            <a:ln w="76200">
              <a:noFill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uz-Latn-UZ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6169" name="Text Box 41"/>
            <p:cNvSpPr txBox="1">
              <a:spLocks noChangeArrowheads="1"/>
            </p:cNvSpPr>
            <p:nvPr/>
          </p:nvSpPr>
          <p:spPr bwMode="auto">
            <a:xfrm>
              <a:off x="3515" y="1888"/>
              <a:ext cx="234" cy="38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O</a:t>
              </a:r>
              <a:endParaRPr lang="ru-RU" b="1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76170" name="Text Box 42"/>
          <p:cNvSpPr txBox="1">
            <a:spLocks noChangeArrowheads="1"/>
          </p:cNvSpPr>
          <p:nvPr/>
        </p:nvSpPr>
        <p:spPr bwMode="auto">
          <a:xfrm>
            <a:off x="6162041" y="5842636"/>
            <a:ext cx="7156451" cy="147072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29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    Медианы </a:t>
            </a:r>
            <a:r>
              <a:rPr lang="ru-RU" sz="29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треугольника </a:t>
            </a:r>
          </a:p>
          <a:p>
            <a:r>
              <a:rPr lang="ru-RU" sz="29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пересекаются в одной точке!</a:t>
            </a:r>
          </a:p>
          <a:p>
            <a:r>
              <a:rPr lang="ru-RU" sz="29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Эта точка называется центр </a:t>
            </a:r>
            <a:r>
              <a:rPr lang="ru-RU" sz="29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тяжести.</a:t>
            </a:r>
            <a:endParaRPr lang="ru-RU" sz="29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0541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176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176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2000"/>
                                        <p:tgtEl>
                                          <p:spTgt spid="176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7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7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" dur="1000"/>
                                        <p:tgtEl>
                                          <p:spTgt spid="17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2000"/>
                                        <p:tgtEl>
                                          <p:spTgt spid="17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2000"/>
                                        <p:tgtEl>
                                          <p:spTgt spid="17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2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76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76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176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2000"/>
                                        <p:tgtEl>
                                          <p:spTgt spid="176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2000"/>
                                        <p:tgtEl>
                                          <p:spTgt spid="17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42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76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76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176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48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6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6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6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616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616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616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616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616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616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616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616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176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6131" grpId="0"/>
      <p:bldP spid="176139" grpId="0" animBg="1"/>
      <p:bldP spid="176140" grpId="0" animBg="1"/>
      <p:bldP spid="176146" grpId="0"/>
      <p:bldP spid="176147" grpId="0" animBg="1"/>
      <p:bldP spid="176165" grpId="0"/>
      <p:bldP spid="176166" grpId="0"/>
      <p:bldP spid="17617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AutoShape 2"/>
          <p:cNvSpPr>
            <a:spLocks noChangeArrowheads="1"/>
          </p:cNvSpPr>
          <p:nvPr/>
        </p:nvSpPr>
        <p:spPr bwMode="auto">
          <a:xfrm>
            <a:off x="8696961" y="2733675"/>
            <a:ext cx="1590040" cy="3541395"/>
          </a:xfrm>
          <a:prstGeom prst="upArrowCallout">
            <a:avLst>
              <a:gd name="adj1" fmla="val 27463"/>
              <a:gd name="adj2" fmla="val 42657"/>
              <a:gd name="adj3" fmla="val 53448"/>
              <a:gd name="adj4" fmla="val 66667"/>
            </a:avLst>
          </a:prstGeom>
          <a:gradFill rotWithShape="1">
            <a:gsLst>
              <a:gs pos="0">
                <a:srgbClr val="CC6600"/>
              </a:gs>
              <a:gs pos="50000">
                <a:schemeClr val="accent1"/>
              </a:gs>
              <a:gs pos="100000">
                <a:srgbClr val="CC6600"/>
              </a:gs>
            </a:gsLst>
            <a:lin ang="18900000" scaled="1"/>
          </a:gradFill>
          <a:ln w="12700">
            <a:miter lim="800000"/>
            <a:headEnd type="none" w="sm" len="sm"/>
            <a:tailEnd type="none" w="sm" len="sm"/>
          </a:ln>
          <a:effectLst/>
          <a:scene3d>
            <a:camera prst="legacyObliqueTopRight">
              <a:rot lat="0" lon="600000" rev="0"/>
            </a:camera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CC6600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>
            <a:flatTx/>
          </a:bodyPr>
          <a:lstStyle/>
          <a:p>
            <a:endParaRPr lang="uz-Latn-UZ"/>
          </a:p>
        </p:txBody>
      </p:sp>
      <p:sp>
        <p:nvSpPr>
          <p:cNvPr id="177155" name="AutoShape 3"/>
          <p:cNvSpPr>
            <a:spLocks noChangeArrowheads="1"/>
          </p:cNvSpPr>
          <p:nvPr/>
        </p:nvSpPr>
        <p:spPr bwMode="auto">
          <a:xfrm>
            <a:off x="3395982" y="2677667"/>
            <a:ext cx="1150619" cy="3716654"/>
          </a:xfrm>
          <a:prstGeom prst="upArrowCallout">
            <a:avLst>
              <a:gd name="adj1" fmla="val 10380"/>
              <a:gd name="adj2" fmla="val 25000"/>
              <a:gd name="adj3" fmla="val 98240"/>
              <a:gd name="adj4" fmla="val 66667"/>
            </a:avLst>
          </a:prstGeom>
          <a:gradFill rotWithShape="1">
            <a:gsLst>
              <a:gs pos="0">
                <a:srgbClr val="CC6600"/>
              </a:gs>
              <a:gs pos="50000">
                <a:schemeClr val="accent1"/>
              </a:gs>
              <a:gs pos="100000">
                <a:srgbClr val="CC6600"/>
              </a:gs>
            </a:gsLst>
            <a:lin ang="18900000" scaled="1"/>
          </a:gra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130622" tIns="65311" rIns="130622" bIns="65311" anchor="ctr"/>
          <a:lstStyle/>
          <a:p>
            <a:pPr algn="ctr"/>
            <a:r>
              <a:rPr lang="ru-RU"/>
              <a:t> </a:t>
            </a:r>
          </a:p>
        </p:txBody>
      </p:sp>
      <p:sp>
        <p:nvSpPr>
          <p:cNvPr id="177156" name="AutoShape 4"/>
          <p:cNvSpPr>
            <a:spLocks noChangeArrowheads="1"/>
          </p:cNvSpPr>
          <p:nvPr/>
        </p:nvSpPr>
        <p:spPr bwMode="auto">
          <a:xfrm>
            <a:off x="2128521" y="1986151"/>
            <a:ext cx="4607560" cy="979167"/>
          </a:xfrm>
          <a:prstGeom prst="triangle">
            <a:avLst>
              <a:gd name="adj" fmla="val 29815"/>
            </a:avLst>
          </a:prstGeom>
          <a:gradFill rotWithShape="1">
            <a:gsLst>
              <a:gs pos="0">
                <a:schemeClr val="bg1"/>
              </a:gs>
              <a:gs pos="100000">
                <a:srgbClr val="CC66FF"/>
              </a:gs>
            </a:gsLst>
            <a:path path="shape">
              <a:fillToRect l="50000" t="50000" r="50000" b="50000"/>
            </a:path>
          </a:gradFill>
          <a:ln w="5715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177157" name="Oval 5"/>
          <p:cNvSpPr>
            <a:spLocks noChangeArrowheads="1"/>
          </p:cNvSpPr>
          <p:nvPr/>
        </p:nvSpPr>
        <p:spPr bwMode="auto">
          <a:xfrm flipV="1">
            <a:off x="3855721" y="2590037"/>
            <a:ext cx="228600" cy="85724"/>
          </a:xfrm>
          <a:prstGeom prst="ellipse">
            <a:avLst/>
          </a:prstGeom>
          <a:solidFill>
            <a:srgbClr val="FF0000"/>
          </a:solidFill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177158" name="Rectangle 6"/>
          <p:cNvSpPr>
            <a:spLocks noChangeArrowheads="1"/>
          </p:cNvSpPr>
          <p:nvPr/>
        </p:nvSpPr>
        <p:spPr bwMode="auto">
          <a:xfrm>
            <a:off x="401320" y="6629400"/>
            <a:ext cx="13594080" cy="102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pPr algn="ctr"/>
            <a:r>
              <a:rPr lang="ru-RU" sz="29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Треугольник, который опирается на опору по линии медианы, находится в </a:t>
            </a:r>
            <a:r>
              <a:rPr lang="ru-RU" sz="29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равновесии.</a:t>
            </a:r>
            <a:endParaRPr lang="ru-RU" sz="29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77160" name="Group 8"/>
          <p:cNvGrpSpPr>
            <a:grpSpLocks/>
          </p:cNvGrpSpPr>
          <p:nvPr/>
        </p:nvGrpSpPr>
        <p:grpSpPr bwMode="auto">
          <a:xfrm rot="530588">
            <a:off x="7495742" y="1921338"/>
            <a:ext cx="4085263" cy="1063324"/>
            <a:chOff x="3515" y="1434"/>
            <a:chExt cx="2177" cy="376"/>
          </a:xfrm>
        </p:grpSpPr>
        <p:sp>
          <p:nvSpPr>
            <p:cNvPr id="177161" name="Freeform 9"/>
            <p:cNvSpPr>
              <a:spLocks/>
            </p:cNvSpPr>
            <p:nvPr/>
          </p:nvSpPr>
          <p:spPr bwMode="auto">
            <a:xfrm>
              <a:off x="3515" y="1434"/>
              <a:ext cx="2177" cy="363"/>
            </a:xfrm>
            <a:custGeom>
              <a:avLst/>
              <a:gdLst>
                <a:gd name="T0" fmla="*/ 0 w 2177"/>
                <a:gd name="T1" fmla="*/ 363 h 363"/>
                <a:gd name="T2" fmla="*/ 2177 w 2177"/>
                <a:gd name="T3" fmla="*/ 363 h 363"/>
                <a:gd name="T4" fmla="*/ 1497 w 2177"/>
                <a:gd name="T5" fmla="*/ 0 h 363"/>
                <a:gd name="T6" fmla="*/ 0 w 2177"/>
                <a:gd name="T7" fmla="*/ 363 h 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77" h="363">
                  <a:moveTo>
                    <a:pt x="0" y="363"/>
                  </a:moveTo>
                  <a:lnTo>
                    <a:pt x="2177" y="363"/>
                  </a:lnTo>
                  <a:lnTo>
                    <a:pt x="1497" y="0"/>
                  </a:lnTo>
                  <a:lnTo>
                    <a:pt x="0" y="363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00FF00"/>
                </a:gs>
              </a:gsLst>
              <a:path path="rect">
                <a:fillToRect l="50000" t="50000" r="50000" b="50000"/>
              </a:path>
            </a:gradFill>
            <a:ln w="57150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177162" name="Line 10"/>
            <p:cNvSpPr>
              <a:spLocks noChangeShapeType="1"/>
            </p:cNvSpPr>
            <p:nvPr/>
          </p:nvSpPr>
          <p:spPr bwMode="auto">
            <a:xfrm flipH="1">
              <a:off x="4558" y="1434"/>
              <a:ext cx="454" cy="376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 type="oval" w="med" len="med"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</p:grpSp>
      <p:sp>
        <p:nvSpPr>
          <p:cNvPr id="177163" name="Rectangle 11"/>
          <p:cNvSpPr>
            <a:spLocks noChangeArrowheads="1"/>
          </p:cNvSpPr>
          <p:nvPr/>
        </p:nvSpPr>
        <p:spPr bwMode="auto">
          <a:xfrm>
            <a:off x="632462" y="221694"/>
            <a:ext cx="13362939" cy="14707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pPr algn="ctr"/>
            <a:r>
              <a:rPr lang="ru-RU" sz="29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Треугольник, который опирается на острие иглы в точке пересечения медиан, находится в равновесии! Точка, обладающая таким свойством, называется </a:t>
            </a:r>
            <a:r>
              <a:rPr lang="ru-RU" sz="29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центром тяжести </a:t>
            </a:r>
            <a:r>
              <a:rPr lang="ru-RU" sz="29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треугольника.</a:t>
            </a:r>
            <a:endParaRPr lang="ru-RU" sz="29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273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1771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1771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1771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17715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1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771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1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1771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1000" fill="hold">
                                          <p:stCondLst>
                                            <p:cond delay="3000"/>
                                          </p:stCondLst>
                                        </p:cTn>
                                        <p:tgtEl>
                                          <p:spTgt spid="1771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1000" fill="hold">
                                          <p:stCondLst>
                                            <p:cond delay="4000"/>
                                          </p:stCondLst>
                                        </p:cTn>
                                        <p:tgtEl>
                                          <p:spTgt spid="1771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33" presetClass="emph" presetSubtype="0" repeatCount="indefinite" fill="remove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rgb" dir="cw">
                                      <p:cBhvr override="childStyle">
                                        <p:cTn id="16" dur="2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7" dur="2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" dur="5000" fill="hold"/>
                                        <p:tgtEl>
                                          <p:spTgt spid="1771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5000" fill="hold"/>
                                        <p:tgtEl>
                                          <p:spTgt spid="17715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20" dur="2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6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77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7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7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7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716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71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716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71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716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71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716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716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4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5" dur="500" fill="hold"/>
                                        <p:tgtEl>
                                          <p:spTgt spid="1771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6" dur="500" fill="hold"/>
                                        <p:tgtEl>
                                          <p:spTgt spid="1771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7" dur="500" fill="hold"/>
                                        <p:tgtEl>
                                          <p:spTgt spid="1771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17716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4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6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0" dur="1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7716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1" dur="1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17716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2" dur="1000" fill="hold">
                                          <p:stCondLst>
                                            <p:cond delay="3000"/>
                                          </p:stCondLst>
                                        </p:cTn>
                                        <p:tgtEl>
                                          <p:spTgt spid="17716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3" dur="1000" fill="hold">
                                          <p:stCondLst>
                                            <p:cond delay="4000"/>
                                          </p:stCondLst>
                                        </p:cTn>
                                        <p:tgtEl>
                                          <p:spTgt spid="17716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7156" grpId="0" animBg="1"/>
      <p:bldP spid="177156" grpId="1" animBg="1"/>
      <p:bldP spid="17715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Равнобедренный треугольник 1"/>
          <p:cNvSpPr/>
          <p:nvPr/>
        </p:nvSpPr>
        <p:spPr>
          <a:xfrm rot="10800000">
            <a:off x="894441" y="3536947"/>
            <a:ext cx="5645427" cy="2438400"/>
          </a:xfrm>
          <a:prstGeom prst="triangle">
            <a:avLst>
              <a:gd name="adj" fmla="val 8928"/>
            </a:avLst>
          </a:prstGeom>
          <a:solidFill>
            <a:schemeClr val="tx2">
              <a:alpha val="0"/>
            </a:schemeClr>
          </a:solidFill>
          <a:ln w="762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rtlCol="0" anchor="ctr"/>
          <a:lstStyle/>
          <a:p>
            <a:pPr algn="ctr"/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" name="Прямая соединительная линия 5"/>
          <p:cNvCxnSpPr>
            <a:endCxn id="2" idx="5"/>
          </p:cNvCxnSpPr>
          <p:nvPr/>
        </p:nvCxnSpPr>
        <p:spPr>
          <a:xfrm flipH="1">
            <a:off x="3465143" y="3556419"/>
            <a:ext cx="3074728" cy="1199728"/>
          </a:xfrm>
          <a:prstGeom prst="line">
            <a:avLst/>
          </a:prstGeom>
          <a:ln w="762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15249" y="866450"/>
            <a:ext cx="14086551" cy="1116783"/>
          </a:xfrm>
          <a:prstGeom prst="rect">
            <a:avLst/>
          </a:prstGeom>
          <a:noFill/>
        </p:spPr>
        <p:txBody>
          <a:bodyPr wrap="square" lIns="130622" tIns="65311" rIns="130622" bIns="65311" rtlCol="0">
            <a:spAutoFit/>
          </a:bodyPr>
          <a:lstStyle/>
          <a:p>
            <a:pPr algn="ctr"/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В ∆ АВС  отрезок ВМ – </a:t>
            </a:r>
            <a:r>
              <a:rPr lang="ru-RU" sz="3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медиана.</a:t>
            </a:r>
          </a:p>
          <a:p>
            <a:pPr algn="ctr"/>
            <a:r>
              <a:rPr lang="ru-RU" sz="3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Найдите длину отрезка АМ, если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АС 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= 12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см 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41212" y="3076287"/>
            <a:ext cx="533100" cy="578174"/>
          </a:xfrm>
          <a:prstGeom prst="rect">
            <a:avLst/>
          </a:prstGeom>
          <a:noFill/>
          <a:ln w="76200">
            <a:noFill/>
          </a:ln>
        </p:spPr>
        <p:txBody>
          <a:bodyPr wrap="none" lIns="130622" tIns="65311" rIns="130622" bIns="65311" rtlCol="0">
            <a:spAutoFit/>
          </a:bodyPr>
          <a:lstStyle/>
          <a:p>
            <a:r>
              <a:rPr lang="ru-RU" sz="2900" b="1" dirty="0">
                <a:latin typeface="Arial" pitchFamily="34" charset="0"/>
                <a:cs typeface="Arial" pitchFamily="34" charset="0"/>
              </a:rPr>
              <a:t>А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273321" y="2919098"/>
            <a:ext cx="533100" cy="578174"/>
          </a:xfrm>
          <a:prstGeom prst="rect">
            <a:avLst/>
          </a:prstGeom>
          <a:noFill/>
        </p:spPr>
        <p:txBody>
          <a:bodyPr wrap="none" lIns="130622" tIns="65311" rIns="130622" bIns="65311" rtlCol="0">
            <a:spAutoFit/>
          </a:bodyPr>
          <a:lstStyle/>
          <a:p>
            <a:r>
              <a:rPr lang="ru-RU" sz="2900" b="1" dirty="0">
                <a:latin typeface="Arial" pitchFamily="34" charset="0"/>
                <a:cs typeface="Arial" pitchFamily="34" charset="0"/>
              </a:rPr>
              <a:t>В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092632" y="5769363"/>
            <a:ext cx="643707" cy="762840"/>
          </a:xfrm>
          <a:prstGeom prst="rect">
            <a:avLst/>
          </a:prstGeom>
          <a:noFill/>
          <a:ln w="76200">
            <a:noFill/>
          </a:ln>
        </p:spPr>
        <p:txBody>
          <a:bodyPr wrap="none" lIns="130622" tIns="65311" rIns="130622" bIns="65311" rtlCol="0">
            <a:spAutoFit/>
          </a:bodyPr>
          <a:lstStyle/>
          <a:p>
            <a:r>
              <a:rPr lang="ru-RU" b="1" dirty="0">
                <a:latin typeface="Arial" pitchFamily="34" charset="0"/>
                <a:cs typeface="Arial" pitchFamily="34" charset="0"/>
              </a:rPr>
              <a:t>С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942014" y="4701117"/>
            <a:ext cx="573175" cy="578174"/>
          </a:xfrm>
          <a:prstGeom prst="rect">
            <a:avLst/>
          </a:prstGeom>
          <a:noFill/>
          <a:ln w="76200">
            <a:noFill/>
          </a:ln>
        </p:spPr>
        <p:txBody>
          <a:bodyPr wrap="none" lIns="130622" tIns="65311" rIns="130622" bIns="65311" rtlCol="0">
            <a:spAutoFit/>
          </a:bodyPr>
          <a:lstStyle/>
          <a:p>
            <a:r>
              <a:rPr lang="ru-RU" sz="2900" b="1" dirty="0">
                <a:latin typeface="Arial" pitchFamily="34" charset="0"/>
                <a:cs typeface="Arial" pitchFamily="34" charset="0"/>
              </a:rPr>
              <a:t>М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539868" y="35461"/>
            <a:ext cx="2504898" cy="830989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ru-RU" sz="4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Задача </a:t>
            </a:r>
            <a:endParaRPr lang="ru-RU" sz="4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Line 12"/>
          <p:cNvSpPr>
            <a:spLocks noChangeShapeType="1"/>
          </p:cNvSpPr>
          <p:nvPr/>
        </p:nvSpPr>
        <p:spPr bwMode="auto">
          <a:xfrm flipH="1">
            <a:off x="2306920" y="4054701"/>
            <a:ext cx="345440" cy="43243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Line 12"/>
          <p:cNvSpPr>
            <a:spLocks noChangeShapeType="1"/>
          </p:cNvSpPr>
          <p:nvPr/>
        </p:nvSpPr>
        <p:spPr bwMode="auto">
          <a:xfrm flipH="1">
            <a:off x="4415536" y="5100753"/>
            <a:ext cx="345440" cy="43243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044766" y="2595933"/>
            <a:ext cx="283481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Решение: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7620000" y="3654461"/>
            <a:ext cx="5808065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latin typeface="Arial" pitchFamily="34" charset="0"/>
                <a:cs typeface="Arial" pitchFamily="34" charset="0"/>
              </a:rPr>
              <a:t>Так как ВМ </a:t>
            </a:r>
            <a:r>
              <a:rPr lang="ru-RU" sz="4000" b="1" dirty="0">
                <a:latin typeface="Arial" pitchFamily="34" charset="0"/>
                <a:cs typeface="Arial" pitchFamily="34" charset="0"/>
              </a:rPr>
              <a:t>– </a:t>
            </a:r>
            <a:r>
              <a:rPr lang="ru-RU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медиана,</a:t>
            </a:r>
          </a:p>
          <a:p>
            <a:r>
              <a:rPr lang="ru-RU" sz="4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т</a:t>
            </a:r>
            <a:r>
              <a:rPr lang="ru-RU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о АМ=МС=12:2=6 см</a:t>
            </a:r>
            <a:endParaRPr lang="uz-Latn-UZ" sz="40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390472" y="6570815"/>
            <a:ext cx="424943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Ответ: </a:t>
            </a:r>
            <a:r>
              <a:rPr 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АМ=6 см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Дуга 31"/>
          <p:cNvSpPr/>
          <p:nvPr/>
        </p:nvSpPr>
        <p:spPr>
          <a:xfrm rot="6816568">
            <a:off x="2778135" y="2104307"/>
            <a:ext cx="1063048" cy="5682931"/>
          </a:xfrm>
          <a:prstGeom prst="arc">
            <a:avLst>
              <a:gd name="adj1" fmla="val 16123401"/>
              <a:gd name="adj2" fmla="val 5479744"/>
            </a:avLst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11" name="Прямоугольник 10"/>
          <p:cNvSpPr/>
          <p:nvPr/>
        </p:nvSpPr>
        <p:spPr>
          <a:xfrm rot="1585281">
            <a:off x="1995502" y="5285484"/>
            <a:ext cx="139814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>
                <a:latin typeface="Arial" pitchFamily="34" charset="0"/>
                <a:cs typeface="Arial" pitchFamily="34" charset="0"/>
              </a:rPr>
              <a:t>12 см </a:t>
            </a:r>
            <a:endParaRPr lang="uz-Latn-UZ" sz="3200" dirty="0"/>
          </a:p>
        </p:txBody>
      </p:sp>
    </p:spTree>
    <p:extLst>
      <p:ext uri="{BB962C8B-B14F-4D97-AF65-F5344CB8AC3E}">
        <p14:creationId xmlns:p14="http://schemas.microsoft.com/office/powerpoint/2010/main" val="3848055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1" grpId="0" animBg="1"/>
      <p:bldP spid="5" grpId="0"/>
      <p:bldP spid="9" grpId="0"/>
      <p:bldP spid="32" grpId="0" animBg="1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Прямая соединительная линия 11"/>
          <p:cNvCxnSpPr/>
          <p:nvPr/>
        </p:nvCxnSpPr>
        <p:spPr>
          <a:xfrm flipH="1" flipV="1">
            <a:off x="5091903" y="4378560"/>
            <a:ext cx="1104900" cy="21268"/>
          </a:xfrm>
          <a:prstGeom prst="line">
            <a:avLst/>
          </a:prstGeom>
          <a:ln w="762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4845390" y="4378560"/>
            <a:ext cx="493025" cy="578174"/>
          </a:xfrm>
          <a:prstGeom prst="rect">
            <a:avLst/>
          </a:prstGeom>
          <a:noFill/>
          <a:ln w="76200">
            <a:noFill/>
          </a:ln>
        </p:spPr>
        <p:txBody>
          <a:bodyPr wrap="none" lIns="130622" tIns="65311" rIns="130622" bIns="65311" rtlCol="0">
            <a:spAutoFit/>
          </a:bodyPr>
          <a:lstStyle/>
          <a:p>
            <a:r>
              <a:rPr lang="ru-RU" sz="2900" b="1" dirty="0">
                <a:latin typeface="Arial" pitchFamily="34" charset="0"/>
                <a:cs typeface="Arial" pitchFamily="34" charset="0"/>
              </a:rPr>
              <a:t>К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0" y="966517"/>
            <a:ext cx="14401799" cy="578174"/>
          </a:xfrm>
          <a:prstGeom prst="rect">
            <a:avLst/>
          </a:prstGeom>
          <a:noFill/>
        </p:spPr>
        <p:txBody>
          <a:bodyPr wrap="square" lIns="130622" tIns="65311" rIns="130622" bIns="65311" rtlCol="0">
            <a:spAutoFit/>
          </a:bodyPr>
          <a:lstStyle/>
          <a:p>
            <a:pPr algn="ctr"/>
            <a:r>
              <a:rPr lang="ru-RU" sz="29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900" b="1" dirty="0">
                <a:latin typeface="Arial" pitchFamily="34" charset="0"/>
                <a:cs typeface="Arial" pitchFamily="34" charset="0"/>
              </a:rPr>
              <a:t>В треугольнике АВС  ВК – </a:t>
            </a:r>
            <a:r>
              <a:rPr lang="ru-RU" sz="29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высота</a:t>
            </a:r>
            <a:r>
              <a:rPr lang="ru-RU" sz="29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ru-RU" sz="2900" b="1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ru-RU" sz="2900" b="1" dirty="0">
                <a:latin typeface="Arial" pitchFamily="34" charset="0"/>
                <a:cs typeface="Arial" pitchFamily="34" charset="0"/>
              </a:rPr>
              <a:t>О</a:t>
            </a:r>
            <a:r>
              <a:rPr lang="ru-RU" sz="2900" b="1" dirty="0" smtClean="0">
                <a:latin typeface="Arial" pitchFamily="34" charset="0"/>
                <a:cs typeface="Arial" pitchFamily="34" charset="0"/>
              </a:rPr>
              <a:t>пределить вид угла </a:t>
            </a:r>
            <a:r>
              <a:rPr lang="ru-RU" sz="2900" b="1" dirty="0">
                <a:latin typeface="Arial" pitchFamily="34" charset="0"/>
                <a:cs typeface="Arial" pitchFamily="34" charset="0"/>
              </a:rPr>
              <a:t>ВСА 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539868" y="35461"/>
            <a:ext cx="2504898" cy="830989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ru-RU" sz="4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Задача </a:t>
            </a:r>
            <a:endParaRPr lang="ru-RU" sz="4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AutoShape 2"/>
          <p:cNvSpPr>
            <a:spLocks noChangeArrowheads="1"/>
          </p:cNvSpPr>
          <p:nvPr/>
        </p:nvSpPr>
        <p:spPr bwMode="auto">
          <a:xfrm>
            <a:off x="3665869" y="2827890"/>
            <a:ext cx="9677400" cy="2849880"/>
          </a:xfrm>
          <a:prstGeom prst="triangle">
            <a:avLst>
              <a:gd name="adj" fmla="val 29815"/>
            </a:avLst>
          </a:prstGeom>
          <a:gradFill rotWithShape="1">
            <a:gsLst>
              <a:gs pos="0">
                <a:schemeClr val="bg1"/>
              </a:gs>
              <a:gs pos="100000">
                <a:srgbClr val="CC66FF"/>
              </a:gs>
            </a:gsLst>
            <a:path path="shape">
              <a:fillToRect l="50000" t="50000" r="50000" b="50000"/>
            </a:path>
          </a:gradFill>
          <a:ln w="762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Line 5"/>
          <p:cNvSpPr>
            <a:spLocks noChangeShapeType="1"/>
          </p:cNvSpPr>
          <p:nvPr/>
        </p:nvSpPr>
        <p:spPr bwMode="auto">
          <a:xfrm flipH="1" flipV="1">
            <a:off x="3810000" y="1701762"/>
            <a:ext cx="2729868" cy="1141053"/>
          </a:xfrm>
          <a:prstGeom prst="line">
            <a:avLst/>
          </a:prstGeom>
          <a:noFill/>
          <a:ln w="762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Line 6"/>
          <p:cNvSpPr>
            <a:spLocks noChangeShapeType="1"/>
          </p:cNvSpPr>
          <p:nvPr/>
        </p:nvSpPr>
        <p:spPr bwMode="auto">
          <a:xfrm flipV="1">
            <a:off x="3665869" y="2464603"/>
            <a:ext cx="1946538" cy="3215301"/>
          </a:xfrm>
          <a:prstGeom prst="line">
            <a:avLst/>
          </a:prstGeom>
          <a:noFill/>
          <a:ln w="76200">
            <a:solidFill>
              <a:srgbClr val="C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Line 7"/>
          <p:cNvSpPr>
            <a:spLocks noChangeShapeType="1"/>
          </p:cNvSpPr>
          <p:nvPr/>
        </p:nvSpPr>
        <p:spPr bwMode="auto">
          <a:xfrm flipH="1">
            <a:off x="5164423" y="2335063"/>
            <a:ext cx="173992" cy="25908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Line 8"/>
          <p:cNvSpPr>
            <a:spLocks noChangeShapeType="1"/>
          </p:cNvSpPr>
          <p:nvPr/>
        </p:nvSpPr>
        <p:spPr bwMode="auto">
          <a:xfrm>
            <a:off x="5127123" y="2594143"/>
            <a:ext cx="405369" cy="187732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Text Box 14"/>
          <p:cNvSpPr txBox="1">
            <a:spLocks noChangeArrowheads="1"/>
          </p:cNvSpPr>
          <p:nvPr/>
        </p:nvSpPr>
        <p:spPr bwMode="auto">
          <a:xfrm>
            <a:off x="12795811" y="5645807"/>
            <a:ext cx="1012498" cy="7628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r>
              <a:rPr lang="ru-RU" b="1" dirty="0">
                <a:latin typeface="Arial" pitchFamily="34" charset="0"/>
                <a:cs typeface="Arial" pitchFamily="34" charset="0"/>
              </a:rPr>
              <a:t>А</a:t>
            </a:r>
          </a:p>
        </p:txBody>
      </p:sp>
      <p:sp>
        <p:nvSpPr>
          <p:cNvPr id="51" name="Text Box 15"/>
          <p:cNvSpPr txBox="1">
            <a:spLocks noChangeArrowheads="1"/>
          </p:cNvSpPr>
          <p:nvPr/>
        </p:nvSpPr>
        <p:spPr bwMode="auto">
          <a:xfrm>
            <a:off x="3022162" y="5615327"/>
            <a:ext cx="643707" cy="7628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>
                <a:latin typeface="Arial" pitchFamily="34" charset="0"/>
                <a:cs typeface="Arial" pitchFamily="34" charset="0"/>
              </a:rPr>
              <a:t>В</a:t>
            </a:r>
          </a:p>
        </p:txBody>
      </p:sp>
      <p:sp>
        <p:nvSpPr>
          <p:cNvPr id="52" name="Text Box 16"/>
          <p:cNvSpPr txBox="1">
            <a:spLocks noChangeArrowheads="1"/>
          </p:cNvSpPr>
          <p:nvPr/>
        </p:nvSpPr>
        <p:spPr bwMode="auto">
          <a:xfrm>
            <a:off x="6484402" y="2110660"/>
            <a:ext cx="643707" cy="7628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>
                <a:latin typeface="Arial" pitchFamily="34" charset="0"/>
                <a:cs typeface="Arial" pitchFamily="34" charset="0"/>
              </a:rPr>
              <a:t>С</a:t>
            </a:r>
          </a:p>
        </p:txBody>
      </p:sp>
      <p:sp>
        <p:nvSpPr>
          <p:cNvPr id="53" name="Text Box 17"/>
          <p:cNvSpPr txBox="1">
            <a:spLocks noChangeArrowheads="1"/>
          </p:cNvSpPr>
          <p:nvPr/>
        </p:nvSpPr>
        <p:spPr bwMode="auto">
          <a:xfrm>
            <a:off x="5612407" y="1701763"/>
            <a:ext cx="584396" cy="7628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 dirty="0">
                <a:latin typeface="Arial" pitchFamily="34" charset="0"/>
                <a:cs typeface="Arial" pitchFamily="34" charset="0"/>
              </a:rPr>
              <a:t>К</a:t>
            </a:r>
          </a:p>
        </p:txBody>
      </p:sp>
      <p:sp>
        <p:nvSpPr>
          <p:cNvPr id="59" name="AutoShape 11"/>
          <p:cNvSpPr>
            <a:spLocks noChangeArrowheads="1"/>
          </p:cNvSpPr>
          <p:nvPr/>
        </p:nvSpPr>
        <p:spPr bwMode="auto">
          <a:xfrm rot="14914108">
            <a:off x="6447801" y="2858712"/>
            <a:ext cx="326447" cy="953645"/>
          </a:xfrm>
          <a:prstGeom prst="moon">
            <a:avLst>
              <a:gd name="adj" fmla="val 33202"/>
            </a:avLst>
          </a:prstGeom>
          <a:solidFill>
            <a:srgbClr val="FF0000"/>
          </a:solidFill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1011330" y="6570815"/>
            <a:ext cx="500771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Ответ: </a:t>
            </a:r>
            <a:r>
              <a:rPr 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 smtClean="0">
                <a:solidFill>
                  <a:srgbClr val="002060"/>
                </a:solidFill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ВСА-тупой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2894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10513</TotalTime>
  <Words>704</Words>
  <Application>Microsoft Office PowerPoint</Application>
  <PresentationFormat>Произвольный</PresentationFormat>
  <Paragraphs>175</Paragraphs>
  <Slides>15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Office Theme</vt:lpstr>
      <vt:lpstr>    Геометрия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dilyorbek</cp:lastModifiedBy>
  <cp:revision>710</cp:revision>
  <dcterms:created xsi:type="dcterms:W3CDTF">2020-04-09T07:32:19Z</dcterms:created>
  <dcterms:modified xsi:type="dcterms:W3CDTF">2021-02-18T17:32:15Z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