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459" r:id="rId2"/>
    <p:sldId id="405" r:id="rId3"/>
    <p:sldId id="484" r:id="rId4"/>
    <p:sldId id="470" r:id="rId5"/>
    <p:sldId id="478" r:id="rId6"/>
    <p:sldId id="477" r:id="rId7"/>
    <p:sldId id="476" r:id="rId8"/>
    <p:sldId id="479" r:id="rId9"/>
    <p:sldId id="480" r:id="rId10"/>
    <p:sldId id="481" r:id="rId11"/>
    <p:sldId id="468" r:id="rId12"/>
    <p:sldId id="482" r:id="rId13"/>
    <p:sldId id="483" r:id="rId14"/>
    <p:sldId id="485" r:id="rId15"/>
    <p:sldId id="404" r:id="rId16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459"/>
            <p14:sldId id="405"/>
            <p14:sldId id="484"/>
            <p14:sldId id="470"/>
            <p14:sldId id="478"/>
            <p14:sldId id="477"/>
            <p14:sldId id="476"/>
            <p14:sldId id="479"/>
            <p14:sldId id="480"/>
            <p14:sldId id="481"/>
            <p14:sldId id="468"/>
            <p14:sldId id="482"/>
            <p14:sldId id="483"/>
            <p14:sldId id="485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B6B"/>
    <a:srgbClr val="FF99FF"/>
    <a:srgbClr val="65F913"/>
    <a:srgbClr val="CCFFFF"/>
    <a:srgbClr val="1A0A5E"/>
    <a:srgbClr val="00A859"/>
    <a:srgbClr val="E29AD3"/>
    <a:srgbClr val="B1EB21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4600" autoAdjust="0"/>
  </p:normalViewPr>
  <p:slideViewPr>
    <p:cSldViewPr>
      <p:cViewPr>
        <p:scale>
          <a:sx n="51" d="100"/>
          <a:sy n="51" d="100"/>
        </p:scale>
        <p:origin x="-516" y="-120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Пригласите к компьютеру ученика.</a:t>
            </a:r>
          </a:p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Пригласите к компьютеру ученика.</a:t>
            </a:r>
          </a:p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67570-2D35-4B7C-80E8-037A66D7749D}" type="datetimeFigureOut">
              <a:rPr lang="ru-RU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3BA08-83AF-4095-A07B-4F4B65DB9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97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581875" y="3200400"/>
            <a:ext cx="7324125" cy="4134037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marL="42966">
              <a:spcBef>
                <a:spcPts val="257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r>
              <a:rPr lang="ru-RU" sz="4800" dirty="0" smtClean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endParaRPr lang="ru-RU" sz="48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2966">
              <a:spcBef>
                <a:spcPts val="257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Решение задач по теме «Основные элементы треугольника»</a:t>
            </a: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4098" name="Picture 2" descr="разноцветные треугольники, логотип цвет треугольника, красочные треугольники,  угол, цвет Всплеск, цветной карандаш png | PNGWi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31" l="43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9964">
            <a:off x="9296400" y="2593569"/>
            <a:ext cx="4761367" cy="456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000639" y="7148034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83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187011" y="5357065"/>
            <a:ext cx="597220" cy="685895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801212" y="5578066"/>
            <a:ext cx="597220" cy="685895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С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16705" y="810434"/>
                <a:ext cx="13857842" cy="1315363"/>
              </a:xfrm>
              <a:prstGeom prst="rect">
                <a:avLst/>
              </a:prstGeom>
              <a:noFill/>
            </p:spPr>
            <p:txBody>
              <a:bodyPr wrap="square" lIns="130622" tIns="65311" rIns="130622" bIns="65311" rtlCol="0">
                <a:spAutoFit/>
              </a:bodyPr>
              <a:lstStyle/>
              <a:p>
                <a:pPr algn="ctr"/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В треугольнике АВС   </a:t>
                </a:r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С</a:t>
                </a:r>
                <a:r>
                  <a:rPr lang="uz-Latn-UZ" sz="3600" b="1" dirty="0" smtClean="0">
                    <a:latin typeface="Arial" pitchFamily="34" charset="0"/>
                    <a:cs typeface="Arial" pitchFamily="34" charset="0"/>
                  </a:rPr>
                  <a:t>D</a:t>
                </a:r>
                <a:r>
                  <a:rPr lang="ru-RU" sz="3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– биссектриса.</a:t>
                </a:r>
              </a:p>
              <a:p>
                <a:pPr algn="ctr"/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Найдите градусную меру угла АСВ, если 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∠</m:t>
                    </m:r>
                  </m:oMath>
                </a14:m>
                <a:r>
                  <a:rPr lang="en-US" sz="36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BCD</a:t>
                </a:r>
                <a:r>
                  <a:rPr lang="ru-RU" sz="36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0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0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𝟒𝟕</m:t>
                        </m:r>
                      </m:e>
                      <m:sup>
                        <m:r>
                          <a:rPr lang="uz-Latn-UZ" sz="4000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ru-RU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705" y="810434"/>
                <a:ext cx="13857842" cy="1315363"/>
              </a:xfrm>
              <a:prstGeom prst="rect">
                <a:avLst/>
              </a:prstGeom>
              <a:blipFill rotWithShape="1">
                <a:blip r:embed="rId2"/>
                <a:stretch>
                  <a:fillRect t="-5556" b="-1388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5638800" y="1938212"/>
            <a:ext cx="597220" cy="685895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B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539868" y="35461"/>
            <a:ext cx="2504898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AutoShape 28"/>
          <p:cNvSpPr>
            <a:spLocks noChangeArrowheads="1"/>
          </p:cNvSpPr>
          <p:nvPr/>
        </p:nvSpPr>
        <p:spPr bwMode="auto">
          <a:xfrm rot="8911808">
            <a:off x="911882" y="3827246"/>
            <a:ext cx="5818612" cy="2128401"/>
          </a:xfrm>
          <a:prstGeom prst="triangle">
            <a:avLst>
              <a:gd name="adj" fmla="val 39731"/>
            </a:avLst>
          </a:prstGeom>
          <a:gradFill rotWithShape="1">
            <a:gsLst>
              <a:gs pos="0">
                <a:schemeClr val="bg1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635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1" name="Group 29"/>
          <p:cNvGrpSpPr>
            <a:grpSpLocks/>
          </p:cNvGrpSpPr>
          <p:nvPr/>
        </p:nvGrpSpPr>
        <p:grpSpPr bwMode="auto">
          <a:xfrm rot="1328608">
            <a:off x="4401301" y="4823000"/>
            <a:ext cx="463070" cy="766601"/>
            <a:chOff x="1657" y="1851"/>
            <a:chExt cx="119" cy="233"/>
          </a:xfrm>
        </p:grpSpPr>
        <p:sp>
          <p:nvSpPr>
            <p:cNvPr id="32" name="AutoShape 30"/>
            <p:cNvSpPr>
              <a:spLocks noChangeArrowheads="1"/>
            </p:cNvSpPr>
            <p:nvPr/>
          </p:nvSpPr>
          <p:spPr bwMode="auto">
            <a:xfrm rot="2442288">
              <a:off x="1718" y="1851"/>
              <a:ext cx="58" cy="124"/>
            </a:xfrm>
            <a:prstGeom prst="moon">
              <a:avLst>
                <a:gd name="adj" fmla="val 50000"/>
              </a:avLst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 sz="36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AutoShape 31"/>
            <p:cNvSpPr>
              <a:spLocks noChangeArrowheads="1"/>
            </p:cNvSpPr>
            <p:nvPr/>
          </p:nvSpPr>
          <p:spPr bwMode="auto">
            <a:xfrm rot="1274280">
              <a:off x="1657" y="1974"/>
              <a:ext cx="53" cy="110"/>
            </a:xfrm>
            <a:prstGeom prst="moon">
              <a:avLst>
                <a:gd name="adj" fmla="val 50000"/>
              </a:avLst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 sz="3600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0" name="Freeform 33"/>
          <p:cNvSpPr>
            <a:spLocks/>
          </p:cNvSpPr>
          <p:nvPr/>
        </p:nvSpPr>
        <p:spPr bwMode="auto">
          <a:xfrm>
            <a:off x="3372112" y="3849249"/>
            <a:ext cx="1486392" cy="1675218"/>
          </a:xfrm>
          <a:custGeom>
            <a:avLst/>
            <a:gdLst>
              <a:gd name="T0" fmla="*/ 0 w 1625"/>
              <a:gd name="T1" fmla="*/ 0 h 1049"/>
              <a:gd name="T2" fmla="*/ 1625 w 1625"/>
              <a:gd name="T3" fmla="*/ 1049 h 104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25" h="1049">
                <a:moveTo>
                  <a:pt x="0" y="0"/>
                </a:moveTo>
                <a:lnTo>
                  <a:pt x="1625" y="1049"/>
                </a:lnTo>
              </a:path>
            </a:pathLst>
          </a:custGeom>
          <a:noFill/>
          <a:ln w="63500">
            <a:solidFill>
              <a:srgbClr val="FF0000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4021" y="3042208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D</a:t>
            </a:r>
            <a:endParaRPr lang="uz-Latn-UZ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96364" y="4225155"/>
            <a:ext cx="7761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47˚</a:t>
            </a:r>
          </a:p>
        </p:txBody>
      </p:sp>
      <p:sp>
        <p:nvSpPr>
          <p:cNvPr id="43" name="AutoShape 11"/>
          <p:cNvSpPr>
            <a:spLocks noChangeArrowheads="1"/>
          </p:cNvSpPr>
          <p:nvPr/>
        </p:nvSpPr>
        <p:spPr bwMode="auto">
          <a:xfrm rot="3147792">
            <a:off x="4279889" y="4524229"/>
            <a:ext cx="330239" cy="1016532"/>
          </a:xfrm>
          <a:prstGeom prst="moon">
            <a:avLst>
              <a:gd name="adj" fmla="val 18904"/>
            </a:avLst>
          </a:prstGeom>
          <a:solidFill>
            <a:srgbClr val="002060"/>
          </a:solidFill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9044766" y="2595933"/>
            <a:ext cx="283481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Решение: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6542916" y="3546226"/>
                <a:ext cx="6766532" cy="13373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Так как </a:t>
                </a:r>
                <a:r>
                  <a:rPr lang="uz-Latn-UZ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CD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000" b="1" dirty="0">
                    <a:latin typeface="Arial" pitchFamily="34" charset="0"/>
                    <a:cs typeface="Arial" pitchFamily="34" charset="0"/>
                  </a:rPr>
                  <a:t>– </a:t>
                </a:r>
                <a:r>
                  <a:rPr lang="uz-Cyrl-UZ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биссектриса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</a:p>
              <a:p>
                <a:r>
                  <a:rPr lang="ru-RU" sz="4000" b="1" dirty="0">
                    <a:latin typeface="Arial" pitchFamily="34" charset="0"/>
                    <a:cs typeface="Arial" pitchFamily="34" charset="0"/>
                  </a:rPr>
                  <a:t>т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о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Latn-UZ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∠BCD = </a:t>
                </a:r>
                <a:r>
                  <a:rPr lang="uz-Latn-UZ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∠DC</a:t>
                </a:r>
                <a:r>
                  <a:rPr lang="uz-Cyrl-UZ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А</a:t>
                </a:r>
                <a:r>
                  <a:rPr lang="uz-Latn-UZ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uz-Latn-UZ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𝟒𝟕</m:t>
                        </m:r>
                      </m:e>
                      <m:sup>
                        <m:r>
                          <a:rPr lang="uz-Latn-UZ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sz="4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2916" y="3546226"/>
                <a:ext cx="6766532" cy="1337354"/>
              </a:xfrm>
              <a:prstGeom prst="rect">
                <a:avLst/>
              </a:prstGeom>
              <a:blipFill rotWithShape="1">
                <a:blip r:embed="rId3"/>
                <a:stretch>
                  <a:fillRect l="-3153" t="-8219" r="-1982" b="-1872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6236020" y="4933011"/>
                <a:ext cx="6662080" cy="14618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z-Latn-UZ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∠</a:t>
                </a:r>
                <a:r>
                  <a:rPr lang="uz-Cyrl-UZ" sz="4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А</a:t>
                </a:r>
                <a:r>
                  <a:rPr lang="uz-Latn-UZ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CB</a:t>
                </a:r>
                <a:r>
                  <a:rPr lang="ru-RU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Latn-UZ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uz-Latn-UZ" sz="4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∠BCD+∠DCA </a:t>
                </a:r>
              </a:p>
              <a:p>
                <a:r>
                  <a:rPr lang="uz-Latn-UZ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∠ACB</a:t>
                </a:r>
                <a:r>
                  <a:rPr lang="ru-RU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Latn-UZ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𝟒𝟕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sSup>
                      <m:sSupPr>
                        <m:ctrlP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𝟒𝟕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𝟗𝟒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Latn-UZ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020" y="4933011"/>
                <a:ext cx="6662080" cy="1461875"/>
              </a:xfrm>
              <a:prstGeom prst="rect">
                <a:avLst/>
              </a:prstGeom>
              <a:blipFill rotWithShape="1">
                <a:blip r:embed="rId4"/>
                <a:stretch>
                  <a:fillRect l="-3751" t="-8750" b="-1916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Прямоугольник 45"/>
          <p:cNvSpPr/>
          <p:nvPr/>
        </p:nvSpPr>
        <p:spPr>
          <a:xfrm>
            <a:off x="4323647" y="4223334"/>
            <a:ext cx="7761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47˚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971030" y="6570815"/>
                <a:ext cx="5088317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44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Ответ: 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Cambria Math"/>
                    <a:ea typeface="Cambria Math"/>
                    <a:cs typeface="Arial" pitchFamily="34" charset="0"/>
                  </a:rPr>
                  <a:t>∠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АСВ</a:t>
                </a:r>
                <a:r>
                  <a:rPr lang="uz-Latn-UZ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14:m>
                  <m:oMath xmlns:m="http://schemas.openxmlformats.org/officeDocument/2006/math">
                    <m:r>
                      <a:rPr lang="uz-Latn-UZ" sz="4000" b="1" i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sSup>
                      <m:sSupPr>
                        <m:ctrlPr>
                          <a:rPr lang="uz-Latn-UZ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𝟗𝟒</m:t>
                        </m:r>
                      </m:e>
                      <m:sup>
                        <m:r>
                          <a:rPr lang="uz-Latn-UZ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ru-RU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030" y="6570815"/>
                <a:ext cx="5088317" cy="769441"/>
              </a:xfrm>
              <a:prstGeom prst="rect">
                <a:avLst/>
              </a:prstGeom>
              <a:blipFill rotWithShape="1">
                <a:blip r:embed="rId5"/>
                <a:stretch>
                  <a:fillRect l="-4311" t="-16667" b="-365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537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29 -0.00154 C -0.0281 0.01659 -0.04471 0.03549 -0.06402 0.04418 " pathEditMode="relative" rAng="-23493849" ptsTypes="fA">
                                      <p:cBhvr>
                                        <p:cTn id="5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7" y="2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" grpId="0"/>
      <p:bldP spid="43" grpId="0" animBg="1"/>
      <p:bldP spid="5" grpId="0"/>
      <p:bldP spid="46" grpId="0"/>
      <p:bldP spid="46" grpId="1"/>
      <p:bldP spid="4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992012"/>
            <a:ext cx="14478000" cy="1698801"/>
          </a:xfrm>
          <a:prstGeom prst="rect">
            <a:avLst/>
          </a:prstGeom>
          <a:noFill/>
        </p:spPr>
        <p:txBody>
          <a:bodyPr wrap="square" lIns="36449" tIns="18226" rIns="36449" bIns="18226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</a:t>
            </a:r>
            <a:r>
              <a:rPr lang="ru-RU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В треугольнике ABC стороны АВ и ВС равны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а  </a:t>
            </a:r>
            <a:r>
              <a:rPr lang="uz-Cyrl-UZ" sz="3600" b="1" dirty="0" smtClean="0">
                <a:latin typeface="Arial" pitchFamily="34" charset="0"/>
                <a:cs typeface="Arial" pitchFamily="34" charset="0"/>
              </a:rPr>
              <a:t>м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едиана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BD равна 4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см.</a:t>
            </a: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Найдите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периметр треугольника ABC, если периметр треугольника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ABD равен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12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см.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6931533" y="3498916"/>
            <a:ext cx="6325850" cy="3376248"/>
          </a:xfrm>
          <a:prstGeom prst="triangle">
            <a:avLst>
              <a:gd name="adj" fmla="val 50235"/>
            </a:avLst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449" tIns="18226" rIns="36449" bIns="18226" rtlCol="0" anchor="ctr"/>
          <a:lstStyle/>
          <a:p>
            <a:pPr algn="ctr"/>
            <a:endParaRPr lang="uz-Latn-UZ"/>
          </a:p>
        </p:txBody>
      </p:sp>
      <p:sp>
        <p:nvSpPr>
          <p:cNvPr id="11" name="TextBox 10"/>
          <p:cNvSpPr txBox="1"/>
          <p:nvPr/>
        </p:nvSpPr>
        <p:spPr>
          <a:xfrm>
            <a:off x="9782828" y="2832922"/>
            <a:ext cx="623260" cy="667750"/>
          </a:xfrm>
          <a:prstGeom prst="rect">
            <a:avLst/>
          </a:prstGeom>
          <a:noFill/>
          <a:ln w="76200">
            <a:noFill/>
          </a:ln>
        </p:spPr>
        <p:txBody>
          <a:bodyPr wrap="square" lIns="36449" tIns="18226" rIns="36449" bIns="18226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882563" y="6873834"/>
            <a:ext cx="453522" cy="667750"/>
          </a:xfrm>
          <a:prstGeom prst="rect">
            <a:avLst/>
          </a:prstGeom>
          <a:noFill/>
        </p:spPr>
        <p:txBody>
          <a:bodyPr wrap="none" lIns="36449" tIns="18226" rIns="36449" bIns="18226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820658" y="6885178"/>
            <a:ext cx="453522" cy="667750"/>
          </a:xfrm>
          <a:prstGeom prst="rect">
            <a:avLst/>
          </a:prstGeom>
          <a:noFill/>
          <a:ln w="76200">
            <a:noFill/>
          </a:ln>
        </p:spPr>
        <p:txBody>
          <a:bodyPr wrap="none" lIns="36449" tIns="18226" rIns="36449" bIns="18226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42552" y="6795750"/>
            <a:ext cx="453522" cy="667750"/>
          </a:xfrm>
          <a:prstGeom prst="rect">
            <a:avLst/>
          </a:prstGeom>
          <a:noFill/>
          <a:ln w="76200">
            <a:noFill/>
          </a:ln>
        </p:spPr>
        <p:txBody>
          <a:bodyPr wrap="none" lIns="36449" tIns="18226" rIns="36449" bIns="18226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8200" y="3166797"/>
            <a:ext cx="5123095" cy="3114574"/>
          </a:xfrm>
          <a:prstGeom prst="rect">
            <a:avLst/>
          </a:prstGeom>
          <a:noFill/>
        </p:spPr>
        <p:txBody>
          <a:bodyPr wrap="square" lIns="36449" tIns="18226" rIns="36449" bIns="18226" rtlCol="0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Дано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4000" b="1" dirty="0" smtClean="0"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△АВС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=BC</a:t>
            </a:r>
          </a:p>
          <a:p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BD=4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см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Р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АВ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= 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12</a:t>
            </a: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см</a:t>
            </a:r>
            <a:endParaRPr lang="ru-RU" sz="4000" b="1" dirty="0">
              <a:solidFill>
                <a:srgbClr val="002060"/>
              </a:solidFill>
              <a:latin typeface="Arial" pitchFamily="34" charset="0"/>
              <a:ea typeface="Cambria Math"/>
              <a:cs typeface="Arial" pitchFamily="34" charset="0"/>
            </a:endParaRPr>
          </a:p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△АВС -?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34970" y="228600"/>
            <a:ext cx="6928353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>
            <a:stCxn id="4" idx="0"/>
            <a:endCxn id="4" idx="3"/>
          </p:cNvCxnSpPr>
          <p:nvPr/>
        </p:nvCxnSpPr>
        <p:spPr>
          <a:xfrm>
            <a:off x="10109324" y="3498916"/>
            <a:ext cx="0" cy="337624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Line 12"/>
          <p:cNvSpPr>
            <a:spLocks noChangeShapeType="1"/>
          </p:cNvSpPr>
          <p:nvPr/>
        </p:nvSpPr>
        <p:spPr bwMode="auto">
          <a:xfrm flipH="1">
            <a:off x="8630486" y="6657617"/>
            <a:ext cx="0" cy="43243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Line 12"/>
          <p:cNvSpPr>
            <a:spLocks noChangeShapeType="1"/>
          </p:cNvSpPr>
          <p:nvPr/>
        </p:nvSpPr>
        <p:spPr bwMode="auto">
          <a:xfrm flipH="1">
            <a:off x="11244654" y="6669405"/>
            <a:ext cx="0" cy="43243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Line 12"/>
          <p:cNvSpPr>
            <a:spLocks noChangeShapeType="1"/>
          </p:cNvSpPr>
          <p:nvPr/>
        </p:nvSpPr>
        <p:spPr bwMode="auto">
          <a:xfrm flipH="1">
            <a:off x="11397054" y="6657617"/>
            <a:ext cx="0" cy="43243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Line 12"/>
          <p:cNvSpPr>
            <a:spLocks noChangeShapeType="1"/>
          </p:cNvSpPr>
          <p:nvPr/>
        </p:nvSpPr>
        <p:spPr bwMode="auto">
          <a:xfrm flipH="1">
            <a:off x="8784918" y="6658947"/>
            <a:ext cx="0" cy="43243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Line 12"/>
          <p:cNvSpPr>
            <a:spLocks noChangeShapeType="1"/>
          </p:cNvSpPr>
          <p:nvPr/>
        </p:nvSpPr>
        <p:spPr bwMode="auto">
          <a:xfrm flipH="1">
            <a:off x="8782886" y="4661235"/>
            <a:ext cx="0" cy="43243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Line 12"/>
          <p:cNvSpPr>
            <a:spLocks noChangeShapeType="1"/>
          </p:cNvSpPr>
          <p:nvPr/>
        </p:nvSpPr>
        <p:spPr bwMode="auto">
          <a:xfrm flipH="1">
            <a:off x="11397054" y="4661235"/>
            <a:ext cx="0" cy="43243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300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>
            <a:off x="7772775" y="926998"/>
            <a:ext cx="6325850" cy="3376248"/>
          </a:xfrm>
          <a:prstGeom prst="triangle">
            <a:avLst>
              <a:gd name="adj" fmla="val 50235"/>
            </a:avLst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449" tIns="18226" rIns="36449" bIns="18226" rtlCol="0" anchor="ctr"/>
          <a:lstStyle/>
          <a:p>
            <a:pPr algn="ctr"/>
            <a:endParaRPr lang="uz-Latn-UZ"/>
          </a:p>
        </p:txBody>
      </p:sp>
      <p:sp>
        <p:nvSpPr>
          <p:cNvPr id="11" name="TextBox 10"/>
          <p:cNvSpPr txBox="1"/>
          <p:nvPr/>
        </p:nvSpPr>
        <p:spPr>
          <a:xfrm>
            <a:off x="10624070" y="261004"/>
            <a:ext cx="623260" cy="667750"/>
          </a:xfrm>
          <a:prstGeom prst="rect">
            <a:avLst/>
          </a:prstGeom>
          <a:noFill/>
          <a:ln w="76200">
            <a:noFill/>
          </a:ln>
        </p:spPr>
        <p:txBody>
          <a:bodyPr wrap="square" lIns="36449" tIns="18226" rIns="36449" bIns="18226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723805" y="4301916"/>
            <a:ext cx="453522" cy="667750"/>
          </a:xfrm>
          <a:prstGeom prst="rect">
            <a:avLst/>
          </a:prstGeom>
          <a:noFill/>
        </p:spPr>
        <p:txBody>
          <a:bodyPr wrap="none" lIns="36449" tIns="18226" rIns="36449" bIns="18226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808198" y="4237372"/>
            <a:ext cx="453522" cy="667750"/>
          </a:xfrm>
          <a:prstGeom prst="rect">
            <a:avLst/>
          </a:prstGeom>
          <a:noFill/>
          <a:ln w="76200">
            <a:noFill/>
          </a:ln>
        </p:spPr>
        <p:txBody>
          <a:bodyPr wrap="none" lIns="36449" tIns="18226" rIns="36449" bIns="18226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46014" y="4184258"/>
            <a:ext cx="453522" cy="667750"/>
          </a:xfrm>
          <a:prstGeom prst="rect">
            <a:avLst/>
          </a:prstGeom>
          <a:noFill/>
          <a:ln w="76200">
            <a:noFill/>
          </a:ln>
        </p:spPr>
        <p:txBody>
          <a:bodyPr wrap="none" lIns="36449" tIns="18226" rIns="36449" bIns="18226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44114" y="18970"/>
            <a:ext cx="6713358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(10) 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>
            <a:stCxn id="4" idx="0"/>
            <a:endCxn id="4" idx="3"/>
          </p:cNvCxnSpPr>
          <p:nvPr/>
        </p:nvCxnSpPr>
        <p:spPr>
          <a:xfrm>
            <a:off x="10950566" y="926998"/>
            <a:ext cx="0" cy="337624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Line 12"/>
          <p:cNvSpPr>
            <a:spLocks noChangeShapeType="1"/>
          </p:cNvSpPr>
          <p:nvPr/>
        </p:nvSpPr>
        <p:spPr bwMode="auto">
          <a:xfrm flipH="1">
            <a:off x="9563114" y="4033670"/>
            <a:ext cx="0" cy="43243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Line 12"/>
          <p:cNvSpPr>
            <a:spLocks noChangeShapeType="1"/>
          </p:cNvSpPr>
          <p:nvPr/>
        </p:nvSpPr>
        <p:spPr bwMode="auto">
          <a:xfrm flipH="1">
            <a:off x="12085896" y="4097487"/>
            <a:ext cx="0" cy="43243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Line 12"/>
          <p:cNvSpPr>
            <a:spLocks noChangeShapeType="1"/>
          </p:cNvSpPr>
          <p:nvPr/>
        </p:nvSpPr>
        <p:spPr bwMode="auto">
          <a:xfrm flipH="1">
            <a:off x="12238296" y="4085699"/>
            <a:ext cx="0" cy="43243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Line 12"/>
          <p:cNvSpPr>
            <a:spLocks noChangeShapeType="1"/>
          </p:cNvSpPr>
          <p:nvPr/>
        </p:nvSpPr>
        <p:spPr bwMode="auto">
          <a:xfrm flipH="1">
            <a:off x="9704446" y="4007615"/>
            <a:ext cx="0" cy="43243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Line 12"/>
          <p:cNvSpPr>
            <a:spLocks noChangeShapeType="1"/>
          </p:cNvSpPr>
          <p:nvPr/>
        </p:nvSpPr>
        <p:spPr bwMode="auto">
          <a:xfrm flipH="1">
            <a:off x="9791714" y="1918672"/>
            <a:ext cx="0" cy="43243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Line 12"/>
          <p:cNvSpPr>
            <a:spLocks noChangeShapeType="1"/>
          </p:cNvSpPr>
          <p:nvPr/>
        </p:nvSpPr>
        <p:spPr bwMode="auto">
          <a:xfrm flipH="1">
            <a:off x="12085896" y="1918672"/>
            <a:ext cx="0" cy="43243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82903" y="5958398"/>
            <a:ext cx="34740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Р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A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ВС+2</a:t>
            </a:r>
            <a:r>
              <a:rPr lang="ru-RU" sz="3600" b="1" dirty="0" smtClean="0"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∙</a:t>
            </a:r>
            <a:r>
              <a:rPr lang="ru-RU" sz="3600" b="1" dirty="0"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4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=24</a:t>
            </a:r>
          </a:p>
        </p:txBody>
      </p:sp>
      <p:sp>
        <p:nvSpPr>
          <p:cNvPr id="29" name="Дуга 28"/>
          <p:cNvSpPr/>
          <p:nvPr/>
        </p:nvSpPr>
        <p:spPr>
          <a:xfrm rot="5400000">
            <a:off x="10385376" y="1601063"/>
            <a:ext cx="1063048" cy="6308586"/>
          </a:xfrm>
          <a:prstGeom prst="arc">
            <a:avLst>
              <a:gd name="adj1" fmla="val 16123401"/>
              <a:gd name="adj2" fmla="val 5372013"/>
            </a:avLst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0" name="Прямоугольник 29"/>
          <p:cNvSpPr/>
          <p:nvPr/>
        </p:nvSpPr>
        <p:spPr>
          <a:xfrm>
            <a:off x="5003834" y="5958397"/>
            <a:ext cx="31102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Р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A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ВС+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8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=24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8458200" y="5958396"/>
            <a:ext cx="2994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Р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A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ВС=24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-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8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8458200" y="6604727"/>
            <a:ext cx="33105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Р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A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ВС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=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16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см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1599933" y="6927892"/>
            <a:ext cx="541969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Р△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A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ВС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=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16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см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74115" y="261004"/>
            <a:ext cx="3435885" cy="2499020"/>
          </a:xfrm>
          <a:prstGeom prst="rect">
            <a:avLst/>
          </a:prstGeom>
          <a:noFill/>
        </p:spPr>
        <p:txBody>
          <a:bodyPr wrap="square" lIns="36449" tIns="18226" rIns="36449" bIns="18226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Дано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3200" b="1" dirty="0" smtClean="0"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△АВС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=BC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BD=4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см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Р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АВ</a:t>
            </a:r>
            <a:r>
              <a:rPr lang="uz-Latn-UZ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= </a:t>
            </a:r>
            <a:r>
              <a:rPr lang="uz-Latn-UZ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12</a:t>
            </a:r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см</a:t>
            </a:r>
            <a:endParaRPr lang="ru-RU" sz="3200" b="1" dirty="0">
              <a:solidFill>
                <a:srgbClr val="002060"/>
              </a:solidFill>
              <a:latin typeface="Arial" pitchFamily="34" charset="0"/>
              <a:ea typeface="Cambria Math"/>
              <a:cs typeface="Arial" pitchFamily="34" charset="0"/>
            </a:endParaRPr>
          </a:p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△АВС -?</a:t>
            </a:r>
          </a:p>
        </p:txBody>
      </p:sp>
      <p:sp>
        <p:nvSpPr>
          <p:cNvPr id="35" name="Овал 34"/>
          <p:cNvSpPr/>
          <p:nvPr/>
        </p:nvSpPr>
        <p:spPr>
          <a:xfrm>
            <a:off x="3112278" y="3049057"/>
            <a:ext cx="914400" cy="1596289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6" name="TextBox 35"/>
          <p:cNvSpPr txBox="1"/>
          <p:nvPr/>
        </p:nvSpPr>
        <p:spPr>
          <a:xfrm>
            <a:off x="669093" y="2592886"/>
            <a:ext cx="4828117" cy="1945023"/>
          </a:xfrm>
          <a:prstGeom prst="rect">
            <a:avLst/>
          </a:prstGeom>
          <a:noFill/>
        </p:spPr>
        <p:txBody>
          <a:bodyPr wrap="none" lIns="36449" tIns="18226" rIns="36449" bIns="18226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Решение</a:t>
            </a:r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АВ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=АВ+А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+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В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=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12</a:t>
            </a:r>
            <a:endParaRPr lang="ru-RU" sz="3200" b="1" dirty="0">
              <a:solidFill>
                <a:srgbClr val="002060"/>
              </a:solidFill>
              <a:latin typeface="Arial" pitchFamily="34" charset="0"/>
              <a:ea typeface="Cambria Math"/>
              <a:cs typeface="Arial" pitchFamily="34" charset="0"/>
            </a:endParaRPr>
          </a:p>
          <a:p>
            <a:r>
              <a:rPr lang="ru-RU" sz="44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Р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△В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CD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=В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C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+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DC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+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BD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=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12</a:t>
            </a:r>
            <a:endParaRPr lang="ru-RU" sz="4400" b="1" dirty="0">
              <a:solidFill>
                <a:srgbClr val="002060"/>
              </a:solidFill>
              <a:latin typeface="Arial" pitchFamily="34" charset="0"/>
              <a:ea typeface="Cambria Math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86307" y="4591023"/>
            <a:ext cx="54519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АВ+ВС+АС+2В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=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1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2+1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2</a:t>
            </a:r>
            <a:endParaRPr lang="uz-Latn-UZ" sz="3600" dirty="0"/>
          </a:p>
        </p:txBody>
      </p:sp>
      <p:sp>
        <p:nvSpPr>
          <p:cNvPr id="38" name="Дуга 37"/>
          <p:cNvSpPr/>
          <p:nvPr/>
        </p:nvSpPr>
        <p:spPr>
          <a:xfrm rot="5400000">
            <a:off x="1275614" y="3621744"/>
            <a:ext cx="648639" cy="2695843"/>
          </a:xfrm>
          <a:prstGeom prst="arc">
            <a:avLst>
              <a:gd name="adj1" fmla="val 16123401"/>
              <a:gd name="adj2" fmla="val 5386822"/>
            </a:avLst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9" name="Прямоугольник 38"/>
          <p:cNvSpPr/>
          <p:nvPr/>
        </p:nvSpPr>
        <p:spPr>
          <a:xfrm>
            <a:off x="780766" y="5274454"/>
            <a:ext cx="163833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Р△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A</a:t>
            </a:r>
            <a:r>
              <a:rPr lang="ru-RU" sz="30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ВС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endParaRPr lang="uz-Latn-UZ" sz="3000" dirty="0"/>
          </a:p>
        </p:txBody>
      </p:sp>
    </p:spTree>
    <p:extLst>
      <p:ext uri="{BB962C8B-B14F-4D97-AF65-F5344CB8AC3E}">
        <p14:creationId xmlns:p14="http://schemas.microsoft.com/office/powerpoint/2010/main" val="688837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 animBg="1"/>
      <p:bldP spid="30" grpId="0"/>
      <p:bldP spid="31" grpId="0"/>
      <p:bldP spid="32" grpId="0"/>
      <p:bldP spid="33" grpId="0"/>
      <p:bldP spid="35" grpId="0" animBg="1"/>
      <p:bldP spid="37" grpId="0"/>
      <p:bldP spid="38" grpId="0" animBg="1"/>
      <p:bldP spid="3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4652" y="1509659"/>
            <a:ext cx="13639800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1. Сложите 2 треугольника из 5 равных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палочек.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59152" y="771144"/>
            <a:ext cx="10210800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Геометрические головоломки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44114" y="18970"/>
            <a:ext cx="7848284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(стр. 57) 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44652" y="3473196"/>
            <a:ext cx="0" cy="265785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6172201" y="5105400"/>
            <a:ext cx="352889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6172200" y="2813304"/>
            <a:ext cx="1764447" cy="229209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936647" y="2813304"/>
            <a:ext cx="1791879" cy="229209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7936647" y="5039868"/>
            <a:ext cx="1740065" cy="214274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295400" y="3429000"/>
            <a:ext cx="0" cy="265785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905000" y="3453384"/>
            <a:ext cx="0" cy="265785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667000" y="3429000"/>
            <a:ext cx="0" cy="265785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429000" y="3453384"/>
            <a:ext cx="0" cy="265785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6172201" y="5039868"/>
            <a:ext cx="1764446" cy="214274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3396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внобедренный треугольник 1"/>
          <p:cNvSpPr/>
          <p:nvPr/>
        </p:nvSpPr>
        <p:spPr>
          <a:xfrm rot="19194543">
            <a:off x="4850394" y="4483389"/>
            <a:ext cx="4114800" cy="2187251"/>
          </a:xfrm>
          <a:prstGeom prst="triangle">
            <a:avLst>
              <a:gd name="adj" fmla="val 68170"/>
            </a:avLst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" name="Равнобедренный треугольник 2"/>
          <p:cNvSpPr/>
          <p:nvPr/>
        </p:nvSpPr>
        <p:spPr>
          <a:xfrm rot="3532872">
            <a:off x="1043705" y="586073"/>
            <a:ext cx="2820493" cy="3245456"/>
          </a:xfrm>
          <a:prstGeom prst="triangle">
            <a:avLst>
              <a:gd name="adj" fmla="val 35568"/>
            </a:avLst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3841102" y="915955"/>
            <a:ext cx="3962400" cy="2140377"/>
          </a:xfrm>
          <a:prstGeom prst="triangle">
            <a:avLst>
              <a:gd name="adj" fmla="val 77255"/>
            </a:avLst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3450196" y="3434969"/>
            <a:ext cx="2438401" cy="3002124"/>
          </a:xfrm>
          <a:prstGeom prst="triangle">
            <a:avLst>
              <a:gd name="adj" fmla="val 0"/>
            </a:avLst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90938" y="6019800"/>
            <a:ext cx="3505200" cy="1631302"/>
          </a:xfrm>
          <a:prstGeom prst="triangle">
            <a:avLst>
              <a:gd name="adj" fmla="val 50395"/>
            </a:avLst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7" name="Равнобедренный треугольник 6"/>
          <p:cNvSpPr/>
          <p:nvPr/>
        </p:nvSpPr>
        <p:spPr>
          <a:xfrm rot="2619212">
            <a:off x="8333911" y="4407548"/>
            <a:ext cx="4724400" cy="1045028"/>
          </a:xfrm>
          <a:prstGeom prst="triangle">
            <a:avLst>
              <a:gd name="adj" fmla="val 36175"/>
            </a:avLst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10" name="Прямая соединительная линия 9"/>
          <p:cNvCxnSpPr>
            <a:stCxn id="5" idx="2"/>
          </p:cNvCxnSpPr>
          <p:nvPr/>
        </p:nvCxnSpPr>
        <p:spPr>
          <a:xfrm flipV="1">
            <a:off x="3450196" y="5110980"/>
            <a:ext cx="1371600" cy="1326113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6038133" y="4509408"/>
            <a:ext cx="1440106" cy="3229228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527324" y="6749920"/>
            <a:ext cx="914400" cy="914400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7" idx="0"/>
          </p:cNvCxnSpPr>
          <p:nvPr/>
        </p:nvCxnSpPr>
        <p:spPr>
          <a:xfrm flipH="1">
            <a:off x="9862851" y="4101144"/>
            <a:ext cx="721379" cy="828918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35902" y="1808331"/>
            <a:ext cx="2105822" cy="1272853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351106" y="1948013"/>
            <a:ext cx="2452396" cy="1133171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948404" y="298636"/>
            <a:ext cx="79327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Определите элементы треугольников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021097" y="1118974"/>
            <a:ext cx="18640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Высота: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058400" y="2921391"/>
            <a:ext cx="21066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Медиана: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086897" y="1986143"/>
            <a:ext cx="29179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Биссектриса: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6038133" y="1309423"/>
            <a:ext cx="267806" cy="349121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4676254" y="2168388"/>
            <a:ext cx="340631" cy="346211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 rot="1949718">
            <a:off x="2135468" y="2687653"/>
            <a:ext cx="416142" cy="334197"/>
          </a:xfrm>
          <a:prstGeom prst="rect">
            <a:avLst/>
          </a:prstGeom>
          <a:noFill/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5" name="Прямоугольник 44"/>
          <p:cNvSpPr/>
          <p:nvPr/>
        </p:nvSpPr>
        <p:spPr>
          <a:xfrm rot="17599836">
            <a:off x="7379958" y="4575701"/>
            <a:ext cx="387371" cy="381000"/>
          </a:xfrm>
          <a:prstGeom prst="rect">
            <a:avLst/>
          </a:prstGeom>
          <a:noFill/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7" name="Дуга 46"/>
          <p:cNvSpPr/>
          <p:nvPr/>
        </p:nvSpPr>
        <p:spPr>
          <a:xfrm rot="20736199">
            <a:off x="2992997" y="5925014"/>
            <a:ext cx="914400" cy="914400"/>
          </a:xfrm>
          <a:prstGeom prst="arc">
            <a:avLst>
              <a:gd name="adj1" fmla="val 16918049"/>
              <a:gd name="adj2" fmla="val 19833904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8" name="Дуга 47"/>
          <p:cNvSpPr/>
          <p:nvPr/>
        </p:nvSpPr>
        <p:spPr>
          <a:xfrm rot="11256551">
            <a:off x="10077612" y="3491483"/>
            <a:ext cx="914400" cy="914400"/>
          </a:xfrm>
          <a:prstGeom prst="arc">
            <a:avLst>
              <a:gd name="adj1" fmla="val 17422131"/>
              <a:gd name="adj2" fmla="val 21036484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9" name="Дуга 48"/>
          <p:cNvSpPr/>
          <p:nvPr/>
        </p:nvSpPr>
        <p:spPr>
          <a:xfrm>
            <a:off x="3139995" y="6082034"/>
            <a:ext cx="914400" cy="914400"/>
          </a:xfrm>
          <a:prstGeom prst="arc">
            <a:avLst>
              <a:gd name="adj1" fmla="val 17414437"/>
              <a:gd name="adj2" fmla="val 20904469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50" name="Дуга 49"/>
          <p:cNvSpPr/>
          <p:nvPr/>
        </p:nvSpPr>
        <p:spPr>
          <a:xfrm rot="9026407">
            <a:off x="10230492" y="3630172"/>
            <a:ext cx="738180" cy="892426"/>
          </a:xfrm>
          <a:prstGeom prst="arc">
            <a:avLst>
              <a:gd name="adj1" fmla="val 16200000"/>
              <a:gd name="adj2" fmla="val 20491050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56" name="Овал 55"/>
          <p:cNvSpPr/>
          <p:nvPr/>
        </p:nvSpPr>
        <p:spPr>
          <a:xfrm>
            <a:off x="845115" y="6221939"/>
            <a:ext cx="625170" cy="58940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Овал 57"/>
          <p:cNvSpPr/>
          <p:nvPr/>
        </p:nvSpPr>
        <p:spPr>
          <a:xfrm>
            <a:off x="2869653" y="3694116"/>
            <a:ext cx="540685" cy="560643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Овал 63"/>
          <p:cNvSpPr/>
          <p:nvPr/>
        </p:nvSpPr>
        <p:spPr>
          <a:xfrm>
            <a:off x="10321457" y="5774036"/>
            <a:ext cx="540685" cy="560643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Овал 64"/>
          <p:cNvSpPr/>
          <p:nvPr/>
        </p:nvSpPr>
        <p:spPr>
          <a:xfrm>
            <a:off x="6172036" y="4023394"/>
            <a:ext cx="540685" cy="560643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Овал 65"/>
          <p:cNvSpPr/>
          <p:nvPr/>
        </p:nvSpPr>
        <p:spPr>
          <a:xfrm>
            <a:off x="5016885" y="1337522"/>
            <a:ext cx="540685" cy="560643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Овал 66"/>
          <p:cNvSpPr/>
          <p:nvPr/>
        </p:nvSpPr>
        <p:spPr>
          <a:xfrm>
            <a:off x="851703" y="950167"/>
            <a:ext cx="540685" cy="560643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Овал 67"/>
          <p:cNvSpPr/>
          <p:nvPr/>
        </p:nvSpPr>
        <p:spPr>
          <a:xfrm>
            <a:off x="12395401" y="2854751"/>
            <a:ext cx="540685" cy="560643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Овал 68"/>
          <p:cNvSpPr/>
          <p:nvPr/>
        </p:nvSpPr>
        <p:spPr>
          <a:xfrm>
            <a:off x="12765917" y="1948012"/>
            <a:ext cx="540685" cy="560643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Овал 69"/>
          <p:cNvSpPr/>
          <p:nvPr/>
        </p:nvSpPr>
        <p:spPr>
          <a:xfrm>
            <a:off x="12004875" y="1948013"/>
            <a:ext cx="540685" cy="560643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Овал 70"/>
          <p:cNvSpPr/>
          <p:nvPr/>
        </p:nvSpPr>
        <p:spPr>
          <a:xfrm>
            <a:off x="12765917" y="1072321"/>
            <a:ext cx="540685" cy="560643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Овал 71"/>
          <p:cNvSpPr/>
          <p:nvPr/>
        </p:nvSpPr>
        <p:spPr>
          <a:xfrm>
            <a:off x="11881153" y="1097901"/>
            <a:ext cx="540685" cy="560643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1812492" y="6316241"/>
            <a:ext cx="265782" cy="222993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989154" y="6996434"/>
            <a:ext cx="265782" cy="222993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622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69" grpId="0" animBg="1"/>
      <p:bldP spid="70" grpId="0" animBg="1"/>
      <p:bldP spid="71" grpId="0" animBg="1"/>
      <p:bldP spid="7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399" cy="8600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1219200" y="1345925"/>
            <a:ext cx="12496800" cy="3302275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письменно геометрические головоломки </a:t>
            </a:r>
          </a:p>
          <a:p>
            <a:pPr algn="ctr"/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2, 3 (стр.57). 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Домашнее задание - Путешествие в мир книг Николая Носов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96"/>
          <a:stretch/>
        </p:blipFill>
        <p:spPr bwMode="auto">
          <a:xfrm>
            <a:off x="3399560" y="5728716"/>
            <a:ext cx="7848600" cy="139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12764" y="230407"/>
            <a:ext cx="3656204" cy="793975"/>
          </a:xfrm>
          <a:prstGeom prst="rect">
            <a:avLst/>
          </a:prstGeom>
        </p:spPr>
        <p:txBody>
          <a:bodyPr wrap="none" lIns="39534" tIns="19768" rIns="39534" bIns="19768">
            <a:spAutoFit/>
          </a:bodyPr>
          <a:lstStyle/>
          <a:p>
            <a:pPr lvl="0"/>
            <a:r>
              <a:rPr lang="ru-RU" sz="49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4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488378" y="1176034"/>
            <a:ext cx="6934200" cy="2590800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Повторение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пройденного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3862386" y="2743200"/>
            <a:ext cx="6934200" cy="2590800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6629400" y="4419600"/>
            <a:ext cx="6934200" cy="2590800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закрепления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9249" y="646331"/>
            <a:ext cx="140208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Если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у треугольника равны две стороны, 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                                   то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он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будет ................</a:t>
            </a:r>
          </a:p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2. Что бы найти периметр треугольника  ........</a:t>
            </a:r>
          </a:p>
          <a:p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Фигура, образованная замкнутой ломаной без самопересечений,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называется   …………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4. У треугольника, все стороны которого равны,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все  ........   будут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равными.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5. Перпендикуляр, опущенный из вершины треугольника на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противолежащую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сторону-  ………    треугольника.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6. У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............             треугольника все углы острые.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Отрезок, соединяющий вершину треугольника с серединой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противолежащей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стороны-     ............     треугольника.</a:t>
            </a:r>
          </a:p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У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..............             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треугольника один угол прямой. 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134600" y="1081662"/>
            <a:ext cx="3783408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равнобедренным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58200" y="1679965"/>
            <a:ext cx="4596715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адо сложить длины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трёх сторон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01590" y="3159650"/>
            <a:ext cx="396240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многоугольником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065617" y="3501191"/>
            <a:ext cx="118596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углы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67400" y="5024449"/>
            <a:ext cx="1682897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высота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13469" y="5562600"/>
            <a:ext cx="3413435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остроугольного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67400" y="6472284"/>
            <a:ext cx="1931939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медиана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41461" y="7057059"/>
            <a:ext cx="3520259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прямоугольного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15116" y="0"/>
            <a:ext cx="125507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Заполните пропуски в соответствии со смыслом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3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AutoShape 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217125" y="7303043"/>
            <a:ext cx="922019" cy="691514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0099FF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1014" name="AutoShape 6"/>
          <p:cNvSpPr>
            <a:spLocks noChangeArrowheads="1"/>
          </p:cNvSpPr>
          <p:nvPr/>
        </p:nvSpPr>
        <p:spPr bwMode="auto">
          <a:xfrm rot="246216">
            <a:off x="2976404" y="3028700"/>
            <a:ext cx="3864167" cy="3004364"/>
          </a:xfrm>
          <a:prstGeom prst="triangle">
            <a:avLst>
              <a:gd name="adj" fmla="val 31347"/>
            </a:avLst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63500">
            <a:solidFill>
              <a:srgbClr val="0099CC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1015" name="Rectangle 7"/>
          <p:cNvSpPr>
            <a:spLocks noChangeArrowheads="1"/>
          </p:cNvSpPr>
          <p:nvPr/>
        </p:nvSpPr>
        <p:spPr bwMode="auto">
          <a:xfrm rot="1713003">
            <a:off x="3428626" y="4929582"/>
            <a:ext cx="2596759" cy="685895"/>
          </a:xfrm>
          <a:prstGeom prst="rect">
            <a:avLst/>
          </a:prstGeom>
          <a:noFill/>
          <a:ln w="635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ru-RU" sz="3600" b="1" dirty="0" smtClean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медиана</a:t>
            </a:r>
            <a:endParaRPr lang="ru-RU" sz="3600" b="1" dirty="0">
              <a:solidFill>
                <a:srgbClr val="6600CC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1016" name="Group 8"/>
          <p:cNvGrpSpPr>
            <a:grpSpLocks/>
          </p:cNvGrpSpPr>
          <p:nvPr/>
        </p:nvGrpSpPr>
        <p:grpSpPr bwMode="auto">
          <a:xfrm>
            <a:off x="2997392" y="3896870"/>
            <a:ext cx="1014539" cy="1436245"/>
            <a:chOff x="368" y="1516"/>
            <a:chExt cx="455" cy="1100"/>
          </a:xfrm>
        </p:grpSpPr>
        <p:sp>
          <p:nvSpPr>
            <p:cNvPr id="171017" name="Freeform 9"/>
            <p:cNvSpPr>
              <a:spLocks/>
            </p:cNvSpPr>
            <p:nvPr/>
          </p:nvSpPr>
          <p:spPr bwMode="auto">
            <a:xfrm>
              <a:off x="368" y="2552"/>
              <a:ext cx="176" cy="64"/>
            </a:xfrm>
            <a:custGeom>
              <a:avLst/>
              <a:gdLst>
                <a:gd name="T0" fmla="*/ 0 w 176"/>
                <a:gd name="T1" fmla="*/ 0 h 64"/>
                <a:gd name="T2" fmla="*/ 176 w 176"/>
                <a:gd name="T3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76" h="64">
                  <a:moveTo>
                    <a:pt x="0" y="0"/>
                  </a:moveTo>
                  <a:lnTo>
                    <a:pt x="176" y="64"/>
                  </a:lnTo>
                </a:path>
              </a:pathLst>
            </a:custGeom>
            <a:noFill/>
            <a:ln w="635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1018" name="Freeform 10"/>
            <p:cNvSpPr>
              <a:spLocks/>
            </p:cNvSpPr>
            <p:nvPr/>
          </p:nvSpPr>
          <p:spPr bwMode="auto">
            <a:xfrm>
              <a:off x="671" y="1516"/>
              <a:ext cx="152" cy="64"/>
            </a:xfrm>
            <a:custGeom>
              <a:avLst/>
              <a:gdLst>
                <a:gd name="T0" fmla="*/ 152 w 152"/>
                <a:gd name="T1" fmla="*/ 64 h 64"/>
                <a:gd name="T2" fmla="*/ 0 w 152"/>
                <a:gd name="T3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52" h="64">
                  <a:moveTo>
                    <a:pt x="152" y="64"/>
                  </a:moveTo>
                  <a:lnTo>
                    <a:pt x="0" y="0"/>
                  </a:lnTo>
                </a:path>
              </a:pathLst>
            </a:custGeom>
            <a:noFill/>
            <a:ln w="635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1019" name="Freeform 11"/>
          <p:cNvSpPr>
            <a:spLocks/>
          </p:cNvSpPr>
          <p:nvPr/>
        </p:nvSpPr>
        <p:spPr bwMode="auto">
          <a:xfrm>
            <a:off x="3525811" y="4539771"/>
            <a:ext cx="3121659" cy="1577258"/>
          </a:xfrm>
          <a:custGeom>
            <a:avLst/>
            <a:gdLst>
              <a:gd name="T0" fmla="*/ 1400 w 1400"/>
              <a:gd name="T1" fmla="*/ 1208 h 1208"/>
              <a:gd name="T2" fmla="*/ 0 w 1400"/>
              <a:gd name="T3" fmla="*/ 0 h 120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400" h="1208">
                <a:moveTo>
                  <a:pt x="1400" y="1208"/>
                </a:moveTo>
                <a:lnTo>
                  <a:pt x="0" y="0"/>
                </a:lnTo>
              </a:path>
            </a:pathLst>
          </a:custGeom>
          <a:noFill/>
          <a:ln w="63500">
            <a:solidFill>
              <a:srgbClr val="FF0000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1021" name="Rectangle 13"/>
          <p:cNvSpPr>
            <a:spLocks noChangeArrowheads="1"/>
          </p:cNvSpPr>
          <p:nvPr/>
        </p:nvSpPr>
        <p:spPr bwMode="auto">
          <a:xfrm>
            <a:off x="1366463" y="6523831"/>
            <a:ext cx="12616181" cy="1470726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2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Отрезок </a:t>
            </a:r>
            <a:r>
              <a:rPr lang="ru-RU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биссектрисы угла треугольника, соединяющий вершину треугольника с точкой противоположной стороны, называется </a:t>
            </a:r>
            <a:r>
              <a:rPr lang="ru-RU" sz="2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биссектрисой</a:t>
            </a:r>
            <a:r>
              <a:rPr lang="ru-RU" sz="29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треугольника.</a:t>
            </a:r>
            <a:endParaRPr lang="ru-RU" sz="29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1022" name="Rectangle 14"/>
          <p:cNvSpPr>
            <a:spLocks noChangeArrowheads="1"/>
          </p:cNvSpPr>
          <p:nvPr/>
        </p:nvSpPr>
        <p:spPr bwMode="auto">
          <a:xfrm>
            <a:off x="246748" y="3803978"/>
            <a:ext cx="2880359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медиана</a:t>
            </a:r>
          </a:p>
        </p:txBody>
      </p:sp>
      <p:sp>
        <p:nvSpPr>
          <p:cNvPr id="171024" name="Rectangle 16"/>
          <p:cNvSpPr>
            <a:spLocks noChangeArrowheads="1"/>
          </p:cNvSpPr>
          <p:nvPr/>
        </p:nvSpPr>
        <p:spPr bwMode="auto">
          <a:xfrm>
            <a:off x="203334" y="2801179"/>
            <a:ext cx="3543539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биссектриса</a:t>
            </a:r>
          </a:p>
        </p:txBody>
      </p:sp>
      <p:sp>
        <p:nvSpPr>
          <p:cNvPr id="171025" name="AutoShape 17"/>
          <p:cNvSpPr>
            <a:spLocks noChangeArrowheads="1"/>
          </p:cNvSpPr>
          <p:nvPr/>
        </p:nvSpPr>
        <p:spPr bwMode="auto">
          <a:xfrm>
            <a:off x="6248400" y="2249178"/>
            <a:ext cx="4097021" cy="3000374"/>
          </a:xfrm>
          <a:prstGeom prst="triangle">
            <a:avLst>
              <a:gd name="adj" fmla="val 29884"/>
            </a:avLst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63500">
            <a:solidFill>
              <a:srgbClr val="0099CC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1026" name="Group 18"/>
          <p:cNvGrpSpPr>
            <a:grpSpLocks/>
          </p:cNvGrpSpPr>
          <p:nvPr/>
        </p:nvGrpSpPr>
        <p:grpSpPr bwMode="auto">
          <a:xfrm>
            <a:off x="7189003" y="-1338103"/>
            <a:ext cx="807720" cy="7861934"/>
            <a:chOff x="1791" y="56"/>
            <a:chExt cx="136" cy="2289"/>
          </a:xfrm>
        </p:grpSpPr>
        <p:sp>
          <p:nvSpPr>
            <p:cNvPr id="171027" name="Freeform 19"/>
            <p:cNvSpPr>
              <a:spLocks/>
            </p:cNvSpPr>
            <p:nvPr/>
          </p:nvSpPr>
          <p:spPr bwMode="auto">
            <a:xfrm>
              <a:off x="1816" y="56"/>
              <a:ext cx="21" cy="1061"/>
            </a:xfrm>
            <a:custGeom>
              <a:avLst/>
              <a:gdLst>
                <a:gd name="T0" fmla="*/ 21 w 21"/>
                <a:gd name="T1" fmla="*/ 1061 h 1061"/>
                <a:gd name="T2" fmla="*/ 0 w 21"/>
                <a:gd name="T3" fmla="*/ 0 h 10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1" h="1061">
                  <a:moveTo>
                    <a:pt x="21" y="1061"/>
                  </a:moveTo>
                  <a:lnTo>
                    <a:pt x="0" y="0"/>
                  </a:lnTo>
                </a:path>
              </a:pathLst>
            </a:custGeom>
            <a:noFill/>
            <a:ln w="1270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71028" name="Group 20"/>
            <p:cNvGrpSpPr>
              <a:grpSpLocks/>
            </p:cNvGrpSpPr>
            <p:nvPr/>
          </p:nvGrpSpPr>
          <p:grpSpPr bwMode="auto">
            <a:xfrm>
              <a:off x="1791" y="1117"/>
              <a:ext cx="136" cy="1228"/>
              <a:chOff x="2426" y="2656"/>
              <a:chExt cx="136" cy="1228"/>
            </a:xfrm>
          </p:grpSpPr>
          <p:sp>
            <p:nvSpPr>
              <p:cNvPr id="171029" name="AutoShape 21"/>
              <p:cNvSpPr>
                <a:spLocks noChangeArrowheads="1"/>
              </p:cNvSpPr>
              <p:nvPr/>
            </p:nvSpPr>
            <p:spPr bwMode="auto">
              <a:xfrm>
                <a:off x="2426" y="3612"/>
                <a:ext cx="136" cy="272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0066FF"/>
                  </a:gs>
                  <a:gs pos="50000">
                    <a:srgbClr val="0000FF"/>
                  </a:gs>
                  <a:gs pos="100000">
                    <a:srgbClr val="0066FF"/>
                  </a:gs>
                </a:gsLst>
                <a:lin ang="5400000" scaled="1"/>
              </a:gradFill>
              <a:ln w="9525">
                <a:solidFill>
                  <a:srgbClr val="0066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ru-RU" sz="37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171030" name="Freeform 22"/>
              <p:cNvSpPr>
                <a:spLocks/>
              </p:cNvSpPr>
              <p:nvPr/>
            </p:nvSpPr>
            <p:spPr bwMode="auto">
              <a:xfrm>
                <a:off x="2480" y="2656"/>
                <a:ext cx="8" cy="1000"/>
              </a:xfrm>
              <a:custGeom>
                <a:avLst/>
                <a:gdLst>
                  <a:gd name="T0" fmla="*/ 0 w 8"/>
                  <a:gd name="T1" fmla="*/ 0 h 1000"/>
                  <a:gd name="T2" fmla="*/ 8 w 8"/>
                  <a:gd name="T3" fmla="*/ 1000 h 1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8" h="1000">
                    <a:moveTo>
                      <a:pt x="0" y="0"/>
                    </a:moveTo>
                    <a:lnTo>
                      <a:pt x="8" y="1000"/>
                    </a:ln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oval" w="med" len="med"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71031" name="Freeform 23"/>
          <p:cNvSpPr>
            <a:spLocks/>
          </p:cNvSpPr>
          <p:nvPr/>
        </p:nvSpPr>
        <p:spPr bwMode="auto">
          <a:xfrm>
            <a:off x="7482840" y="2223959"/>
            <a:ext cx="20320" cy="3017520"/>
          </a:xfrm>
          <a:custGeom>
            <a:avLst/>
            <a:gdLst>
              <a:gd name="T0" fmla="*/ 0 w 8"/>
              <a:gd name="T1" fmla="*/ 0 h 1584"/>
              <a:gd name="T2" fmla="*/ 8 w 8"/>
              <a:gd name="T3" fmla="*/ 1584 h 158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" h="1584">
                <a:moveTo>
                  <a:pt x="0" y="0"/>
                </a:moveTo>
                <a:lnTo>
                  <a:pt x="8" y="1584"/>
                </a:lnTo>
              </a:path>
            </a:pathLst>
          </a:custGeom>
          <a:noFill/>
          <a:ln w="63500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1032" name="Group 24"/>
          <p:cNvGrpSpPr>
            <a:grpSpLocks/>
          </p:cNvGrpSpPr>
          <p:nvPr/>
        </p:nvGrpSpPr>
        <p:grpSpPr bwMode="auto">
          <a:xfrm flipH="1">
            <a:off x="7135140" y="4982399"/>
            <a:ext cx="345440" cy="259080"/>
            <a:chOff x="2789" y="1888"/>
            <a:chExt cx="136" cy="136"/>
          </a:xfrm>
        </p:grpSpPr>
        <p:sp>
          <p:nvSpPr>
            <p:cNvPr id="171033" name="Line 25"/>
            <p:cNvSpPr>
              <a:spLocks noChangeShapeType="1"/>
            </p:cNvSpPr>
            <p:nvPr/>
          </p:nvSpPr>
          <p:spPr bwMode="auto">
            <a:xfrm>
              <a:off x="2789" y="1888"/>
              <a:ext cx="136" cy="0"/>
            </a:xfrm>
            <a:prstGeom prst="line">
              <a:avLst/>
            </a:prstGeom>
            <a:noFill/>
            <a:ln w="63500">
              <a:solidFill>
                <a:srgbClr val="0000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1034" name="Freeform 26"/>
            <p:cNvSpPr>
              <a:spLocks/>
            </p:cNvSpPr>
            <p:nvPr/>
          </p:nvSpPr>
          <p:spPr bwMode="auto">
            <a:xfrm>
              <a:off x="2919" y="1888"/>
              <a:ext cx="6" cy="136"/>
            </a:xfrm>
            <a:custGeom>
              <a:avLst/>
              <a:gdLst>
                <a:gd name="T0" fmla="*/ 6 w 6"/>
                <a:gd name="T1" fmla="*/ 0 h 136"/>
                <a:gd name="T2" fmla="*/ 0 w 6"/>
                <a:gd name="T3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" h="136">
                  <a:moveTo>
                    <a:pt x="6" y="0"/>
                  </a:moveTo>
                  <a:lnTo>
                    <a:pt x="0" y="136"/>
                  </a:lnTo>
                </a:path>
              </a:pathLst>
            </a:custGeom>
            <a:noFill/>
            <a:ln w="63500">
              <a:solidFill>
                <a:srgbClr val="0000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1035" name="Text Box 27"/>
          <p:cNvSpPr txBox="1">
            <a:spLocks noChangeArrowheads="1"/>
          </p:cNvSpPr>
          <p:nvPr/>
        </p:nvSpPr>
        <p:spPr bwMode="auto">
          <a:xfrm>
            <a:off x="7307860" y="2365123"/>
            <a:ext cx="810420" cy="3640550"/>
          </a:xfrm>
          <a:prstGeom prst="rect">
            <a:avLst/>
          </a:prstGeom>
          <a:noFill/>
          <a:ln w="635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В</a:t>
            </a:r>
          </a:p>
          <a:p>
            <a:r>
              <a:rPr lang="ru-RU" sz="3200" b="1" dirty="0" smtClean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 Ы</a:t>
            </a:r>
            <a:endParaRPr lang="ru-RU" sz="3200" b="1" dirty="0">
              <a:solidFill>
                <a:srgbClr val="66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200" b="1" dirty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  С</a:t>
            </a:r>
          </a:p>
          <a:p>
            <a:r>
              <a:rPr lang="ru-RU" sz="3200" b="1" dirty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  О</a:t>
            </a:r>
          </a:p>
          <a:p>
            <a:r>
              <a:rPr lang="ru-RU" sz="3200" b="1" dirty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  Т</a:t>
            </a:r>
          </a:p>
          <a:p>
            <a:r>
              <a:rPr lang="ru-RU" sz="3200" b="1" dirty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  А</a:t>
            </a:r>
          </a:p>
          <a:p>
            <a:endParaRPr lang="ru-RU" sz="3200" b="1" dirty="0">
              <a:solidFill>
                <a:srgbClr val="66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1036" name="AutoShape 28"/>
          <p:cNvSpPr>
            <a:spLocks noChangeArrowheads="1"/>
          </p:cNvSpPr>
          <p:nvPr/>
        </p:nvSpPr>
        <p:spPr bwMode="auto">
          <a:xfrm>
            <a:off x="10044061" y="2678884"/>
            <a:ext cx="3989123" cy="3335619"/>
          </a:xfrm>
          <a:prstGeom prst="triangle">
            <a:avLst>
              <a:gd name="adj" fmla="val 39731"/>
            </a:avLst>
          </a:prstGeom>
          <a:gradFill rotWithShape="1">
            <a:gsLst>
              <a:gs pos="0">
                <a:schemeClr val="bg1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635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1037" name="Group 29"/>
          <p:cNvGrpSpPr>
            <a:grpSpLocks/>
          </p:cNvGrpSpPr>
          <p:nvPr/>
        </p:nvGrpSpPr>
        <p:grpSpPr bwMode="auto">
          <a:xfrm>
            <a:off x="9873119" y="3703344"/>
            <a:ext cx="4687517" cy="2627145"/>
            <a:chOff x="627" y="1318"/>
            <a:chExt cx="1501" cy="898"/>
          </a:xfrm>
        </p:grpSpPr>
        <p:sp>
          <p:nvSpPr>
            <p:cNvPr id="171038" name="AutoShape 30"/>
            <p:cNvSpPr>
              <a:spLocks noChangeArrowheads="1"/>
            </p:cNvSpPr>
            <p:nvPr/>
          </p:nvSpPr>
          <p:spPr bwMode="auto">
            <a:xfrm rot="2442288">
              <a:off x="1689" y="1808"/>
              <a:ext cx="96" cy="167"/>
            </a:xfrm>
            <a:prstGeom prst="moon">
              <a:avLst>
                <a:gd name="adj" fmla="val 50000"/>
              </a:avLst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1039" name="AutoShape 31"/>
            <p:cNvSpPr>
              <a:spLocks noChangeArrowheads="1"/>
            </p:cNvSpPr>
            <p:nvPr/>
          </p:nvSpPr>
          <p:spPr bwMode="auto">
            <a:xfrm rot="1274280">
              <a:off x="1603" y="1943"/>
              <a:ext cx="93" cy="174"/>
            </a:xfrm>
            <a:prstGeom prst="moon">
              <a:avLst>
                <a:gd name="adj" fmla="val 50000"/>
              </a:avLst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1040" name="Freeform 32"/>
            <p:cNvSpPr>
              <a:spLocks/>
            </p:cNvSpPr>
            <p:nvPr/>
          </p:nvSpPr>
          <p:spPr bwMode="auto">
            <a:xfrm>
              <a:off x="627" y="1318"/>
              <a:ext cx="1501" cy="898"/>
            </a:xfrm>
            <a:custGeom>
              <a:avLst/>
              <a:gdLst>
                <a:gd name="T0" fmla="*/ 2000 w 2000"/>
                <a:gd name="T1" fmla="*/ 1184 h 1184"/>
                <a:gd name="T2" fmla="*/ 0 w 2000"/>
                <a:gd name="T3" fmla="*/ 0 h 1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00" h="1184">
                  <a:moveTo>
                    <a:pt x="2000" y="1184"/>
                  </a:moveTo>
                  <a:lnTo>
                    <a:pt x="0" y="0"/>
                  </a:lnTo>
                </a:path>
              </a:pathLst>
            </a:custGeom>
            <a:noFill/>
            <a:ln w="28575" cap="flat" cmpd="sng">
              <a:solidFill>
                <a:srgbClr val="CC0F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1041" name="Freeform 33"/>
          <p:cNvSpPr>
            <a:spLocks/>
          </p:cNvSpPr>
          <p:nvPr/>
        </p:nvSpPr>
        <p:spPr bwMode="auto">
          <a:xfrm>
            <a:off x="10903035" y="4297173"/>
            <a:ext cx="3045567" cy="1726133"/>
          </a:xfrm>
          <a:custGeom>
            <a:avLst/>
            <a:gdLst>
              <a:gd name="T0" fmla="*/ 0 w 1625"/>
              <a:gd name="T1" fmla="*/ 0 h 1049"/>
              <a:gd name="T2" fmla="*/ 1625 w 1625"/>
              <a:gd name="T3" fmla="*/ 1049 h 104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25" h="1049">
                <a:moveTo>
                  <a:pt x="0" y="0"/>
                </a:moveTo>
                <a:lnTo>
                  <a:pt x="1625" y="1049"/>
                </a:lnTo>
              </a:path>
            </a:pathLst>
          </a:custGeom>
          <a:noFill/>
          <a:ln w="63500">
            <a:solidFill>
              <a:srgbClr val="FF0000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1042" name="Text Box 34"/>
          <p:cNvSpPr txBox="1">
            <a:spLocks noChangeArrowheads="1"/>
          </p:cNvSpPr>
          <p:nvPr/>
        </p:nvSpPr>
        <p:spPr bwMode="auto">
          <a:xfrm rot="1691463">
            <a:off x="10883299" y="4331860"/>
            <a:ext cx="2819175" cy="624340"/>
          </a:xfrm>
          <a:prstGeom prst="rect">
            <a:avLst/>
          </a:prstGeom>
          <a:noFill/>
          <a:ln w="635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200" b="1" dirty="0" smtClean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биссектриса</a:t>
            </a:r>
            <a:endParaRPr lang="ru-RU" sz="3200" b="1" dirty="0">
              <a:solidFill>
                <a:srgbClr val="66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1043" name="Picture 35" descr="gr3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57198" flipH="1">
            <a:off x="9395504" y="4575103"/>
            <a:ext cx="5361939" cy="445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1020" name="Rectangle 12"/>
          <p:cNvSpPr>
            <a:spLocks noChangeArrowheads="1"/>
          </p:cNvSpPr>
          <p:nvPr/>
        </p:nvSpPr>
        <p:spPr bwMode="auto">
          <a:xfrm>
            <a:off x="491514" y="1155582"/>
            <a:ext cx="13910287" cy="147072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ru-RU" sz="2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Перпендикуляр</a:t>
            </a:r>
            <a:r>
              <a:rPr lang="ru-RU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проведенный из вершины треугольника к прямой, содержащей противоположную сторону, называется  </a:t>
            </a:r>
            <a:r>
              <a:rPr lang="ru-RU" sz="2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высотой</a:t>
            </a:r>
            <a:r>
              <a:rPr lang="ru-RU" sz="29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треугольника.</a:t>
            </a:r>
            <a:endParaRPr lang="ru-RU" sz="29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1013" name="Rectangle 5"/>
          <p:cNvSpPr>
            <a:spLocks noChangeArrowheads="1"/>
          </p:cNvSpPr>
          <p:nvPr/>
        </p:nvSpPr>
        <p:spPr bwMode="auto">
          <a:xfrm>
            <a:off x="491514" y="141294"/>
            <a:ext cx="13541669" cy="10244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ru-RU" sz="2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Отрезок</a:t>
            </a:r>
            <a:r>
              <a:rPr lang="ru-RU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соединяющий вершину треугольника с серединой противоположной стороны, называется </a:t>
            </a:r>
            <a:r>
              <a:rPr lang="ru-RU" sz="2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медианой</a:t>
            </a:r>
            <a:r>
              <a:rPr lang="ru-RU" sz="29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треугольника.</a:t>
            </a:r>
            <a:endParaRPr lang="ru-RU" sz="29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1023" name="Rectangle 15"/>
          <p:cNvSpPr>
            <a:spLocks noChangeArrowheads="1"/>
          </p:cNvSpPr>
          <p:nvPr/>
        </p:nvSpPr>
        <p:spPr bwMode="auto">
          <a:xfrm>
            <a:off x="323781" y="4828079"/>
            <a:ext cx="2185540" cy="762840"/>
          </a:xfrm>
          <a:prstGeom prst="rect">
            <a:avLst/>
          </a:prstGeom>
          <a:noFill/>
          <a:ln w="635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высота</a:t>
            </a:r>
          </a:p>
        </p:txBody>
      </p:sp>
    </p:spTree>
    <p:extLst>
      <p:ext uri="{BB962C8B-B14F-4D97-AF65-F5344CB8AC3E}">
        <p14:creationId xmlns:p14="http://schemas.microsoft.com/office/powerpoint/2010/main" val="158804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10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171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10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10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10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10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10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10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10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10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10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10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10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71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102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710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71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17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00" fill="hold"/>
                                        <p:tgtEl>
                                          <p:spTgt spid="1710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6" dur="200" fill="hold"/>
                                        <p:tgtEl>
                                          <p:spTgt spid="1710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7" dur="200" fill="hold"/>
                                        <p:tgtEl>
                                          <p:spTgt spid="1710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" fill="hold"/>
                                        <p:tgtEl>
                                          <p:spTgt spid="1710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17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000"/>
                                        <p:tgtEl>
                                          <p:spTgt spid="17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000"/>
                                        <p:tgtEl>
                                          <p:spTgt spid="17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1023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710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 nodeType="clickPar">
                      <p:stCondLst>
                        <p:cond delay="0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7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171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3000"/>
                                        <p:tgtEl>
                                          <p:spTgt spid="17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8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1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1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1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10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10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10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10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10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10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10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10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17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2000"/>
                                        <p:tgtEl>
                                          <p:spTgt spid="1710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1024"/>
                  </p:tgtEl>
                </p:cond>
              </p:nextCondLst>
            </p:seq>
          </p:childTnLst>
        </p:cTn>
      </p:par>
    </p:tnLst>
    <p:bldLst>
      <p:bldP spid="171015" grpId="0"/>
      <p:bldP spid="171019" grpId="0" animBg="1"/>
      <p:bldP spid="171021" grpId="0" animBg="1"/>
      <p:bldP spid="171031" grpId="0" animBg="1"/>
      <p:bldP spid="171035" grpId="0"/>
      <p:bldP spid="171041" grpId="0" animBg="1"/>
      <p:bldP spid="171042" grpId="0"/>
      <p:bldP spid="171020" grpId="0"/>
      <p:bldP spid="1710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AutoShape 2"/>
          <p:cNvSpPr>
            <a:spLocks noChangeArrowheads="1"/>
          </p:cNvSpPr>
          <p:nvPr/>
        </p:nvSpPr>
        <p:spPr bwMode="auto">
          <a:xfrm>
            <a:off x="4524232" y="4065692"/>
            <a:ext cx="9677400" cy="2849880"/>
          </a:xfrm>
          <a:prstGeom prst="triangle">
            <a:avLst>
              <a:gd name="adj" fmla="val 29815"/>
            </a:avLst>
          </a:prstGeom>
          <a:gradFill rotWithShape="1">
            <a:gsLst>
              <a:gs pos="0">
                <a:schemeClr val="bg1"/>
              </a:gs>
              <a:gs pos="100000">
                <a:srgbClr val="CC66FF"/>
              </a:gs>
            </a:gsLst>
            <a:path path="shape">
              <a:fillToRect l="50000" t="50000" r="50000" b="50000"/>
            </a:path>
          </a:gradFill>
          <a:ln w="762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5107" name="Line 3"/>
          <p:cNvSpPr>
            <a:spLocks noChangeShapeType="1"/>
          </p:cNvSpPr>
          <p:nvPr/>
        </p:nvSpPr>
        <p:spPr bwMode="auto">
          <a:xfrm>
            <a:off x="7404592" y="4065692"/>
            <a:ext cx="805179" cy="284988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5108" name="Line 4"/>
          <p:cNvSpPr>
            <a:spLocks noChangeShapeType="1"/>
          </p:cNvSpPr>
          <p:nvPr/>
        </p:nvSpPr>
        <p:spPr bwMode="auto">
          <a:xfrm flipV="1">
            <a:off x="4524232" y="5534446"/>
            <a:ext cx="6334760" cy="1381126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5109" name="Line 5"/>
          <p:cNvSpPr>
            <a:spLocks noChangeShapeType="1"/>
          </p:cNvSpPr>
          <p:nvPr/>
        </p:nvSpPr>
        <p:spPr bwMode="auto">
          <a:xfrm flipH="1" flipV="1">
            <a:off x="5215112" y="3286546"/>
            <a:ext cx="2189480" cy="779146"/>
          </a:xfrm>
          <a:prstGeom prst="line">
            <a:avLst/>
          </a:prstGeom>
          <a:noFill/>
          <a:ln w="762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5110" name="Line 6"/>
          <p:cNvSpPr>
            <a:spLocks noChangeShapeType="1"/>
          </p:cNvSpPr>
          <p:nvPr/>
        </p:nvSpPr>
        <p:spPr bwMode="auto">
          <a:xfrm flipV="1">
            <a:off x="4524231" y="3744275"/>
            <a:ext cx="1958340" cy="3171297"/>
          </a:xfrm>
          <a:prstGeom prst="line">
            <a:avLst/>
          </a:prstGeom>
          <a:noFill/>
          <a:ln w="76200">
            <a:solidFill>
              <a:srgbClr val="990099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5111" name="Line 7"/>
          <p:cNvSpPr>
            <a:spLocks noChangeShapeType="1"/>
          </p:cNvSpPr>
          <p:nvPr/>
        </p:nvSpPr>
        <p:spPr bwMode="auto">
          <a:xfrm flipH="1">
            <a:off x="5907496" y="3646509"/>
            <a:ext cx="173992" cy="25908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5112" name="Line 8"/>
          <p:cNvSpPr>
            <a:spLocks noChangeShapeType="1"/>
          </p:cNvSpPr>
          <p:nvPr/>
        </p:nvSpPr>
        <p:spPr bwMode="auto">
          <a:xfrm>
            <a:off x="5907495" y="3905589"/>
            <a:ext cx="405369" cy="10634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5113" name="AutoShape 9"/>
          <p:cNvSpPr>
            <a:spLocks noChangeArrowheads="1"/>
          </p:cNvSpPr>
          <p:nvPr/>
        </p:nvSpPr>
        <p:spPr bwMode="auto">
          <a:xfrm rot="35032841">
            <a:off x="7633192" y="4237142"/>
            <a:ext cx="327659" cy="348614"/>
          </a:xfrm>
          <a:prstGeom prst="moon">
            <a:avLst>
              <a:gd name="adj" fmla="val 50000"/>
            </a:avLst>
          </a:prstGeom>
          <a:solidFill>
            <a:srgbClr val="FFFF00"/>
          </a:solidFill>
          <a:ln w="76200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5114" name="AutoShape 10"/>
          <p:cNvSpPr>
            <a:spLocks noChangeArrowheads="1"/>
          </p:cNvSpPr>
          <p:nvPr/>
        </p:nvSpPr>
        <p:spPr bwMode="auto">
          <a:xfrm rot="17086919">
            <a:off x="7168687" y="4300959"/>
            <a:ext cx="245746" cy="464819"/>
          </a:xfrm>
          <a:prstGeom prst="moon">
            <a:avLst>
              <a:gd name="adj" fmla="val 50000"/>
            </a:avLst>
          </a:prstGeom>
          <a:solidFill>
            <a:srgbClr val="FFFF00"/>
          </a:solidFill>
          <a:ln w="76200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5115" name="Line 11"/>
          <p:cNvSpPr>
            <a:spLocks noChangeShapeType="1"/>
          </p:cNvSpPr>
          <p:nvPr/>
        </p:nvSpPr>
        <p:spPr bwMode="auto">
          <a:xfrm flipH="1">
            <a:off x="8900650" y="4583852"/>
            <a:ext cx="345440" cy="432434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5116" name="Line 12"/>
          <p:cNvSpPr>
            <a:spLocks noChangeShapeType="1"/>
          </p:cNvSpPr>
          <p:nvPr/>
        </p:nvSpPr>
        <p:spPr bwMode="auto">
          <a:xfrm flipH="1">
            <a:off x="12126450" y="5879252"/>
            <a:ext cx="345440" cy="432434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5117" name="Text Box 13"/>
          <p:cNvSpPr txBox="1">
            <a:spLocks noChangeArrowheads="1"/>
          </p:cNvSpPr>
          <p:nvPr/>
        </p:nvSpPr>
        <p:spPr bwMode="auto">
          <a:xfrm>
            <a:off x="6278338" y="3013209"/>
            <a:ext cx="672561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175118" name="Text Box 14"/>
          <p:cNvSpPr txBox="1">
            <a:spLocks noChangeArrowheads="1"/>
          </p:cNvSpPr>
          <p:nvPr/>
        </p:nvSpPr>
        <p:spPr bwMode="auto">
          <a:xfrm>
            <a:off x="13716001" y="6829846"/>
            <a:ext cx="1012498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75119" name="Text Box 15"/>
          <p:cNvSpPr txBox="1">
            <a:spLocks noChangeArrowheads="1"/>
          </p:cNvSpPr>
          <p:nvPr/>
        </p:nvSpPr>
        <p:spPr bwMode="auto">
          <a:xfrm>
            <a:off x="7236259" y="3362855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175120" name="Text Box 16"/>
          <p:cNvSpPr txBox="1">
            <a:spLocks noChangeArrowheads="1"/>
          </p:cNvSpPr>
          <p:nvPr/>
        </p:nvSpPr>
        <p:spPr bwMode="auto">
          <a:xfrm>
            <a:off x="3947651" y="6744122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75121" name="Text Box 17"/>
          <p:cNvSpPr txBox="1">
            <a:spLocks noChangeArrowheads="1"/>
          </p:cNvSpPr>
          <p:nvPr/>
        </p:nvSpPr>
        <p:spPr bwMode="auto">
          <a:xfrm>
            <a:off x="7864331" y="6915572"/>
            <a:ext cx="584396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latin typeface="Arial" pitchFamily="34" charset="0"/>
                <a:cs typeface="Arial" pitchFamily="34" charset="0"/>
              </a:rPr>
              <a:t>К</a:t>
            </a:r>
          </a:p>
        </p:txBody>
      </p:sp>
      <p:sp>
        <p:nvSpPr>
          <p:cNvPr id="175122" name="Text Box 18"/>
          <p:cNvSpPr txBox="1">
            <a:spLocks noChangeArrowheads="1"/>
          </p:cNvSpPr>
          <p:nvPr/>
        </p:nvSpPr>
        <p:spPr bwMode="auto">
          <a:xfrm>
            <a:off x="10788534" y="4818017"/>
            <a:ext cx="712636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М</a:t>
            </a:r>
          </a:p>
        </p:txBody>
      </p:sp>
      <p:sp>
        <p:nvSpPr>
          <p:cNvPr id="175123" name="Text Box 19"/>
          <p:cNvSpPr txBox="1">
            <a:spLocks noChangeArrowheads="1"/>
          </p:cNvSpPr>
          <p:nvPr/>
        </p:nvSpPr>
        <p:spPr bwMode="auto">
          <a:xfrm>
            <a:off x="102826" y="168482"/>
            <a:ext cx="14669214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На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рисунке построены высота, биссектриса,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медиана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5124" name="Text Box 20"/>
          <p:cNvSpPr txBox="1">
            <a:spLocks noChangeArrowheads="1"/>
          </p:cNvSpPr>
          <p:nvPr/>
        </p:nvSpPr>
        <p:spPr bwMode="auto">
          <a:xfrm>
            <a:off x="1417558" y="2254439"/>
            <a:ext cx="2551281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Медиана</a:t>
            </a:r>
          </a:p>
        </p:txBody>
      </p:sp>
      <p:sp>
        <p:nvSpPr>
          <p:cNvPr id="175125" name="Text Box 21"/>
          <p:cNvSpPr txBox="1">
            <a:spLocks noChangeArrowheads="1"/>
          </p:cNvSpPr>
          <p:nvPr/>
        </p:nvSpPr>
        <p:spPr bwMode="auto">
          <a:xfrm>
            <a:off x="1417558" y="3790932"/>
            <a:ext cx="2241644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Высота</a:t>
            </a:r>
          </a:p>
        </p:txBody>
      </p:sp>
      <p:sp>
        <p:nvSpPr>
          <p:cNvPr id="175126" name="Text Box 22"/>
          <p:cNvSpPr txBox="1">
            <a:spLocks noChangeArrowheads="1"/>
          </p:cNvSpPr>
          <p:nvPr/>
        </p:nvSpPr>
        <p:spPr bwMode="auto">
          <a:xfrm>
            <a:off x="994919" y="940259"/>
            <a:ext cx="3596439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Биссектриса</a:t>
            </a:r>
          </a:p>
        </p:txBody>
      </p:sp>
      <p:sp>
        <p:nvSpPr>
          <p:cNvPr id="175127" name="Text Box 23"/>
          <p:cNvSpPr txBox="1">
            <a:spLocks noChangeArrowheads="1"/>
          </p:cNvSpPr>
          <p:nvPr/>
        </p:nvSpPr>
        <p:spPr bwMode="auto">
          <a:xfrm>
            <a:off x="3151535" y="4553772"/>
            <a:ext cx="1360249" cy="1009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5700" b="1" dirty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СО</a:t>
            </a:r>
          </a:p>
        </p:txBody>
      </p:sp>
      <p:sp>
        <p:nvSpPr>
          <p:cNvPr id="175128" name="Text Box 24"/>
          <p:cNvSpPr txBox="1">
            <a:spLocks noChangeArrowheads="1"/>
          </p:cNvSpPr>
          <p:nvPr/>
        </p:nvSpPr>
        <p:spPr bwMode="auto">
          <a:xfrm>
            <a:off x="174185" y="2858324"/>
            <a:ext cx="1360249" cy="1009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5700" b="1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СО</a:t>
            </a:r>
          </a:p>
        </p:txBody>
      </p:sp>
      <p:sp>
        <p:nvSpPr>
          <p:cNvPr id="175129" name="Text Box 25"/>
          <p:cNvSpPr txBox="1">
            <a:spLocks noChangeArrowheads="1"/>
          </p:cNvSpPr>
          <p:nvPr/>
        </p:nvSpPr>
        <p:spPr bwMode="auto">
          <a:xfrm>
            <a:off x="203202" y="1521283"/>
            <a:ext cx="1360249" cy="1009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5700" b="1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СО</a:t>
            </a:r>
          </a:p>
        </p:txBody>
      </p:sp>
      <p:sp>
        <p:nvSpPr>
          <p:cNvPr id="175130" name="Text Box 26"/>
          <p:cNvSpPr txBox="1">
            <a:spLocks noChangeArrowheads="1"/>
          </p:cNvSpPr>
          <p:nvPr/>
        </p:nvSpPr>
        <p:spPr bwMode="auto">
          <a:xfrm>
            <a:off x="3354918" y="1527883"/>
            <a:ext cx="1390707" cy="1009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5700" b="1" dirty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СМ</a:t>
            </a:r>
          </a:p>
        </p:txBody>
      </p:sp>
      <p:sp>
        <p:nvSpPr>
          <p:cNvPr id="175131" name="Text Box 27"/>
          <p:cNvSpPr txBox="1">
            <a:spLocks noChangeArrowheads="1"/>
          </p:cNvSpPr>
          <p:nvPr/>
        </p:nvSpPr>
        <p:spPr bwMode="auto">
          <a:xfrm>
            <a:off x="3326049" y="2865268"/>
            <a:ext cx="1390707" cy="1009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5700" b="1" dirty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СМ</a:t>
            </a:r>
          </a:p>
        </p:txBody>
      </p:sp>
      <p:sp>
        <p:nvSpPr>
          <p:cNvPr id="175132" name="Text Box 28"/>
          <p:cNvSpPr txBox="1">
            <a:spLocks noChangeArrowheads="1"/>
          </p:cNvSpPr>
          <p:nvPr/>
        </p:nvSpPr>
        <p:spPr bwMode="auto">
          <a:xfrm>
            <a:off x="203202" y="4571796"/>
            <a:ext cx="1390707" cy="1009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5700" b="1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СМ</a:t>
            </a:r>
          </a:p>
        </p:txBody>
      </p:sp>
      <p:sp>
        <p:nvSpPr>
          <p:cNvPr id="175133" name="Text Box 29"/>
          <p:cNvSpPr txBox="1">
            <a:spLocks noChangeArrowheads="1"/>
          </p:cNvSpPr>
          <p:nvPr/>
        </p:nvSpPr>
        <p:spPr bwMode="auto">
          <a:xfrm>
            <a:off x="1771876" y="1521283"/>
            <a:ext cx="1236818" cy="1009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5700" b="1" dirty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ВК</a:t>
            </a:r>
          </a:p>
        </p:txBody>
      </p:sp>
      <p:sp>
        <p:nvSpPr>
          <p:cNvPr id="175134" name="Text Box 30"/>
          <p:cNvSpPr txBox="1">
            <a:spLocks noChangeArrowheads="1"/>
          </p:cNvSpPr>
          <p:nvPr/>
        </p:nvSpPr>
        <p:spPr bwMode="auto">
          <a:xfrm>
            <a:off x="1830392" y="2878791"/>
            <a:ext cx="1236818" cy="1009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5700" b="1" dirty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ВК</a:t>
            </a:r>
          </a:p>
        </p:txBody>
      </p:sp>
      <p:sp>
        <p:nvSpPr>
          <p:cNvPr id="175135" name="Text Box 31"/>
          <p:cNvSpPr txBox="1">
            <a:spLocks noChangeArrowheads="1"/>
          </p:cNvSpPr>
          <p:nvPr/>
        </p:nvSpPr>
        <p:spPr bwMode="auto">
          <a:xfrm>
            <a:off x="1768828" y="4511755"/>
            <a:ext cx="1236818" cy="1009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5700" b="1" dirty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ВК</a:t>
            </a:r>
          </a:p>
        </p:txBody>
      </p:sp>
      <p:sp>
        <p:nvSpPr>
          <p:cNvPr id="175136" name="Text Box 32"/>
          <p:cNvSpPr txBox="1">
            <a:spLocks noChangeArrowheads="1"/>
          </p:cNvSpPr>
          <p:nvPr/>
        </p:nvSpPr>
        <p:spPr bwMode="auto">
          <a:xfrm rot="-924437">
            <a:off x="5262875" y="5714049"/>
            <a:ext cx="2503191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медиана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5137" name="Text Box 33"/>
          <p:cNvSpPr txBox="1">
            <a:spLocks noChangeArrowheads="1"/>
          </p:cNvSpPr>
          <p:nvPr/>
        </p:nvSpPr>
        <p:spPr bwMode="auto">
          <a:xfrm rot="4604160">
            <a:off x="7014984" y="5217158"/>
            <a:ext cx="2186373" cy="50122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биссектриса</a:t>
            </a: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5138" name="Text Box 34"/>
          <p:cNvSpPr txBox="1">
            <a:spLocks noChangeArrowheads="1"/>
          </p:cNvSpPr>
          <p:nvPr/>
        </p:nvSpPr>
        <p:spPr bwMode="auto">
          <a:xfrm rot="18254097">
            <a:off x="4221992" y="4643248"/>
            <a:ext cx="2505076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ВЫСОТА</a:t>
            </a:r>
            <a:endParaRPr lang="ru-RU" sz="3200" b="1" dirty="0">
              <a:solidFill>
                <a:srgbClr val="66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5140" name="AutoShape 3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203202" y="7382716"/>
            <a:ext cx="922019" cy="691514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0099FF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420561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5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75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75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75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75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75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75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75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75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75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75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75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513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75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7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7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7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751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751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751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751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751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751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751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751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512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75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75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75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75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75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75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75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75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75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75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75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75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5131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75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 nodeType="clickPar">
                      <p:stCondLst>
                        <p:cond delay="0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3" dur="500" fill="hold"/>
                                        <p:tgtEl>
                                          <p:spTgt spid="175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5129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75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 nodeType="clickPar">
                      <p:stCondLst>
                        <p:cond delay="0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500" fill="hold"/>
                                        <p:tgtEl>
                                          <p:spTgt spid="175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5128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75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500" fill="hold"/>
                                        <p:tgtEl>
                                          <p:spTgt spid="1751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513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75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8" dur="500" fill="hold"/>
                                        <p:tgtEl>
                                          <p:spTgt spid="175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5132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75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 nodeType="clickPar">
                      <p:stCondLst>
                        <p:cond delay="0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3" dur="500" fill="hold"/>
                                        <p:tgtEl>
                                          <p:spTgt spid="175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5134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75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 nodeType="clickPar">
                      <p:stCondLst>
                        <p:cond delay="0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8" dur="500" fill="hold"/>
                                        <p:tgtEl>
                                          <p:spTgt spid="1751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5135"/>
                  </p:tgtEl>
                </p:cond>
              </p:nextCondLst>
            </p:seq>
          </p:childTnLst>
        </p:cTn>
      </p:par>
    </p:tnLst>
    <p:bldLst>
      <p:bldP spid="175128" grpId="0"/>
      <p:bldP spid="175129" grpId="0"/>
      <p:bldP spid="175130" grpId="0"/>
      <p:bldP spid="175132" grpId="0"/>
      <p:bldP spid="175134" grpId="0"/>
      <p:bldP spid="175135" grpId="0"/>
      <p:bldP spid="1751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AutoShape 2"/>
          <p:cNvSpPr>
            <a:spLocks noChangeArrowheads="1"/>
          </p:cNvSpPr>
          <p:nvPr/>
        </p:nvSpPr>
        <p:spPr bwMode="auto">
          <a:xfrm rot="246216">
            <a:off x="840742" y="2125980"/>
            <a:ext cx="4401819" cy="4383406"/>
          </a:xfrm>
          <a:prstGeom prst="triangle">
            <a:avLst>
              <a:gd name="adj" fmla="val 31347"/>
            </a:avLst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76200">
            <a:solidFill>
              <a:srgbClr val="0099CC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6131" name="Rectangle 3"/>
          <p:cNvSpPr>
            <a:spLocks noChangeArrowheads="1"/>
          </p:cNvSpPr>
          <p:nvPr/>
        </p:nvSpPr>
        <p:spPr bwMode="auto">
          <a:xfrm rot="2192912">
            <a:off x="1613870" y="4364317"/>
            <a:ext cx="2855562" cy="83978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ru-RU" sz="4600" b="1" dirty="0" smtClean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медиана</a:t>
            </a:r>
            <a:endParaRPr lang="ru-RU" sz="4600" b="1" dirty="0">
              <a:solidFill>
                <a:srgbClr val="66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6132" name="AutoShape 4"/>
          <p:cNvSpPr>
            <a:spLocks noChangeArrowheads="1"/>
          </p:cNvSpPr>
          <p:nvPr/>
        </p:nvSpPr>
        <p:spPr bwMode="auto">
          <a:xfrm>
            <a:off x="4798062" y="2270760"/>
            <a:ext cx="9677400" cy="2849880"/>
          </a:xfrm>
          <a:prstGeom prst="triangle">
            <a:avLst>
              <a:gd name="adj" fmla="val 29815"/>
            </a:avLst>
          </a:prstGeom>
          <a:gradFill rotWithShape="1">
            <a:gsLst>
              <a:gs pos="0">
                <a:schemeClr val="bg1"/>
              </a:gs>
              <a:gs pos="100000">
                <a:srgbClr val="CC66FF"/>
              </a:gs>
            </a:gsLst>
            <a:path path="shape">
              <a:fillToRect l="50000" t="50000" r="50000" b="50000"/>
            </a:path>
          </a:gradFill>
          <a:ln w="762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6135" name="Rectangle 7"/>
          <p:cNvSpPr>
            <a:spLocks noChangeArrowheads="1"/>
          </p:cNvSpPr>
          <p:nvPr/>
        </p:nvSpPr>
        <p:spPr bwMode="auto">
          <a:xfrm>
            <a:off x="838200" y="304800"/>
            <a:ext cx="12480292" cy="102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ru-RU" sz="2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Отрезок</a:t>
            </a:r>
            <a:r>
              <a:rPr lang="ru-RU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соединяющий вершину треугольника с серединой противоположной стороны, называется </a:t>
            </a:r>
            <a:r>
              <a:rPr lang="ru-RU" sz="29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медианой </a:t>
            </a:r>
            <a:r>
              <a:rPr lang="ru-RU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треугольника.</a:t>
            </a:r>
            <a:endParaRPr lang="ru-RU" sz="29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6136" name="Freeform 8"/>
          <p:cNvSpPr>
            <a:spLocks/>
          </p:cNvSpPr>
          <p:nvPr/>
        </p:nvSpPr>
        <p:spPr bwMode="auto">
          <a:xfrm>
            <a:off x="746760" y="5318760"/>
            <a:ext cx="447040" cy="121920"/>
          </a:xfrm>
          <a:custGeom>
            <a:avLst/>
            <a:gdLst>
              <a:gd name="T0" fmla="*/ 0 w 176"/>
              <a:gd name="T1" fmla="*/ 0 h 64"/>
              <a:gd name="T2" fmla="*/ 176 w 176"/>
              <a:gd name="T3" fmla="*/ 64 h 6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76" h="64">
                <a:moveTo>
                  <a:pt x="0" y="0"/>
                </a:moveTo>
                <a:lnTo>
                  <a:pt x="176" y="64"/>
                </a:lnTo>
              </a:path>
            </a:pathLst>
          </a:custGeom>
          <a:noFill/>
          <a:ln w="762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6137" name="Freeform 9"/>
          <p:cNvSpPr>
            <a:spLocks/>
          </p:cNvSpPr>
          <p:nvPr/>
        </p:nvSpPr>
        <p:spPr bwMode="auto">
          <a:xfrm>
            <a:off x="1701800" y="3169920"/>
            <a:ext cx="386080" cy="121920"/>
          </a:xfrm>
          <a:custGeom>
            <a:avLst/>
            <a:gdLst>
              <a:gd name="T0" fmla="*/ 152 w 152"/>
              <a:gd name="T1" fmla="*/ 64 h 64"/>
              <a:gd name="T2" fmla="*/ 0 w 152"/>
              <a:gd name="T3" fmla="*/ 0 h 6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52" h="64">
                <a:moveTo>
                  <a:pt x="152" y="64"/>
                </a:moveTo>
                <a:lnTo>
                  <a:pt x="0" y="0"/>
                </a:lnTo>
              </a:path>
            </a:pathLst>
          </a:custGeom>
          <a:noFill/>
          <a:ln w="762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6138" name="Freeform 10"/>
          <p:cNvSpPr>
            <a:spLocks/>
          </p:cNvSpPr>
          <p:nvPr/>
        </p:nvSpPr>
        <p:spPr bwMode="auto">
          <a:xfrm>
            <a:off x="1455421" y="4312920"/>
            <a:ext cx="3556000" cy="2301240"/>
          </a:xfrm>
          <a:custGeom>
            <a:avLst/>
            <a:gdLst>
              <a:gd name="T0" fmla="*/ 1400 w 1400"/>
              <a:gd name="T1" fmla="*/ 1208 h 1208"/>
              <a:gd name="T2" fmla="*/ 0 w 1400"/>
              <a:gd name="T3" fmla="*/ 0 h 120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400" h="1208">
                <a:moveTo>
                  <a:pt x="1400" y="1208"/>
                </a:moveTo>
                <a:lnTo>
                  <a:pt x="0" y="0"/>
                </a:lnTo>
              </a:path>
            </a:pathLst>
          </a:custGeom>
          <a:noFill/>
          <a:ln w="76200">
            <a:solidFill>
              <a:srgbClr val="FF0000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6139" name="Freeform 11"/>
          <p:cNvSpPr>
            <a:spLocks/>
          </p:cNvSpPr>
          <p:nvPr/>
        </p:nvSpPr>
        <p:spPr bwMode="auto">
          <a:xfrm>
            <a:off x="7675880" y="2280286"/>
            <a:ext cx="2072640" cy="2849880"/>
          </a:xfrm>
          <a:custGeom>
            <a:avLst/>
            <a:gdLst>
              <a:gd name="T0" fmla="*/ 0 w 816"/>
              <a:gd name="T1" fmla="*/ 0 h 1496"/>
              <a:gd name="T2" fmla="*/ 816 w 816"/>
              <a:gd name="T3" fmla="*/ 1496 h 149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16" h="1496">
                <a:moveTo>
                  <a:pt x="0" y="0"/>
                </a:moveTo>
                <a:lnTo>
                  <a:pt x="816" y="1496"/>
                </a:lnTo>
              </a:path>
            </a:pathLst>
          </a:custGeom>
          <a:noFill/>
          <a:ln w="76200">
            <a:solidFill>
              <a:srgbClr val="FFFF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6140" name="Freeform 12"/>
          <p:cNvSpPr>
            <a:spLocks/>
          </p:cNvSpPr>
          <p:nvPr/>
        </p:nvSpPr>
        <p:spPr bwMode="auto">
          <a:xfrm>
            <a:off x="4775201" y="3741420"/>
            <a:ext cx="6456680" cy="1363980"/>
          </a:xfrm>
          <a:custGeom>
            <a:avLst/>
            <a:gdLst>
              <a:gd name="T0" fmla="*/ 0 w 2542"/>
              <a:gd name="T1" fmla="*/ 716 h 716"/>
              <a:gd name="T2" fmla="*/ 2542 w 2542"/>
              <a:gd name="T3" fmla="*/ 0 h 71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542" h="716">
                <a:moveTo>
                  <a:pt x="0" y="716"/>
                </a:moveTo>
                <a:lnTo>
                  <a:pt x="2542" y="0"/>
                </a:lnTo>
              </a:path>
            </a:pathLst>
          </a:cu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6141" name="Group 13"/>
          <p:cNvGrpSpPr>
            <a:grpSpLocks/>
          </p:cNvGrpSpPr>
          <p:nvPr/>
        </p:nvGrpSpPr>
        <p:grpSpPr bwMode="auto">
          <a:xfrm>
            <a:off x="9273542" y="2788920"/>
            <a:ext cx="3571240" cy="1727836"/>
            <a:chOff x="3651" y="1464"/>
            <a:chExt cx="1406" cy="907"/>
          </a:xfrm>
        </p:grpSpPr>
        <p:sp>
          <p:nvSpPr>
            <p:cNvPr id="176142" name="Line 14"/>
            <p:cNvSpPr>
              <a:spLocks noChangeShapeType="1"/>
            </p:cNvSpPr>
            <p:nvPr/>
          </p:nvSpPr>
          <p:spPr bwMode="auto">
            <a:xfrm flipH="1">
              <a:off x="3651" y="1464"/>
              <a:ext cx="136" cy="227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6143" name="Line 15"/>
            <p:cNvSpPr>
              <a:spLocks noChangeShapeType="1"/>
            </p:cNvSpPr>
            <p:nvPr/>
          </p:nvSpPr>
          <p:spPr bwMode="auto">
            <a:xfrm flipH="1">
              <a:off x="4921" y="2144"/>
              <a:ext cx="136" cy="227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6144" name="Text Box 16"/>
          <p:cNvSpPr txBox="1">
            <a:spLocks noChangeArrowheads="1"/>
          </p:cNvSpPr>
          <p:nvPr/>
        </p:nvSpPr>
        <p:spPr bwMode="auto">
          <a:xfrm>
            <a:off x="7429502" y="1592681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176145" name="Text Box 17"/>
          <p:cNvSpPr txBox="1">
            <a:spLocks noChangeArrowheads="1"/>
          </p:cNvSpPr>
          <p:nvPr/>
        </p:nvSpPr>
        <p:spPr bwMode="auto">
          <a:xfrm>
            <a:off x="4320541" y="4949190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76146" name="Text Box 18"/>
          <p:cNvSpPr txBox="1">
            <a:spLocks noChangeArrowheads="1"/>
          </p:cNvSpPr>
          <p:nvPr/>
        </p:nvSpPr>
        <p:spPr bwMode="auto">
          <a:xfrm>
            <a:off x="11231880" y="3307080"/>
            <a:ext cx="712636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99FF"/>
                </a:solidFill>
                <a:latin typeface="Arial" pitchFamily="34" charset="0"/>
                <a:cs typeface="Arial" pitchFamily="34" charset="0"/>
              </a:rPr>
              <a:t>М</a:t>
            </a:r>
          </a:p>
        </p:txBody>
      </p:sp>
      <p:sp>
        <p:nvSpPr>
          <p:cNvPr id="176147" name="Freeform 19"/>
          <p:cNvSpPr>
            <a:spLocks/>
          </p:cNvSpPr>
          <p:nvPr/>
        </p:nvSpPr>
        <p:spPr bwMode="auto">
          <a:xfrm>
            <a:off x="6164582" y="3682366"/>
            <a:ext cx="8201659" cy="1423034"/>
          </a:xfrm>
          <a:custGeom>
            <a:avLst/>
            <a:gdLst>
              <a:gd name="T0" fmla="*/ 3229 w 3229"/>
              <a:gd name="T1" fmla="*/ 747 h 747"/>
              <a:gd name="T2" fmla="*/ 0 w 3229"/>
              <a:gd name="T3" fmla="*/ 0 h 74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229" h="747">
                <a:moveTo>
                  <a:pt x="3229" y="747"/>
                </a:moveTo>
                <a:lnTo>
                  <a:pt x="0" y="0"/>
                </a:lnTo>
              </a:path>
            </a:pathLst>
          </a:custGeom>
          <a:noFill/>
          <a:ln w="762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6148" name="Group 20"/>
          <p:cNvGrpSpPr>
            <a:grpSpLocks/>
          </p:cNvGrpSpPr>
          <p:nvPr/>
        </p:nvGrpSpPr>
        <p:grpSpPr bwMode="auto">
          <a:xfrm>
            <a:off x="7429502" y="4892040"/>
            <a:ext cx="4262120" cy="432436"/>
            <a:chOff x="2925" y="2568"/>
            <a:chExt cx="1678" cy="227"/>
          </a:xfrm>
        </p:grpSpPr>
        <p:grpSp>
          <p:nvGrpSpPr>
            <p:cNvPr id="176149" name="Group 21"/>
            <p:cNvGrpSpPr>
              <a:grpSpLocks/>
            </p:cNvGrpSpPr>
            <p:nvPr/>
          </p:nvGrpSpPr>
          <p:grpSpPr bwMode="auto">
            <a:xfrm>
              <a:off x="4558" y="2568"/>
              <a:ext cx="45" cy="227"/>
              <a:chOff x="4876" y="2886"/>
              <a:chExt cx="45" cy="227"/>
            </a:xfrm>
          </p:grpSpPr>
          <p:sp>
            <p:nvSpPr>
              <p:cNvPr id="176150" name="Line 22"/>
              <p:cNvSpPr>
                <a:spLocks noChangeShapeType="1"/>
              </p:cNvSpPr>
              <p:nvPr/>
            </p:nvSpPr>
            <p:spPr bwMode="auto">
              <a:xfrm flipH="1">
                <a:off x="4921" y="2886"/>
                <a:ext cx="0" cy="227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6151" name="Line 23"/>
              <p:cNvSpPr>
                <a:spLocks noChangeShapeType="1"/>
              </p:cNvSpPr>
              <p:nvPr/>
            </p:nvSpPr>
            <p:spPr bwMode="auto">
              <a:xfrm flipH="1">
                <a:off x="4876" y="2886"/>
                <a:ext cx="0" cy="227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76152" name="Group 24"/>
            <p:cNvGrpSpPr>
              <a:grpSpLocks/>
            </p:cNvGrpSpPr>
            <p:nvPr/>
          </p:nvGrpSpPr>
          <p:grpSpPr bwMode="auto">
            <a:xfrm>
              <a:off x="2925" y="2568"/>
              <a:ext cx="45" cy="227"/>
              <a:chOff x="4876" y="2886"/>
              <a:chExt cx="45" cy="227"/>
            </a:xfrm>
          </p:grpSpPr>
          <p:sp>
            <p:nvSpPr>
              <p:cNvPr id="176153" name="Line 25"/>
              <p:cNvSpPr>
                <a:spLocks noChangeShapeType="1"/>
              </p:cNvSpPr>
              <p:nvPr/>
            </p:nvSpPr>
            <p:spPr bwMode="auto">
              <a:xfrm flipH="1">
                <a:off x="4921" y="2886"/>
                <a:ext cx="0" cy="227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6154" name="Line 26"/>
              <p:cNvSpPr>
                <a:spLocks noChangeShapeType="1"/>
              </p:cNvSpPr>
              <p:nvPr/>
            </p:nvSpPr>
            <p:spPr bwMode="auto">
              <a:xfrm flipH="1">
                <a:off x="4876" y="2886"/>
                <a:ext cx="0" cy="227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76155" name="Group 27"/>
          <p:cNvGrpSpPr>
            <a:grpSpLocks/>
          </p:cNvGrpSpPr>
          <p:nvPr/>
        </p:nvGrpSpPr>
        <p:grpSpPr bwMode="auto">
          <a:xfrm>
            <a:off x="5356861" y="2905126"/>
            <a:ext cx="1958339" cy="1468754"/>
            <a:chOff x="2109" y="1525"/>
            <a:chExt cx="771" cy="771"/>
          </a:xfrm>
        </p:grpSpPr>
        <p:grpSp>
          <p:nvGrpSpPr>
            <p:cNvPr id="176156" name="Group 28"/>
            <p:cNvGrpSpPr>
              <a:grpSpLocks/>
            </p:cNvGrpSpPr>
            <p:nvPr/>
          </p:nvGrpSpPr>
          <p:grpSpPr bwMode="auto">
            <a:xfrm rot="-3206768">
              <a:off x="2721" y="1457"/>
              <a:ext cx="91" cy="227"/>
              <a:chOff x="3288" y="3113"/>
              <a:chExt cx="91" cy="227"/>
            </a:xfrm>
          </p:grpSpPr>
          <p:sp>
            <p:nvSpPr>
              <p:cNvPr id="176157" name="Line 29"/>
              <p:cNvSpPr>
                <a:spLocks noChangeShapeType="1"/>
              </p:cNvSpPr>
              <p:nvPr/>
            </p:nvSpPr>
            <p:spPr bwMode="auto">
              <a:xfrm flipH="1">
                <a:off x="3333" y="3113"/>
                <a:ext cx="0" cy="227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6158" name="Line 30"/>
              <p:cNvSpPr>
                <a:spLocks noChangeShapeType="1"/>
              </p:cNvSpPr>
              <p:nvPr/>
            </p:nvSpPr>
            <p:spPr bwMode="auto">
              <a:xfrm flipH="1">
                <a:off x="3288" y="3113"/>
                <a:ext cx="0" cy="227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6159" name="Line 31"/>
              <p:cNvSpPr>
                <a:spLocks noChangeShapeType="1"/>
              </p:cNvSpPr>
              <p:nvPr/>
            </p:nvSpPr>
            <p:spPr bwMode="auto">
              <a:xfrm flipH="1">
                <a:off x="3379" y="3113"/>
                <a:ext cx="0" cy="227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76160" name="Group 32"/>
            <p:cNvGrpSpPr>
              <a:grpSpLocks/>
            </p:cNvGrpSpPr>
            <p:nvPr/>
          </p:nvGrpSpPr>
          <p:grpSpPr bwMode="auto">
            <a:xfrm rot="-3206768">
              <a:off x="2177" y="2137"/>
              <a:ext cx="91" cy="227"/>
              <a:chOff x="3288" y="3113"/>
              <a:chExt cx="91" cy="227"/>
            </a:xfrm>
          </p:grpSpPr>
          <p:sp>
            <p:nvSpPr>
              <p:cNvPr id="176161" name="Line 33"/>
              <p:cNvSpPr>
                <a:spLocks noChangeShapeType="1"/>
              </p:cNvSpPr>
              <p:nvPr/>
            </p:nvSpPr>
            <p:spPr bwMode="auto">
              <a:xfrm flipH="1">
                <a:off x="3333" y="3113"/>
                <a:ext cx="0" cy="227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6162" name="Line 34"/>
              <p:cNvSpPr>
                <a:spLocks noChangeShapeType="1"/>
              </p:cNvSpPr>
              <p:nvPr/>
            </p:nvSpPr>
            <p:spPr bwMode="auto">
              <a:xfrm flipH="1">
                <a:off x="3288" y="3113"/>
                <a:ext cx="0" cy="227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6163" name="Line 35"/>
              <p:cNvSpPr>
                <a:spLocks noChangeShapeType="1"/>
              </p:cNvSpPr>
              <p:nvPr/>
            </p:nvSpPr>
            <p:spPr bwMode="auto">
              <a:xfrm flipH="1">
                <a:off x="3379" y="3113"/>
                <a:ext cx="0" cy="227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76164" name="Text Box 36"/>
          <p:cNvSpPr txBox="1">
            <a:spLocks noChangeArrowheads="1"/>
          </p:cNvSpPr>
          <p:nvPr/>
        </p:nvSpPr>
        <p:spPr bwMode="auto">
          <a:xfrm>
            <a:off x="13959841" y="5065396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76165" name="Text Box 37"/>
          <p:cNvSpPr txBox="1">
            <a:spLocks noChangeArrowheads="1"/>
          </p:cNvSpPr>
          <p:nvPr/>
        </p:nvSpPr>
        <p:spPr bwMode="auto">
          <a:xfrm>
            <a:off x="9504680" y="5065396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>
                <a:solidFill>
                  <a:srgbClr val="0099FF"/>
                </a:solidFill>
                <a:latin typeface="Arial" pitchFamily="34" charset="0"/>
                <a:cs typeface="Arial" pitchFamily="34" charset="0"/>
              </a:rPr>
              <a:t>N</a:t>
            </a:r>
            <a:endParaRPr lang="ru-RU" b="1">
              <a:solidFill>
                <a:srgbClr val="0099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6166" name="Text Box 38"/>
          <p:cNvSpPr txBox="1">
            <a:spLocks noChangeArrowheads="1"/>
          </p:cNvSpPr>
          <p:nvPr/>
        </p:nvSpPr>
        <p:spPr bwMode="auto">
          <a:xfrm>
            <a:off x="5471160" y="3337560"/>
            <a:ext cx="672561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>
                <a:solidFill>
                  <a:srgbClr val="0099FF"/>
                </a:solidFill>
                <a:latin typeface="Arial" pitchFamily="34" charset="0"/>
                <a:cs typeface="Arial" pitchFamily="34" charset="0"/>
              </a:rPr>
              <a:t>Q</a:t>
            </a:r>
            <a:endParaRPr lang="ru-RU" b="1">
              <a:solidFill>
                <a:srgbClr val="0099FF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6167" name="Group 39"/>
          <p:cNvGrpSpPr>
            <a:grpSpLocks/>
          </p:cNvGrpSpPr>
          <p:nvPr/>
        </p:nvGrpSpPr>
        <p:grpSpPr bwMode="auto">
          <a:xfrm>
            <a:off x="8928101" y="3596640"/>
            <a:ext cx="594360" cy="723901"/>
            <a:chOff x="3515" y="1888"/>
            <a:chExt cx="234" cy="380"/>
          </a:xfrm>
        </p:grpSpPr>
        <p:sp>
          <p:nvSpPr>
            <p:cNvPr id="176168" name="Oval 40"/>
            <p:cNvSpPr>
              <a:spLocks noChangeArrowheads="1"/>
            </p:cNvSpPr>
            <p:nvPr/>
          </p:nvSpPr>
          <p:spPr bwMode="auto">
            <a:xfrm>
              <a:off x="3515" y="2160"/>
              <a:ext cx="91" cy="91"/>
            </a:xfrm>
            <a:prstGeom prst="ellipse">
              <a:avLst/>
            </a:prstGeom>
            <a:solidFill>
              <a:srgbClr val="FF0000"/>
            </a:solidFill>
            <a:ln w="76200">
              <a:noFill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6169" name="Text Box 41"/>
            <p:cNvSpPr txBox="1">
              <a:spLocks noChangeArrowheads="1"/>
            </p:cNvSpPr>
            <p:nvPr/>
          </p:nvSpPr>
          <p:spPr bwMode="auto">
            <a:xfrm>
              <a:off x="3515" y="1888"/>
              <a:ext cx="234" cy="38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O</a:t>
              </a:r>
              <a:endParaRPr lang="ru-RU" b="1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6170" name="Text Box 42"/>
          <p:cNvSpPr txBox="1">
            <a:spLocks noChangeArrowheads="1"/>
          </p:cNvSpPr>
          <p:nvPr/>
        </p:nvSpPr>
        <p:spPr bwMode="auto">
          <a:xfrm>
            <a:off x="6162041" y="5842636"/>
            <a:ext cx="7156451" cy="147072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Медианы </a:t>
            </a:r>
            <a:r>
              <a:rPr lang="ru-RU" sz="29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треугольника </a:t>
            </a:r>
          </a:p>
          <a:p>
            <a:r>
              <a:rPr lang="ru-RU" sz="29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пересекаются в одной точке!</a:t>
            </a:r>
          </a:p>
          <a:p>
            <a:r>
              <a:rPr lang="ru-RU" sz="29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Эта точка называется центр </a:t>
            </a:r>
            <a:r>
              <a:rPr lang="ru-RU" sz="29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тяжести.</a:t>
            </a:r>
            <a:endParaRPr lang="ru-RU" sz="29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54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76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76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000"/>
                                        <p:tgtEl>
                                          <p:spTgt spid="176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17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2000"/>
                                        <p:tgtEl>
                                          <p:spTgt spid="17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17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6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6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176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176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17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6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6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17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6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6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6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61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61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61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61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61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61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61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61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76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1" grpId="0"/>
      <p:bldP spid="176139" grpId="0" animBg="1"/>
      <p:bldP spid="176140" grpId="0" animBg="1"/>
      <p:bldP spid="176146" grpId="0"/>
      <p:bldP spid="176147" grpId="0" animBg="1"/>
      <p:bldP spid="176165" grpId="0"/>
      <p:bldP spid="176166" grpId="0"/>
      <p:bldP spid="17617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AutoShape 2"/>
          <p:cNvSpPr>
            <a:spLocks noChangeArrowheads="1"/>
          </p:cNvSpPr>
          <p:nvPr/>
        </p:nvSpPr>
        <p:spPr bwMode="auto">
          <a:xfrm>
            <a:off x="8696961" y="2733675"/>
            <a:ext cx="1590040" cy="3541395"/>
          </a:xfrm>
          <a:prstGeom prst="upArrowCallout">
            <a:avLst>
              <a:gd name="adj1" fmla="val 27463"/>
              <a:gd name="adj2" fmla="val 42657"/>
              <a:gd name="adj3" fmla="val 53448"/>
              <a:gd name="adj4" fmla="val 66667"/>
            </a:avLst>
          </a:prstGeom>
          <a:gradFill rotWithShape="1">
            <a:gsLst>
              <a:gs pos="0">
                <a:srgbClr val="CC6600"/>
              </a:gs>
              <a:gs pos="50000">
                <a:schemeClr val="accent1"/>
              </a:gs>
              <a:gs pos="100000">
                <a:srgbClr val="CC6600"/>
              </a:gs>
            </a:gsLst>
            <a:lin ang="18900000" scaled="1"/>
          </a:gradFill>
          <a:ln w="12700">
            <a:miter lim="800000"/>
            <a:headEnd type="none" w="sm" len="sm"/>
            <a:tailEnd type="none" w="sm" len="sm"/>
          </a:ln>
          <a:effectLst/>
          <a:scene3d>
            <a:camera prst="legacyObliqueTopRight">
              <a:rot lat="0" lon="600000" rev="0"/>
            </a:camera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CC66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>
            <a:flatTx/>
          </a:bodyPr>
          <a:lstStyle/>
          <a:p>
            <a:endParaRPr lang="uz-Latn-UZ"/>
          </a:p>
        </p:txBody>
      </p:sp>
      <p:sp>
        <p:nvSpPr>
          <p:cNvPr id="177155" name="AutoShape 3"/>
          <p:cNvSpPr>
            <a:spLocks noChangeArrowheads="1"/>
          </p:cNvSpPr>
          <p:nvPr/>
        </p:nvSpPr>
        <p:spPr bwMode="auto">
          <a:xfrm>
            <a:off x="3395982" y="2677667"/>
            <a:ext cx="1150619" cy="3716654"/>
          </a:xfrm>
          <a:prstGeom prst="upArrowCallout">
            <a:avLst>
              <a:gd name="adj1" fmla="val 10380"/>
              <a:gd name="adj2" fmla="val 25000"/>
              <a:gd name="adj3" fmla="val 98240"/>
              <a:gd name="adj4" fmla="val 66667"/>
            </a:avLst>
          </a:prstGeom>
          <a:gradFill rotWithShape="1">
            <a:gsLst>
              <a:gs pos="0">
                <a:srgbClr val="CC6600"/>
              </a:gs>
              <a:gs pos="50000">
                <a:schemeClr val="accent1"/>
              </a:gs>
              <a:gs pos="100000">
                <a:srgbClr val="CC6600"/>
              </a:gs>
            </a:gsLst>
            <a:lin ang="18900000" scaled="1"/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lIns="130622" tIns="65311" rIns="130622" bIns="65311" anchor="ctr"/>
          <a:lstStyle/>
          <a:p>
            <a:pPr algn="ctr"/>
            <a:r>
              <a:rPr lang="ru-RU"/>
              <a:t> </a:t>
            </a:r>
          </a:p>
        </p:txBody>
      </p:sp>
      <p:sp>
        <p:nvSpPr>
          <p:cNvPr id="177156" name="AutoShape 4"/>
          <p:cNvSpPr>
            <a:spLocks noChangeArrowheads="1"/>
          </p:cNvSpPr>
          <p:nvPr/>
        </p:nvSpPr>
        <p:spPr bwMode="auto">
          <a:xfrm>
            <a:off x="2128521" y="1986151"/>
            <a:ext cx="4607560" cy="979167"/>
          </a:xfrm>
          <a:prstGeom prst="triangle">
            <a:avLst>
              <a:gd name="adj" fmla="val 29815"/>
            </a:avLst>
          </a:prstGeom>
          <a:gradFill rotWithShape="1">
            <a:gsLst>
              <a:gs pos="0">
                <a:schemeClr val="bg1"/>
              </a:gs>
              <a:gs pos="100000">
                <a:srgbClr val="CC66FF"/>
              </a:gs>
            </a:gsLst>
            <a:path path="shape">
              <a:fillToRect l="50000" t="50000" r="50000" b="50000"/>
            </a:path>
          </a:gradFill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77157" name="Oval 5"/>
          <p:cNvSpPr>
            <a:spLocks noChangeArrowheads="1"/>
          </p:cNvSpPr>
          <p:nvPr/>
        </p:nvSpPr>
        <p:spPr bwMode="auto">
          <a:xfrm flipV="1">
            <a:off x="3855721" y="2590037"/>
            <a:ext cx="228600" cy="85724"/>
          </a:xfrm>
          <a:prstGeom prst="ellipse">
            <a:avLst/>
          </a:prstGeom>
          <a:solidFill>
            <a:srgbClr val="FF0000"/>
          </a:solidFill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77158" name="Rectangle 6"/>
          <p:cNvSpPr>
            <a:spLocks noChangeArrowheads="1"/>
          </p:cNvSpPr>
          <p:nvPr/>
        </p:nvSpPr>
        <p:spPr bwMode="auto">
          <a:xfrm>
            <a:off x="401320" y="6629400"/>
            <a:ext cx="13594080" cy="102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 algn="ctr"/>
            <a:r>
              <a:rPr lang="ru-RU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Треугольник, который опирается на опору по линии медианы, находится в </a:t>
            </a:r>
            <a:r>
              <a:rPr lang="ru-RU" sz="2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равновесии.</a:t>
            </a:r>
            <a:endParaRPr lang="ru-RU" sz="29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7160" name="Group 8"/>
          <p:cNvGrpSpPr>
            <a:grpSpLocks/>
          </p:cNvGrpSpPr>
          <p:nvPr/>
        </p:nvGrpSpPr>
        <p:grpSpPr bwMode="auto">
          <a:xfrm rot="530588">
            <a:off x="7495742" y="1921338"/>
            <a:ext cx="4085263" cy="1063324"/>
            <a:chOff x="3515" y="1434"/>
            <a:chExt cx="2177" cy="376"/>
          </a:xfrm>
        </p:grpSpPr>
        <p:sp>
          <p:nvSpPr>
            <p:cNvPr id="177161" name="Freeform 9"/>
            <p:cNvSpPr>
              <a:spLocks/>
            </p:cNvSpPr>
            <p:nvPr/>
          </p:nvSpPr>
          <p:spPr bwMode="auto">
            <a:xfrm>
              <a:off x="3515" y="1434"/>
              <a:ext cx="2177" cy="363"/>
            </a:xfrm>
            <a:custGeom>
              <a:avLst/>
              <a:gdLst>
                <a:gd name="T0" fmla="*/ 0 w 2177"/>
                <a:gd name="T1" fmla="*/ 363 h 363"/>
                <a:gd name="T2" fmla="*/ 2177 w 2177"/>
                <a:gd name="T3" fmla="*/ 363 h 363"/>
                <a:gd name="T4" fmla="*/ 1497 w 2177"/>
                <a:gd name="T5" fmla="*/ 0 h 363"/>
                <a:gd name="T6" fmla="*/ 0 w 2177"/>
                <a:gd name="T7" fmla="*/ 36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7" h="363">
                  <a:moveTo>
                    <a:pt x="0" y="363"/>
                  </a:moveTo>
                  <a:lnTo>
                    <a:pt x="2177" y="363"/>
                  </a:lnTo>
                  <a:lnTo>
                    <a:pt x="1497" y="0"/>
                  </a:lnTo>
                  <a:lnTo>
                    <a:pt x="0" y="363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00FF00"/>
                </a:gs>
              </a:gsLst>
              <a:path path="rect">
                <a:fillToRect l="50000" t="50000" r="50000" b="50000"/>
              </a:path>
            </a:gradFill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77162" name="Line 10"/>
            <p:cNvSpPr>
              <a:spLocks noChangeShapeType="1"/>
            </p:cNvSpPr>
            <p:nvPr/>
          </p:nvSpPr>
          <p:spPr bwMode="auto">
            <a:xfrm flipH="1">
              <a:off x="4558" y="1434"/>
              <a:ext cx="454" cy="376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177163" name="Rectangle 11"/>
          <p:cNvSpPr>
            <a:spLocks noChangeArrowheads="1"/>
          </p:cNvSpPr>
          <p:nvPr/>
        </p:nvSpPr>
        <p:spPr bwMode="auto">
          <a:xfrm>
            <a:off x="632462" y="221694"/>
            <a:ext cx="13362939" cy="1470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 algn="ctr"/>
            <a:r>
              <a:rPr lang="ru-RU" sz="2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Треугольник, который опирается на острие иглы в точке пересечения медиан, находится в равновесии! Точка, обладающая таким свойством, называется </a:t>
            </a:r>
            <a:r>
              <a:rPr lang="ru-RU" sz="29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центром тяжести </a:t>
            </a:r>
            <a:r>
              <a:rPr lang="ru-RU" sz="2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треугольника.</a:t>
            </a:r>
            <a:endParaRPr lang="ru-RU" sz="29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7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3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" dur="2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" dur="2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5000" fill="hold"/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0" fill="hold"/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20" dur="2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6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77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7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7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7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71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71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71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71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71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71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71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71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500" fill="hold"/>
                                        <p:tgtEl>
                                          <p:spTgt spid="1771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1771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771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771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77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77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77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77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6" grpId="0" animBg="1"/>
      <p:bldP spid="177156" grpId="1" animBg="1"/>
      <p:bldP spid="17715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внобедренный треугольник 1"/>
          <p:cNvSpPr/>
          <p:nvPr/>
        </p:nvSpPr>
        <p:spPr>
          <a:xfrm rot="10800000">
            <a:off x="894441" y="3536947"/>
            <a:ext cx="5645427" cy="2438400"/>
          </a:xfrm>
          <a:prstGeom prst="triangle">
            <a:avLst>
              <a:gd name="adj" fmla="val 8928"/>
            </a:avLst>
          </a:prstGeom>
          <a:solidFill>
            <a:schemeClr val="tx2">
              <a:alpha val="0"/>
            </a:schemeClr>
          </a:solidFill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>
            <a:endCxn id="2" idx="5"/>
          </p:cNvCxnSpPr>
          <p:nvPr/>
        </p:nvCxnSpPr>
        <p:spPr>
          <a:xfrm flipH="1">
            <a:off x="3465143" y="3556419"/>
            <a:ext cx="3074728" cy="1199728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15249" y="866450"/>
            <a:ext cx="14086551" cy="1116783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В ∆ АВС  отрезок ВМ – </a:t>
            </a: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медиана.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Найдите длину отрезка АМ, если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АС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= 12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см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1212" y="3076287"/>
            <a:ext cx="533100" cy="578174"/>
          </a:xfrm>
          <a:prstGeom prst="rect">
            <a:avLst/>
          </a:prstGeom>
          <a:noFill/>
          <a:ln w="76200">
            <a:noFill/>
          </a:ln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2900" b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73321" y="2919098"/>
            <a:ext cx="533100" cy="57817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2900" b="1" dirty="0"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92632" y="5769363"/>
            <a:ext cx="643707" cy="762840"/>
          </a:xfrm>
          <a:prstGeom prst="rect">
            <a:avLst/>
          </a:prstGeom>
          <a:noFill/>
          <a:ln w="76200">
            <a:noFill/>
          </a:ln>
        </p:spPr>
        <p:txBody>
          <a:bodyPr wrap="none" lIns="130622" tIns="65311" rIns="130622" bIns="65311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42014" y="4701117"/>
            <a:ext cx="573175" cy="578174"/>
          </a:xfrm>
          <a:prstGeom prst="rect">
            <a:avLst/>
          </a:prstGeom>
          <a:noFill/>
          <a:ln w="76200">
            <a:noFill/>
          </a:ln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2900" b="1" dirty="0">
                <a:latin typeface="Arial" pitchFamily="34" charset="0"/>
                <a:cs typeface="Arial" pitchFamily="34" charset="0"/>
              </a:rPr>
              <a:t>М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39868" y="35461"/>
            <a:ext cx="2504898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Line 12"/>
          <p:cNvSpPr>
            <a:spLocks noChangeShapeType="1"/>
          </p:cNvSpPr>
          <p:nvPr/>
        </p:nvSpPr>
        <p:spPr bwMode="auto">
          <a:xfrm flipH="1">
            <a:off x="2306920" y="4054701"/>
            <a:ext cx="345440" cy="43243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Line 12"/>
          <p:cNvSpPr>
            <a:spLocks noChangeShapeType="1"/>
          </p:cNvSpPr>
          <p:nvPr/>
        </p:nvSpPr>
        <p:spPr bwMode="auto">
          <a:xfrm flipH="1">
            <a:off x="4415536" y="5100753"/>
            <a:ext cx="345440" cy="43243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044766" y="2595933"/>
            <a:ext cx="283481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Решение: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620000" y="3654461"/>
            <a:ext cx="580806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Так как ВМ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медиана,</a:t>
            </a:r>
          </a:p>
          <a:p>
            <a:r>
              <a:rPr lang="ru-RU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 АМ=МС=12:2=6 см</a:t>
            </a:r>
            <a:endParaRPr lang="uz-Latn-UZ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390472" y="6570815"/>
            <a:ext cx="42494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АМ=6 см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Дуга 31"/>
          <p:cNvSpPr/>
          <p:nvPr/>
        </p:nvSpPr>
        <p:spPr>
          <a:xfrm rot="6816568">
            <a:off x="2778135" y="2104307"/>
            <a:ext cx="1063048" cy="5682931"/>
          </a:xfrm>
          <a:prstGeom prst="arc">
            <a:avLst>
              <a:gd name="adj1" fmla="val 16123401"/>
              <a:gd name="adj2" fmla="val 5479744"/>
            </a:avLst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1" name="Прямоугольник 10"/>
          <p:cNvSpPr/>
          <p:nvPr/>
        </p:nvSpPr>
        <p:spPr>
          <a:xfrm rot="1585281">
            <a:off x="1995502" y="5285484"/>
            <a:ext cx="13981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12 см </a:t>
            </a:r>
            <a:endParaRPr lang="uz-Latn-UZ" sz="3200" dirty="0"/>
          </a:p>
        </p:txBody>
      </p:sp>
    </p:spTree>
    <p:extLst>
      <p:ext uri="{BB962C8B-B14F-4D97-AF65-F5344CB8AC3E}">
        <p14:creationId xmlns:p14="http://schemas.microsoft.com/office/powerpoint/2010/main" val="3848055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1" grpId="0" animBg="1"/>
      <p:bldP spid="5" grpId="0"/>
      <p:bldP spid="9" grpId="0"/>
      <p:bldP spid="32" grpId="0" animBg="1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 flipH="1" flipV="1">
            <a:off x="5091903" y="4378560"/>
            <a:ext cx="1104900" cy="21268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45390" y="4378560"/>
            <a:ext cx="493025" cy="578174"/>
          </a:xfrm>
          <a:prstGeom prst="rect">
            <a:avLst/>
          </a:prstGeom>
          <a:noFill/>
          <a:ln w="76200">
            <a:noFill/>
          </a:ln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2900" b="1" dirty="0">
                <a:latin typeface="Arial" pitchFamily="34" charset="0"/>
                <a:cs typeface="Arial" pitchFamily="34" charset="0"/>
              </a:rPr>
              <a:t>К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0" y="966517"/>
            <a:ext cx="14401799" cy="57817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algn="ctr"/>
            <a:r>
              <a:rPr lang="ru-RU" sz="29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>
                <a:latin typeface="Arial" pitchFamily="34" charset="0"/>
                <a:cs typeface="Arial" pitchFamily="34" charset="0"/>
              </a:rPr>
              <a:t>В треугольнике АВС  ВК – </a:t>
            </a:r>
            <a:r>
              <a:rPr lang="ru-RU" sz="29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высота</a:t>
            </a:r>
            <a:r>
              <a:rPr lang="ru-RU" sz="2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29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900" b="1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2900" b="1" dirty="0" smtClean="0">
                <a:latin typeface="Arial" pitchFamily="34" charset="0"/>
                <a:cs typeface="Arial" pitchFamily="34" charset="0"/>
              </a:rPr>
              <a:t>пределить вид угла </a:t>
            </a:r>
            <a:r>
              <a:rPr lang="ru-RU" sz="2900" b="1" dirty="0">
                <a:latin typeface="Arial" pitchFamily="34" charset="0"/>
                <a:cs typeface="Arial" pitchFamily="34" charset="0"/>
              </a:rPr>
              <a:t>ВСА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39868" y="35461"/>
            <a:ext cx="2504898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AutoShape 2"/>
          <p:cNvSpPr>
            <a:spLocks noChangeArrowheads="1"/>
          </p:cNvSpPr>
          <p:nvPr/>
        </p:nvSpPr>
        <p:spPr bwMode="auto">
          <a:xfrm>
            <a:off x="3665869" y="2827890"/>
            <a:ext cx="9677400" cy="2849880"/>
          </a:xfrm>
          <a:prstGeom prst="triangle">
            <a:avLst>
              <a:gd name="adj" fmla="val 29815"/>
            </a:avLst>
          </a:prstGeom>
          <a:gradFill rotWithShape="1">
            <a:gsLst>
              <a:gs pos="0">
                <a:schemeClr val="bg1"/>
              </a:gs>
              <a:gs pos="100000">
                <a:srgbClr val="CC66FF"/>
              </a:gs>
            </a:gsLst>
            <a:path path="shape">
              <a:fillToRect l="50000" t="50000" r="50000" b="50000"/>
            </a:path>
          </a:gradFill>
          <a:ln w="762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Line 5"/>
          <p:cNvSpPr>
            <a:spLocks noChangeShapeType="1"/>
          </p:cNvSpPr>
          <p:nvPr/>
        </p:nvSpPr>
        <p:spPr bwMode="auto">
          <a:xfrm flipH="1" flipV="1">
            <a:off x="3810000" y="1701762"/>
            <a:ext cx="2729868" cy="1141053"/>
          </a:xfrm>
          <a:prstGeom prst="line">
            <a:avLst/>
          </a:prstGeom>
          <a:noFill/>
          <a:ln w="762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Line 6"/>
          <p:cNvSpPr>
            <a:spLocks noChangeShapeType="1"/>
          </p:cNvSpPr>
          <p:nvPr/>
        </p:nvSpPr>
        <p:spPr bwMode="auto">
          <a:xfrm flipV="1">
            <a:off x="3665869" y="2464603"/>
            <a:ext cx="1946538" cy="3215301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Line 7"/>
          <p:cNvSpPr>
            <a:spLocks noChangeShapeType="1"/>
          </p:cNvSpPr>
          <p:nvPr/>
        </p:nvSpPr>
        <p:spPr bwMode="auto">
          <a:xfrm flipH="1">
            <a:off x="5164423" y="2335063"/>
            <a:ext cx="173992" cy="25908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Line 8"/>
          <p:cNvSpPr>
            <a:spLocks noChangeShapeType="1"/>
          </p:cNvSpPr>
          <p:nvPr/>
        </p:nvSpPr>
        <p:spPr bwMode="auto">
          <a:xfrm>
            <a:off x="5127123" y="2594143"/>
            <a:ext cx="405369" cy="187732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 Box 14"/>
          <p:cNvSpPr txBox="1">
            <a:spLocks noChangeArrowheads="1"/>
          </p:cNvSpPr>
          <p:nvPr/>
        </p:nvSpPr>
        <p:spPr bwMode="auto">
          <a:xfrm>
            <a:off x="12795811" y="5645807"/>
            <a:ext cx="1012498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51" name="Text Box 15"/>
          <p:cNvSpPr txBox="1">
            <a:spLocks noChangeArrowheads="1"/>
          </p:cNvSpPr>
          <p:nvPr/>
        </p:nvSpPr>
        <p:spPr bwMode="auto">
          <a:xfrm>
            <a:off x="3022162" y="5615327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52" name="Text Box 16"/>
          <p:cNvSpPr txBox="1">
            <a:spLocks noChangeArrowheads="1"/>
          </p:cNvSpPr>
          <p:nvPr/>
        </p:nvSpPr>
        <p:spPr bwMode="auto">
          <a:xfrm>
            <a:off x="6484402" y="2110660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53" name="Text Box 17"/>
          <p:cNvSpPr txBox="1">
            <a:spLocks noChangeArrowheads="1"/>
          </p:cNvSpPr>
          <p:nvPr/>
        </p:nvSpPr>
        <p:spPr bwMode="auto">
          <a:xfrm>
            <a:off x="5612407" y="1701763"/>
            <a:ext cx="584396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К</a:t>
            </a:r>
          </a:p>
        </p:txBody>
      </p:sp>
      <p:sp>
        <p:nvSpPr>
          <p:cNvPr id="59" name="AutoShape 11"/>
          <p:cNvSpPr>
            <a:spLocks noChangeArrowheads="1"/>
          </p:cNvSpPr>
          <p:nvPr/>
        </p:nvSpPr>
        <p:spPr bwMode="auto">
          <a:xfrm rot="14914108">
            <a:off x="6447801" y="2858712"/>
            <a:ext cx="326447" cy="953645"/>
          </a:xfrm>
          <a:prstGeom prst="moon">
            <a:avLst>
              <a:gd name="adj" fmla="val 33202"/>
            </a:avLst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1011330" y="6570815"/>
            <a:ext cx="50077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ВСА-тупой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894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10513</TotalTime>
  <Words>704</Words>
  <Application>Microsoft Office PowerPoint</Application>
  <PresentationFormat>Произвольный</PresentationFormat>
  <Paragraphs>175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    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710</cp:revision>
  <dcterms:created xsi:type="dcterms:W3CDTF">2020-04-09T07:32:19Z</dcterms:created>
  <dcterms:modified xsi:type="dcterms:W3CDTF">2021-02-18T17:32:15Z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