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59" r:id="rId2"/>
    <p:sldId id="405" r:id="rId3"/>
    <p:sldId id="484" r:id="rId4"/>
    <p:sldId id="470" r:id="rId5"/>
    <p:sldId id="478" r:id="rId6"/>
    <p:sldId id="477" r:id="rId7"/>
    <p:sldId id="476" r:id="rId8"/>
    <p:sldId id="479" r:id="rId9"/>
    <p:sldId id="480" r:id="rId10"/>
    <p:sldId id="481" r:id="rId11"/>
    <p:sldId id="468" r:id="rId12"/>
    <p:sldId id="482" r:id="rId13"/>
    <p:sldId id="483" r:id="rId14"/>
    <p:sldId id="485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84"/>
            <p14:sldId id="470"/>
            <p14:sldId id="478"/>
            <p14:sldId id="477"/>
            <p14:sldId id="476"/>
            <p14:sldId id="479"/>
            <p14:sldId id="480"/>
            <p14:sldId id="481"/>
            <p14:sldId id="468"/>
            <p14:sldId id="482"/>
            <p14:sldId id="483"/>
            <p14:sldId id="485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FF99FF"/>
    <a:srgbClr val="65F913"/>
    <a:srgbClr val="CCFFFF"/>
    <a:srgbClr val="1A0A5E"/>
    <a:srgbClr val="00A859"/>
    <a:srgbClr val="E29AD3"/>
    <a:srgbClr val="B1EB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>
        <p:scale>
          <a:sx n="51" d="100"/>
          <a:sy n="51" d="100"/>
        </p:scale>
        <p:origin x="-516" y="-12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Пригласите к компьютеру ученика.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Пригласите к компьютеру ученика.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581875" y="3200400"/>
            <a:ext cx="7324125" cy="41340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8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ru-RU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«Основные элементы треугольника»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4098" name="Picture 2" descr="разноцветные треугольники, логотип цвет треугольника, красочные треугольники,  угол, цвет Всплеск, цветной карандаш png | PNGWi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1" l="43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9964">
            <a:off x="9296400" y="2593569"/>
            <a:ext cx="4761367" cy="4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00639" y="7148034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87011" y="5357065"/>
            <a:ext cx="597220" cy="685895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01212" y="5578066"/>
            <a:ext cx="597220" cy="685895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6705" y="810434"/>
                <a:ext cx="13857842" cy="1315363"/>
              </a:xfrm>
              <a:prstGeom prst="rect">
                <a:avLst/>
              </a:prstGeom>
              <a:noFill/>
            </p:spPr>
            <p:txBody>
              <a:bodyPr wrap="square" lIns="130622" tIns="65311" rIns="130622" bIns="65311" rtlCol="0">
                <a:spAutoFit/>
              </a:bodyPr>
              <a:lstStyle/>
              <a:p>
                <a:pPr algn="ctr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 треугольнике АВС   </a:t>
                </a:r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– биссектриса.</a:t>
                </a:r>
              </a:p>
              <a:p>
                <a:pPr algn="ctr"/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Найдите градусную меру угла АСВ, если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BCD</a:t>
                </a:r>
                <a:r>
                  <a:rPr lang="ru-RU" sz="3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𝟒𝟕</m:t>
                        </m:r>
                      </m:e>
                      <m:sup>
                        <m:r>
                          <a:rPr lang="uz-Latn-UZ" sz="4000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05" y="810434"/>
                <a:ext cx="13857842" cy="1315363"/>
              </a:xfrm>
              <a:prstGeom prst="rect">
                <a:avLst/>
              </a:prstGeom>
              <a:blipFill rotWithShape="1">
                <a:blip r:embed="rId2"/>
                <a:stretch>
                  <a:fillRect t="-5556" b="-1388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638800" y="1938212"/>
            <a:ext cx="597220" cy="685895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39868" y="35461"/>
            <a:ext cx="250489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 rot="8911808">
            <a:off x="911882" y="3827246"/>
            <a:ext cx="5818612" cy="2128401"/>
          </a:xfrm>
          <a:prstGeom prst="triangle">
            <a:avLst>
              <a:gd name="adj" fmla="val 39731"/>
            </a:avLst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35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 rot="1328608">
            <a:off x="4401301" y="4823000"/>
            <a:ext cx="463070" cy="766601"/>
            <a:chOff x="1657" y="1851"/>
            <a:chExt cx="119" cy="233"/>
          </a:xfrm>
        </p:grpSpPr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 rot="2442288">
              <a:off x="1718" y="1851"/>
              <a:ext cx="58" cy="124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sz="3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 rot="1274280">
              <a:off x="1657" y="1974"/>
              <a:ext cx="53" cy="11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sz="3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Freeform 33"/>
          <p:cNvSpPr>
            <a:spLocks/>
          </p:cNvSpPr>
          <p:nvPr/>
        </p:nvSpPr>
        <p:spPr bwMode="auto">
          <a:xfrm>
            <a:off x="3372112" y="3849249"/>
            <a:ext cx="1486392" cy="1675218"/>
          </a:xfrm>
          <a:custGeom>
            <a:avLst/>
            <a:gdLst>
              <a:gd name="T0" fmla="*/ 0 w 1625"/>
              <a:gd name="T1" fmla="*/ 0 h 1049"/>
              <a:gd name="T2" fmla="*/ 1625 w 1625"/>
              <a:gd name="T3" fmla="*/ 1049 h 10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25" h="1049">
                <a:moveTo>
                  <a:pt x="0" y="0"/>
                </a:moveTo>
                <a:lnTo>
                  <a:pt x="1625" y="1049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4021" y="304220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endParaRPr lang="uz-Latn-UZ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96364" y="4225155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47˚</a:t>
            </a: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 rot="3147792">
            <a:off x="4279889" y="4524229"/>
            <a:ext cx="330239" cy="1016532"/>
          </a:xfrm>
          <a:prstGeom prst="moon">
            <a:avLst>
              <a:gd name="adj" fmla="val 18904"/>
            </a:avLst>
          </a:prstGeom>
          <a:solidFill>
            <a:srgbClr val="002060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044766" y="2595933"/>
            <a:ext cx="28348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6542916" y="3546226"/>
                <a:ext cx="6766532" cy="1337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Так как </a:t>
                </a:r>
                <a:r>
                  <a:rPr lang="uz-Latn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CD</a:t>
                </a:r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– </a:t>
                </a:r>
                <a:r>
                  <a:rPr lang="uz-Cyrl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биссектриса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т</a:t>
                </a:r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о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∠BCD = </a:t>
                </a:r>
                <a:r>
                  <a:rPr lang="uz-Latn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∠DC</a:t>
                </a:r>
                <a:r>
                  <a:rPr lang="uz-Cyrl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uz-Latn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𝟒𝟕</m:t>
                        </m:r>
                      </m:e>
                      <m:sup>
                        <m:r>
                          <a:rPr lang="uz-Latn-UZ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916" y="3546226"/>
                <a:ext cx="6766532" cy="1337354"/>
              </a:xfrm>
              <a:prstGeom prst="rect">
                <a:avLst/>
              </a:prstGeom>
              <a:blipFill rotWithShape="1">
                <a:blip r:embed="rId3"/>
                <a:stretch>
                  <a:fillRect l="-3153" t="-8219" r="-1982" b="-187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236020" y="4933011"/>
                <a:ext cx="6662080" cy="1461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∠</a:t>
                </a:r>
                <a:r>
                  <a:rPr lang="uz-Cyrl-UZ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CB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uz-Latn-UZ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∠BCD+∠DCA </a:t>
                </a:r>
              </a:p>
              <a:p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∠ACB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𝟒𝟕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44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𝟒𝟕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44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𝟗𝟒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020" y="4933011"/>
                <a:ext cx="6662080" cy="1461875"/>
              </a:xfrm>
              <a:prstGeom prst="rect">
                <a:avLst/>
              </a:prstGeom>
              <a:blipFill rotWithShape="1">
                <a:blip r:embed="rId4"/>
                <a:stretch>
                  <a:fillRect l="-3751" t="-8750" b="-191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Прямоугольник 45"/>
          <p:cNvSpPr/>
          <p:nvPr/>
        </p:nvSpPr>
        <p:spPr>
          <a:xfrm>
            <a:off x="4323647" y="4223334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47˚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971030" y="6570815"/>
                <a:ext cx="508831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АСВ</a:t>
                </a:r>
                <a:r>
                  <a:rPr lang="uz-Latn-UZ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uz-Latn-UZ" sz="40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sSup>
                      <m:sSupPr>
                        <m:ctrlPr>
                          <a:rPr lang="uz-Latn-UZ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𝟗𝟒</m:t>
                        </m:r>
                      </m:e>
                      <m:sup>
                        <m:r>
                          <a:rPr lang="uz-Latn-UZ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30" y="6570815"/>
                <a:ext cx="5088317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4311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3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154 C -0.0281 0.01659 -0.04471 0.03549 -0.06402 0.04418 " pathEditMode="relative" rAng="-23493849" ptsTypes="fA">
                                      <p:cBhvr>
                                        <p:cTn id="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7" y="2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" grpId="0"/>
      <p:bldP spid="43" grpId="0" animBg="1"/>
      <p:bldP spid="5" grpId="0"/>
      <p:bldP spid="46" grpId="0"/>
      <p:bldP spid="46" grpId="1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2012"/>
            <a:ext cx="14478000" cy="1698801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В треугольнике ABC стороны АВ и ВС равны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а  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едиана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BD равна 4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см.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периметр треугольника ABC, если периметр треугольника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ABD равен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12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см.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931533" y="3498916"/>
            <a:ext cx="6325850" cy="3376248"/>
          </a:xfrm>
          <a:prstGeom prst="triangle">
            <a:avLst>
              <a:gd name="adj" fmla="val 5023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449" tIns="18226" rIns="36449" bIns="18226" rtlCol="0" anchor="ctr"/>
          <a:lstStyle/>
          <a:p>
            <a:pPr algn="ctr"/>
            <a:endParaRPr lang="uz-Latn-UZ"/>
          </a:p>
        </p:txBody>
      </p:sp>
      <p:sp>
        <p:nvSpPr>
          <p:cNvPr id="11" name="TextBox 10"/>
          <p:cNvSpPr txBox="1"/>
          <p:nvPr/>
        </p:nvSpPr>
        <p:spPr>
          <a:xfrm>
            <a:off x="9782828" y="2832922"/>
            <a:ext cx="623260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82563" y="6873834"/>
            <a:ext cx="453522" cy="667750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20658" y="6885178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2552" y="6795750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3166797"/>
            <a:ext cx="5123095" cy="3114574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△АВС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=BC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BD=4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=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12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см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△АВС -?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34970" y="228600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10109324" y="3498916"/>
            <a:ext cx="0" cy="33762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ine 12"/>
          <p:cNvSpPr>
            <a:spLocks noChangeShapeType="1"/>
          </p:cNvSpPr>
          <p:nvPr/>
        </p:nvSpPr>
        <p:spPr bwMode="auto">
          <a:xfrm flipH="1">
            <a:off x="8630486" y="6657617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11244654" y="6669405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11397054" y="6657617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8784918" y="6658947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8782886" y="4661235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11397054" y="4661235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772775" y="926998"/>
            <a:ext cx="6325850" cy="3376248"/>
          </a:xfrm>
          <a:prstGeom prst="triangle">
            <a:avLst>
              <a:gd name="adj" fmla="val 5023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449" tIns="18226" rIns="36449" bIns="18226" rtlCol="0" anchor="ctr"/>
          <a:lstStyle/>
          <a:p>
            <a:pPr algn="ctr"/>
            <a:endParaRPr lang="uz-Latn-UZ"/>
          </a:p>
        </p:txBody>
      </p:sp>
      <p:sp>
        <p:nvSpPr>
          <p:cNvPr id="11" name="TextBox 10"/>
          <p:cNvSpPr txBox="1"/>
          <p:nvPr/>
        </p:nvSpPr>
        <p:spPr>
          <a:xfrm>
            <a:off x="10624070" y="261004"/>
            <a:ext cx="623260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23805" y="4301916"/>
            <a:ext cx="453522" cy="667750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08198" y="4237372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6014" y="4184258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44114" y="18970"/>
            <a:ext cx="6713358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(10)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10950566" y="926998"/>
            <a:ext cx="0" cy="33762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ine 12"/>
          <p:cNvSpPr>
            <a:spLocks noChangeShapeType="1"/>
          </p:cNvSpPr>
          <p:nvPr/>
        </p:nvSpPr>
        <p:spPr bwMode="auto">
          <a:xfrm flipH="1">
            <a:off x="9563114" y="4033670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12085896" y="4097487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12238296" y="4085699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9704446" y="4007615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9791714" y="1918672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12085896" y="1918672"/>
            <a:ext cx="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2903" y="5958398"/>
            <a:ext cx="3474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ВС+2</a:t>
            </a:r>
            <a:r>
              <a:rPr lang="ru-RU" sz="36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sz="3600" b="1" dirty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=24</a:t>
            </a:r>
          </a:p>
        </p:txBody>
      </p:sp>
      <p:sp>
        <p:nvSpPr>
          <p:cNvPr id="29" name="Дуга 28"/>
          <p:cNvSpPr/>
          <p:nvPr/>
        </p:nvSpPr>
        <p:spPr>
          <a:xfrm rot="5400000">
            <a:off x="10385376" y="1601063"/>
            <a:ext cx="1063048" cy="6308586"/>
          </a:xfrm>
          <a:prstGeom prst="arc">
            <a:avLst>
              <a:gd name="adj1" fmla="val 16123401"/>
              <a:gd name="adj2" fmla="val 5372013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" name="Прямоугольник 29"/>
          <p:cNvSpPr/>
          <p:nvPr/>
        </p:nvSpPr>
        <p:spPr>
          <a:xfrm>
            <a:off x="5003834" y="5958397"/>
            <a:ext cx="3110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ВС+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8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=24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458200" y="5958396"/>
            <a:ext cx="2994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ВС=24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8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458200" y="6604727"/>
            <a:ext cx="3310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16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см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99933" y="6927892"/>
            <a:ext cx="5419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16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см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115" y="261004"/>
            <a:ext cx="3435885" cy="2499020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△АВС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=BC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BD=4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= 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12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см</a:t>
            </a:r>
            <a:endParaRPr lang="ru-RU" sz="32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△АВС -?</a:t>
            </a:r>
          </a:p>
        </p:txBody>
      </p:sp>
      <p:sp>
        <p:nvSpPr>
          <p:cNvPr id="35" name="Овал 34"/>
          <p:cNvSpPr/>
          <p:nvPr/>
        </p:nvSpPr>
        <p:spPr>
          <a:xfrm>
            <a:off x="3112278" y="3049057"/>
            <a:ext cx="914400" cy="159628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TextBox 35"/>
          <p:cNvSpPr txBox="1"/>
          <p:nvPr/>
        </p:nvSpPr>
        <p:spPr>
          <a:xfrm>
            <a:off x="669093" y="2592886"/>
            <a:ext cx="4828117" cy="1945023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Решение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=АВ+А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+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12</a:t>
            </a:r>
            <a:endParaRPr lang="ru-RU" sz="32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△В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CD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=В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DC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BD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12</a:t>
            </a:r>
            <a:endParaRPr lang="ru-RU" sz="44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6307" y="4591023"/>
            <a:ext cx="5451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АВ+ВС+АС+2В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2+1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3600" dirty="0"/>
          </a:p>
        </p:txBody>
      </p:sp>
      <p:sp>
        <p:nvSpPr>
          <p:cNvPr id="38" name="Дуга 37"/>
          <p:cNvSpPr/>
          <p:nvPr/>
        </p:nvSpPr>
        <p:spPr>
          <a:xfrm rot="5400000">
            <a:off x="1275614" y="3621744"/>
            <a:ext cx="648639" cy="2695843"/>
          </a:xfrm>
          <a:prstGeom prst="arc">
            <a:avLst>
              <a:gd name="adj1" fmla="val 16123401"/>
              <a:gd name="adj2" fmla="val 5386822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780766" y="5274454"/>
            <a:ext cx="16383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3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ВС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3000" dirty="0"/>
          </a:p>
        </p:txBody>
      </p:sp>
    </p:spTree>
    <p:extLst>
      <p:ext uri="{BB962C8B-B14F-4D97-AF65-F5344CB8AC3E}">
        <p14:creationId xmlns:p14="http://schemas.microsoft.com/office/powerpoint/2010/main" val="68883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0" grpId="0"/>
      <p:bldP spid="31" grpId="0"/>
      <p:bldP spid="32" grpId="0"/>
      <p:bldP spid="33" grpId="0"/>
      <p:bldP spid="35" grpId="0" animBg="1"/>
      <p:bldP spid="37" grpId="0"/>
      <p:bldP spid="38" grpId="0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652" y="1509659"/>
            <a:ext cx="136398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1. Сложите 2 треугольника из 5 равных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палочек.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9152" y="771144"/>
            <a:ext cx="102108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Геометрические головоломки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4114" y="18970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(стр. 57)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4652" y="3473196"/>
            <a:ext cx="0" cy="2657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172201" y="5105400"/>
            <a:ext cx="352889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172200" y="2813304"/>
            <a:ext cx="1764447" cy="2292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936647" y="2813304"/>
            <a:ext cx="1791879" cy="2292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7936647" y="5039868"/>
            <a:ext cx="1740065" cy="21427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95400" y="3429000"/>
            <a:ext cx="0" cy="2657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05000" y="3453384"/>
            <a:ext cx="0" cy="2657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67000" y="3429000"/>
            <a:ext cx="0" cy="2657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29000" y="3453384"/>
            <a:ext cx="0" cy="2657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72201" y="5039868"/>
            <a:ext cx="1764446" cy="21427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9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9194543">
            <a:off x="4850394" y="4483389"/>
            <a:ext cx="4114800" cy="2187251"/>
          </a:xfrm>
          <a:prstGeom prst="triangle">
            <a:avLst>
              <a:gd name="adj" fmla="val 68170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Равнобедренный треугольник 2"/>
          <p:cNvSpPr/>
          <p:nvPr/>
        </p:nvSpPr>
        <p:spPr>
          <a:xfrm rot="3532872">
            <a:off x="1043705" y="586073"/>
            <a:ext cx="2820493" cy="3245456"/>
          </a:xfrm>
          <a:prstGeom prst="triangle">
            <a:avLst>
              <a:gd name="adj" fmla="val 35568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41102" y="915955"/>
            <a:ext cx="3962400" cy="2140377"/>
          </a:xfrm>
          <a:prstGeom prst="triangle">
            <a:avLst>
              <a:gd name="adj" fmla="val 77255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450196" y="3434969"/>
            <a:ext cx="2438401" cy="3002124"/>
          </a:xfrm>
          <a:prstGeom prst="triangle">
            <a:avLst>
              <a:gd name="adj" fmla="val 0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90938" y="6019800"/>
            <a:ext cx="3505200" cy="1631302"/>
          </a:xfrm>
          <a:prstGeom prst="triangle">
            <a:avLst>
              <a:gd name="adj" fmla="val 50395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619212">
            <a:off x="8333911" y="4407548"/>
            <a:ext cx="4724400" cy="1045028"/>
          </a:xfrm>
          <a:prstGeom prst="triangle">
            <a:avLst>
              <a:gd name="adj" fmla="val 36175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0" name="Прямая соединительная линия 9"/>
          <p:cNvCxnSpPr>
            <a:stCxn id="5" idx="2"/>
          </p:cNvCxnSpPr>
          <p:nvPr/>
        </p:nvCxnSpPr>
        <p:spPr>
          <a:xfrm flipV="1">
            <a:off x="3450196" y="5110980"/>
            <a:ext cx="1371600" cy="132611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038133" y="4509408"/>
            <a:ext cx="1440106" cy="322922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27324" y="6749920"/>
            <a:ext cx="914400" cy="91440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0"/>
          </p:cNvCxnSpPr>
          <p:nvPr/>
        </p:nvCxnSpPr>
        <p:spPr>
          <a:xfrm flipH="1">
            <a:off x="9862851" y="4101144"/>
            <a:ext cx="721379" cy="82891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5902" y="1808331"/>
            <a:ext cx="2105822" cy="127285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351106" y="1948013"/>
            <a:ext cx="2452396" cy="1133171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48404" y="298636"/>
            <a:ext cx="7932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Определите элементы треугольников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21097" y="1118974"/>
            <a:ext cx="1864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Высота: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58400" y="2921391"/>
            <a:ext cx="2106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Медиана: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86897" y="1986143"/>
            <a:ext cx="2917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Биссектриса: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38133" y="1309423"/>
            <a:ext cx="267806" cy="349121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76254" y="2168388"/>
            <a:ext cx="340631" cy="346211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 rot="1949718">
            <a:off x="2135468" y="2687653"/>
            <a:ext cx="416142" cy="334197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5" name="Прямоугольник 44"/>
          <p:cNvSpPr/>
          <p:nvPr/>
        </p:nvSpPr>
        <p:spPr>
          <a:xfrm rot="17599836">
            <a:off x="7379958" y="4575701"/>
            <a:ext cx="387371" cy="38100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7" name="Дуга 46"/>
          <p:cNvSpPr/>
          <p:nvPr/>
        </p:nvSpPr>
        <p:spPr>
          <a:xfrm rot="20736199">
            <a:off x="2992997" y="5925014"/>
            <a:ext cx="914400" cy="914400"/>
          </a:xfrm>
          <a:prstGeom prst="arc">
            <a:avLst>
              <a:gd name="adj1" fmla="val 16918049"/>
              <a:gd name="adj2" fmla="val 19833904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8" name="Дуга 47"/>
          <p:cNvSpPr/>
          <p:nvPr/>
        </p:nvSpPr>
        <p:spPr>
          <a:xfrm rot="11256551">
            <a:off x="10077612" y="3491483"/>
            <a:ext cx="914400" cy="914400"/>
          </a:xfrm>
          <a:prstGeom prst="arc">
            <a:avLst>
              <a:gd name="adj1" fmla="val 17422131"/>
              <a:gd name="adj2" fmla="val 21036484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9" name="Дуга 48"/>
          <p:cNvSpPr/>
          <p:nvPr/>
        </p:nvSpPr>
        <p:spPr>
          <a:xfrm>
            <a:off x="3139995" y="6082034"/>
            <a:ext cx="914400" cy="914400"/>
          </a:xfrm>
          <a:prstGeom prst="arc">
            <a:avLst>
              <a:gd name="adj1" fmla="val 17414437"/>
              <a:gd name="adj2" fmla="val 2090446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0" name="Дуга 49"/>
          <p:cNvSpPr/>
          <p:nvPr/>
        </p:nvSpPr>
        <p:spPr>
          <a:xfrm rot="9026407">
            <a:off x="10230492" y="3630172"/>
            <a:ext cx="738180" cy="892426"/>
          </a:xfrm>
          <a:prstGeom prst="arc">
            <a:avLst>
              <a:gd name="adj1" fmla="val 16200000"/>
              <a:gd name="adj2" fmla="val 2049105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6" name="Овал 55"/>
          <p:cNvSpPr/>
          <p:nvPr/>
        </p:nvSpPr>
        <p:spPr>
          <a:xfrm>
            <a:off x="845115" y="6221939"/>
            <a:ext cx="625170" cy="5894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869653" y="3694116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10321457" y="5774036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6172036" y="4023394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016885" y="1337522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851703" y="950167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12395401" y="2854751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12765917" y="1948012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2004875" y="1948013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12765917" y="1072321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11881153" y="1097901"/>
            <a:ext cx="540685" cy="5606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812492" y="6316241"/>
            <a:ext cx="265782" cy="22299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89154" y="6996434"/>
            <a:ext cx="265782" cy="22299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22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399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219200" y="1345925"/>
            <a:ext cx="12496800" cy="330227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геометрические головоломки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2, 3 (стр.57).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2764" y="2304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8378" y="1176034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62386" y="2743200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629400" y="4419600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249" y="646331"/>
            <a:ext cx="140208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у треугольника равны две стороны,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то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он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будет ................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2. Что бы найти периметр треугольника  ........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Фигура, образованная замкнутой ломаной без самопересечений,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называется   …………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4. У треугольника, все стороны которого равны,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все  ........   будут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равными.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5. Перпендикуляр, опущенный из вершины треугольника на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противолежащую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сторону-  ………    треугольника.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6. 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............             треугольника все углы острые.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Отрезок, соединяющий вершину треугольника с серединой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противолежащей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стороны-     ............     треугольника.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..............             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треугольника один угол прямой. 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34600" y="1081662"/>
            <a:ext cx="378340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равнобедренным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8200" y="1679965"/>
            <a:ext cx="459671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адо сложить длины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трёх сторон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1590" y="3159650"/>
            <a:ext cx="3962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многоугольником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65617" y="3501191"/>
            <a:ext cx="118596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024449"/>
            <a:ext cx="168289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высота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3469" y="5562600"/>
            <a:ext cx="341343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остроугольного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6472284"/>
            <a:ext cx="193193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1461" y="7057059"/>
            <a:ext cx="352025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прямоугольного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5116" y="0"/>
            <a:ext cx="12550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Заполните пропуски в соответствии со смыслом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7125" y="7303043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4" name="AutoShape 6"/>
          <p:cNvSpPr>
            <a:spLocks noChangeArrowheads="1"/>
          </p:cNvSpPr>
          <p:nvPr/>
        </p:nvSpPr>
        <p:spPr bwMode="auto">
          <a:xfrm rot="246216">
            <a:off x="2976404" y="3028700"/>
            <a:ext cx="3864167" cy="3004364"/>
          </a:xfrm>
          <a:prstGeom prst="triangle">
            <a:avLst>
              <a:gd name="adj" fmla="val 31347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63500">
            <a:solidFill>
              <a:srgbClr val="0099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 rot="1713003">
            <a:off x="3428626" y="4929582"/>
            <a:ext cx="2596759" cy="685895"/>
          </a:xfrm>
          <a:prstGeom prst="rect">
            <a:avLst/>
          </a:prstGeom>
          <a:noFill/>
          <a:ln w="635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ru-RU" sz="36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1016" name="Group 8"/>
          <p:cNvGrpSpPr>
            <a:grpSpLocks/>
          </p:cNvGrpSpPr>
          <p:nvPr/>
        </p:nvGrpSpPr>
        <p:grpSpPr bwMode="auto">
          <a:xfrm>
            <a:off x="2997392" y="3896870"/>
            <a:ext cx="1014539" cy="1436245"/>
            <a:chOff x="368" y="1516"/>
            <a:chExt cx="455" cy="1100"/>
          </a:xfrm>
        </p:grpSpPr>
        <p:sp>
          <p:nvSpPr>
            <p:cNvPr id="171017" name="Freeform 9"/>
            <p:cNvSpPr>
              <a:spLocks/>
            </p:cNvSpPr>
            <p:nvPr/>
          </p:nvSpPr>
          <p:spPr bwMode="auto">
            <a:xfrm>
              <a:off x="368" y="2552"/>
              <a:ext cx="176" cy="64"/>
            </a:xfrm>
            <a:custGeom>
              <a:avLst/>
              <a:gdLst>
                <a:gd name="T0" fmla="*/ 0 w 176"/>
                <a:gd name="T1" fmla="*/ 0 h 64"/>
                <a:gd name="T2" fmla="*/ 176 w 176"/>
                <a:gd name="T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6" h="64">
                  <a:moveTo>
                    <a:pt x="0" y="0"/>
                  </a:moveTo>
                  <a:lnTo>
                    <a:pt x="176" y="64"/>
                  </a:ln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018" name="Freeform 10"/>
            <p:cNvSpPr>
              <a:spLocks/>
            </p:cNvSpPr>
            <p:nvPr/>
          </p:nvSpPr>
          <p:spPr bwMode="auto">
            <a:xfrm>
              <a:off x="671" y="1516"/>
              <a:ext cx="152" cy="64"/>
            </a:xfrm>
            <a:custGeom>
              <a:avLst/>
              <a:gdLst>
                <a:gd name="T0" fmla="*/ 152 w 152"/>
                <a:gd name="T1" fmla="*/ 64 h 64"/>
                <a:gd name="T2" fmla="*/ 0 w 152"/>
                <a:gd name="T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64">
                  <a:moveTo>
                    <a:pt x="152" y="64"/>
                  </a:moveTo>
                  <a:lnTo>
                    <a:pt x="0" y="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019" name="Freeform 11"/>
          <p:cNvSpPr>
            <a:spLocks/>
          </p:cNvSpPr>
          <p:nvPr/>
        </p:nvSpPr>
        <p:spPr bwMode="auto">
          <a:xfrm>
            <a:off x="3525811" y="4539771"/>
            <a:ext cx="3121659" cy="1577258"/>
          </a:xfrm>
          <a:custGeom>
            <a:avLst/>
            <a:gdLst>
              <a:gd name="T0" fmla="*/ 1400 w 1400"/>
              <a:gd name="T1" fmla="*/ 1208 h 1208"/>
              <a:gd name="T2" fmla="*/ 0 w 1400"/>
              <a:gd name="T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0" h="1208">
                <a:moveTo>
                  <a:pt x="1400" y="1208"/>
                </a:moveTo>
                <a:lnTo>
                  <a:pt x="0" y="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1366463" y="6523831"/>
            <a:ext cx="12616181" cy="147072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Отрезок 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биссектрисы угла треугольника, соединяющий вершину треугольника с точкой противоположной стороны, называется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биссектрисой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46748" y="3803978"/>
            <a:ext cx="288035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медиана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03334" y="2801179"/>
            <a:ext cx="35435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биссектриса</a:t>
            </a:r>
          </a:p>
        </p:txBody>
      </p:sp>
      <p:sp>
        <p:nvSpPr>
          <p:cNvPr id="171025" name="AutoShape 17"/>
          <p:cNvSpPr>
            <a:spLocks noChangeArrowheads="1"/>
          </p:cNvSpPr>
          <p:nvPr/>
        </p:nvSpPr>
        <p:spPr bwMode="auto">
          <a:xfrm>
            <a:off x="6248400" y="2249178"/>
            <a:ext cx="4097021" cy="3000374"/>
          </a:xfrm>
          <a:prstGeom prst="triangle">
            <a:avLst>
              <a:gd name="adj" fmla="val 29884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63500">
            <a:solidFill>
              <a:srgbClr val="0099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1026" name="Group 18"/>
          <p:cNvGrpSpPr>
            <a:grpSpLocks/>
          </p:cNvGrpSpPr>
          <p:nvPr/>
        </p:nvGrpSpPr>
        <p:grpSpPr bwMode="auto">
          <a:xfrm>
            <a:off x="7189003" y="-1338103"/>
            <a:ext cx="807720" cy="7861934"/>
            <a:chOff x="1791" y="56"/>
            <a:chExt cx="136" cy="2289"/>
          </a:xfrm>
        </p:grpSpPr>
        <p:sp>
          <p:nvSpPr>
            <p:cNvPr id="171027" name="Freeform 19"/>
            <p:cNvSpPr>
              <a:spLocks/>
            </p:cNvSpPr>
            <p:nvPr/>
          </p:nvSpPr>
          <p:spPr bwMode="auto">
            <a:xfrm>
              <a:off x="1816" y="56"/>
              <a:ext cx="21" cy="1061"/>
            </a:xfrm>
            <a:custGeom>
              <a:avLst/>
              <a:gdLst>
                <a:gd name="T0" fmla="*/ 21 w 21"/>
                <a:gd name="T1" fmla="*/ 1061 h 1061"/>
                <a:gd name="T2" fmla="*/ 0 w 21"/>
                <a:gd name="T3" fmla="*/ 0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061">
                  <a:moveTo>
                    <a:pt x="21" y="1061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1028" name="Group 20"/>
            <p:cNvGrpSpPr>
              <a:grpSpLocks/>
            </p:cNvGrpSpPr>
            <p:nvPr/>
          </p:nvGrpSpPr>
          <p:grpSpPr bwMode="auto">
            <a:xfrm>
              <a:off x="1791" y="1117"/>
              <a:ext cx="136" cy="1228"/>
              <a:chOff x="2426" y="2656"/>
              <a:chExt cx="136" cy="1228"/>
            </a:xfrm>
          </p:grpSpPr>
          <p:sp>
            <p:nvSpPr>
              <p:cNvPr id="171029" name="AutoShape 21"/>
              <p:cNvSpPr>
                <a:spLocks noChangeArrowheads="1"/>
              </p:cNvSpPr>
              <p:nvPr/>
            </p:nvSpPr>
            <p:spPr bwMode="auto">
              <a:xfrm>
                <a:off x="2426" y="3612"/>
                <a:ext cx="136" cy="27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0066FF"/>
                  </a:gs>
                  <a:gs pos="50000">
                    <a:srgbClr val="0000FF"/>
                  </a:gs>
                  <a:gs pos="100000">
                    <a:srgbClr val="0066FF"/>
                  </a:gs>
                </a:gsLst>
                <a:lin ang="5400000" scaled="1"/>
              </a:gra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sz="37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1030" name="Freeform 22"/>
              <p:cNvSpPr>
                <a:spLocks/>
              </p:cNvSpPr>
              <p:nvPr/>
            </p:nvSpPr>
            <p:spPr bwMode="auto">
              <a:xfrm>
                <a:off x="2480" y="2656"/>
                <a:ext cx="8" cy="1000"/>
              </a:xfrm>
              <a:custGeom>
                <a:avLst/>
                <a:gdLst>
                  <a:gd name="T0" fmla="*/ 0 w 8"/>
                  <a:gd name="T1" fmla="*/ 0 h 1000"/>
                  <a:gd name="T2" fmla="*/ 8 w 8"/>
                  <a:gd name="T3" fmla="*/ 10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000">
                    <a:moveTo>
                      <a:pt x="0" y="0"/>
                    </a:moveTo>
                    <a:lnTo>
                      <a:pt x="8" y="10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71031" name="Freeform 23"/>
          <p:cNvSpPr>
            <a:spLocks/>
          </p:cNvSpPr>
          <p:nvPr/>
        </p:nvSpPr>
        <p:spPr bwMode="auto">
          <a:xfrm>
            <a:off x="7482840" y="2223959"/>
            <a:ext cx="20320" cy="3017520"/>
          </a:xfrm>
          <a:custGeom>
            <a:avLst/>
            <a:gdLst>
              <a:gd name="T0" fmla="*/ 0 w 8"/>
              <a:gd name="T1" fmla="*/ 0 h 1584"/>
              <a:gd name="T2" fmla="*/ 8 w 8"/>
              <a:gd name="T3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584">
                <a:moveTo>
                  <a:pt x="0" y="0"/>
                </a:moveTo>
                <a:lnTo>
                  <a:pt x="8" y="1584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1032" name="Group 24"/>
          <p:cNvGrpSpPr>
            <a:grpSpLocks/>
          </p:cNvGrpSpPr>
          <p:nvPr/>
        </p:nvGrpSpPr>
        <p:grpSpPr bwMode="auto">
          <a:xfrm flipH="1">
            <a:off x="7135140" y="4982399"/>
            <a:ext cx="345440" cy="259080"/>
            <a:chOff x="2789" y="1888"/>
            <a:chExt cx="136" cy="136"/>
          </a:xfrm>
        </p:grpSpPr>
        <p:sp>
          <p:nvSpPr>
            <p:cNvPr id="171033" name="Line 25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034" name="Freeform 26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635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035" name="Text Box 27"/>
          <p:cNvSpPr txBox="1">
            <a:spLocks noChangeArrowheads="1"/>
          </p:cNvSpPr>
          <p:nvPr/>
        </p:nvSpPr>
        <p:spPr bwMode="auto">
          <a:xfrm>
            <a:off x="7307860" y="2365123"/>
            <a:ext cx="810420" cy="3640550"/>
          </a:xfrm>
          <a:prstGeom prst="rect">
            <a:avLst/>
          </a:prstGeom>
          <a:noFill/>
          <a:ln w="635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r>
              <a:rPr lang="ru-RU" sz="32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Ы</a:t>
            </a:r>
            <a:endParaRPr lang="ru-RU" sz="32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 С</a:t>
            </a:r>
          </a:p>
          <a:p>
            <a:r>
              <a:rPr lang="ru-RU" sz="32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 О</a:t>
            </a:r>
          </a:p>
          <a:p>
            <a:r>
              <a:rPr lang="ru-RU" sz="32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 Т</a:t>
            </a:r>
          </a:p>
          <a:p>
            <a:r>
              <a:rPr lang="ru-RU" sz="32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 А</a:t>
            </a:r>
          </a:p>
          <a:p>
            <a:endParaRPr lang="ru-RU" sz="32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6" name="AutoShape 28"/>
          <p:cNvSpPr>
            <a:spLocks noChangeArrowheads="1"/>
          </p:cNvSpPr>
          <p:nvPr/>
        </p:nvSpPr>
        <p:spPr bwMode="auto">
          <a:xfrm>
            <a:off x="10044061" y="2678884"/>
            <a:ext cx="3989123" cy="3335619"/>
          </a:xfrm>
          <a:prstGeom prst="triangle">
            <a:avLst>
              <a:gd name="adj" fmla="val 39731"/>
            </a:avLst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35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1037" name="Group 29"/>
          <p:cNvGrpSpPr>
            <a:grpSpLocks/>
          </p:cNvGrpSpPr>
          <p:nvPr/>
        </p:nvGrpSpPr>
        <p:grpSpPr bwMode="auto">
          <a:xfrm>
            <a:off x="9873119" y="3703344"/>
            <a:ext cx="4687517" cy="2627145"/>
            <a:chOff x="627" y="1318"/>
            <a:chExt cx="1501" cy="898"/>
          </a:xfrm>
        </p:grpSpPr>
        <p:sp>
          <p:nvSpPr>
            <p:cNvPr id="171038" name="AutoShape 30"/>
            <p:cNvSpPr>
              <a:spLocks noChangeArrowheads="1"/>
            </p:cNvSpPr>
            <p:nvPr/>
          </p:nvSpPr>
          <p:spPr bwMode="auto">
            <a:xfrm rot="2442288">
              <a:off x="1689" y="1808"/>
              <a:ext cx="96" cy="167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039" name="AutoShape 31"/>
            <p:cNvSpPr>
              <a:spLocks noChangeArrowheads="1"/>
            </p:cNvSpPr>
            <p:nvPr/>
          </p:nvSpPr>
          <p:spPr bwMode="auto">
            <a:xfrm rot="1274280">
              <a:off x="1603" y="1943"/>
              <a:ext cx="93" cy="174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040" name="Freeform 32"/>
            <p:cNvSpPr>
              <a:spLocks/>
            </p:cNvSpPr>
            <p:nvPr/>
          </p:nvSpPr>
          <p:spPr bwMode="auto">
            <a:xfrm>
              <a:off x="627" y="1318"/>
              <a:ext cx="1501" cy="898"/>
            </a:xfrm>
            <a:custGeom>
              <a:avLst/>
              <a:gdLst>
                <a:gd name="T0" fmla="*/ 2000 w 2000"/>
                <a:gd name="T1" fmla="*/ 1184 h 1184"/>
                <a:gd name="T2" fmla="*/ 0 w 2000"/>
                <a:gd name="T3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" h="1184">
                  <a:moveTo>
                    <a:pt x="2000" y="1184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CC0F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041" name="Freeform 33"/>
          <p:cNvSpPr>
            <a:spLocks/>
          </p:cNvSpPr>
          <p:nvPr/>
        </p:nvSpPr>
        <p:spPr bwMode="auto">
          <a:xfrm>
            <a:off x="10903035" y="4297173"/>
            <a:ext cx="3045567" cy="1726133"/>
          </a:xfrm>
          <a:custGeom>
            <a:avLst/>
            <a:gdLst>
              <a:gd name="T0" fmla="*/ 0 w 1625"/>
              <a:gd name="T1" fmla="*/ 0 h 1049"/>
              <a:gd name="T2" fmla="*/ 1625 w 1625"/>
              <a:gd name="T3" fmla="*/ 1049 h 10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25" h="1049">
                <a:moveTo>
                  <a:pt x="0" y="0"/>
                </a:moveTo>
                <a:lnTo>
                  <a:pt x="1625" y="1049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2" name="Text Box 34"/>
          <p:cNvSpPr txBox="1">
            <a:spLocks noChangeArrowheads="1"/>
          </p:cNvSpPr>
          <p:nvPr/>
        </p:nvSpPr>
        <p:spPr bwMode="auto">
          <a:xfrm rot="1691463">
            <a:off x="10883299" y="4331860"/>
            <a:ext cx="2819175" cy="624340"/>
          </a:xfrm>
          <a:prstGeom prst="rect">
            <a:avLst/>
          </a:prstGeom>
          <a:noFill/>
          <a:ln w="635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биссектриса</a:t>
            </a:r>
            <a:endParaRPr lang="ru-RU" sz="32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1043" name="Picture 35" descr="gr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7198" flipH="1">
            <a:off x="9395504" y="4575103"/>
            <a:ext cx="5361939" cy="44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491514" y="1155582"/>
            <a:ext cx="13910287" cy="14707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Перпендикуляр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проведенный из вершины треугольника к прямой, содержащей противоположную сторону, называется 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высотой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91514" y="141294"/>
            <a:ext cx="13541669" cy="1024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Отрезок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соединяющий вершину треугольника с серединой противоположной стороны, называется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медианой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323781" y="4828079"/>
            <a:ext cx="2185540" cy="762840"/>
          </a:xfrm>
          <a:prstGeom prst="rect">
            <a:avLst/>
          </a:prstGeom>
          <a:noFill/>
          <a:ln w="635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высота</a:t>
            </a:r>
          </a:p>
        </p:txBody>
      </p:sp>
    </p:spTree>
    <p:extLst>
      <p:ext uri="{BB962C8B-B14F-4D97-AF65-F5344CB8AC3E}">
        <p14:creationId xmlns:p14="http://schemas.microsoft.com/office/powerpoint/2010/main" val="15880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1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2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17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17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24"/>
                  </p:tgtEl>
                </p:cond>
              </p:nextCondLst>
            </p:seq>
          </p:childTnLst>
        </p:cTn>
      </p:par>
    </p:tnLst>
    <p:bldLst>
      <p:bldP spid="171015" grpId="0"/>
      <p:bldP spid="171019" grpId="0" animBg="1"/>
      <p:bldP spid="171021" grpId="0" animBg="1"/>
      <p:bldP spid="171031" grpId="0" animBg="1"/>
      <p:bldP spid="171035" grpId="0"/>
      <p:bldP spid="171041" grpId="0" animBg="1"/>
      <p:bldP spid="171042" grpId="0"/>
      <p:bldP spid="171020" grpId="0"/>
      <p:bldP spid="1710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AutoShape 2"/>
          <p:cNvSpPr>
            <a:spLocks noChangeArrowheads="1"/>
          </p:cNvSpPr>
          <p:nvPr/>
        </p:nvSpPr>
        <p:spPr bwMode="auto">
          <a:xfrm>
            <a:off x="4524232" y="4065692"/>
            <a:ext cx="9677400" cy="284988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7404592" y="4065692"/>
            <a:ext cx="805179" cy="284988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8" name="Line 4"/>
          <p:cNvSpPr>
            <a:spLocks noChangeShapeType="1"/>
          </p:cNvSpPr>
          <p:nvPr/>
        </p:nvSpPr>
        <p:spPr bwMode="auto">
          <a:xfrm flipV="1">
            <a:off x="4524232" y="5534446"/>
            <a:ext cx="6334760" cy="138112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 flipH="1" flipV="1">
            <a:off x="5215112" y="3286546"/>
            <a:ext cx="2189480" cy="779146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 flipV="1">
            <a:off x="4524231" y="3744275"/>
            <a:ext cx="1958340" cy="3171297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 flipH="1">
            <a:off x="5907496" y="3646509"/>
            <a:ext cx="173992" cy="2590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5907495" y="3905589"/>
            <a:ext cx="405369" cy="10634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3" name="AutoShape 9"/>
          <p:cNvSpPr>
            <a:spLocks noChangeArrowheads="1"/>
          </p:cNvSpPr>
          <p:nvPr/>
        </p:nvSpPr>
        <p:spPr bwMode="auto">
          <a:xfrm rot="35032841">
            <a:off x="7633192" y="4237142"/>
            <a:ext cx="327659" cy="348614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4" name="AutoShape 10"/>
          <p:cNvSpPr>
            <a:spLocks noChangeArrowheads="1"/>
          </p:cNvSpPr>
          <p:nvPr/>
        </p:nvSpPr>
        <p:spPr bwMode="auto">
          <a:xfrm rot="17086919">
            <a:off x="7168687" y="4300959"/>
            <a:ext cx="245746" cy="464819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H="1">
            <a:off x="8900650" y="4583852"/>
            <a:ext cx="345440" cy="43243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 flipH="1">
            <a:off x="12126450" y="5879252"/>
            <a:ext cx="345440" cy="43243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6278338" y="3013209"/>
            <a:ext cx="672561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13716001" y="6829846"/>
            <a:ext cx="1012498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7236259" y="3362855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3947651" y="6744122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7864331" y="6915572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0788534" y="4818017"/>
            <a:ext cx="71263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02826" y="168482"/>
            <a:ext cx="1466921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рисунке построены высота, биссектриса,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медиана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1417558" y="2254439"/>
            <a:ext cx="255128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Медиана</a:t>
            </a:r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1417558" y="3790932"/>
            <a:ext cx="224164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Высота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994919" y="940259"/>
            <a:ext cx="35964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Биссектриса</a:t>
            </a: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3151535" y="4553772"/>
            <a:ext cx="1360249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СО</a:t>
            </a:r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174185" y="2858324"/>
            <a:ext cx="1360249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СО</a:t>
            </a:r>
          </a:p>
        </p:txBody>
      </p: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203202" y="1521283"/>
            <a:ext cx="1360249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СО</a:t>
            </a:r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3354918" y="1527883"/>
            <a:ext cx="1390707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3326049" y="2865268"/>
            <a:ext cx="1390707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203202" y="4571796"/>
            <a:ext cx="1390707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1771876" y="1521283"/>
            <a:ext cx="1236818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ВК</a:t>
            </a:r>
          </a:p>
        </p:txBody>
      </p:sp>
      <p:sp>
        <p:nvSpPr>
          <p:cNvPr id="175134" name="Text Box 30"/>
          <p:cNvSpPr txBox="1">
            <a:spLocks noChangeArrowheads="1"/>
          </p:cNvSpPr>
          <p:nvPr/>
        </p:nvSpPr>
        <p:spPr bwMode="auto">
          <a:xfrm>
            <a:off x="1830392" y="2878791"/>
            <a:ext cx="1236818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ВК</a:t>
            </a: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1768828" y="4511755"/>
            <a:ext cx="1236818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ВК</a:t>
            </a:r>
          </a:p>
        </p:txBody>
      </p:sp>
      <p:sp>
        <p:nvSpPr>
          <p:cNvPr id="175136" name="Text Box 32"/>
          <p:cNvSpPr txBox="1">
            <a:spLocks noChangeArrowheads="1"/>
          </p:cNvSpPr>
          <p:nvPr/>
        </p:nvSpPr>
        <p:spPr bwMode="auto">
          <a:xfrm rot="-924437">
            <a:off x="5262875" y="5714049"/>
            <a:ext cx="2503191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137" name="Text Box 33"/>
          <p:cNvSpPr txBox="1">
            <a:spLocks noChangeArrowheads="1"/>
          </p:cNvSpPr>
          <p:nvPr/>
        </p:nvSpPr>
        <p:spPr bwMode="auto">
          <a:xfrm rot="4604160">
            <a:off x="7014984" y="5217158"/>
            <a:ext cx="2186373" cy="5012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биссектриса</a:t>
            </a:r>
            <a:endParaRPr lang="ru-RU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138" name="Text Box 34"/>
          <p:cNvSpPr txBox="1">
            <a:spLocks noChangeArrowheads="1"/>
          </p:cNvSpPr>
          <p:nvPr/>
        </p:nvSpPr>
        <p:spPr bwMode="auto">
          <a:xfrm rot="18254097">
            <a:off x="4221992" y="4643248"/>
            <a:ext cx="2505076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ВЫСОТА</a:t>
            </a:r>
            <a:endParaRPr lang="ru-RU" sz="32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140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03202" y="7382716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420561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500" fill="hold"/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7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" fill="hold"/>
                                        <p:tgtEl>
                                          <p:spTgt spid="17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2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7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500" fill="hold"/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500" fill="hold"/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7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" fill="hold"/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35"/>
                  </p:tgtEl>
                </p:cond>
              </p:nextCondLst>
            </p:seq>
          </p:childTnLst>
        </p:cTn>
      </p:par>
    </p:tnLst>
    <p:bldLst>
      <p:bldP spid="175128" grpId="0"/>
      <p:bldP spid="175129" grpId="0"/>
      <p:bldP spid="175130" grpId="0"/>
      <p:bldP spid="175132" grpId="0"/>
      <p:bldP spid="175134" grpId="0"/>
      <p:bldP spid="175135" grpId="0"/>
      <p:bldP spid="1751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ChangeArrowheads="1"/>
          </p:cNvSpPr>
          <p:nvPr/>
        </p:nvSpPr>
        <p:spPr bwMode="auto">
          <a:xfrm rot="246216">
            <a:off x="840742" y="2125980"/>
            <a:ext cx="4401819" cy="4383406"/>
          </a:xfrm>
          <a:prstGeom prst="triangle">
            <a:avLst>
              <a:gd name="adj" fmla="val 31347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0099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 rot="2192912">
            <a:off x="1613870" y="4364317"/>
            <a:ext cx="2855562" cy="8397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46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ru-RU" sz="46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2" name="AutoShape 4"/>
          <p:cNvSpPr>
            <a:spLocks noChangeArrowheads="1"/>
          </p:cNvSpPr>
          <p:nvPr/>
        </p:nvSpPr>
        <p:spPr bwMode="auto">
          <a:xfrm>
            <a:off x="4798062" y="2270760"/>
            <a:ext cx="9677400" cy="284988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838200" y="304800"/>
            <a:ext cx="12480292" cy="10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Отрезок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соединяющий вершину треугольника с серединой противоположной стороны, называется 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медианой 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6" name="Freeform 8"/>
          <p:cNvSpPr>
            <a:spLocks/>
          </p:cNvSpPr>
          <p:nvPr/>
        </p:nvSpPr>
        <p:spPr bwMode="auto">
          <a:xfrm>
            <a:off x="746760" y="5318760"/>
            <a:ext cx="447040" cy="121920"/>
          </a:xfrm>
          <a:custGeom>
            <a:avLst/>
            <a:gdLst>
              <a:gd name="T0" fmla="*/ 0 w 176"/>
              <a:gd name="T1" fmla="*/ 0 h 64"/>
              <a:gd name="T2" fmla="*/ 176 w 176"/>
              <a:gd name="T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64">
                <a:moveTo>
                  <a:pt x="0" y="0"/>
                </a:moveTo>
                <a:lnTo>
                  <a:pt x="176" y="64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7" name="Freeform 9"/>
          <p:cNvSpPr>
            <a:spLocks/>
          </p:cNvSpPr>
          <p:nvPr/>
        </p:nvSpPr>
        <p:spPr bwMode="auto">
          <a:xfrm>
            <a:off x="1701800" y="3169920"/>
            <a:ext cx="386080" cy="121920"/>
          </a:xfrm>
          <a:custGeom>
            <a:avLst/>
            <a:gdLst>
              <a:gd name="T0" fmla="*/ 152 w 152"/>
              <a:gd name="T1" fmla="*/ 64 h 64"/>
              <a:gd name="T2" fmla="*/ 0 w 152"/>
              <a:gd name="T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" h="64">
                <a:moveTo>
                  <a:pt x="152" y="64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8" name="Freeform 10"/>
          <p:cNvSpPr>
            <a:spLocks/>
          </p:cNvSpPr>
          <p:nvPr/>
        </p:nvSpPr>
        <p:spPr bwMode="auto">
          <a:xfrm>
            <a:off x="1455421" y="4312920"/>
            <a:ext cx="3556000" cy="2301240"/>
          </a:xfrm>
          <a:custGeom>
            <a:avLst/>
            <a:gdLst>
              <a:gd name="T0" fmla="*/ 1400 w 1400"/>
              <a:gd name="T1" fmla="*/ 1208 h 1208"/>
              <a:gd name="T2" fmla="*/ 0 w 1400"/>
              <a:gd name="T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0" h="1208">
                <a:moveTo>
                  <a:pt x="1400" y="1208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9" name="Freeform 11"/>
          <p:cNvSpPr>
            <a:spLocks/>
          </p:cNvSpPr>
          <p:nvPr/>
        </p:nvSpPr>
        <p:spPr bwMode="auto">
          <a:xfrm>
            <a:off x="7675880" y="2280286"/>
            <a:ext cx="2072640" cy="2849880"/>
          </a:xfrm>
          <a:custGeom>
            <a:avLst/>
            <a:gdLst>
              <a:gd name="T0" fmla="*/ 0 w 816"/>
              <a:gd name="T1" fmla="*/ 0 h 1496"/>
              <a:gd name="T2" fmla="*/ 816 w 816"/>
              <a:gd name="T3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6" h="1496">
                <a:moveTo>
                  <a:pt x="0" y="0"/>
                </a:moveTo>
                <a:lnTo>
                  <a:pt x="816" y="1496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40" name="Freeform 12"/>
          <p:cNvSpPr>
            <a:spLocks/>
          </p:cNvSpPr>
          <p:nvPr/>
        </p:nvSpPr>
        <p:spPr bwMode="auto">
          <a:xfrm>
            <a:off x="4775201" y="3741420"/>
            <a:ext cx="6456680" cy="1363980"/>
          </a:xfrm>
          <a:custGeom>
            <a:avLst/>
            <a:gdLst>
              <a:gd name="T0" fmla="*/ 0 w 2542"/>
              <a:gd name="T1" fmla="*/ 716 h 716"/>
              <a:gd name="T2" fmla="*/ 2542 w 2542"/>
              <a:gd name="T3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2" h="716">
                <a:moveTo>
                  <a:pt x="0" y="716"/>
                </a:moveTo>
                <a:lnTo>
                  <a:pt x="254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6141" name="Group 13"/>
          <p:cNvGrpSpPr>
            <a:grpSpLocks/>
          </p:cNvGrpSpPr>
          <p:nvPr/>
        </p:nvGrpSpPr>
        <p:grpSpPr bwMode="auto">
          <a:xfrm>
            <a:off x="9273542" y="2788920"/>
            <a:ext cx="3571240" cy="1727836"/>
            <a:chOff x="3651" y="1464"/>
            <a:chExt cx="1406" cy="907"/>
          </a:xfrm>
        </p:grpSpPr>
        <p:sp>
          <p:nvSpPr>
            <p:cNvPr id="176142" name="Line 14"/>
            <p:cNvSpPr>
              <a:spLocks noChangeShapeType="1"/>
            </p:cNvSpPr>
            <p:nvPr/>
          </p:nvSpPr>
          <p:spPr bwMode="auto">
            <a:xfrm flipH="1">
              <a:off x="3651" y="1464"/>
              <a:ext cx="136" cy="2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143" name="Line 15"/>
            <p:cNvSpPr>
              <a:spLocks noChangeShapeType="1"/>
            </p:cNvSpPr>
            <p:nvPr/>
          </p:nvSpPr>
          <p:spPr bwMode="auto">
            <a:xfrm flipH="1">
              <a:off x="4921" y="2144"/>
              <a:ext cx="136" cy="2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7429502" y="1592681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4320541" y="494919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1231880" y="3307080"/>
            <a:ext cx="71263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76147" name="Freeform 19"/>
          <p:cNvSpPr>
            <a:spLocks/>
          </p:cNvSpPr>
          <p:nvPr/>
        </p:nvSpPr>
        <p:spPr bwMode="auto">
          <a:xfrm>
            <a:off x="6164582" y="3682366"/>
            <a:ext cx="8201659" cy="1423034"/>
          </a:xfrm>
          <a:custGeom>
            <a:avLst/>
            <a:gdLst>
              <a:gd name="T0" fmla="*/ 3229 w 3229"/>
              <a:gd name="T1" fmla="*/ 747 h 747"/>
              <a:gd name="T2" fmla="*/ 0 w 3229"/>
              <a:gd name="T3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29" h="747">
                <a:moveTo>
                  <a:pt x="3229" y="747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6148" name="Group 20"/>
          <p:cNvGrpSpPr>
            <a:grpSpLocks/>
          </p:cNvGrpSpPr>
          <p:nvPr/>
        </p:nvGrpSpPr>
        <p:grpSpPr bwMode="auto">
          <a:xfrm>
            <a:off x="7429502" y="4892040"/>
            <a:ext cx="4262120" cy="432436"/>
            <a:chOff x="2925" y="2568"/>
            <a:chExt cx="1678" cy="227"/>
          </a:xfrm>
        </p:grpSpPr>
        <p:grpSp>
          <p:nvGrpSpPr>
            <p:cNvPr id="176149" name="Group 21"/>
            <p:cNvGrpSpPr>
              <a:grpSpLocks/>
            </p:cNvGrpSpPr>
            <p:nvPr/>
          </p:nvGrpSpPr>
          <p:grpSpPr bwMode="auto">
            <a:xfrm>
              <a:off x="4558" y="2568"/>
              <a:ext cx="45" cy="227"/>
              <a:chOff x="4876" y="2886"/>
              <a:chExt cx="45" cy="227"/>
            </a:xfrm>
          </p:grpSpPr>
          <p:sp>
            <p:nvSpPr>
              <p:cNvPr id="176150" name="Line 22"/>
              <p:cNvSpPr>
                <a:spLocks noChangeShapeType="1"/>
              </p:cNvSpPr>
              <p:nvPr/>
            </p:nvSpPr>
            <p:spPr bwMode="auto">
              <a:xfrm flipH="1">
                <a:off x="4921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51" name="Line 23"/>
              <p:cNvSpPr>
                <a:spLocks noChangeShapeType="1"/>
              </p:cNvSpPr>
              <p:nvPr/>
            </p:nvSpPr>
            <p:spPr bwMode="auto">
              <a:xfrm flipH="1">
                <a:off x="4876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6152" name="Group 24"/>
            <p:cNvGrpSpPr>
              <a:grpSpLocks/>
            </p:cNvGrpSpPr>
            <p:nvPr/>
          </p:nvGrpSpPr>
          <p:grpSpPr bwMode="auto">
            <a:xfrm>
              <a:off x="2925" y="2568"/>
              <a:ext cx="45" cy="227"/>
              <a:chOff x="4876" y="2886"/>
              <a:chExt cx="45" cy="227"/>
            </a:xfrm>
          </p:grpSpPr>
          <p:sp>
            <p:nvSpPr>
              <p:cNvPr id="176153" name="Line 25"/>
              <p:cNvSpPr>
                <a:spLocks noChangeShapeType="1"/>
              </p:cNvSpPr>
              <p:nvPr/>
            </p:nvSpPr>
            <p:spPr bwMode="auto">
              <a:xfrm flipH="1">
                <a:off x="4921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54" name="Line 26"/>
              <p:cNvSpPr>
                <a:spLocks noChangeShapeType="1"/>
              </p:cNvSpPr>
              <p:nvPr/>
            </p:nvSpPr>
            <p:spPr bwMode="auto">
              <a:xfrm flipH="1">
                <a:off x="4876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6155" name="Group 27"/>
          <p:cNvGrpSpPr>
            <a:grpSpLocks/>
          </p:cNvGrpSpPr>
          <p:nvPr/>
        </p:nvGrpSpPr>
        <p:grpSpPr bwMode="auto">
          <a:xfrm>
            <a:off x="5356861" y="2905126"/>
            <a:ext cx="1958339" cy="1468754"/>
            <a:chOff x="2109" y="1525"/>
            <a:chExt cx="771" cy="771"/>
          </a:xfrm>
        </p:grpSpPr>
        <p:grpSp>
          <p:nvGrpSpPr>
            <p:cNvPr id="176156" name="Group 28"/>
            <p:cNvGrpSpPr>
              <a:grpSpLocks/>
            </p:cNvGrpSpPr>
            <p:nvPr/>
          </p:nvGrpSpPr>
          <p:grpSpPr bwMode="auto">
            <a:xfrm rot="-3206768">
              <a:off x="2721" y="1457"/>
              <a:ext cx="91" cy="227"/>
              <a:chOff x="3288" y="3113"/>
              <a:chExt cx="91" cy="227"/>
            </a:xfrm>
          </p:grpSpPr>
          <p:sp>
            <p:nvSpPr>
              <p:cNvPr id="176157" name="Line 29"/>
              <p:cNvSpPr>
                <a:spLocks noChangeShapeType="1"/>
              </p:cNvSpPr>
              <p:nvPr/>
            </p:nvSpPr>
            <p:spPr bwMode="auto">
              <a:xfrm flipH="1">
                <a:off x="3333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58" name="Line 30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59" name="Line 31"/>
              <p:cNvSpPr>
                <a:spLocks noChangeShapeType="1"/>
              </p:cNvSpPr>
              <p:nvPr/>
            </p:nvSpPr>
            <p:spPr bwMode="auto">
              <a:xfrm flipH="1">
                <a:off x="3379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6160" name="Group 32"/>
            <p:cNvGrpSpPr>
              <a:grpSpLocks/>
            </p:cNvGrpSpPr>
            <p:nvPr/>
          </p:nvGrpSpPr>
          <p:grpSpPr bwMode="auto">
            <a:xfrm rot="-3206768">
              <a:off x="2177" y="2137"/>
              <a:ext cx="91" cy="227"/>
              <a:chOff x="3288" y="3113"/>
              <a:chExt cx="91" cy="227"/>
            </a:xfrm>
          </p:grpSpPr>
          <p:sp>
            <p:nvSpPr>
              <p:cNvPr id="176161" name="Line 33"/>
              <p:cNvSpPr>
                <a:spLocks noChangeShapeType="1"/>
              </p:cNvSpPr>
              <p:nvPr/>
            </p:nvSpPr>
            <p:spPr bwMode="auto">
              <a:xfrm flipH="1">
                <a:off x="3333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62" name="Line 34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63" name="Line 35"/>
              <p:cNvSpPr>
                <a:spLocks noChangeShapeType="1"/>
              </p:cNvSpPr>
              <p:nvPr/>
            </p:nvSpPr>
            <p:spPr bwMode="auto">
              <a:xfrm flipH="1">
                <a:off x="3379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13959841" y="506539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9504680" y="506539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b="1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5471160" y="3337560"/>
            <a:ext cx="672561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Q</a:t>
            </a:r>
            <a:endParaRPr lang="ru-RU" b="1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6167" name="Group 39"/>
          <p:cNvGrpSpPr>
            <a:grpSpLocks/>
          </p:cNvGrpSpPr>
          <p:nvPr/>
        </p:nvGrpSpPr>
        <p:grpSpPr bwMode="auto">
          <a:xfrm>
            <a:off x="8928101" y="3596640"/>
            <a:ext cx="594360" cy="723901"/>
            <a:chOff x="3515" y="1888"/>
            <a:chExt cx="234" cy="380"/>
          </a:xfrm>
        </p:grpSpPr>
        <p:sp>
          <p:nvSpPr>
            <p:cNvPr id="176168" name="Oval 40"/>
            <p:cNvSpPr>
              <a:spLocks noChangeArrowheads="1"/>
            </p:cNvSpPr>
            <p:nvPr/>
          </p:nvSpPr>
          <p:spPr bwMode="auto">
            <a:xfrm>
              <a:off x="3515" y="2160"/>
              <a:ext cx="91" cy="91"/>
            </a:xfrm>
            <a:prstGeom prst="ellipse">
              <a:avLst/>
            </a:prstGeom>
            <a:solidFill>
              <a:srgbClr val="FF0000"/>
            </a:solidFill>
            <a:ln w="76200">
              <a:noFill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169" name="Text Box 41"/>
            <p:cNvSpPr txBox="1">
              <a:spLocks noChangeArrowheads="1"/>
            </p:cNvSpPr>
            <p:nvPr/>
          </p:nvSpPr>
          <p:spPr bwMode="auto">
            <a:xfrm>
              <a:off x="3515" y="1888"/>
              <a:ext cx="234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6170" name="Text Box 42"/>
          <p:cNvSpPr txBox="1">
            <a:spLocks noChangeArrowheads="1"/>
          </p:cNvSpPr>
          <p:nvPr/>
        </p:nvSpPr>
        <p:spPr bwMode="auto">
          <a:xfrm>
            <a:off x="6162041" y="5842636"/>
            <a:ext cx="7156451" cy="14707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Медианы </a:t>
            </a:r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</a:p>
          <a:p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пересекаются в одной точке!</a:t>
            </a:r>
          </a:p>
          <a:p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Эта точка называется центр </a:t>
            </a:r>
            <a:r>
              <a:rPr lang="ru-RU" sz="2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тяжести.</a:t>
            </a:r>
            <a:endParaRPr lang="ru-RU" sz="2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4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9" grpId="0" animBg="1"/>
      <p:bldP spid="176140" grpId="0" animBg="1"/>
      <p:bldP spid="176146" grpId="0"/>
      <p:bldP spid="176147" grpId="0" animBg="1"/>
      <p:bldP spid="176165" grpId="0"/>
      <p:bldP spid="176166" grpId="0"/>
      <p:bldP spid="176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AutoShape 2"/>
          <p:cNvSpPr>
            <a:spLocks noChangeArrowheads="1"/>
          </p:cNvSpPr>
          <p:nvPr/>
        </p:nvSpPr>
        <p:spPr bwMode="auto">
          <a:xfrm>
            <a:off x="8696961" y="2733675"/>
            <a:ext cx="1590040" cy="3541395"/>
          </a:xfrm>
          <a:prstGeom prst="upArrowCallout">
            <a:avLst>
              <a:gd name="adj1" fmla="val 27463"/>
              <a:gd name="adj2" fmla="val 42657"/>
              <a:gd name="adj3" fmla="val 53448"/>
              <a:gd name="adj4" fmla="val 66667"/>
            </a:avLst>
          </a:prstGeom>
          <a:gradFill rotWithShape="1">
            <a:gsLst>
              <a:gs pos="0">
                <a:srgbClr val="CC6600"/>
              </a:gs>
              <a:gs pos="50000">
                <a:schemeClr val="accent1"/>
              </a:gs>
              <a:gs pos="100000">
                <a:srgbClr val="CC6600"/>
              </a:gs>
            </a:gsLst>
            <a:lin ang="189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66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flatTx/>
          </a:bodyPr>
          <a:lstStyle/>
          <a:p>
            <a:endParaRPr lang="uz-Latn-UZ"/>
          </a:p>
        </p:txBody>
      </p:sp>
      <p:sp>
        <p:nvSpPr>
          <p:cNvPr id="177155" name="AutoShape 3"/>
          <p:cNvSpPr>
            <a:spLocks noChangeArrowheads="1"/>
          </p:cNvSpPr>
          <p:nvPr/>
        </p:nvSpPr>
        <p:spPr bwMode="auto">
          <a:xfrm>
            <a:off x="3395982" y="2677667"/>
            <a:ext cx="1150619" cy="3716654"/>
          </a:xfrm>
          <a:prstGeom prst="upArrowCallout">
            <a:avLst>
              <a:gd name="adj1" fmla="val 10380"/>
              <a:gd name="adj2" fmla="val 25000"/>
              <a:gd name="adj3" fmla="val 98240"/>
              <a:gd name="adj4" fmla="val 66667"/>
            </a:avLst>
          </a:prstGeom>
          <a:gradFill rotWithShape="1">
            <a:gsLst>
              <a:gs pos="0">
                <a:srgbClr val="CC6600"/>
              </a:gs>
              <a:gs pos="50000">
                <a:schemeClr val="accent1"/>
              </a:gs>
              <a:gs pos="100000">
                <a:srgbClr val="CC6600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0622" tIns="65311" rIns="130622" bIns="65311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2128521" y="1986151"/>
            <a:ext cx="4607560" cy="979167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 flipV="1">
            <a:off x="3855721" y="2590037"/>
            <a:ext cx="228600" cy="8572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01320" y="6629400"/>
            <a:ext cx="13594080" cy="10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Треугольник, который опирается на опору по линии медианы, находится в </a:t>
            </a:r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равновесии.</a:t>
            </a:r>
            <a:endParaRPr lang="ru-RU" sz="2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 rot="530588">
            <a:off x="7495742" y="1921338"/>
            <a:ext cx="4085263" cy="1063324"/>
            <a:chOff x="3515" y="1434"/>
            <a:chExt cx="2177" cy="376"/>
          </a:xfrm>
        </p:grpSpPr>
        <p:sp>
          <p:nvSpPr>
            <p:cNvPr id="177161" name="Freeform 9"/>
            <p:cNvSpPr>
              <a:spLocks/>
            </p:cNvSpPr>
            <p:nvPr/>
          </p:nvSpPr>
          <p:spPr bwMode="auto">
            <a:xfrm>
              <a:off x="3515" y="1434"/>
              <a:ext cx="2177" cy="363"/>
            </a:xfrm>
            <a:custGeom>
              <a:avLst/>
              <a:gdLst>
                <a:gd name="T0" fmla="*/ 0 w 2177"/>
                <a:gd name="T1" fmla="*/ 363 h 363"/>
                <a:gd name="T2" fmla="*/ 2177 w 2177"/>
                <a:gd name="T3" fmla="*/ 363 h 363"/>
                <a:gd name="T4" fmla="*/ 1497 w 2177"/>
                <a:gd name="T5" fmla="*/ 0 h 363"/>
                <a:gd name="T6" fmla="*/ 0 w 2177"/>
                <a:gd name="T7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7" h="363">
                  <a:moveTo>
                    <a:pt x="0" y="363"/>
                  </a:moveTo>
                  <a:lnTo>
                    <a:pt x="2177" y="363"/>
                  </a:lnTo>
                  <a:lnTo>
                    <a:pt x="1497" y="0"/>
                  </a:lnTo>
                  <a:lnTo>
                    <a:pt x="0" y="36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7162" name="Line 10"/>
            <p:cNvSpPr>
              <a:spLocks noChangeShapeType="1"/>
            </p:cNvSpPr>
            <p:nvPr/>
          </p:nvSpPr>
          <p:spPr bwMode="auto">
            <a:xfrm flipH="1">
              <a:off x="4558" y="1434"/>
              <a:ext cx="454" cy="37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632462" y="221694"/>
            <a:ext cx="13362939" cy="147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Треугольник, который опирается на острие иглы в точке пересечения медиан, находится в равновесии! Точка, обладающая таким свойством, называется 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центром тяжести </a:t>
            </a:r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  <p:bldP spid="177156" grpId="1" animBg="1"/>
      <p:bldP spid="177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0800000">
            <a:off x="894441" y="3536947"/>
            <a:ext cx="5645427" cy="2438400"/>
          </a:xfrm>
          <a:prstGeom prst="triangle">
            <a:avLst>
              <a:gd name="adj" fmla="val 8928"/>
            </a:avLst>
          </a:prstGeom>
          <a:solidFill>
            <a:schemeClr val="tx2">
              <a:alpha val="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endCxn id="2" idx="5"/>
          </p:cNvCxnSpPr>
          <p:nvPr/>
        </p:nvCxnSpPr>
        <p:spPr>
          <a:xfrm flipH="1">
            <a:off x="3465143" y="3556419"/>
            <a:ext cx="3074728" cy="11997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249" y="866450"/>
            <a:ext cx="14086551" cy="111678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В ∆ АВС  отрезок ВМ – </a:t>
            </a:r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медиана.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Найдите длину отрезка АМ, если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АС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= 12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см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212" y="3076287"/>
            <a:ext cx="533100" cy="578174"/>
          </a:xfrm>
          <a:prstGeom prst="rect">
            <a:avLst/>
          </a:prstGeom>
          <a:noFill/>
          <a:ln w="7620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3321" y="2919098"/>
            <a:ext cx="533100" cy="57817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2632" y="5769363"/>
            <a:ext cx="643707" cy="762840"/>
          </a:xfrm>
          <a:prstGeom prst="rect">
            <a:avLst/>
          </a:prstGeom>
          <a:noFill/>
          <a:ln w="7620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2014" y="4701117"/>
            <a:ext cx="573175" cy="578174"/>
          </a:xfrm>
          <a:prstGeom prst="rect">
            <a:avLst/>
          </a:prstGeom>
          <a:noFill/>
          <a:ln w="7620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9868" y="35461"/>
            <a:ext cx="250489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306920" y="4054701"/>
            <a:ext cx="34544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4415536" y="5100753"/>
            <a:ext cx="345440" cy="43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44766" y="2595933"/>
            <a:ext cx="28348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0" y="3654461"/>
            <a:ext cx="58080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Так как ВМ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медиана,</a:t>
            </a:r>
          </a:p>
          <a:p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 АМ=МС=12:2=6 см</a:t>
            </a:r>
            <a:endParaRPr lang="uz-Latn-UZ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90472" y="6570815"/>
            <a:ext cx="4249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АМ=6 см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6816568">
            <a:off x="2778135" y="2104307"/>
            <a:ext cx="1063048" cy="5682931"/>
          </a:xfrm>
          <a:prstGeom prst="arc">
            <a:avLst>
              <a:gd name="adj1" fmla="val 16123401"/>
              <a:gd name="adj2" fmla="val 5479744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1" name="Прямоугольник 10"/>
          <p:cNvSpPr/>
          <p:nvPr/>
        </p:nvSpPr>
        <p:spPr>
          <a:xfrm rot="1585281">
            <a:off x="1995502" y="5285484"/>
            <a:ext cx="1398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12 см </a:t>
            </a:r>
            <a:endParaRPr lang="uz-Latn-UZ" sz="3200" dirty="0"/>
          </a:p>
        </p:txBody>
      </p:sp>
    </p:spTree>
    <p:extLst>
      <p:ext uri="{BB962C8B-B14F-4D97-AF65-F5344CB8AC3E}">
        <p14:creationId xmlns:p14="http://schemas.microsoft.com/office/powerpoint/2010/main" val="38480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5" grpId="0"/>
      <p:bldP spid="9" grpId="0"/>
      <p:bldP spid="32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flipH="1" flipV="1">
            <a:off x="5091903" y="4378560"/>
            <a:ext cx="1104900" cy="2126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45390" y="4378560"/>
            <a:ext cx="493025" cy="578174"/>
          </a:xfrm>
          <a:prstGeom prst="rect">
            <a:avLst/>
          </a:prstGeom>
          <a:noFill/>
          <a:ln w="7620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966517"/>
            <a:ext cx="14401799" cy="57817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В треугольнике АВС  ВК – </a:t>
            </a:r>
            <a:r>
              <a:rPr lang="ru-RU" sz="2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высота</a:t>
            </a:r>
            <a:r>
              <a:rPr lang="ru-RU" sz="2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пределить вид угла 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ВСА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9868" y="35461"/>
            <a:ext cx="250489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3665869" y="2827890"/>
            <a:ext cx="9677400" cy="284988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 flipH="1" flipV="1">
            <a:off x="3810000" y="1701762"/>
            <a:ext cx="2729868" cy="1141053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6"/>
          <p:cNvSpPr>
            <a:spLocks noChangeShapeType="1"/>
          </p:cNvSpPr>
          <p:nvPr/>
        </p:nvSpPr>
        <p:spPr bwMode="auto">
          <a:xfrm flipV="1">
            <a:off x="3665869" y="2464603"/>
            <a:ext cx="1946538" cy="3215301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 flipH="1">
            <a:off x="5164423" y="2335063"/>
            <a:ext cx="173992" cy="2590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5127123" y="2594143"/>
            <a:ext cx="405369" cy="18773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2795811" y="5645807"/>
            <a:ext cx="1012498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022162" y="5615327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6484402" y="211066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612407" y="1701763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 rot="14914108">
            <a:off x="6447801" y="2858712"/>
            <a:ext cx="326447" cy="953645"/>
          </a:xfrm>
          <a:prstGeom prst="moon">
            <a:avLst>
              <a:gd name="adj" fmla="val 33202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11330" y="6570815"/>
            <a:ext cx="50077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ВСА-тупой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9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10513</TotalTime>
  <Words>704</Words>
  <Application>Microsoft Office PowerPoint</Application>
  <PresentationFormat>Произвольный</PresentationFormat>
  <Paragraphs>175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710</cp:revision>
  <dcterms:created xsi:type="dcterms:W3CDTF">2020-04-09T07:32:19Z</dcterms:created>
  <dcterms:modified xsi:type="dcterms:W3CDTF">2021-02-18T17:32:15Z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