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459" r:id="rId2"/>
    <p:sldId id="405" r:id="rId3"/>
    <p:sldId id="484" r:id="rId4"/>
    <p:sldId id="485" r:id="rId5"/>
    <p:sldId id="495" r:id="rId6"/>
    <p:sldId id="487" r:id="rId7"/>
    <p:sldId id="488" r:id="rId8"/>
    <p:sldId id="489" r:id="rId9"/>
    <p:sldId id="490" r:id="rId10"/>
    <p:sldId id="468" r:id="rId11"/>
    <p:sldId id="492" r:id="rId12"/>
    <p:sldId id="493" r:id="rId13"/>
    <p:sldId id="404" r:id="rId14"/>
    <p:sldId id="491" r:id="rId1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84"/>
            <p14:sldId id="485"/>
            <p14:sldId id="495"/>
            <p14:sldId id="487"/>
            <p14:sldId id="488"/>
            <p14:sldId id="489"/>
            <p14:sldId id="490"/>
            <p14:sldId id="468"/>
            <p14:sldId id="492"/>
            <p14:sldId id="493"/>
          </p14:sldIdLst>
        </p14:section>
        <p14:section name="Раздел без заголовка" id="{67AF348A-95E5-4FA6-B08C-FB3DF7B22B4F}">
          <p14:sldIdLst>
            <p14:sldId id="404"/>
            <p14:sldId id="49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B21"/>
    <a:srgbClr val="FF6B6B"/>
    <a:srgbClr val="FF99FF"/>
    <a:srgbClr val="65F913"/>
    <a:srgbClr val="CCFF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1" d="100"/>
          <a:sy n="51" d="100"/>
        </p:scale>
        <p:origin x="-516" y="-12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6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z-Latn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10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75360" y="365760"/>
            <a:ext cx="1280160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09728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fld id="{1A5D3F0A-422F-4C0E-A580-42755381137D}" type="datetime1">
              <a:rPr lang="ru-RU"/>
              <a:pPr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998720" y="749808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48512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fld id="{1662FB0E-F3D2-4285-A17F-F69C17A9B81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3088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16.wmf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2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9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18.bin"/><Relationship Id="rId7" Type="http://schemas.openxmlformats.org/officeDocument/2006/relationships/image" Target="../media/image6.wmf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3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16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7000" y="3200400"/>
            <a:ext cx="7239000" cy="3580039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8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ru-RU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uz-Cyrl-UZ" sz="6000" b="1" dirty="0" smtClean="0">
                <a:solidFill>
                  <a:srgbClr val="002060"/>
                </a:solidFill>
                <a:latin typeface="Arial"/>
                <a:cs typeface="Arial"/>
              </a:rPr>
              <a:t>Первый признак равенства треугольников</a:t>
            </a:r>
            <a:endParaRPr lang="ru-RU" sz="60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4098" name="Picture 2" descr="разноцветные треугольники, логотип цвет треугольника, красочные треугольники,  угол, цвет Всплеск, цветной карандаш png | PNGWi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31" l="43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3077979"/>
            <a:ext cx="4343400" cy="416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9300" y="690030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034970" y="26101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3331" y="685800"/>
            <a:ext cx="1379583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Найдите неизвестный отрезок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х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 рисунке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3"/>
          <p:cNvSpPr>
            <a:spLocks/>
          </p:cNvSpPr>
          <p:nvPr/>
        </p:nvSpPr>
        <p:spPr bwMode="auto">
          <a:xfrm flipV="1">
            <a:off x="4572001" y="2710856"/>
            <a:ext cx="4377422" cy="2816605"/>
          </a:xfrm>
          <a:custGeom>
            <a:avLst/>
            <a:gdLst>
              <a:gd name="T0" fmla="*/ 1703 w 1711"/>
              <a:gd name="T1" fmla="*/ 0 h 1488"/>
              <a:gd name="T2" fmla="*/ 1711 w 1711"/>
              <a:gd name="T3" fmla="*/ 2 h 1488"/>
              <a:gd name="T4" fmla="*/ 855 w 1711"/>
              <a:gd name="T5" fmla="*/ 1488 h 1488"/>
              <a:gd name="T6" fmla="*/ 0 w 1711"/>
              <a:gd name="T7" fmla="*/ 736 h 1488"/>
              <a:gd name="T8" fmla="*/ 1703 w 1711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1" h="1488">
                <a:moveTo>
                  <a:pt x="1703" y="0"/>
                </a:moveTo>
                <a:lnTo>
                  <a:pt x="1711" y="2"/>
                </a:lnTo>
                <a:lnTo>
                  <a:pt x="855" y="1488"/>
                </a:lnTo>
                <a:lnTo>
                  <a:pt x="0" y="736"/>
                </a:lnTo>
                <a:lnTo>
                  <a:pt x="1703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4"/>
          <p:cNvSpPr>
            <a:spLocks/>
          </p:cNvSpPr>
          <p:nvPr/>
        </p:nvSpPr>
        <p:spPr bwMode="auto">
          <a:xfrm flipV="1">
            <a:off x="487314" y="2895646"/>
            <a:ext cx="4084687" cy="2552651"/>
          </a:xfrm>
          <a:custGeom>
            <a:avLst/>
            <a:gdLst>
              <a:gd name="T0" fmla="*/ 8 w 1681"/>
              <a:gd name="T1" fmla="*/ 1488 h 1488"/>
              <a:gd name="T2" fmla="*/ 0 w 1681"/>
              <a:gd name="T3" fmla="*/ 1486 h 1488"/>
              <a:gd name="T4" fmla="*/ 856 w 1681"/>
              <a:gd name="T5" fmla="*/ 0 h 1488"/>
              <a:gd name="T6" fmla="*/ 1681 w 1681"/>
              <a:gd name="T7" fmla="*/ 742 h 1488"/>
              <a:gd name="T8" fmla="*/ 8 w 1681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1" h="1488">
                <a:moveTo>
                  <a:pt x="8" y="1488"/>
                </a:moveTo>
                <a:lnTo>
                  <a:pt x="0" y="1486"/>
                </a:lnTo>
                <a:lnTo>
                  <a:pt x="856" y="0"/>
                </a:lnTo>
                <a:lnTo>
                  <a:pt x="1681" y="742"/>
                </a:lnTo>
                <a:lnTo>
                  <a:pt x="8" y="148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150399" y="525764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6373191" y="208824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8762188" y="525764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4"/>
          <p:cNvSpPr>
            <a:spLocks/>
          </p:cNvSpPr>
          <p:nvPr/>
        </p:nvSpPr>
        <p:spPr bwMode="auto">
          <a:xfrm flipV="1">
            <a:off x="524059" y="2895647"/>
            <a:ext cx="8425363" cy="2631814"/>
          </a:xfrm>
          <a:custGeom>
            <a:avLst/>
            <a:gdLst>
              <a:gd name="T0" fmla="*/ 0 w 3377"/>
              <a:gd name="T1" fmla="*/ 1491 h 1491"/>
              <a:gd name="T2" fmla="*/ 3377 w 3377"/>
              <a:gd name="T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77" h="1491">
                <a:moveTo>
                  <a:pt x="0" y="1491"/>
                </a:moveTo>
                <a:lnTo>
                  <a:pt x="3377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58998" y="230177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oup 17"/>
          <p:cNvGrpSpPr>
            <a:grpSpLocks/>
          </p:cNvGrpSpPr>
          <p:nvPr/>
        </p:nvGrpSpPr>
        <p:grpSpPr bwMode="auto">
          <a:xfrm>
            <a:off x="915805" y="6248400"/>
            <a:ext cx="8828335" cy="1354455"/>
            <a:chOff x="1555" y="3067"/>
            <a:chExt cx="3230" cy="711"/>
          </a:xfrm>
        </p:grpSpPr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555" y="3067"/>
              <a:ext cx="3230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АВО =   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СО,   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следовательно, </a:t>
              </a:r>
              <a:r>
                <a:rPr lang="uz-Latn-UZ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АВ=</a:t>
              </a:r>
              <a:r>
                <a:rPr lang="uz-Latn-UZ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DC  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х=5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58680062"/>
                </p:ext>
              </p:extLst>
            </p:nvPr>
          </p:nvGraphicFramePr>
          <p:xfrm>
            <a:off x="321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0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277679"/>
                </p:ext>
              </p:extLst>
            </p:nvPr>
          </p:nvGraphicFramePr>
          <p:xfrm>
            <a:off x="396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1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Line 21"/>
          <p:cNvSpPr>
            <a:spLocks noChangeShapeType="1"/>
          </p:cNvSpPr>
          <p:nvPr/>
        </p:nvSpPr>
        <p:spPr bwMode="auto">
          <a:xfrm flipV="1">
            <a:off x="2548621" y="2710856"/>
            <a:ext cx="4212091" cy="27374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235720" y="3442454"/>
            <a:ext cx="672561" cy="76284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8636687" y="2867840"/>
            <a:ext cx="563424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= О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8636687" y="3723560"/>
            <a:ext cx="583403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ВО =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9405895" y="1424856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grpSp>
        <p:nvGrpSpPr>
          <p:cNvPr id="40" name="Group 31"/>
          <p:cNvGrpSpPr>
            <a:grpSpLocks/>
          </p:cNvGrpSpPr>
          <p:nvPr/>
        </p:nvGrpSpPr>
        <p:grpSpPr bwMode="auto">
          <a:xfrm>
            <a:off x="8657975" y="4459569"/>
            <a:ext cx="5628640" cy="1200150"/>
            <a:chOff x="3120" y="2688"/>
            <a:chExt cx="2216" cy="630"/>
          </a:xfrm>
        </p:grpSpPr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3120" y="2688"/>
              <a:ext cx="2216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09763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54635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0035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4607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9179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3751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AutoNum type="arabicParenR" startAt="3"/>
              </a:pP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1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  2,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так как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они </a:t>
              </a:r>
            </a:p>
            <a:p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  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вертикальные </a:t>
              </a:r>
              <a:endPara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2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5782285"/>
                </p:ext>
              </p:extLst>
            </p:nvPr>
          </p:nvGraphicFramePr>
          <p:xfrm>
            <a:off x="3347" y="2733"/>
            <a:ext cx="27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2" name="Формула" r:id="rId7" imgW="164880" imgH="152280" progId="Equation.3">
                    <p:embed/>
                  </p:oleObj>
                </mc:Choice>
                <mc:Fallback>
                  <p:oleObj name="Формула" r:id="rId7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733"/>
                          <a:ext cx="27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570872"/>
                </p:ext>
              </p:extLst>
            </p:nvPr>
          </p:nvGraphicFramePr>
          <p:xfrm>
            <a:off x="3759" y="2714"/>
            <a:ext cx="279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3" name="Формула" r:id="rId9" imgW="164880" imgH="152280" progId="Equation.3">
                    <p:embed/>
                  </p:oleObj>
                </mc:Choice>
                <mc:Fallback>
                  <p:oleObj name="Формула" r:id="rId9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9" y="2714"/>
                          <a:ext cx="279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Group 35"/>
          <p:cNvGrpSpPr>
            <a:grpSpLocks/>
          </p:cNvGrpSpPr>
          <p:nvPr/>
        </p:nvGrpSpPr>
        <p:grpSpPr bwMode="auto">
          <a:xfrm rot="21370566" flipV="1">
            <a:off x="3210132" y="3160692"/>
            <a:ext cx="2941640" cy="1808803"/>
            <a:chOff x="1381" y="1706"/>
            <a:chExt cx="865" cy="813"/>
          </a:xfrm>
        </p:grpSpPr>
        <p:sp>
          <p:nvSpPr>
            <p:cNvPr id="45" name="Line 36"/>
            <p:cNvSpPr>
              <a:spLocks noChangeShapeType="1"/>
            </p:cNvSpPr>
            <p:nvPr/>
          </p:nvSpPr>
          <p:spPr bwMode="auto">
            <a:xfrm flipH="1">
              <a:off x="1381" y="1706"/>
              <a:ext cx="108" cy="14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37"/>
            <p:cNvSpPr>
              <a:spLocks noChangeShapeType="1"/>
            </p:cNvSpPr>
            <p:nvPr/>
          </p:nvSpPr>
          <p:spPr bwMode="auto">
            <a:xfrm flipH="1">
              <a:off x="2155" y="2358"/>
              <a:ext cx="91" cy="1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38"/>
          <p:cNvGrpSpPr>
            <a:grpSpLocks/>
          </p:cNvGrpSpPr>
          <p:nvPr/>
        </p:nvGrpSpPr>
        <p:grpSpPr bwMode="auto">
          <a:xfrm rot="21365339" flipV="1">
            <a:off x="2537919" y="3180935"/>
            <a:ext cx="4627467" cy="1965945"/>
            <a:chOff x="912" y="1728"/>
            <a:chExt cx="1824" cy="912"/>
          </a:xfrm>
        </p:grpSpPr>
        <p:grpSp>
          <p:nvGrpSpPr>
            <p:cNvPr id="48" name="Group 39"/>
            <p:cNvGrpSpPr>
              <a:grpSpLocks/>
            </p:cNvGrpSpPr>
            <p:nvPr/>
          </p:nvGrpSpPr>
          <p:grpSpPr bwMode="auto">
            <a:xfrm>
              <a:off x="2544" y="1728"/>
              <a:ext cx="192" cy="192"/>
              <a:chOff x="2544" y="1728"/>
              <a:chExt cx="192" cy="192"/>
            </a:xfrm>
          </p:grpSpPr>
          <p:sp>
            <p:nvSpPr>
              <p:cNvPr id="52" name="Line 40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Line 41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Group 42"/>
            <p:cNvGrpSpPr>
              <a:grpSpLocks/>
            </p:cNvGrpSpPr>
            <p:nvPr/>
          </p:nvGrpSpPr>
          <p:grpSpPr bwMode="auto">
            <a:xfrm>
              <a:off x="912" y="2448"/>
              <a:ext cx="192" cy="192"/>
              <a:chOff x="2544" y="1728"/>
              <a:chExt cx="192" cy="192"/>
            </a:xfrm>
          </p:grpSpPr>
          <p:sp>
            <p:nvSpPr>
              <p:cNvPr id="50" name="Line 43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Line 44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4" name="Group 45"/>
          <p:cNvGrpSpPr>
            <a:grpSpLocks/>
          </p:cNvGrpSpPr>
          <p:nvPr/>
        </p:nvGrpSpPr>
        <p:grpSpPr bwMode="auto">
          <a:xfrm rot="20794840">
            <a:off x="3290300" y="3729228"/>
            <a:ext cx="2428241" cy="906780"/>
            <a:chOff x="1344" y="1968"/>
            <a:chExt cx="956" cy="476"/>
          </a:xfrm>
        </p:grpSpPr>
        <p:sp>
          <p:nvSpPr>
            <p:cNvPr id="55" name="Text Box 46"/>
            <p:cNvSpPr txBox="1">
              <a:spLocks noChangeArrowheads="1"/>
            </p:cNvSpPr>
            <p:nvPr/>
          </p:nvSpPr>
          <p:spPr bwMode="auto">
            <a:xfrm>
              <a:off x="2112" y="2064"/>
              <a:ext cx="188" cy="38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6" name="Text Box 47"/>
            <p:cNvSpPr txBox="1">
              <a:spLocks noChangeArrowheads="1"/>
            </p:cNvSpPr>
            <p:nvPr/>
          </p:nvSpPr>
          <p:spPr bwMode="auto">
            <a:xfrm>
              <a:off x="1344" y="1968"/>
              <a:ext cx="188" cy="38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2064" y="2064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 flipH="1" flipV="1">
              <a:off x="1488" y="1968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7571694" y="3276087"/>
            <a:ext cx="476412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latin typeface="Arial" pitchFamily="34" charset="0"/>
                <a:cs typeface="Arial" pitchFamily="34" charset="0"/>
              </a:rPr>
              <a:t>х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01059" y="3958394"/>
            <a:ext cx="476412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5</a:t>
            </a:r>
            <a:endParaRPr lang="uz-Latn-UZ" dirty="0"/>
          </a:p>
        </p:txBody>
      </p:sp>
      <p:sp>
        <p:nvSpPr>
          <p:cNvPr id="59" name="Text Box 30"/>
          <p:cNvSpPr txBox="1">
            <a:spLocks noChangeArrowheads="1"/>
          </p:cNvSpPr>
          <p:nvPr/>
        </p:nvSpPr>
        <p:spPr bwMode="auto">
          <a:xfrm>
            <a:off x="7535103" y="2041007"/>
            <a:ext cx="681033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30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034970" y="228600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7370" y="796700"/>
            <a:ext cx="1379583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Покажите на рисунке 5, что из равенства</a:t>
            </a:r>
          </a:p>
          <a:p>
            <a:r>
              <a:rPr lang="ru-RU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CAB=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ABD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следует, что AD =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218200" y="5084133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216985" y="2084341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54733" y="2224595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4538532" y="4983282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oup 17"/>
          <p:cNvGrpSpPr>
            <a:grpSpLocks/>
          </p:cNvGrpSpPr>
          <p:nvPr/>
        </p:nvGrpSpPr>
        <p:grpSpPr bwMode="auto">
          <a:xfrm>
            <a:off x="694582" y="6096000"/>
            <a:ext cx="8828335" cy="1354455"/>
            <a:chOff x="1555" y="3067"/>
            <a:chExt cx="3230" cy="711"/>
          </a:xfrm>
        </p:grpSpPr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555" y="3067"/>
              <a:ext cx="3230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АВС =   ВА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,     следовательно,</a:t>
              </a:r>
              <a:r>
                <a:rPr lang="uz-Latn-UZ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AD =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ВС </a:t>
              </a:r>
            </a:p>
          </p:txBody>
        </p:sp>
        <p:graphicFrame>
          <p:nvGraphicFramePr>
            <p:cNvPr id="3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7582932"/>
                </p:ext>
              </p:extLst>
            </p:nvPr>
          </p:nvGraphicFramePr>
          <p:xfrm>
            <a:off x="321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0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9970737"/>
                </p:ext>
              </p:extLst>
            </p:nvPr>
          </p:nvGraphicFramePr>
          <p:xfrm>
            <a:off x="396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1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6934200" y="3626465"/>
            <a:ext cx="555191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6934200" y="4396024"/>
            <a:ext cx="677525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∠CAB=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∠ABD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762790" y="1937607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7005595" y="5264005"/>
            <a:ext cx="56686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 –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общая сторона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8481978">
            <a:off x="1858978" y="3715773"/>
            <a:ext cx="4475031" cy="1607034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9" name="Равнобедренный треугольник 58"/>
          <p:cNvSpPr/>
          <p:nvPr/>
        </p:nvSpPr>
        <p:spPr>
          <a:xfrm rot="2122489" flipV="1">
            <a:off x="35135" y="3687146"/>
            <a:ext cx="4475031" cy="1799927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6" name="Прямая соединительная линия 5"/>
          <p:cNvCxnSpPr>
            <a:stCxn id="3" idx="3"/>
            <a:endCxn id="59" idx="0"/>
          </p:cNvCxnSpPr>
          <p:nvPr/>
        </p:nvCxnSpPr>
        <p:spPr>
          <a:xfrm flipH="1">
            <a:off x="1751641" y="3891620"/>
            <a:ext cx="1843185" cy="14293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Line 36"/>
          <p:cNvSpPr>
            <a:spLocks noChangeShapeType="1"/>
          </p:cNvSpPr>
          <p:nvPr/>
        </p:nvSpPr>
        <p:spPr bwMode="auto">
          <a:xfrm rot="13108630" flipV="1">
            <a:off x="4678283" y="3816412"/>
            <a:ext cx="364206" cy="32058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 rot="13108630" flipH="1">
            <a:off x="1219118" y="3919413"/>
            <a:ext cx="467663" cy="37169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Дуга 10"/>
          <p:cNvSpPr/>
          <p:nvPr/>
        </p:nvSpPr>
        <p:spPr>
          <a:xfrm rot="16200000">
            <a:off x="4247096" y="4672771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3" name="Дуга 62"/>
          <p:cNvSpPr/>
          <p:nvPr/>
        </p:nvSpPr>
        <p:spPr>
          <a:xfrm rot="20859781">
            <a:off x="1294441" y="4907502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6597763" y="2660169"/>
            <a:ext cx="686964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ВА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>
            <a:stCxn id="59" idx="0"/>
            <a:endCxn id="59" idx="4"/>
          </p:cNvCxnSpPr>
          <p:nvPr/>
        </p:nvCxnSpPr>
        <p:spPr>
          <a:xfrm flipV="1">
            <a:off x="1751641" y="5148644"/>
            <a:ext cx="2866450" cy="17228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0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1" grpId="0" animBg="1"/>
      <p:bldP spid="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Freeform 8"/>
          <p:cNvSpPr>
            <a:spLocks/>
          </p:cNvSpPr>
          <p:nvPr/>
        </p:nvSpPr>
        <p:spPr bwMode="auto">
          <a:xfrm flipH="1" flipV="1">
            <a:off x="4261475" y="3509099"/>
            <a:ext cx="2537461" cy="2847974"/>
          </a:xfrm>
          <a:custGeom>
            <a:avLst/>
            <a:gdLst>
              <a:gd name="T0" fmla="*/ 0 w 997"/>
              <a:gd name="T1" fmla="*/ 1496 h 1496"/>
              <a:gd name="T2" fmla="*/ 997 w 997"/>
              <a:gd name="T3" fmla="*/ 952 h 1496"/>
              <a:gd name="T4" fmla="*/ 0 w 997"/>
              <a:gd name="T5" fmla="*/ 0 h 1496"/>
              <a:gd name="T6" fmla="*/ 0 w 997"/>
              <a:gd name="T7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97" h="1496">
                <a:moveTo>
                  <a:pt x="0" y="1496"/>
                </a:moveTo>
                <a:lnTo>
                  <a:pt x="997" y="952"/>
                </a:lnTo>
                <a:lnTo>
                  <a:pt x="0" y="0"/>
                </a:lnTo>
                <a:lnTo>
                  <a:pt x="0" y="14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231152" y="609600"/>
            <a:ext cx="14577650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Дано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 В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 –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медиана треугольника АВС, 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 что </a:t>
            </a: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АВ = 5,8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см.  Найдите СЕ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3303" name="Freeform 7"/>
          <p:cNvSpPr>
            <a:spLocks/>
          </p:cNvSpPr>
          <p:nvPr/>
        </p:nvSpPr>
        <p:spPr bwMode="auto">
          <a:xfrm>
            <a:off x="1729098" y="2729953"/>
            <a:ext cx="2532379" cy="2849880"/>
          </a:xfrm>
          <a:custGeom>
            <a:avLst/>
            <a:gdLst>
              <a:gd name="T0" fmla="*/ 0 w 997"/>
              <a:gd name="T1" fmla="*/ 1496 h 1496"/>
              <a:gd name="T2" fmla="*/ 997 w 997"/>
              <a:gd name="T3" fmla="*/ 952 h 1496"/>
              <a:gd name="T4" fmla="*/ 0 w 997"/>
              <a:gd name="T5" fmla="*/ 0 h 1496"/>
              <a:gd name="T6" fmla="*/ 0 w 997"/>
              <a:gd name="T7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97" h="1496">
                <a:moveTo>
                  <a:pt x="0" y="1496"/>
                </a:moveTo>
                <a:lnTo>
                  <a:pt x="997" y="952"/>
                </a:lnTo>
                <a:lnTo>
                  <a:pt x="0" y="0"/>
                </a:lnTo>
                <a:lnTo>
                  <a:pt x="0" y="14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3300" name="Freeform 4"/>
          <p:cNvSpPr>
            <a:spLocks/>
          </p:cNvSpPr>
          <p:nvPr/>
        </p:nvSpPr>
        <p:spPr bwMode="auto">
          <a:xfrm>
            <a:off x="1729098" y="2729953"/>
            <a:ext cx="5054600" cy="2849880"/>
          </a:xfrm>
          <a:custGeom>
            <a:avLst/>
            <a:gdLst>
              <a:gd name="T0" fmla="*/ 0 w 1990"/>
              <a:gd name="T1" fmla="*/ 1496 h 1496"/>
              <a:gd name="T2" fmla="*/ 1990 w 1990"/>
              <a:gd name="T3" fmla="*/ 400 h 1496"/>
              <a:gd name="T4" fmla="*/ 0 w 1990"/>
              <a:gd name="T5" fmla="*/ 0 h 1496"/>
              <a:gd name="T6" fmla="*/ 0 w 1990"/>
              <a:gd name="T7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90" h="1496">
                <a:moveTo>
                  <a:pt x="0" y="1496"/>
                </a:moveTo>
                <a:lnTo>
                  <a:pt x="1990" y="400"/>
                </a:lnTo>
                <a:lnTo>
                  <a:pt x="0" y="0"/>
                </a:lnTo>
                <a:lnTo>
                  <a:pt x="0" y="1496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3301" name="Line 5"/>
          <p:cNvSpPr>
            <a:spLocks noChangeShapeType="1"/>
          </p:cNvSpPr>
          <p:nvPr/>
        </p:nvSpPr>
        <p:spPr bwMode="auto">
          <a:xfrm>
            <a:off x="1729098" y="2729953"/>
            <a:ext cx="2532379" cy="1813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3313" name="Text Box 17"/>
          <p:cNvSpPr txBox="1">
            <a:spLocks noChangeArrowheads="1"/>
          </p:cNvSpPr>
          <p:nvPr/>
        </p:nvSpPr>
        <p:spPr bwMode="auto">
          <a:xfrm>
            <a:off x="1152517" y="5408383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3314" name="Text Box 18"/>
          <p:cNvSpPr txBox="1">
            <a:spLocks noChangeArrowheads="1"/>
          </p:cNvSpPr>
          <p:nvPr/>
        </p:nvSpPr>
        <p:spPr bwMode="auto">
          <a:xfrm>
            <a:off x="1035677" y="2297519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3315" name="Text Box 19"/>
          <p:cNvSpPr txBox="1">
            <a:spLocks noChangeArrowheads="1"/>
          </p:cNvSpPr>
          <p:nvPr/>
        </p:nvSpPr>
        <p:spPr bwMode="auto">
          <a:xfrm>
            <a:off x="6796397" y="3160483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3316" name="Text Box 20"/>
          <p:cNvSpPr txBox="1">
            <a:spLocks noChangeArrowheads="1"/>
          </p:cNvSpPr>
          <p:nvPr/>
        </p:nvSpPr>
        <p:spPr bwMode="auto">
          <a:xfrm>
            <a:off x="3961757" y="4513033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3350" name="Group 54"/>
          <p:cNvGrpSpPr>
            <a:grpSpLocks/>
          </p:cNvGrpSpPr>
          <p:nvPr/>
        </p:nvGrpSpPr>
        <p:grpSpPr bwMode="auto">
          <a:xfrm>
            <a:off x="4261476" y="4543513"/>
            <a:ext cx="2651760" cy="2451736"/>
            <a:chOff x="1927" y="2296"/>
            <a:chExt cx="1044" cy="1287"/>
          </a:xfrm>
        </p:grpSpPr>
        <p:sp>
          <p:nvSpPr>
            <p:cNvPr id="183317" name="Text Box 21"/>
            <p:cNvSpPr txBox="1">
              <a:spLocks noChangeArrowheads="1"/>
            </p:cNvSpPr>
            <p:nvPr/>
          </p:nvSpPr>
          <p:spPr bwMode="auto">
            <a:xfrm>
              <a:off x="2744" y="3203"/>
              <a:ext cx="227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E</a:t>
              </a:r>
              <a:endPara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3349" name="Group 53"/>
            <p:cNvGrpSpPr>
              <a:grpSpLocks/>
            </p:cNvGrpSpPr>
            <p:nvPr/>
          </p:nvGrpSpPr>
          <p:grpSpPr bwMode="auto">
            <a:xfrm>
              <a:off x="1927" y="2296"/>
              <a:ext cx="997" cy="952"/>
              <a:chOff x="1927" y="2296"/>
              <a:chExt cx="997" cy="952"/>
            </a:xfrm>
          </p:grpSpPr>
          <p:sp>
            <p:nvSpPr>
              <p:cNvPr id="183302" name="Line 6"/>
              <p:cNvSpPr>
                <a:spLocks noChangeShapeType="1"/>
              </p:cNvSpPr>
              <p:nvPr/>
            </p:nvSpPr>
            <p:spPr bwMode="auto">
              <a:xfrm>
                <a:off x="1927" y="2296"/>
                <a:ext cx="997" cy="95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324" name="Freeform 28"/>
              <p:cNvSpPr>
                <a:spLocks/>
              </p:cNvSpPr>
              <p:nvPr/>
            </p:nvSpPr>
            <p:spPr bwMode="auto">
              <a:xfrm rot="-1813703">
                <a:off x="2381" y="2795"/>
                <a:ext cx="193" cy="24"/>
              </a:xfrm>
              <a:custGeom>
                <a:avLst/>
                <a:gdLst>
                  <a:gd name="T0" fmla="*/ 0 w 193"/>
                  <a:gd name="T1" fmla="*/ 24 h 24"/>
                  <a:gd name="T2" fmla="*/ 193 w 193"/>
                  <a:gd name="T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93" h="24">
                    <a:moveTo>
                      <a:pt x="0" y="24"/>
                    </a:moveTo>
                    <a:lnTo>
                      <a:pt x="193" y="0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3333" name="Group 37"/>
          <p:cNvGrpSpPr>
            <a:grpSpLocks/>
          </p:cNvGrpSpPr>
          <p:nvPr/>
        </p:nvGrpSpPr>
        <p:grpSpPr bwMode="auto">
          <a:xfrm rot="2154532" flipH="1" flipV="1">
            <a:off x="3377556" y="4208233"/>
            <a:ext cx="538480" cy="594360"/>
            <a:chOff x="1245" y="3168"/>
            <a:chExt cx="174" cy="222"/>
          </a:xfrm>
        </p:grpSpPr>
        <p:sp>
          <p:nvSpPr>
            <p:cNvPr id="183334" name="Freeform 38"/>
            <p:cNvSpPr>
              <a:spLocks/>
            </p:cNvSpPr>
            <p:nvPr/>
          </p:nvSpPr>
          <p:spPr bwMode="auto">
            <a:xfrm>
              <a:off x="1245" y="3204"/>
              <a:ext cx="144" cy="186"/>
            </a:xfrm>
            <a:custGeom>
              <a:avLst/>
              <a:gdLst>
                <a:gd name="T0" fmla="*/ 0 w 144"/>
                <a:gd name="T1" fmla="*/ 0 h 186"/>
                <a:gd name="T2" fmla="*/ 66 w 144"/>
                <a:gd name="T3" fmla="*/ 24 h 186"/>
                <a:gd name="T4" fmla="*/ 126 w 144"/>
                <a:gd name="T5" fmla="*/ 84 h 186"/>
                <a:gd name="T6" fmla="*/ 144 w 144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186">
                  <a:moveTo>
                    <a:pt x="0" y="0"/>
                  </a:moveTo>
                  <a:cubicBezTo>
                    <a:pt x="11" y="4"/>
                    <a:pt x="45" y="10"/>
                    <a:pt x="66" y="24"/>
                  </a:cubicBezTo>
                  <a:cubicBezTo>
                    <a:pt x="87" y="38"/>
                    <a:pt x="113" y="57"/>
                    <a:pt x="126" y="84"/>
                  </a:cubicBezTo>
                  <a:cubicBezTo>
                    <a:pt x="139" y="111"/>
                    <a:pt x="140" y="165"/>
                    <a:pt x="144" y="186"/>
                  </a:cubicBezTo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335" name="Freeform 39"/>
            <p:cNvSpPr>
              <a:spLocks/>
            </p:cNvSpPr>
            <p:nvPr/>
          </p:nvSpPr>
          <p:spPr bwMode="auto">
            <a:xfrm>
              <a:off x="1245" y="3168"/>
              <a:ext cx="174" cy="222"/>
            </a:xfrm>
            <a:custGeom>
              <a:avLst/>
              <a:gdLst>
                <a:gd name="T0" fmla="*/ 0 w 174"/>
                <a:gd name="T1" fmla="*/ 0 h 222"/>
                <a:gd name="T2" fmla="*/ 84 w 174"/>
                <a:gd name="T3" fmla="*/ 30 h 222"/>
                <a:gd name="T4" fmla="*/ 156 w 174"/>
                <a:gd name="T5" fmla="*/ 108 h 222"/>
                <a:gd name="T6" fmla="*/ 174 w 174"/>
                <a:gd name="T7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4" h="222">
                  <a:moveTo>
                    <a:pt x="0" y="0"/>
                  </a:moveTo>
                  <a:cubicBezTo>
                    <a:pt x="14" y="4"/>
                    <a:pt x="58" y="12"/>
                    <a:pt x="84" y="30"/>
                  </a:cubicBezTo>
                  <a:cubicBezTo>
                    <a:pt x="110" y="48"/>
                    <a:pt x="141" y="76"/>
                    <a:pt x="156" y="108"/>
                  </a:cubicBezTo>
                  <a:cubicBezTo>
                    <a:pt x="171" y="140"/>
                    <a:pt x="170" y="198"/>
                    <a:pt x="174" y="222"/>
                  </a:cubicBezTo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3341" name="Rectangle 45"/>
          <p:cNvSpPr>
            <a:spLocks noChangeArrowheads="1"/>
          </p:cNvSpPr>
          <p:nvPr/>
        </p:nvSpPr>
        <p:spPr bwMode="auto">
          <a:xfrm>
            <a:off x="399241" y="3592919"/>
            <a:ext cx="1363455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5,8см</a:t>
            </a:r>
          </a:p>
        </p:txBody>
      </p:sp>
      <p:sp>
        <p:nvSpPr>
          <p:cNvPr id="183343" name="Text Box 47"/>
          <p:cNvSpPr txBox="1">
            <a:spLocks noChangeArrowheads="1"/>
          </p:cNvSpPr>
          <p:nvPr/>
        </p:nvSpPr>
        <p:spPr bwMode="auto">
          <a:xfrm>
            <a:off x="6913236" y="4370159"/>
            <a:ext cx="624471" cy="8397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3344" name="Freeform 48"/>
          <p:cNvSpPr>
            <a:spLocks/>
          </p:cNvSpPr>
          <p:nvPr/>
        </p:nvSpPr>
        <p:spPr bwMode="auto">
          <a:xfrm>
            <a:off x="6783698" y="3491953"/>
            <a:ext cx="15240" cy="2867026"/>
          </a:xfrm>
          <a:custGeom>
            <a:avLst/>
            <a:gdLst>
              <a:gd name="T0" fmla="*/ 0 w 6"/>
              <a:gd name="T1" fmla="*/ 0 h 1505"/>
              <a:gd name="T2" fmla="*/ 6 w 6"/>
              <a:gd name="T3" fmla="*/ 1505 h 150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" h="1505">
                <a:moveTo>
                  <a:pt x="0" y="0"/>
                </a:moveTo>
                <a:lnTo>
                  <a:pt x="6" y="1505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3347" name="Freeform 51"/>
          <p:cNvSpPr>
            <a:spLocks/>
          </p:cNvSpPr>
          <p:nvPr/>
        </p:nvSpPr>
        <p:spPr bwMode="auto">
          <a:xfrm>
            <a:off x="1155058" y="2817583"/>
            <a:ext cx="2532379" cy="2849880"/>
          </a:xfrm>
          <a:custGeom>
            <a:avLst/>
            <a:gdLst>
              <a:gd name="T0" fmla="*/ 0 w 997"/>
              <a:gd name="T1" fmla="*/ 1496 h 1496"/>
              <a:gd name="T2" fmla="*/ 997 w 997"/>
              <a:gd name="T3" fmla="*/ 952 h 1496"/>
              <a:gd name="T4" fmla="*/ 0 w 997"/>
              <a:gd name="T5" fmla="*/ 0 h 1496"/>
              <a:gd name="T6" fmla="*/ 0 w 997"/>
              <a:gd name="T7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97" h="1496">
                <a:moveTo>
                  <a:pt x="0" y="1496"/>
                </a:moveTo>
                <a:lnTo>
                  <a:pt x="997" y="952"/>
                </a:lnTo>
                <a:lnTo>
                  <a:pt x="0" y="0"/>
                </a:lnTo>
                <a:lnTo>
                  <a:pt x="0" y="1496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5000"/>
                </a:schemeClr>
              </a:gs>
              <a:gs pos="100000">
                <a:srgbClr val="FFFF66">
                  <a:alpha val="67999"/>
                </a:srgbClr>
              </a:gs>
            </a:gsLst>
            <a:path path="rect">
              <a:fillToRect l="50000" t="50000" r="50000" b="50000"/>
            </a:path>
          </a:gra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3345" name="Group 49"/>
          <p:cNvGrpSpPr>
            <a:grpSpLocks/>
          </p:cNvGrpSpPr>
          <p:nvPr/>
        </p:nvGrpSpPr>
        <p:grpSpPr bwMode="auto">
          <a:xfrm>
            <a:off x="2534277" y="3766273"/>
            <a:ext cx="3368040" cy="1564006"/>
            <a:chOff x="1247" y="1888"/>
            <a:chExt cx="1326" cy="821"/>
          </a:xfrm>
        </p:grpSpPr>
        <p:grpSp>
          <p:nvGrpSpPr>
            <p:cNvPr id="183326" name="Group 30"/>
            <p:cNvGrpSpPr>
              <a:grpSpLocks/>
            </p:cNvGrpSpPr>
            <p:nvPr/>
          </p:nvGrpSpPr>
          <p:grpSpPr bwMode="auto">
            <a:xfrm rot="496556">
              <a:off x="1247" y="2523"/>
              <a:ext cx="147" cy="186"/>
              <a:chOff x="1383" y="2795"/>
              <a:chExt cx="147" cy="186"/>
            </a:xfrm>
          </p:grpSpPr>
          <p:sp>
            <p:nvSpPr>
              <p:cNvPr id="183327" name="Freeform 31"/>
              <p:cNvSpPr>
                <a:spLocks/>
              </p:cNvSpPr>
              <p:nvPr/>
            </p:nvSpPr>
            <p:spPr bwMode="auto">
              <a:xfrm>
                <a:off x="1383" y="2840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328" name="Freeform 32"/>
              <p:cNvSpPr>
                <a:spLocks/>
              </p:cNvSpPr>
              <p:nvPr/>
            </p:nvSpPr>
            <p:spPr bwMode="auto">
              <a:xfrm>
                <a:off x="1429" y="2795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3336" name="Group 40"/>
            <p:cNvGrpSpPr>
              <a:grpSpLocks/>
            </p:cNvGrpSpPr>
            <p:nvPr/>
          </p:nvGrpSpPr>
          <p:grpSpPr bwMode="auto">
            <a:xfrm rot="496556">
              <a:off x="2426" y="1888"/>
              <a:ext cx="147" cy="186"/>
              <a:chOff x="1383" y="2795"/>
              <a:chExt cx="147" cy="186"/>
            </a:xfrm>
          </p:grpSpPr>
          <p:sp>
            <p:nvSpPr>
              <p:cNvPr id="183337" name="Freeform 41"/>
              <p:cNvSpPr>
                <a:spLocks/>
              </p:cNvSpPr>
              <p:nvPr/>
            </p:nvSpPr>
            <p:spPr bwMode="auto">
              <a:xfrm>
                <a:off x="1383" y="2840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338" name="Freeform 42"/>
              <p:cNvSpPr>
                <a:spLocks/>
              </p:cNvSpPr>
              <p:nvPr/>
            </p:nvSpPr>
            <p:spPr bwMode="auto">
              <a:xfrm>
                <a:off x="1429" y="2795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3332" name="Freeform 36"/>
          <p:cNvSpPr>
            <a:spLocks/>
          </p:cNvSpPr>
          <p:nvPr/>
        </p:nvSpPr>
        <p:spPr bwMode="auto">
          <a:xfrm rot="-1813703">
            <a:off x="2648578" y="3507193"/>
            <a:ext cx="490219" cy="45720"/>
          </a:xfrm>
          <a:custGeom>
            <a:avLst/>
            <a:gdLst>
              <a:gd name="T0" fmla="*/ 0 w 193"/>
              <a:gd name="T1" fmla="*/ 24 h 24"/>
              <a:gd name="T2" fmla="*/ 193 w 193"/>
              <a:gd name="T3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3" h="24">
                <a:moveTo>
                  <a:pt x="0" y="24"/>
                </a:moveTo>
                <a:lnTo>
                  <a:pt x="193" y="0"/>
                </a:lnTo>
              </a:path>
            </a:pathLst>
          </a:cu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3321" name="Group 25"/>
          <p:cNvGrpSpPr>
            <a:grpSpLocks/>
          </p:cNvGrpSpPr>
          <p:nvPr/>
        </p:nvGrpSpPr>
        <p:grpSpPr bwMode="auto">
          <a:xfrm rot="20158788" flipV="1">
            <a:off x="4609457" y="4284433"/>
            <a:ext cx="538480" cy="594360"/>
            <a:chOff x="1245" y="3168"/>
            <a:chExt cx="174" cy="222"/>
          </a:xfrm>
        </p:grpSpPr>
        <p:sp>
          <p:nvSpPr>
            <p:cNvPr id="183322" name="Freeform 26"/>
            <p:cNvSpPr>
              <a:spLocks/>
            </p:cNvSpPr>
            <p:nvPr/>
          </p:nvSpPr>
          <p:spPr bwMode="auto">
            <a:xfrm>
              <a:off x="1245" y="3204"/>
              <a:ext cx="144" cy="186"/>
            </a:xfrm>
            <a:custGeom>
              <a:avLst/>
              <a:gdLst>
                <a:gd name="T0" fmla="*/ 0 w 144"/>
                <a:gd name="T1" fmla="*/ 0 h 186"/>
                <a:gd name="T2" fmla="*/ 66 w 144"/>
                <a:gd name="T3" fmla="*/ 24 h 186"/>
                <a:gd name="T4" fmla="*/ 126 w 144"/>
                <a:gd name="T5" fmla="*/ 84 h 186"/>
                <a:gd name="T6" fmla="*/ 144 w 144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186">
                  <a:moveTo>
                    <a:pt x="0" y="0"/>
                  </a:moveTo>
                  <a:cubicBezTo>
                    <a:pt x="11" y="4"/>
                    <a:pt x="45" y="10"/>
                    <a:pt x="66" y="24"/>
                  </a:cubicBezTo>
                  <a:cubicBezTo>
                    <a:pt x="87" y="38"/>
                    <a:pt x="113" y="57"/>
                    <a:pt x="126" y="84"/>
                  </a:cubicBezTo>
                  <a:cubicBezTo>
                    <a:pt x="139" y="111"/>
                    <a:pt x="140" y="165"/>
                    <a:pt x="144" y="186"/>
                  </a:cubicBezTo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323" name="Freeform 27"/>
            <p:cNvSpPr>
              <a:spLocks/>
            </p:cNvSpPr>
            <p:nvPr/>
          </p:nvSpPr>
          <p:spPr bwMode="auto">
            <a:xfrm>
              <a:off x="1245" y="3168"/>
              <a:ext cx="174" cy="222"/>
            </a:xfrm>
            <a:custGeom>
              <a:avLst/>
              <a:gdLst>
                <a:gd name="T0" fmla="*/ 0 w 174"/>
                <a:gd name="T1" fmla="*/ 0 h 222"/>
                <a:gd name="T2" fmla="*/ 84 w 174"/>
                <a:gd name="T3" fmla="*/ 30 h 222"/>
                <a:gd name="T4" fmla="*/ 156 w 174"/>
                <a:gd name="T5" fmla="*/ 108 h 222"/>
                <a:gd name="T6" fmla="*/ 174 w 174"/>
                <a:gd name="T7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4" h="222">
                  <a:moveTo>
                    <a:pt x="0" y="0"/>
                  </a:moveTo>
                  <a:cubicBezTo>
                    <a:pt x="14" y="4"/>
                    <a:pt x="58" y="12"/>
                    <a:pt x="84" y="30"/>
                  </a:cubicBezTo>
                  <a:cubicBezTo>
                    <a:pt x="110" y="48"/>
                    <a:pt x="141" y="76"/>
                    <a:pt x="156" y="108"/>
                  </a:cubicBezTo>
                  <a:cubicBezTo>
                    <a:pt x="171" y="140"/>
                    <a:pt x="170" y="198"/>
                    <a:pt x="174" y="222"/>
                  </a:cubicBezTo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3346" name="Group 50"/>
          <p:cNvGrpSpPr>
            <a:grpSpLocks/>
          </p:cNvGrpSpPr>
          <p:nvPr/>
        </p:nvGrpSpPr>
        <p:grpSpPr bwMode="auto">
          <a:xfrm>
            <a:off x="2996557" y="4111080"/>
            <a:ext cx="2649221" cy="897254"/>
            <a:chOff x="1429" y="2069"/>
            <a:chExt cx="1043" cy="471"/>
          </a:xfrm>
        </p:grpSpPr>
        <p:sp>
          <p:nvSpPr>
            <p:cNvPr id="183319" name="Text Box 23"/>
            <p:cNvSpPr txBox="1">
              <a:spLocks noChangeArrowheads="1"/>
            </p:cNvSpPr>
            <p:nvPr/>
          </p:nvSpPr>
          <p:spPr bwMode="auto">
            <a:xfrm>
              <a:off x="1429" y="2069"/>
              <a:ext cx="188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83320" name="Text Box 24"/>
            <p:cNvSpPr txBox="1">
              <a:spLocks noChangeArrowheads="1"/>
            </p:cNvSpPr>
            <p:nvPr/>
          </p:nvSpPr>
          <p:spPr bwMode="auto">
            <a:xfrm>
              <a:off x="2246" y="2160"/>
              <a:ext cx="226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399240" y="3597260"/>
            <a:ext cx="1363455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5,8см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1661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762790" y="1937607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762790" y="2474635"/>
            <a:ext cx="5875716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Построим отрезок 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Е и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соединим точки Е и С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30"/>
          <p:cNvSpPr txBox="1">
            <a:spLocks noChangeArrowheads="1"/>
          </p:cNvSpPr>
          <p:nvPr/>
        </p:nvSpPr>
        <p:spPr bwMode="auto">
          <a:xfrm>
            <a:off x="7762790" y="3580375"/>
            <a:ext cx="662810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8098788" y="4285374"/>
            <a:ext cx="55377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762790" y="4955489"/>
            <a:ext cx="6754266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2)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uz-Cyrl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медиана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31"/>
          <p:cNvGrpSpPr>
            <a:grpSpLocks/>
          </p:cNvGrpSpPr>
          <p:nvPr/>
        </p:nvGrpSpPr>
        <p:grpSpPr bwMode="auto">
          <a:xfrm>
            <a:off x="8166803" y="6095962"/>
            <a:ext cx="5628640" cy="1200150"/>
            <a:chOff x="3120" y="2688"/>
            <a:chExt cx="2216" cy="630"/>
          </a:xfrm>
        </p:grpSpPr>
        <p:sp>
          <p:nvSpPr>
            <p:cNvPr id="45" name="Text Box 32"/>
            <p:cNvSpPr txBox="1">
              <a:spLocks noChangeArrowheads="1"/>
            </p:cNvSpPr>
            <p:nvPr/>
          </p:nvSpPr>
          <p:spPr bwMode="auto">
            <a:xfrm>
              <a:off x="3120" y="2688"/>
              <a:ext cx="2216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09763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54635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0035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4607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9179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3751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AutoNum type="arabicParenR" startAt="3"/>
              </a:pP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1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  2,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так как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они </a:t>
              </a:r>
            </a:p>
            <a:p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  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вертикальные </a:t>
              </a:r>
              <a:endPara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6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40202873"/>
                </p:ext>
              </p:extLst>
            </p:nvPr>
          </p:nvGraphicFramePr>
          <p:xfrm>
            <a:off x="3347" y="2733"/>
            <a:ext cx="27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8" name="Формула" r:id="rId4" imgW="164880" imgH="152280" progId="Equation.3">
                    <p:embed/>
                  </p:oleObj>
                </mc:Choice>
                <mc:Fallback>
                  <p:oleObj name="Формула" r:id="rId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733"/>
                          <a:ext cx="27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4514044"/>
                </p:ext>
              </p:extLst>
            </p:nvPr>
          </p:nvGraphicFramePr>
          <p:xfrm>
            <a:off x="3759" y="2714"/>
            <a:ext cx="279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9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9" y="2714"/>
                          <a:ext cx="279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Group 17"/>
          <p:cNvGrpSpPr>
            <a:grpSpLocks/>
          </p:cNvGrpSpPr>
          <p:nvPr/>
        </p:nvGrpSpPr>
        <p:grpSpPr bwMode="auto">
          <a:xfrm>
            <a:off x="250002" y="6710068"/>
            <a:ext cx="7938618" cy="1232574"/>
            <a:chOff x="1569" y="2997"/>
            <a:chExt cx="2011" cy="1048"/>
          </a:xfrm>
        </p:grpSpPr>
        <p:sp>
          <p:nvSpPr>
            <p:cNvPr id="49" name="Text Box 18"/>
            <p:cNvSpPr txBox="1">
              <a:spLocks noChangeArrowheads="1"/>
            </p:cNvSpPr>
            <p:nvPr/>
          </p:nvSpPr>
          <p:spPr bwMode="auto">
            <a:xfrm>
              <a:off x="1569" y="3024"/>
              <a:ext cx="2011" cy="10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По </a:t>
              </a:r>
              <a:r>
                <a:rPr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</a:t>
              </a:r>
              <a:r>
                <a:rPr lang="uz-Latn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=   </a:t>
              </a:r>
              <a:r>
                <a:rPr lang="uz-Latn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uz-Latn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E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, </a:t>
              </a:r>
            </a:p>
            <a:p>
              <a:pPr algn="ctr"/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следовательно,</a:t>
              </a:r>
              <a:r>
                <a:rPr lang="uz-Latn-UZ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</a:t>
              </a:r>
              <a:r>
                <a:rPr lang="uz-Latn-UZ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E</a:t>
              </a:r>
              <a:r>
                <a:rPr lang="uz-Latn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AB=</a:t>
              </a:r>
              <a:r>
                <a:rPr lang="uz-Cyrl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5,8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см</a:t>
              </a:r>
              <a:endPara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489640"/>
                </p:ext>
              </p:extLst>
            </p:nvPr>
          </p:nvGraphicFramePr>
          <p:xfrm>
            <a:off x="2537" y="3001"/>
            <a:ext cx="230" cy="5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0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7" y="3001"/>
                          <a:ext cx="230" cy="5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736682"/>
                </p:ext>
              </p:extLst>
            </p:nvPr>
          </p:nvGraphicFramePr>
          <p:xfrm>
            <a:off x="2995" y="2997"/>
            <a:ext cx="230" cy="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1" name="Формула" r:id="rId9" imgW="139680" imgH="164880" progId="Equation.3">
                    <p:embed/>
                  </p:oleObj>
                </mc:Choice>
                <mc:Fallback>
                  <p:oleObj name="Формула" r:id="rId9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5" y="2997"/>
                          <a:ext cx="230" cy="5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Прямоугольник 2"/>
          <p:cNvSpPr/>
          <p:nvPr/>
        </p:nvSpPr>
        <p:spPr>
          <a:xfrm>
            <a:off x="8215804" y="7293129"/>
            <a:ext cx="4212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СЕ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5,8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см</a:t>
            </a:r>
          </a:p>
        </p:txBody>
      </p:sp>
    </p:spTree>
    <p:extLst>
      <p:ext uri="{BB962C8B-B14F-4D97-AF65-F5344CB8AC3E}">
        <p14:creationId xmlns:p14="http://schemas.microsoft.com/office/powerpoint/2010/main" val="68270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3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8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8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3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18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18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8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8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1" dur="2000" fill="hold"/>
                                        <p:tgtEl>
                                          <p:spTgt spid="183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21267 0.07893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83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83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8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8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8611E-6 2.96296E-6 L 0.43772 0.14583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83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86" y="7292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19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4" grpId="0" animBg="1"/>
      <p:bldP spid="183303" grpId="0" animBg="1"/>
      <p:bldP spid="183341" grpId="0"/>
      <p:bldP spid="183343" grpId="0"/>
      <p:bldP spid="183343" grpId="1"/>
      <p:bldP spid="183344" grpId="0" animBg="1"/>
      <p:bldP spid="183347" grpId="0" animBg="1"/>
      <p:bldP spid="183347" grpId="1" animBg="1"/>
      <p:bldP spid="183347" grpId="2" animBg="1"/>
      <p:bldP spid="183347" grpId="3" animBg="1"/>
      <p:bldP spid="183332" grpId="0" animBg="1"/>
      <p:bldP spid="183348" grpId="0"/>
      <p:bldP spid="183348" grpId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399" cy="10588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447800" y="1498325"/>
            <a:ext cx="11582400" cy="330227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8, 11 (стр. 59).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Freeform 3"/>
          <p:cNvSpPr>
            <a:spLocks/>
          </p:cNvSpPr>
          <p:nvPr/>
        </p:nvSpPr>
        <p:spPr bwMode="auto">
          <a:xfrm>
            <a:off x="4654549" y="2747010"/>
            <a:ext cx="4345941" cy="2834640"/>
          </a:xfrm>
          <a:custGeom>
            <a:avLst/>
            <a:gdLst>
              <a:gd name="T0" fmla="*/ 1703 w 1711"/>
              <a:gd name="T1" fmla="*/ 0 h 1488"/>
              <a:gd name="T2" fmla="*/ 1711 w 1711"/>
              <a:gd name="T3" fmla="*/ 2 h 1488"/>
              <a:gd name="T4" fmla="*/ 855 w 1711"/>
              <a:gd name="T5" fmla="*/ 1488 h 1488"/>
              <a:gd name="T6" fmla="*/ 0 w 1711"/>
              <a:gd name="T7" fmla="*/ 736 h 1488"/>
              <a:gd name="T8" fmla="*/ 1703 w 1711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1" h="1488">
                <a:moveTo>
                  <a:pt x="1703" y="0"/>
                </a:moveTo>
                <a:lnTo>
                  <a:pt x="1711" y="2"/>
                </a:lnTo>
                <a:lnTo>
                  <a:pt x="855" y="1488"/>
                </a:lnTo>
                <a:lnTo>
                  <a:pt x="0" y="736"/>
                </a:lnTo>
                <a:lnTo>
                  <a:pt x="1703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8" name="Freeform 4"/>
          <p:cNvSpPr>
            <a:spLocks/>
          </p:cNvSpPr>
          <p:nvPr/>
        </p:nvSpPr>
        <p:spPr bwMode="auto">
          <a:xfrm>
            <a:off x="347049" y="2747010"/>
            <a:ext cx="4269739" cy="2834640"/>
          </a:xfrm>
          <a:custGeom>
            <a:avLst/>
            <a:gdLst>
              <a:gd name="T0" fmla="*/ 8 w 1681"/>
              <a:gd name="T1" fmla="*/ 1488 h 1488"/>
              <a:gd name="T2" fmla="*/ 0 w 1681"/>
              <a:gd name="T3" fmla="*/ 1486 h 1488"/>
              <a:gd name="T4" fmla="*/ 856 w 1681"/>
              <a:gd name="T5" fmla="*/ 0 h 1488"/>
              <a:gd name="T6" fmla="*/ 1681 w 1681"/>
              <a:gd name="T7" fmla="*/ 742 h 1488"/>
              <a:gd name="T8" fmla="*/ 8 w 1681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1" h="1488">
                <a:moveTo>
                  <a:pt x="8" y="1488"/>
                </a:moveTo>
                <a:lnTo>
                  <a:pt x="0" y="1486"/>
                </a:lnTo>
                <a:lnTo>
                  <a:pt x="856" y="0"/>
                </a:lnTo>
                <a:lnTo>
                  <a:pt x="1681" y="742"/>
                </a:lnTo>
                <a:lnTo>
                  <a:pt x="8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9" name="Text Box 5"/>
          <p:cNvSpPr txBox="1">
            <a:spLocks noChangeArrowheads="1"/>
          </p:cNvSpPr>
          <p:nvPr/>
        </p:nvSpPr>
        <p:spPr bwMode="auto">
          <a:xfrm>
            <a:off x="4097021" y="31242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121921" y="558165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05831" name="Text Box 7"/>
          <p:cNvSpPr txBox="1">
            <a:spLocks noChangeArrowheads="1"/>
          </p:cNvSpPr>
          <p:nvPr/>
        </p:nvSpPr>
        <p:spPr bwMode="auto">
          <a:xfrm>
            <a:off x="8900161" y="246888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6784341" y="548640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8" name="Freeform 14"/>
          <p:cNvSpPr>
            <a:spLocks/>
          </p:cNvSpPr>
          <p:nvPr/>
        </p:nvSpPr>
        <p:spPr bwMode="auto">
          <a:xfrm>
            <a:off x="353062" y="2741296"/>
            <a:ext cx="8577579" cy="2840354"/>
          </a:xfrm>
          <a:custGeom>
            <a:avLst/>
            <a:gdLst>
              <a:gd name="T0" fmla="*/ 0 w 3377"/>
              <a:gd name="T1" fmla="*/ 1491 h 1491"/>
              <a:gd name="T2" fmla="*/ 3377 w 3377"/>
              <a:gd name="T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77" h="1491">
                <a:moveTo>
                  <a:pt x="0" y="1491"/>
                </a:moveTo>
                <a:lnTo>
                  <a:pt x="337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1965961" y="229933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0" name="Text Box 16"/>
          <p:cNvSpPr txBox="1">
            <a:spLocks noChangeArrowheads="1"/>
          </p:cNvSpPr>
          <p:nvPr/>
        </p:nvSpPr>
        <p:spPr bwMode="auto">
          <a:xfrm>
            <a:off x="2213666" y="2904010"/>
            <a:ext cx="815228" cy="578174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74</a:t>
            </a:r>
            <a:r>
              <a:rPr lang="ru-RU" sz="29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2" name="Text Box 18"/>
          <p:cNvSpPr txBox="1">
            <a:spLocks noChangeArrowheads="1"/>
          </p:cNvSpPr>
          <p:nvPr/>
        </p:nvSpPr>
        <p:spPr bwMode="auto">
          <a:xfrm>
            <a:off x="675691" y="6492240"/>
            <a:ext cx="7005270" cy="135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1 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5" name="Line 21"/>
          <p:cNvSpPr>
            <a:spLocks noChangeShapeType="1"/>
          </p:cNvSpPr>
          <p:nvPr/>
        </p:nvSpPr>
        <p:spPr bwMode="auto">
          <a:xfrm>
            <a:off x="2517141" y="2743200"/>
            <a:ext cx="4267200" cy="28346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7" name="Text Box 23"/>
          <p:cNvSpPr txBox="1">
            <a:spLocks noChangeArrowheads="1"/>
          </p:cNvSpPr>
          <p:nvPr/>
        </p:nvSpPr>
        <p:spPr bwMode="auto">
          <a:xfrm>
            <a:off x="4305570" y="3231720"/>
            <a:ext cx="672561" cy="76284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205849" name="Text Box 25"/>
          <p:cNvSpPr txBox="1">
            <a:spLocks noChangeArrowheads="1"/>
          </p:cNvSpPr>
          <p:nvPr/>
        </p:nvSpPr>
        <p:spPr bwMode="auto">
          <a:xfrm>
            <a:off x="155991" y="639270"/>
            <a:ext cx="116559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 Прямые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AD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BC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пересекаются в точке О.</a:t>
            </a:r>
          </a:p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ОА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О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 ОВ = ОС,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АВО= 74</a:t>
            </a:r>
            <a:r>
              <a:rPr lang="ru-RU" sz="3600" b="1" baseline="30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 Найти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8473983" y="3646231"/>
            <a:ext cx="563424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= О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05853" name="Text Box 29"/>
          <p:cNvSpPr txBox="1">
            <a:spLocks noChangeArrowheads="1"/>
          </p:cNvSpPr>
          <p:nvPr/>
        </p:nvSpPr>
        <p:spPr bwMode="auto">
          <a:xfrm>
            <a:off x="8508083" y="4343305"/>
            <a:ext cx="583403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ВО =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sp>
        <p:nvSpPr>
          <p:cNvPr id="205854" name="Text Box 30"/>
          <p:cNvSpPr txBox="1">
            <a:spLocks noChangeArrowheads="1"/>
          </p:cNvSpPr>
          <p:nvPr/>
        </p:nvSpPr>
        <p:spPr bwMode="auto">
          <a:xfrm>
            <a:off x="10075292" y="1712411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205856" name="Text Box 32"/>
          <p:cNvSpPr txBox="1">
            <a:spLocks noChangeArrowheads="1"/>
          </p:cNvSpPr>
          <p:nvPr/>
        </p:nvSpPr>
        <p:spPr bwMode="auto">
          <a:xfrm>
            <a:off x="8626464" y="5144161"/>
            <a:ext cx="555055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=</a:t>
            </a:r>
            <a:r>
              <a:rPr kumimoji="0" lang="ru-RU" sz="36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</a:t>
            </a:r>
          </a:p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вертикальные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59" name="Group 35"/>
          <p:cNvGrpSpPr>
            <a:grpSpLocks/>
          </p:cNvGrpSpPr>
          <p:nvPr/>
        </p:nvGrpSpPr>
        <p:grpSpPr bwMode="auto">
          <a:xfrm>
            <a:off x="3291840" y="3200400"/>
            <a:ext cx="2560320" cy="1828800"/>
            <a:chOff x="1296" y="1680"/>
            <a:chExt cx="1008" cy="960"/>
          </a:xfrm>
        </p:grpSpPr>
        <p:sp>
          <p:nvSpPr>
            <p:cNvPr id="205860" name="Line 36"/>
            <p:cNvSpPr>
              <a:spLocks noChangeShapeType="1"/>
            </p:cNvSpPr>
            <p:nvPr/>
          </p:nvSpPr>
          <p:spPr bwMode="auto">
            <a:xfrm flipH="1">
              <a:off x="1296" y="168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61" name="Line 37"/>
            <p:cNvSpPr>
              <a:spLocks noChangeShapeType="1"/>
            </p:cNvSpPr>
            <p:nvPr/>
          </p:nvSpPr>
          <p:spPr bwMode="auto">
            <a:xfrm flipH="1">
              <a:off x="2160" y="244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862" name="Group 38"/>
          <p:cNvGrpSpPr>
            <a:grpSpLocks/>
          </p:cNvGrpSpPr>
          <p:nvPr/>
        </p:nvGrpSpPr>
        <p:grpSpPr bwMode="auto">
          <a:xfrm>
            <a:off x="2316480" y="3291840"/>
            <a:ext cx="4632960" cy="1737360"/>
            <a:chOff x="912" y="1728"/>
            <a:chExt cx="1824" cy="912"/>
          </a:xfrm>
        </p:grpSpPr>
        <p:grpSp>
          <p:nvGrpSpPr>
            <p:cNvPr id="205863" name="Group 39"/>
            <p:cNvGrpSpPr>
              <a:grpSpLocks/>
            </p:cNvGrpSpPr>
            <p:nvPr/>
          </p:nvGrpSpPr>
          <p:grpSpPr bwMode="auto">
            <a:xfrm>
              <a:off x="2544" y="1728"/>
              <a:ext cx="192" cy="192"/>
              <a:chOff x="2544" y="1728"/>
              <a:chExt cx="192" cy="192"/>
            </a:xfrm>
          </p:grpSpPr>
          <p:sp>
            <p:nvSpPr>
              <p:cNvPr id="205864" name="Line 40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5" name="Line 41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5866" name="Group 42"/>
            <p:cNvGrpSpPr>
              <a:grpSpLocks/>
            </p:cNvGrpSpPr>
            <p:nvPr/>
          </p:nvGrpSpPr>
          <p:grpSpPr bwMode="auto">
            <a:xfrm>
              <a:off x="912" y="2448"/>
              <a:ext cx="192" cy="192"/>
              <a:chOff x="2544" y="1728"/>
              <a:chExt cx="192" cy="192"/>
            </a:xfrm>
          </p:grpSpPr>
          <p:sp>
            <p:nvSpPr>
              <p:cNvPr id="205867" name="Line 43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8" name="Line 44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5869" name="Group 45"/>
          <p:cNvGrpSpPr>
            <a:grpSpLocks/>
          </p:cNvGrpSpPr>
          <p:nvPr/>
        </p:nvGrpSpPr>
        <p:grpSpPr bwMode="auto">
          <a:xfrm>
            <a:off x="3413761" y="3749040"/>
            <a:ext cx="2428241" cy="906780"/>
            <a:chOff x="1344" y="1968"/>
            <a:chExt cx="956" cy="476"/>
          </a:xfrm>
        </p:grpSpPr>
        <p:sp>
          <p:nvSpPr>
            <p:cNvPr id="205870" name="Text Box 46"/>
            <p:cNvSpPr txBox="1">
              <a:spLocks noChangeArrowheads="1"/>
            </p:cNvSpPr>
            <p:nvPr/>
          </p:nvSpPr>
          <p:spPr bwMode="auto">
            <a:xfrm>
              <a:off x="2112" y="2064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05871" name="Text Box 47"/>
            <p:cNvSpPr txBox="1">
              <a:spLocks noChangeArrowheads="1"/>
            </p:cNvSpPr>
            <p:nvPr/>
          </p:nvSpPr>
          <p:spPr bwMode="auto">
            <a:xfrm>
              <a:off x="1344" y="1968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5872" name="Freeform 48"/>
            <p:cNvSpPr>
              <a:spLocks/>
            </p:cNvSpPr>
            <p:nvPr/>
          </p:nvSpPr>
          <p:spPr bwMode="auto">
            <a:xfrm>
              <a:off x="2064" y="2064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73" name="Freeform 49"/>
            <p:cNvSpPr>
              <a:spLocks/>
            </p:cNvSpPr>
            <p:nvPr/>
          </p:nvSpPr>
          <p:spPr bwMode="auto">
            <a:xfrm flipH="1" flipV="1">
              <a:off x="1488" y="1968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5874" name="Text Box 50"/>
          <p:cNvSpPr txBox="1">
            <a:spLocks noChangeArrowheads="1"/>
          </p:cNvSpPr>
          <p:nvPr/>
        </p:nvSpPr>
        <p:spPr bwMode="auto">
          <a:xfrm>
            <a:off x="2202054" y="2911313"/>
            <a:ext cx="815228" cy="578174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74</a:t>
            </a:r>
            <a:r>
              <a:rPr lang="ru-RU" sz="29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75" name="Group 51"/>
          <p:cNvGrpSpPr>
            <a:grpSpLocks/>
          </p:cNvGrpSpPr>
          <p:nvPr/>
        </p:nvGrpSpPr>
        <p:grpSpPr bwMode="auto">
          <a:xfrm>
            <a:off x="5364482" y="6807517"/>
            <a:ext cx="5712460" cy="737235"/>
            <a:chOff x="2901" y="3456"/>
            <a:chExt cx="2249" cy="387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05876" name="Object 5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00067337"/>
                    </p:ext>
                  </p:extLst>
                </p:nvPr>
              </p:nvGraphicFramePr>
              <p:xfrm>
                <a:off x="2901" y="3519"/>
                <a:ext cx="396" cy="31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6236" name="Формула" r:id="rId4" imgW="190440" imgH="152280" progId="Equation.3">
                        <p:embed/>
                      </p:oleObj>
                    </mc:Choice>
                    <mc:Fallback>
                      <p:oleObj name="Формула" r:id="rId4" imgW="190440" imgH="1522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01" y="3519"/>
                              <a:ext cx="396" cy="3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05876" name="Object 5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00067337"/>
                    </p:ext>
                  </p:extLst>
                </p:nvPr>
              </p:nvGraphicFramePr>
              <p:xfrm>
                <a:off x="2901" y="3519"/>
                <a:ext cx="396" cy="31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6231" name="Формула" r:id="rId6" imgW="190440" imgH="152280" progId="Equation.3">
                        <p:embed/>
                      </p:oleObj>
                    </mc:Choice>
                    <mc:Fallback>
                      <p:oleObj name="Формула" r:id="rId6" imgW="190440" imgH="1522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01" y="3519"/>
                              <a:ext cx="396" cy="3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87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196" y="3456"/>
                  <a:ext cx="1954" cy="3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000099"/>
                      </a:solidFill>
                      <a:latin typeface="Cambria Math"/>
                      <a:ea typeface="Cambria Math"/>
                      <a:cs typeface="Arial" pitchFamily="34" charset="0"/>
                    </a:rPr>
                    <a:t>∠</a:t>
                  </a:r>
                  <a:r>
                    <a:rPr lang="en-US" b="1" dirty="0" smtClean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D</a:t>
                  </a:r>
                  <a:r>
                    <a:rPr lang="ru-RU" b="1" dirty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СО</a:t>
                  </a:r>
                  <a:r>
                    <a:rPr lang="en-US" b="1" dirty="0" smtClean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=</a:t>
                  </a:r>
                  <a:r>
                    <a:rPr lang="ru-RU" b="1" dirty="0" smtClean="0">
                      <a:solidFill>
                        <a:srgbClr val="000099"/>
                      </a:solidFill>
                      <a:latin typeface="Cambria Math"/>
                      <a:ea typeface="Cambria Math"/>
                      <a:cs typeface="Arial" pitchFamily="34" charset="0"/>
                    </a:rPr>
                    <a:t>∠</a:t>
                  </a:r>
                  <a:r>
                    <a:rPr lang="ru-RU" b="1" dirty="0" smtClean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АВО</a:t>
                  </a:r>
                  <a:r>
                    <a:rPr lang="ru-RU" b="1" dirty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=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ru-RU" b="1" i="1" smtClean="0">
                              <a:solidFill>
                                <a:srgbClr val="000099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solidFill>
                                <a:srgbClr val="000099"/>
                              </a:solidFill>
                              <a:latin typeface="Cambria Math"/>
                              <a:cs typeface="Arial" pitchFamily="34" charset="0"/>
                            </a:rPr>
                            <m:t>𝟕𝟒</m:t>
                          </m:r>
                        </m:e>
                        <m:sup>
                          <m:r>
                            <a:rPr lang="ru-RU" b="1" i="1" smtClean="0">
                              <a:solidFill>
                                <a:srgbClr val="000099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a14:m>
                  <a:r>
                    <a:rPr lang="en-US" b="1" dirty="0" smtClean="0">
                      <a:solidFill>
                        <a:srgbClr val="000099"/>
                      </a:solidFill>
                      <a:latin typeface="Arial" pitchFamily="34" charset="0"/>
                      <a:cs typeface="Arial" pitchFamily="34" charset="0"/>
                    </a:rPr>
                    <a:t>  </a:t>
                  </a:r>
                  <a:endParaRPr lang="ru-RU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05878" name="Text 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96" y="3456"/>
                  <a:ext cx="1954" cy="38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4545" t="-13223" b="-3471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uz-Latn-U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TextBox 52"/>
          <p:cNvSpPr txBox="1"/>
          <p:nvPr/>
        </p:nvSpPr>
        <p:spPr>
          <a:xfrm>
            <a:off x="651661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173590" y="2398306"/>
            <a:ext cx="327660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  </a:t>
            </a:r>
          </a:p>
          <a:p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АВО=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endParaRPr lang="uz-Latn-U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6344073" y="7517246"/>
                <a:ext cx="4259820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6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∠</a:t>
                </a:r>
                <a:r>
                  <a:rPr lang="en-US" sz="36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ru-RU" sz="36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СО</a:t>
                </a:r>
                <a:r>
                  <a:rPr lang="en-US" sz="36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𝟕𝟒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073" y="7517246"/>
                <a:ext cx="4259820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4011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96430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20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20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 -0.00019 C 0.08724 0.10533 0.19347 0.11478 0.28104 0.2203 " pathEditMode="relative" rAng="1106097" ptsTypes="fA">
                                      <p:cBhvr>
                                        <p:cTn id="78" dur="2000" fill="hold"/>
                                        <p:tgtEl>
                                          <p:spTgt spid="2058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10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0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animBg="1"/>
      <p:bldP spid="205828" grpId="0" animBg="1"/>
      <p:bldP spid="205840" grpId="0"/>
      <p:bldP spid="205840" grpId="1"/>
      <p:bldP spid="205842" grpId="0"/>
      <p:bldP spid="205856" grpId="0"/>
      <p:bldP spid="205874" grpId="0"/>
      <p:bldP spid="2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2764" y="2304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Лента лицом вверх 1"/>
          <p:cNvSpPr/>
          <p:nvPr/>
        </p:nvSpPr>
        <p:spPr>
          <a:xfrm>
            <a:off x="228600" y="1024382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8" name="Лента лицом вверх 7"/>
          <p:cNvSpPr/>
          <p:nvPr/>
        </p:nvSpPr>
        <p:spPr>
          <a:xfrm>
            <a:off x="4762500" y="2115820"/>
            <a:ext cx="9829800" cy="2438400"/>
          </a:xfrm>
          <a:prstGeom prst="ribbon2">
            <a:avLst>
              <a:gd name="adj1" fmla="val 20417"/>
              <a:gd name="adj2" fmla="val 7493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Первый признак равенства треугольников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9" name="Лента лицом вверх 8"/>
          <p:cNvSpPr/>
          <p:nvPr/>
        </p:nvSpPr>
        <p:spPr>
          <a:xfrm>
            <a:off x="381000" y="3810000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0" name="Лента лицом вверх 9"/>
          <p:cNvSpPr/>
          <p:nvPr/>
        </p:nvSpPr>
        <p:spPr>
          <a:xfrm>
            <a:off x="6172200" y="5029200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7" name="Freeform 13"/>
          <p:cNvSpPr>
            <a:spLocks/>
          </p:cNvSpPr>
          <p:nvPr/>
        </p:nvSpPr>
        <p:spPr bwMode="auto">
          <a:xfrm>
            <a:off x="1899921" y="3596641"/>
            <a:ext cx="4262120" cy="2937510"/>
          </a:xfrm>
          <a:custGeom>
            <a:avLst/>
            <a:gdLst>
              <a:gd name="T0" fmla="*/ 0 w 1678"/>
              <a:gd name="T1" fmla="*/ 1225 h 1542"/>
              <a:gd name="T2" fmla="*/ 590 w 1678"/>
              <a:gd name="T3" fmla="*/ 0 h 1542"/>
              <a:gd name="T4" fmla="*/ 1678 w 1678"/>
              <a:gd name="T5" fmla="*/ 1542 h 1542"/>
              <a:gd name="T6" fmla="*/ 0 w 1678"/>
              <a:gd name="T7" fmla="*/ 1225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78" h="1542">
                <a:moveTo>
                  <a:pt x="0" y="1225"/>
                </a:moveTo>
                <a:lnTo>
                  <a:pt x="590" y="0"/>
                </a:lnTo>
                <a:lnTo>
                  <a:pt x="1678" y="1542"/>
                </a:lnTo>
                <a:lnTo>
                  <a:pt x="0" y="1225"/>
                </a:lnTo>
                <a:close/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9990" name="Group 6"/>
          <p:cNvGrpSpPr>
            <a:grpSpLocks/>
          </p:cNvGrpSpPr>
          <p:nvPr/>
        </p:nvGrpSpPr>
        <p:grpSpPr bwMode="auto">
          <a:xfrm>
            <a:off x="977901" y="5410199"/>
            <a:ext cx="1036320" cy="800101"/>
            <a:chOff x="1701" y="2614"/>
            <a:chExt cx="408" cy="420"/>
          </a:xfrm>
        </p:grpSpPr>
        <p:sp>
          <p:nvSpPr>
            <p:cNvPr id="169988" name="Oval 4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989" name="Text Box 5"/>
            <p:cNvSpPr txBox="1">
              <a:spLocks noChangeArrowheads="1"/>
            </p:cNvSpPr>
            <p:nvPr/>
          </p:nvSpPr>
          <p:spPr bwMode="auto">
            <a:xfrm>
              <a:off x="1701" y="2614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</a:t>
              </a:r>
            </a:p>
          </p:txBody>
        </p:sp>
      </p:grpSp>
      <p:grpSp>
        <p:nvGrpSpPr>
          <p:cNvPr id="169991" name="Group 7"/>
          <p:cNvGrpSpPr>
            <a:grpSpLocks/>
          </p:cNvGrpSpPr>
          <p:nvPr/>
        </p:nvGrpSpPr>
        <p:grpSpPr bwMode="auto">
          <a:xfrm>
            <a:off x="2476501" y="3078479"/>
            <a:ext cx="1036320" cy="800101"/>
            <a:chOff x="1701" y="2614"/>
            <a:chExt cx="408" cy="420"/>
          </a:xfrm>
        </p:grpSpPr>
        <p:sp>
          <p:nvSpPr>
            <p:cNvPr id="169992" name="Oval 8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993" name="Text Box 9"/>
            <p:cNvSpPr txBox="1">
              <a:spLocks noChangeArrowheads="1"/>
            </p:cNvSpPr>
            <p:nvPr/>
          </p:nvSpPr>
          <p:spPr bwMode="auto">
            <a:xfrm>
              <a:off x="1701" y="2614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</p:grpSp>
      <p:grpSp>
        <p:nvGrpSpPr>
          <p:cNvPr id="169994" name="Group 10"/>
          <p:cNvGrpSpPr>
            <a:grpSpLocks/>
          </p:cNvGrpSpPr>
          <p:nvPr/>
        </p:nvGrpSpPr>
        <p:grpSpPr bwMode="auto">
          <a:xfrm>
            <a:off x="5242561" y="6015989"/>
            <a:ext cx="1592581" cy="800101"/>
            <a:chOff x="1701" y="2614"/>
            <a:chExt cx="627" cy="420"/>
          </a:xfrm>
        </p:grpSpPr>
        <p:sp>
          <p:nvSpPr>
            <p:cNvPr id="169995" name="Oval 11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996" name="Text Box 12"/>
            <p:cNvSpPr txBox="1">
              <a:spLocks noChangeArrowheads="1"/>
            </p:cNvSpPr>
            <p:nvPr/>
          </p:nvSpPr>
          <p:spPr bwMode="auto">
            <a:xfrm>
              <a:off x="1701" y="2614"/>
              <a:ext cx="627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С</a:t>
              </a:r>
            </a:p>
          </p:txBody>
        </p:sp>
      </p:grpSp>
      <p:sp>
        <p:nvSpPr>
          <p:cNvPr id="169998" name="Text Box 14"/>
          <p:cNvSpPr txBox="1">
            <a:spLocks noChangeArrowheads="1"/>
          </p:cNvSpPr>
          <p:nvPr/>
        </p:nvSpPr>
        <p:spPr bwMode="auto">
          <a:xfrm>
            <a:off x="2782571" y="1228306"/>
            <a:ext cx="1065773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Точки А, В и С – вершины треугольника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3657600" y="2208235"/>
            <a:ext cx="10731212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Отрезки АВ, ВС и АС – </a:t>
            </a: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                стороны треугольника</a:t>
            </a:r>
          </a:p>
        </p:txBody>
      </p:sp>
      <p:grpSp>
        <p:nvGrpSpPr>
          <p:cNvPr id="170005" name="Group 21"/>
          <p:cNvGrpSpPr>
            <a:grpSpLocks/>
          </p:cNvGrpSpPr>
          <p:nvPr/>
        </p:nvGrpSpPr>
        <p:grpSpPr bwMode="auto">
          <a:xfrm>
            <a:off x="4724402" y="3912489"/>
            <a:ext cx="9740900" cy="1354455"/>
            <a:chOff x="1861" y="2115"/>
            <a:chExt cx="3835" cy="711"/>
          </a:xfrm>
        </p:grpSpPr>
        <p:sp>
          <p:nvSpPr>
            <p:cNvPr id="170000" name="Text Box 16"/>
            <p:cNvSpPr txBox="1">
              <a:spLocks noChangeArrowheads="1"/>
            </p:cNvSpPr>
            <p:nvPr/>
          </p:nvSpPr>
          <p:spPr bwMode="auto">
            <a:xfrm>
              <a:off x="2064" y="2115"/>
              <a:ext cx="3632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АВС,     ВАС,     ВСА – </a:t>
              </a:r>
            </a:p>
            <a:p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                   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углы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треугольника</a:t>
              </a:r>
            </a:p>
          </p:txBody>
        </p:sp>
        <p:graphicFrame>
          <p:nvGraphicFramePr>
            <p:cNvPr id="170002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3951245"/>
                </p:ext>
              </p:extLst>
            </p:nvPr>
          </p:nvGraphicFramePr>
          <p:xfrm>
            <a:off x="3414" y="2200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0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4" y="2200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000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5534596"/>
                </p:ext>
              </p:extLst>
            </p:nvPr>
          </p:nvGraphicFramePr>
          <p:xfrm>
            <a:off x="2692" y="2212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1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2" y="2212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000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1962411"/>
                </p:ext>
              </p:extLst>
            </p:nvPr>
          </p:nvGraphicFramePr>
          <p:xfrm>
            <a:off x="1861" y="2212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2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1" y="2212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7744462" y="5927407"/>
            <a:ext cx="6444783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 = АВ + ВС + АС </a:t>
            </a: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периметр треугольника</a:t>
            </a:r>
          </a:p>
        </p:txBody>
      </p:sp>
      <p:graphicFrame>
        <p:nvGraphicFramePr>
          <p:cNvPr id="170008" name="Object 24"/>
          <p:cNvGraphicFramePr>
            <a:graphicFrameLocks noChangeAspect="1"/>
          </p:cNvGraphicFramePr>
          <p:nvPr/>
        </p:nvGraphicFramePr>
        <p:xfrm>
          <a:off x="401320" y="400050"/>
          <a:ext cx="3688080" cy="889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Формула" r:id="rId7" imgW="431640" imgH="177480" progId="Equation.3">
                  <p:embed/>
                </p:oleObj>
              </mc:Choice>
              <mc:Fallback>
                <p:oleObj name="Формула" r:id="rId7" imgW="431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" y="400050"/>
                        <a:ext cx="3688080" cy="889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78882" y="96863"/>
            <a:ext cx="38644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29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7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7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7" grpId="0" animBg="1"/>
      <p:bldP spid="169998" grpId="0"/>
      <p:bldP spid="169999" grpId="0"/>
      <p:bldP spid="1700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031" name="Group 23"/>
          <p:cNvGrpSpPr>
            <a:grpSpLocks/>
          </p:cNvGrpSpPr>
          <p:nvPr/>
        </p:nvGrpSpPr>
        <p:grpSpPr bwMode="auto">
          <a:xfrm>
            <a:off x="8509000" y="1003936"/>
            <a:ext cx="5681981" cy="4606289"/>
            <a:chOff x="3152" y="162"/>
            <a:chExt cx="2237" cy="2418"/>
          </a:xfrm>
        </p:grpSpPr>
        <p:sp>
          <p:nvSpPr>
            <p:cNvPr id="171032" name="AutoShape 24"/>
            <p:cNvSpPr>
              <a:spLocks noChangeArrowheads="1"/>
            </p:cNvSpPr>
            <p:nvPr/>
          </p:nvSpPr>
          <p:spPr bwMode="auto">
            <a:xfrm>
              <a:off x="3288" y="391"/>
              <a:ext cx="2087" cy="1814"/>
            </a:xfrm>
            <a:prstGeom prst="triangle">
              <a:avLst>
                <a:gd name="adj" fmla="val 82991"/>
              </a:avLst>
            </a:prstGeom>
            <a:gradFill rotWithShape="1">
              <a:gsLst>
                <a:gs pos="0">
                  <a:schemeClr val="bg1">
                    <a:alpha val="38000"/>
                  </a:schemeClr>
                </a:gs>
                <a:gs pos="100000">
                  <a:srgbClr val="00CCFF">
                    <a:alpha val="53999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71033" name="Text Box 25"/>
            <p:cNvSpPr txBox="1">
              <a:spLocks noChangeArrowheads="1"/>
            </p:cNvSpPr>
            <p:nvPr/>
          </p:nvSpPr>
          <p:spPr bwMode="auto">
            <a:xfrm>
              <a:off x="3152" y="2160"/>
              <a:ext cx="266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FF0000"/>
                  </a:solidFill>
                  <a:latin typeface="Arial" pitchFamily="34" charset="0"/>
                </a:rPr>
                <a:t>М</a:t>
              </a:r>
            </a:p>
          </p:txBody>
        </p:sp>
        <p:sp>
          <p:nvSpPr>
            <p:cNvPr id="171034" name="Text Box 26"/>
            <p:cNvSpPr txBox="1">
              <a:spLocks noChangeArrowheads="1"/>
            </p:cNvSpPr>
            <p:nvPr/>
          </p:nvSpPr>
          <p:spPr bwMode="auto">
            <a:xfrm>
              <a:off x="5148" y="2160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600" b="1">
                  <a:solidFill>
                    <a:srgbClr val="FF0000"/>
                  </a:solidFill>
                  <a:latin typeface="Arial" pitchFamily="34" charset="0"/>
                </a:rPr>
                <a:t>N</a:t>
              </a:r>
              <a:endParaRPr lang="ru-RU" sz="4600" b="1">
                <a:solidFill>
                  <a:srgbClr val="FF0000"/>
                </a:solidFill>
                <a:latin typeface="Arial" pitchFamily="34" charset="0"/>
              </a:endParaRPr>
            </a:p>
          </p:txBody>
        </p:sp>
        <p:sp>
          <p:nvSpPr>
            <p:cNvPr id="171035" name="Text Box 27"/>
            <p:cNvSpPr txBox="1">
              <a:spLocks noChangeArrowheads="1"/>
            </p:cNvSpPr>
            <p:nvPr/>
          </p:nvSpPr>
          <p:spPr bwMode="auto">
            <a:xfrm>
              <a:off x="5057" y="162"/>
              <a:ext cx="227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600" b="1">
                  <a:solidFill>
                    <a:srgbClr val="FF0000"/>
                  </a:solidFill>
                  <a:latin typeface="Arial" pitchFamily="34" charset="0"/>
                </a:rPr>
                <a:t>S</a:t>
              </a:r>
              <a:endParaRPr lang="ru-RU" sz="4600" b="1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sp>
        <p:nvSpPr>
          <p:cNvPr id="171012" name="AutoShape 4"/>
          <p:cNvSpPr>
            <a:spLocks noChangeArrowheads="1"/>
          </p:cNvSpPr>
          <p:nvPr/>
        </p:nvSpPr>
        <p:spPr bwMode="auto">
          <a:xfrm>
            <a:off x="2633981" y="4204336"/>
            <a:ext cx="5300979" cy="3455670"/>
          </a:xfrm>
          <a:prstGeom prst="triangle">
            <a:avLst>
              <a:gd name="adj" fmla="val 82991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grpSp>
        <p:nvGrpSpPr>
          <p:cNvPr id="171028" name="Group 20"/>
          <p:cNvGrpSpPr>
            <a:grpSpLocks/>
          </p:cNvGrpSpPr>
          <p:nvPr/>
        </p:nvGrpSpPr>
        <p:grpSpPr bwMode="auto">
          <a:xfrm>
            <a:off x="8509000" y="1003936"/>
            <a:ext cx="5681981" cy="4606289"/>
            <a:chOff x="3152" y="162"/>
            <a:chExt cx="2237" cy="2418"/>
          </a:xfrm>
        </p:grpSpPr>
        <p:sp>
          <p:nvSpPr>
            <p:cNvPr id="171013" name="AutoShape 5"/>
            <p:cNvSpPr>
              <a:spLocks noChangeArrowheads="1"/>
            </p:cNvSpPr>
            <p:nvPr/>
          </p:nvSpPr>
          <p:spPr bwMode="auto">
            <a:xfrm>
              <a:off x="3288" y="391"/>
              <a:ext cx="2087" cy="1814"/>
            </a:xfrm>
            <a:prstGeom prst="triangle">
              <a:avLst>
                <a:gd name="adj" fmla="val 82991"/>
              </a:avLst>
            </a:prstGeom>
            <a:gradFill rotWithShape="1">
              <a:gsLst>
                <a:gs pos="0">
                  <a:schemeClr val="bg1">
                    <a:alpha val="63000"/>
                  </a:schemeClr>
                </a:gs>
                <a:gs pos="100000">
                  <a:srgbClr val="00CCFF">
                    <a:alpha val="64000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71025" name="Text Box 17"/>
            <p:cNvSpPr txBox="1">
              <a:spLocks noChangeArrowheads="1"/>
            </p:cNvSpPr>
            <p:nvPr/>
          </p:nvSpPr>
          <p:spPr bwMode="auto">
            <a:xfrm>
              <a:off x="3152" y="2160"/>
              <a:ext cx="266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FF0000"/>
                  </a:solidFill>
                  <a:latin typeface="Arial" pitchFamily="34" charset="0"/>
                </a:rPr>
                <a:t>М</a:t>
              </a:r>
            </a:p>
          </p:txBody>
        </p:sp>
        <p:sp>
          <p:nvSpPr>
            <p:cNvPr id="171026" name="Text Box 18"/>
            <p:cNvSpPr txBox="1">
              <a:spLocks noChangeArrowheads="1"/>
            </p:cNvSpPr>
            <p:nvPr/>
          </p:nvSpPr>
          <p:spPr bwMode="auto">
            <a:xfrm>
              <a:off x="5148" y="2160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600" b="1">
                  <a:solidFill>
                    <a:srgbClr val="FF0000"/>
                  </a:solidFill>
                  <a:latin typeface="Arial" pitchFamily="34" charset="0"/>
                </a:rPr>
                <a:t>N</a:t>
              </a:r>
              <a:endParaRPr lang="ru-RU" sz="4600" b="1">
                <a:solidFill>
                  <a:srgbClr val="FF0000"/>
                </a:solidFill>
                <a:latin typeface="Arial" pitchFamily="34" charset="0"/>
              </a:endParaRPr>
            </a:p>
          </p:txBody>
        </p:sp>
        <p:sp>
          <p:nvSpPr>
            <p:cNvPr id="171027" name="Text Box 19"/>
            <p:cNvSpPr txBox="1">
              <a:spLocks noChangeArrowheads="1"/>
            </p:cNvSpPr>
            <p:nvPr/>
          </p:nvSpPr>
          <p:spPr bwMode="auto">
            <a:xfrm>
              <a:off x="5057" y="162"/>
              <a:ext cx="227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600" b="1">
                  <a:solidFill>
                    <a:srgbClr val="FF0000"/>
                  </a:solidFill>
                  <a:latin typeface="Arial" pitchFamily="34" charset="0"/>
                </a:rPr>
                <a:t>S</a:t>
              </a:r>
              <a:endParaRPr lang="ru-RU" sz="4600" b="1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sp>
        <p:nvSpPr>
          <p:cNvPr id="171029" name="Text Box 21"/>
          <p:cNvSpPr txBox="1">
            <a:spLocks noChangeArrowheads="1"/>
          </p:cNvSpPr>
          <p:nvPr/>
        </p:nvSpPr>
        <p:spPr bwMode="auto">
          <a:xfrm>
            <a:off x="518160" y="312421"/>
            <a:ext cx="1359408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</a:rPr>
              <a:t>   Два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</a:rPr>
              <a:t>треугольника называются равными, если их можно совместить наложением.</a:t>
            </a: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518160" y="1350646"/>
            <a:ext cx="11404601" cy="2347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</a:rPr>
              <a:t>   Если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</a:rPr>
              <a:t>два треугольника равны, то элементы (т.е. стороны и углы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</a:rPr>
              <a:t>) одного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</a:rPr>
              <a:t>треугольника соответственно равны элементам другого треугольника.</a:t>
            </a:r>
          </a:p>
        </p:txBody>
      </p:sp>
      <p:grpSp>
        <p:nvGrpSpPr>
          <p:cNvPr id="171042" name="Group 34"/>
          <p:cNvGrpSpPr>
            <a:grpSpLocks/>
          </p:cNvGrpSpPr>
          <p:nvPr/>
        </p:nvGrpSpPr>
        <p:grpSpPr bwMode="auto">
          <a:xfrm>
            <a:off x="977901" y="4288156"/>
            <a:ext cx="4490720" cy="813435"/>
            <a:chOff x="3606" y="3559"/>
            <a:chExt cx="1768" cy="427"/>
          </a:xfrm>
        </p:grpSpPr>
        <p:graphicFrame>
          <p:nvGraphicFramePr>
            <p:cNvPr id="171037" name="Object 29"/>
            <p:cNvGraphicFramePr>
              <a:graphicFrameLocks noChangeAspect="1"/>
            </p:cNvGraphicFramePr>
            <p:nvPr/>
          </p:nvGraphicFramePr>
          <p:xfrm>
            <a:off x="3606" y="3559"/>
            <a:ext cx="313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2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6" y="3559"/>
                          <a:ext cx="313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1040" name="Text Box 32"/>
            <p:cNvSpPr txBox="1">
              <a:spLocks noChangeArrowheads="1"/>
            </p:cNvSpPr>
            <p:nvPr/>
          </p:nvSpPr>
          <p:spPr bwMode="auto">
            <a:xfrm>
              <a:off x="3833" y="3566"/>
              <a:ext cx="15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 dirty="0">
                  <a:solidFill>
                    <a:srgbClr val="000099"/>
                  </a:solidFill>
                  <a:latin typeface="Arial" pitchFamily="34" charset="0"/>
                </a:rPr>
                <a:t>АВС =    </a:t>
              </a:r>
              <a:r>
                <a:rPr lang="en-US" sz="4600" b="1" dirty="0">
                  <a:solidFill>
                    <a:srgbClr val="000099"/>
                  </a:solidFill>
                  <a:latin typeface="Arial" pitchFamily="34" charset="0"/>
                </a:rPr>
                <a:t>MSN</a:t>
              </a:r>
              <a:endParaRPr lang="ru-RU" sz="4600" b="1" dirty="0">
                <a:solidFill>
                  <a:srgbClr val="000099"/>
                </a:solidFill>
                <a:latin typeface="Arial" pitchFamily="34" charset="0"/>
              </a:endParaRPr>
            </a:p>
          </p:txBody>
        </p:sp>
        <p:graphicFrame>
          <p:nvGraphicFramePr>
            <p:cNvPr id="171041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7836229"/>
                </p:ext>
              </p:extLst>
            </p:nvPr>
          </p:nvGraphicFramePr>
          <p:xfrm>
            <a:off x="4541" y="3566"/>
            <a:ext cx="313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41" y="3566"/>
                          <a:ext cx="313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1014" name="Group 6"/>
          <p:cNvGrpSpPr>
            <a:grpSpLocks/>
          </p:cNvGrpSpPr>
          <p:nvPr/>
        </p:nvGrpSpPr>
        <p:grpSpPr bwMode="auto">
          <a:xfrm>
            <a:off x="1711960" y="7143749"/>
            <a:ext cx="1036320" cy="800101"/>
            <a:chOff x="1701" y="2614"/>
            <a:chExt cx="408" cy="420"/>
          </a:xfrm>
        </p:grpSpPr>
        <p:sp>
          <p:nvSpPr>
            <p:cNvPr id="171015" name="Oval 7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71016" name="Text Box 8"/>
            <p:cNvSpPr txBox="1">
              <a:spLocks noChangeArrowheads="1"/>
            </p:cNvSpPr>
            <p:nvPr/>
          </p:nvSpPr>
          <p:spPr bwMode="auto">
            <a:xfrm>
              <a:off x="1701" y="2614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000099"/>
                  </a:solidFill>
                  <a:latin typeface="Arial" pitchFamily="34" charset="0"/>
                </a:rPr>
                <a:t>А</a:t>
              </a:r>
            </a:p>
          </p:txBody>
        </p:sp>
      </p:grpSp>
      <p:grpSp>
        <p:nvGrpSpPr>
          <p:cNvPr id="171017" name="Group 9"/>
          <p:cNvGrpSpPr>
            <a:grpSpLocks/>
          </p:cNvGrpSpPr>
          <p:nvPr/>
        </p:nvGrpSpPr>
        <p:grpSpPr bwMode="auto">
          <a:xfrm>
            <a:off x="6090920" y="3686177"/>
            <a:ext cx="1036320" cy="800099"/>
            <a:chOff x="1701" y="2614"/>
            <a:chExt cx="408" cy="420"/>
          </a:xfrm>
        </p:grpSpPr>
        <p:sp>
          <p:nvSpPr>
            <p:cNvPr id="171018" name="Oval 10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71019" name="Text Box 11"/>
            <p:cNvSpPr txBox="1">
              <a:spLocks noChangeArrowheads="1"/>
            </p:cNvSpPr>
            <p:nvPr/>
          </p:nvSpPr>
          <p:spPr bwMode="auto">
            <a:xfrm>
              <a:off x="1701" y="2614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>
                  <a:solidFill>
                    <a:srgbClr val="000099"/>
                  </a:solidFill>
                  <a:latin typeface="Arial" pitchFamily="34" charset="0"/>
                </a:rPr>
                <a:t>В</a:t>
              </a:r>
            </a:p>
          </p:txBody>
        </p:sp>
      </p:grpSp>
      <p:grpSp>
        <p:nvGrpSpPr>
          <p:cNvPr id="171020" name="Group 12"/>
          <p:cNvGrpSpPr>
            <a:grpSpLocks/>
          </p:cNvGrpSpPr>
          <p:nvPr/>
        </p:nvGrpSpPr>
        <p:grpSpPr bwMode="auto">
          <a:xfrm>
            <a:off x="7127240" y="7143749"/>
            <a:ext cx="1427480" cy="800101"/>
            <a:chOff x="1747" y="2614"/>
            <a:chExt cx="562" cy="420"/>
          </a:xfrm>
        </p:grpSpPr>
        <p:sp>
          <p:nvSpPr>
            <p:cNvPr id="171021" name="Oval 13"/>
            <p:cNvSpPr>
              <a:spLocks noChangeArrowheads="1"/>
            </p:cNvSpPr>
            <p:nvPr/>
          </p:nvSpPr>
          <p:spPr bwMode="auto">
            <a:xfrm>
              <a:off x="2018" y="284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71022" name="Text Box 14"/>
            <p:cNvSpPr txBox="1">
              <a:spLocks noChangeArrowheads="1"/>
            </p:cNvSpPr>
            <p:nvPr/>
          </p:nvSpPr>
          <p:spPr bwMode="auto">
            <a:xfrm>
              <a:off x="1747" y="2614"/>
              <a:ext cx="562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600" b="1" dirty="0">
                  <a:solidFill>
                    <a:srgbClr val="000099"/>
                  </a:solidFill>
                  <a:latin typeface="Arial" pitchFamily="34" charset="0"/>
                </a:rPr>
                <a:t>     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19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2.96296E-6 L -0.42518 0.33611 " pathEditMode="relative" ptsTypes="AA">
                                      <p:cBhvr>
                                        <p:cTn id="6" dur="2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7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50"/>
          <p:cNvSpPr>
            <a:spLocks noChangeArrowheads="1"/>
          </p:cNvSpPr>
          <p:nvPr/>
        </p:nvSpPr>
        <p:spPr bwMode="auto">
          <a:xfrm rot="8450784">
            <a:off x="9664254" y="1383314"/>
            <a:ext cx="4724400" cy="2807970"/>
          </a:xfrm>
          <a:prstGeom prst="triangle">
            <a:avLst>
              <a:gd name="adj" fmla="val 99771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48482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369399" y="7697535"/>
            <a:ext cx="518161" cy="501014"/>
          </a:xfrm>
          <a:prstGeom prst="actionButtonForwardNex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4848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1" y="5294376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484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1" y="5933316"/>
            <a:ext cx="462280" cy="60388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48485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1877" y="6537200"/>
            <a:ext cx="462280" cy="60388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4848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1" y="7122796"/>
            <a:ext cx="462280" cy="60388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4848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8705" y="2707731"/>
            <a:ext cx="1927944" cy="431389"/>
          </a:xfrm>
          <a:prstGeom prst="actionButtonBlank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969979" y="1641862"/>
            <a:ext cx="6969413" cy="6302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    МРС =   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DAB 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МР=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8 см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СР=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12 см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А=73</a:t>
            </a:r>
            <a:r>
              <a:rPr lang="ru-RU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  <a:p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Какое из высказываний верное?</a:t>
            </a: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DB=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8см, АВ=12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см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М=73</a:t>
            </a:r>
            <a:r>
              <a:rPr lang="ru-RU" b="1" baseline="30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АВ= 12 см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AD=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см, 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Р=73</a:t>
            </a:r>
            <a:r>
              <a:rPr lang="ru-RU" b="1" baseline="30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b="1" baseline="30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АВ= 8 см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      Р=73</a:t>
            </a:r>
            <a:r>
              <a:rPr lang="ru-RU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84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20057"/>
              </p:ext>
            </p:extLst>
          </p:nvPr>
        </p:nvGraphicFramePr>
        <p:xfrm>
          <a:off x="7223760" y="3985260"/>
          <a:ext cx="182880" cy="25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4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60" y="3985260"/>
                        <a:ext cx="182880" cy="25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089424"/>
              </p:ext>
            </p:extLst>
          </p:nvPr>
        </p:nvGraphicFramePr>
        <p:xfrm>
          <a:off x="2862994" y="1828800"/>
          <a:ext cx="485139" cy="430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5" name="Формула" r:id="rId6" imgW="139680" imgH="164880" progId="Equation.3">
                  <p:embed/>
                </p:oleObj>
              </mc:Choice>
              <mc:Fallback>
                <p:oleObj name="Формула" r:id="rId6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994" y="1828800"/>
                        <a:ext cx="485139" cy="4305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16627"/>
              </p:ext>
            </p:extLst>
          </p:nvPr>
        </p:nvGraphicFramePr>
        <p:xfrm>
          <a:off x="4891872" y="1828800"/>
          <a:ext cx="487680" cy="432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" name="Формула" r:id="rId8" imgW="139680" imgH="164880" progId="Equation.3">
                  <p:embed/>
                </p:oleObj>
              </mc:Choice>
              <mc:Fallback>
                <p:oleObj name="Формула" r:id="rId8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872" y="1828800"/>
                        <a:ext cx="487680" cy="432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895875"/>
              </p:ext>
            </p:extLst>
          </p:nvPr>
        </p:nvGraphicFramePr>
        <p:xfrm>
          <a:off x="2438400" y="3601476"/>
          <a:ext cx="708661" cy="48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7" name="Формула" r:id="rId9" imgW="164880" imgH="152280" progId="Equation.3">
                  <p:embed/>
                </p:oleObj>
              </mc:Choice>
              <mc:Fallback>
                <p:oleObj name="Формула" r:id="rId9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601476"/>
                        <a:ext cx="708661" cy="489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376339"/>
              </p:ext>
            </p:extLst>
          </p:nvPr>
        </p:nvGraphicFramePr>
        <p:xfrm>
          <a:off x="1097788" y="5976178"/>
          <a:ext cx="708661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8" name="Формула" r:id="rId11" imgW="164880" imgH="152280" progId="Equation.3">
                  <p:embed/>
                </p:oleObj>
              </mc:Choice>
              <mc:Fallback>
                <p:oleObj name="Формула" r:id="rId11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788" y="5976178"/>
                        <a:ext cx="708661" cy="518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295882"/>
              </p:ext>
            </p:extLst>
          </p:nvPr>
        </p:nvGraphicFramePr>
        <p:xfrm>
          <a:off x="3854751" y="6633210"/>
          <a:ext cx="708659" cy="489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9" name="Формула" r:id="rId13" imgW="164880" imgH="152280" progId="Equation.3">
                  <p:embed/>
                </p:oleObj>
              </mc:Choice>
              <mc:Fallback>
                <p:oleObj name="Формула" r:id="rId13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751" y="6633210"/>
                        <a:ext cx="708659" cy="489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212935"/>
              </p:ext>
            </p:extLst>
          </p:nvPr>
        </p:nvGraphicFramePr>
        <p:xfrm>
          <a:off x="3953171" y="7237096"/>
          <a:ext cx="708659" cy="48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0" name="Формула" r:id="rId14" imgW="164880" imgH="152280" progId="Equation.3">
                  <p:embed/>
                </p:oleObj>
              </mc:Choice>
              <mc:Fallback>
                <p:oleObj name="Формула" r:id="rId14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171" y="7237096"/>
                        <a:ext cx="708659" cy="489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496" name="Text Box 16"/>
          <p:cNvSpPr txBox="1">
            <a:spLocks noChangeArrowheads="1"/>
          </p:cNvSpPr>
          <p:nvPr/>
        </p:nvSpPr>
        <p:spPr bwMode="auto">
          <a:xfrm>
            <a:off x="1097788" y="535466"/>
            <a:ext cx="1148653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МР</a:t>
            </a:r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2019808" y="535466"/>
            <a:ext cx="1361853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latin typeface="Arial" pitchFamily="34" charset="0"/>
                <a:cs typeface="Arial" pitchFamily="34" charset="0"/>
              </a:rPr>
              <a:t>С</a:t>
            </a:r>
            <a:r>
              <a:rPr lang="en-US" sz="4600" b="1">
                <a:latin typeface="Arial" pitchFamily="34" charset="0"/>
                <a:cs typeface="Arial" pitchFamily="34" charset="0"/>
              </a:rPr>
              <a:t> = </a:t>
            </a:r>
            <a:endParaRPr lang="ru-RU" sz="4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3518065" y="535466"/>
            <a:ext cx="1116593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DA</a:t>
            </a:r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499" name="Text Box 19"/>
          <p:cNvSpPr txBox="1">
            <a:spLocks noChangeArrowheads="1"/>
          </p:cNvSpPr>
          <p:nvPr/>
        </p:nvSpPr>
        <p:spPr bwMode="auto">
          <a:xfrm>
            <a:off x="4393701" y="535466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600" b="1" dirty="0">
                <a:latin typeface="Arial" pitchFamily="34" charset="0"/>
                <a:cs typeface="Arial" pitchFamily="34" charset="0"/>
              </a:rPr>
              <a:t>B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850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157791"/>
              </p:ext>
            </p:extLst>
          </p:nvPr>
        </p:nvGraphicFramePr>
        <p:xfrm>
          <a:off x="3040030" y="659130"/>
          <a:ext cx="683261" cy="60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1" name="Формула" r:id="rId15" imgW="139680" imgH="164880" progId="Equation.3">
                  <p:embed/>
                </p:oleObj>
              </mc:Choice>
              <mc:Fallback>
                <p:oleObj name="Формула" r:id="rId15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30" y="659130"/>
                        <a:ext cx="683261" cy="605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52206"/>
              </p:ext>
            </p:extLst>
          </p:nvPr>
        </p:nvGraphicFramePr>
        <p:xfrm>
          <a:off x="749301" y="663512"/>
          <a:ext cx="683259" cy="60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" name="Формула" r:id="rId16" imgW="139680" imgH="164880" progId="Equation.3">
                  <p:embed/>
                </p:oleObj>
              </mc:Choice>
              <mc:Fallback>
                <p:oleObj name="Формула" r:id="rId16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1" y="663512"/>
                        <a:ext cx="683259" cy="605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512125"/>
              </p:ext>
            </p:extLst>
          </p:nvPr>
        </p:nvGraphicFramePr>
        <p:xfrm>
          <a:off x="4983357" y="338929"/>
          <a:ext cx="843280" cy="50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" name="Формула" r:id="rId17" imgW="190440" imgH="152280" progId="Equation.3">
                  <p:embed/>
                </p:oleObj>
              </mc:Choice>
              <mc:Fallback>
                <p:oleObj name="Формула" r:id="rId17" imgW="19044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357" y="338929"/>
                        <a:ext cx="843280" cy="506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503" name="Text Box 23"/>
          <p:cNvSpPr txBox="1">
            <a:spLocks noChangeArrowheads="1"/>
          </p:cNvSpPr>
          <p:nvPr/>
        </p:nvSpPr>
        <p:spPr bwMode="auto">
          <a:xfrm>
            <a:off x="5471161" y="211455"/>
            <a:ext cx="354674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МР=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DA=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48504" name="Oval 24"/>
          <p:cNvSpPr>
            <a:spLocks noChangeArrowheads="1"/>
          </p:cNvSpPr>
          <p:nvPr/>
        </p:nvSpPr>
        <p:spPr bwMode="auto">
          <a:xfrm>
            <a:off x="4076361" y="640872"/>
            <a:ext cx="462280" cy="603884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8505" name="Oval 25"/>
          <p:cNvSpPr>
            <a:spLocks noChangeArrowheads="1"/>
          </p:cNvSpPr>
          <p:nvPr/>
        </p:nvSpPr>
        <p:spPr bwMode="auto">
          <a:xfrm>
            <a:off x="1674369" y="621192"/>
            <a:ext cx="462280" cy="60579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850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450761"/>
              </p:ext>
            </p:extLst>
          </p:nvPr>
        </p:nvGraphicFramePr>
        <p:xfrm>
          <a:off x="4983358" y="942814"/>
          <a:ext cx="807720" cy="483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4" name="Формула" r:id="rId19" imgW="190440" imgH="152280" progId="Equation.3">
                  <p:embed/>
                </p:oleObj>
              </mc:Choice>
              <mc:Fallback>
                <p:oleObj name="Формула" r:id="rId19" imgW="19044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358" y="942814"/>
                        <a:ext cx="807720" cy="4838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540218"/>
              </p:ext>
            </p:extLst>
          </p:nvPr>
        </p:nvGraphicFramePr>
        <p:xfrm>
          <a:off x="6568924" y="1044816"/>
          <a:ext cx="708659" cy="48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5" name="Формула" r:id="rId21" imgW="164880" imgH="152280" progId="Equation.3">
                  <p:embed/>
                </p:oleObj>
              </mc:Choice>
              <mc:Fallback>
                <p:oleObj name="Формула" r:id="rId21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8924" y="1044816"/>
                        <a:ext cx="708659" cy="489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8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820714"/>
              </p:ext>
            </p:extLst>
          </p:nvPr>
        </p:nvGraphicFramePr>
        <p:xfrm>
          <a:off x="5480305" y="1026528"/>
          <a:ext cx="708661" cy="48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6" name="Формула" r:id="rId22" imgW="164880" imgH="152280" progId="Equation.3">
                  <p:embed/>
                </p:oleObj>
              </mc:Choice>
              <mc:Fallback>
                <p:oleObj name="Формула" r:id="rId22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05" y="1026528"/>
                        <a:ext cx="708661" cy="489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509" name="Text Box 29"/>
          <p:cNvSpPr txBox="1">
            <a:spLocks noChangeArrowheads="1"/>
          </p:cNvSpPr>
          <p:nvPr/>
        </p:nvSpPr>
        <p:spPr bwMode="auto">
          <a:xfrm>
            <a:off x="5814275" y="845562"/>
            <a:ext cx="352750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Р=    А = 73</a:t>
            </a:r>
            <a:r>
              <a:rPr lang="ru-RU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8727778" y="2603084"/>
            <a:ext cx="755918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48519" name="Text Box 39"/>
          <p:cNvSpPr txBox="1">
            <a:spLocks noChangeArrowheads="1"/>
          </p:cNvSpPr>
          <p:nvPr/>
        </p:nvSpPr>
        <p:spPr bwMode="auto">
          <a:xfrm>
            <a:off x="12791852" y="261984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</a:t>
            </a:r>
          </a:p>
        </p:txBody>
      </p:sp>
      <p:sp>
        <p:nvSpPr>
          <p:cNvPr id="148522" name="Text Box 42"/>
          <p:cNvSpPr txBox="1">
            <a:spLocks noChangeArrowheads="1"/>
          </p:cNvSpPr>
          <p:nvPr/>
        </p:nvSpPr>
        <p:spPr bwMode="auto">
          <a:xfrm>
            <a:off x="10888056" y="5058478"/>
            <a:ext cx="690194" cy="8397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48526" name="AutoShape 46"/>
          <p:cNvSpPr>
            <a:spLocks noChangeArrowheads="1"/>
          </p:cNvSpPr>
          <p:nvPr/>
        </p:nvSpPr>
        <p:spPr bwMode="auto">
          <a:xfrm rot="13316331">
            <a:off x="7086600" y="5063491"/>
            <a:ext cx="4724400" cy="2807970"/>
          </a:xfrm>
          <a:prstGeom prst="triangle">
            <a:avLst>
              <a:gd name="adj" fmla="val 100000"/>
            </a:avLst>
          </a:prstGeom>
          <a:solidFill>
            <a:srgbClr val="B1EB2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48527" name="Text Box 47"/>
          <p:cNvSpPr txBox="1">
            <a:spLocks noChangeArrowheads="1"/>
          </p:cNvSpPr>
          <p:nvPr/>
        </p:nvSpPr>
        <p:spPr bwMode="auto">
          <a:xfrm>
            <a:off x="8354748" y="3139120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528" name="Text Box 48"/>
          <p:cNvSpPr txBox="1">
            <a:spLocks noChangeArrowheads="1"/>
          </p:cNvSpPr>
          <p:nvPr/>
        </p:nvSpPr>
        <p:spPr bwMode="auto">
          <a:xfrm rot="-181714">
            <a:off x="12039801" y="6484781"/>
            <a:ext cx="690194" cy="8397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6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46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529" name="Text Box 49"/>
          <p:cNvSpPr txBox="1">
            <a:spLocks noChangeArrowheads="1"/>
          </p:cNvSpPr>
          <p:nvPr/>
        </p:nvSpPr>
        <p:spPr bwMode="auto">
          <a:xfrm>
            <a:off x="6249655" y="5540693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530" name="AutoShape 50"/>
          <p:cNvSpPr>
            <a:spLocks noChangeArrowheads="1"/>
          </p:cNvSpPr>
          <p:nvPr/>
        </p:nvSpPr>
        <p:spPr bwMode="auto">
          <a:xfrm rot="13316331">
            <a:off x="7084061" y="5065396"/>
            <a:ext cx="4724400" cy="2807970"/>
          </a:xfrm>
          <a:prstGeom prst="triangle">
            <a:avLst>
              <a:gd name="adj" fmla="val 99771"/>
            </a:avLst>
          </a:prstGeom>
          <a:solidFill>
            <a:srgbClr val="B1EB2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48511" name="Oval 31"/>
          <p:cNvSpPr>
            <a:spLocks noChangeArrowheads="1"/>
          </p:cNvSpPr>
          <p:nvPr/>
        </p:nvSpPr>
        <p:spPr bwMode="auto">
          <a:xfrm>
            <a:off x="5471161" y="5065396"/>
            <a:ext cx="2994661" cy="95059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>
            <a:flatTx/>
          </a:bodyPr>
          <a:lstStyle/>
          <a:p>
            <a:pPr algn="ctr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Не верно!</a:t>
            </a:r>
          </a:p>
        </p:txBody>
      </p:sp>
      <p:sp>
        <p:nvSpPr>
          <p:cNvPr id="148510" name="Text Box 30"/>
          <p:cNvSpPr txBox="1">
            <a:spLocks noChangeArrowheads="1"/>
          </p:cNvSpPr>
          <p:nvPr/>
        </p:nvSpPr>
        <p:spPr bwMode="auto">
          <a:xfrm>
            <a:off x="2042865" y="4817704"/>
            <a:ext cx="3225800" cy="83978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scene3d>
            <a:camera prst="legacyPerspectiveBottomLeft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FF99FF"/>
            </a:extrusionClr>
          </a:sp3d>
          <a:extLst>
            <a:ext uri="{91240B29-F687-4F45-9708-019B960494DF}">
              <a14:hiddenLine xmlns:a14="http://schemas.microsoft.com/office/drawing/2010/main" w="12700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135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  <a:flatTx/>
          </a:bodyPr>
          <a:lstStyle/>
          <a:p>
            <a:r>
              <a:rPr lang="ru-RU" sz="46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Верно!</a:t>
            </a:r>
          </a:p>
        </p:txBody>
      </p:sp>
    </p:spTree>
    <p:extLst>
      <p:ext uri="{BB962C8B-B14F-4D97-AF65-F5344CB8AC3E}">
        <p14:creationId xmlns:p14="http://schemas.microsoft.com/office/powerpoint/2010/main" val="302361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860000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10642 -0.3386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860000">
                                      <p:cBhvr>
                                        <p:cTn id="1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10642 -0.338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84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860000">
                                      <p:cBhvr>
                                        <p:cTn id="19" dur="2000" fill="hold"/>
                                        <p:tgtEl>
                                          <p:spTgt spid="148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10642 -0.3386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48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148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999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87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48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8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484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84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484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 nodeType="clickPar">
                      <p:stCondLst>
                        <p:cond delay="0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9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83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84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9" presetClass="entr" presetSubtype="0" decel="10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86"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148496" grpId="0"/>
      <p:bldP spid="148497" grpId="0"/>
      <p:bldP spid="148498" grpId="0"/>
      <p:bldP spid="148499" grpId="0"/>
      <p:bldP spid="148503" grpId="0"/>
      <p:bldP spid="148504" grpId="0" animBg="1"/>
      <p:bldP spid="148505" grpId="0" animBg="1"/>
      <p:bldP spid="148509" grpId="0"/>
      <p:bldP spid="148530" grpId="0" animBg="1"/>
      <p:bldP spid="148530" grpId="1" animBg="1"/>
      <p:bldP spid="148511" grpId="0" animBg="1"/>
      <p:bldP spid="148511" grpId="1" animBg="1"/>
      <p:bldP spid="148511" grpId="2" animBg="1"/>
      <p:bldP spid="148511" grpId="3" animBg="1"/>
      <p:bldP spid="148511" grpId="4" animBg="1"/>
      <p:bldP spid="148511" grpId="5" animBg="1"/>
      <p:bldP spid="1485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863601" y="659131"/>
            <a:ext cx="13997941" cy="650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4600" b="1" dirty="0" smtClean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600" b="1" dirty="0" smtClean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4600" b="1" dirty="0" smtClean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признак равенства треугольников</a:t>
            </a:r>
            <a:r>
              <a:rPr lang="ru-RU" sz="4600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(по </a:t>
            </a:r>
            <a:r>
              <a:rPr lang="ru-RU" sz="46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двум сторонам и углу между </a:t>
            </a: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ними СУС)</a:t>
            </a:r>
            <a:endParaRPr lang="ru-RU" sz="4600" b="1" dirty="0">
              <a:solidFill>
                <a:srgbClr val="D60093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ru-RU" sz="4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Если</a:t>
            </a: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две стороны и угол между ними </a:t>
            </a:r>
            <a:endParaRPr lang="ru-RU" sz="46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одного 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треугольника соответственно </a:t>
            </a:r>
            <a:endParaRPr lang="ru-RU" sz="46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 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двум </a:t>
            </a: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сторонам 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 углу между ними другого треугольника, </a:t>
            </a:r>
          </a:p>
          <a:p>
            <a:pPr>
              <a:buFont typeface="Wingdings" pitchFamily="2" charset="2"/>
              <a:buNone/>
            </a:pPr>
            <a:endParaRPr lang="ru-RU" sz="4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такие треугольники </a:t>
            </a: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 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795" name="AutoShape 3"/>
          <p:cNvSpPr>
            <a:spLocks/>
          </p:cNvSpPr>
          <p:nvPr/>
        </p:nvSpPr>
        <p:spPr bwMode="auto">
          <a:xfrm flipH="1">
            <a:off x="9729219" y="6345128"/>
            <a:ext cx="231139" cy="862966"/>
          </a:xfrm>
          <a:prstGeom prst="leftBrace">
            <a:avLst>
              <a:gd name="adj1" fmla="val 41484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1796" name="AutoShape 4"/>
          <p:cNvSpPr>
            <a:spLocks/>
          </p:cNvSpPr>
          <p:nvPr/>
        </p:nvSpPr>
        <p:spPr bwMode="auto">
          <a:xfrm flipH="1">
            <a:off x="13148697" y="3048000"/>
            <a:ext cx="462280" cy="2074546"/>
          </a:xfrm>
          <a:prstGeom prst="leftBrace">
            <a:avLst>
              <a:gd name="adj1" fmla="val 4986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13679314" y="2780523"/>
            <a:ext cx="493025" cy="2609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У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С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Л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О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В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И</a:t>
            </a:r>
          </a:p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Е</a:t>
            </a:r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10181101" y="6533690"/>
            <a:ext cx="3195688" cy="485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З А К Л Ю Ч Е Н И Е</a:t>
            </a:r>
            <a:r>
              <a:rPr 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72200" y="73915"/>
            <a:ext cx="251709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36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animBg="1"/>
      <p:bldP spid="161796" grpId="0" animBg="1"/>
      <p:bldP spid="161797" grpId="0"/>
      <p:bldP spid="1617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2"/>
          <p:cNvSpPr txBox="1">
            <a:spLocks noChangeArrowheads="1"/>
          </p:cNvSpPr>
          <p:nvPr/>
        </p:nvSpPr>
        <p:spPr bwMode="auto">
          <a:xfrm>
            <a:off x="518161" y="6534150"/>
            <a:ext cx="13825221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Треугольники АВС и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совместятся, значит, они </a:t>
            </a:r>
            <a:r>
              <a:rPr 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равны. Теорема доказана</a:t>
            </a:r>
            <a:endParaRPr lang="ru-RU" b="1" baseline="-250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819" name="AutoShape 3"/>
          <p:cNvSpPr>
            <a:spLocks noChangeArrowheads="1"/>
          </p:cNvSpPr>
          <p:nvPr/>
        </p:nvSpPr>
        <p:spPr bwMode="auto">
          <a:xfrm>
            <a:off x="7315200" y="1089661"/>
            <a:ext cx="7084061" cy="3371850"/>
          </a:xfrm>
          <a:prstGeom prst="triangle">
            <a:avLst>
              <a:gd name="adj" fmla="val 66065"/>
            </a:avLst>
          </a:pr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20" name="Freeform 4"/>
          <p:cNvSpPr>
            <a:spLocks/>
          </p:cNvSpPr>
          <p:nvPr/>
        </p:nvSpPr>
        <p:spPr bwMode="auto">
          <a:xfrm>
            <a:off x="873760" y="2377440"/>
            <a:ext cx="6563360" cy="3413760"/>
          </a:xfrm>
          <a:custGeom>
            <a:avLst/>
            <a:gdLst>
              <a:gd name="T0" fmla="*/ 0 w 2584"/>
              <a:gd name="T1" fmla="*/ 1792 h 1792"/>
              <a:gd name="T2" fmla="*/ 2584 w 2584"/>
              <a:gd name="T3" fmla="*/ 1792 h 1792"/>
              <a:gd name="T4" fmla="*/ 1856 w 2584"/>
              <a:gd name="T5" fmla="*/ 0 h 1792"/>
              <a:gd name="T6" fmla="*/ 0 w 2584"/>
              <a:gd name="T7" fmla="*/ 1792 h 1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84" h="1792">
                <a:moveTo>
                  <a:pt x="0" y="1792"/>
                </a:moveTo>
                <a:lnTo>
                  <a:pt x="2584" y="1792"/>
                </a:lnTo>
                <a:lnTo>
                  <a:pt x="1856" y="0"/>
                </a:lnTo>
                <a:lnTo>
                  <a:pt x="0" y="1792"/>
                </a:lnTo>
                <a:close/>
              </a:path>
            </a:pathLst>
          </a:cu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2821" name="Group 5"/>
          <p:cNvGrpSpPr>
            <a:grpSpLocks/>
          </p:cNvGrpSpPr>
          <p:nvPr/>
        </p:nvGrpSpPr>
        <p:grpSpPr bwMode="auto">
          <a:xfrm>
            <a:off x="1403354" y="564643"/>
            <a:ext cx="5222239" cy="645795"/>
            <a:chOff x="599" y="127"/>
            <a:chExt cx="2056" cy="339"/>
          </a:xfrm>
        </p:grpSpPr>
        <p:sp>
          <p:nvSpPr>
            <p:cNvPr id="162822" name="Text Box 6"/>
            <p:cNvSpPr txBox="1">
              <a:spLocks noChangeArrowheads="1"/>
            </p:cNvSpPr>
            <p:nvPr/>
          </p:nvSpPr>
          <p:spPr bwMode="auto">
            <a:xfrm>
              <a:off x="599" y="127"/>
              <a:ext cx="2056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Дано:   АВС,    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282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9438184"/>
                </p:ext>
              </p:extLst>
            </p:nvPr>
          </p:nvGraphicFramePr>
          <p:xfrm>
            <a:off x="1122" y="165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7" name="Формула" r:id="rId4" imgW="139680" imgH="164880" progId="Equation.3">
                    <p:embed/>
                  </p:oleObj>
                </mc:Choice>
                <mc:Fallback>
                  <p:oleObj name="Формула" r:id="rId4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2" y="165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8751177"/>
                </p:ext>
              </p:extLst>
            </p:nvPr>
          </p:nvGraphicFramePr>
          <p:xfrm>
            <a:off x="1762" y="182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8" name="Формула" r:id="rId6" imgW="139680" imgH="164880" progId="Equation.3">
                    <p:embed/>
                  </p:oleObj>
                </mc:Choice>
                <mc:Fallback>
                  <p:oleObj name="Формула" r:id="rId6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2" y="182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401321" y="558355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baseline="-25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6855462" y="584263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4320541" y="2472690"/>
            <a:ext cx="5867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7429502" y="4373880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2829" name="Text Box 13"/>
          <p:cNvSpPr txBox="1">
            <a:spLocks noChangeArrowheads="1"/>
          </p:cNvSpPr>
          <p:nvPr/>
        </p:nvSpPr>
        <p:spPr bwMode="auto">
          <a:xfrm>
            <a:off x="13870941" y="4632960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0" name="Text Box 14"/>
          <p:cNvSpPr txBox="1">
            <a:spLocks noChangeArrowheads="1"/>
          </p:cNvSpPr>
          <p:nvPr/>
        </p:nvSpPr>
        <p:spPr bwMode="auto">
          <a:xfrm>
            <a:off x="11918952" y="887540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1" name="Freeform 15"/>
          <p:cNvSpPr>
            <a:spLocks/>
          </p:cNvSpPr>
          <p:nvPr/>
        </p:nvSpPr>
        <p:spPr bwMode="auto">
          <a:xfrm>
            <a:off x="873760" y="2865120"/>
            <a:ext cx="6563360" cy="2926080"/>
          </a:xfrm>
          <a:custGeom>
            <a:avLst/>
            <a:gdLst>
              <a:gd name="T0" fmla="*/ 0 w 2584"/>
              <a:gd name="T1" fmla="*/ 1536 h 1536"/>
              <a:gd name="T2" fmla="*/ 1600 w 2584"/>
              <a:gd name="T3" fmla="*/ 0 h 1536"/>
              <a:gd name="T4" fmla="*/ 2584 w 2584"/>
              <a:gd name="T5" fmla="*/ 1536 h 1536"/>
              <a:gd name="T6" fmla="*/ 0 w 2584"/>
              <a:gd name="T7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84" h="1536">
                <a:moveTo>
                  <a:pt x="0" y="1536"/>
                </a:moveTo>
                <a:lnTo>
                  <a:pt x="1600" y="0"/>
                </a:lnTo>
                <a:lnTo>
                  <a:pt x="2584" y="1536"/>
                </a:lnTo>
                <a:lnTo>
                  <a:pt x="0" y="1536"/>
                </a:lnTo>
              </a:path>
            </a:pathLst>
          </a:custGeom>
          <a:gradFill rotWithShape="1">
            <a:gsLst>
              <a:gs pos="0">
                <a:srgbClr val="FFCCFF">
                  <a:alpha val="44000"/>
                </a:srgbClr>
              </a:gs>
              <a:gs pos="100000">
                <a:srgbClr val="FF3399">
                  <a:alpha val="50000"/>
                </a:srgbClr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2" name="Oval 16"/>
          <p:cNvSpPr>
            <a:spLocks noChangeArrowheads="1"/>
          </p:cNvSpPr>
          <p:nvPr/>
        </p:nvSpPr>
        <p:spPr bwMode="auto">
          <a:xfrm>
            <a:off x="863601" y="5669280"/>
            <a:ext cx="231141" cy="17526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3" name="Oval 17"/>
          <p:cNvSpPr>
            <a:spLocks noChangeArrowheads="1"/>
          </p:cNvSpPr>
          <p:nvPr/>
        </p:nvSpPr>
        <p:spPr bwMode="auto">
          <a:xfrm>
            <a:off x="7315201" y="5669280"/>
            <a:ext cx="231141" cy="17526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4" name="Oval 18"/>
          <p:cNvSpPr>
            <a:spLocks noChangeArrowheads="1"/>
          </p:cNvSpPr>
          <p:nvPr/>
        </p:nvSpPr>
        <p:spPr bwMode="auto">
          <a:xfrm>
            <a:off x="4820921" y="2804160"/>
            <a:ext cx="231141" cy="17526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35" name="Text Box 19"/>
          <p:cNvSpPr txBox="1">
            <a:spLocks noChangeArrowheads="1"/>
          </p:cNvSpPr>
          <p:nvPr/>
        </p:nvSpPr>
        <p:spPr bwMode="auto">
          <a:xfrm>
            <a:off x="3674119" y="1107474"/>
            <a:ext cx="24663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 = А</a:t>
            </a:r>
            <a:r>
              <a:rPr lang="ru-RU" sz="36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2836" name="Text Box 20"/>
          <p:cNvSpPr txBox="1">
            <a:spLocks noChangeArrowheads="1"/>
          </p:cNvSpPr>
          <p:nvPr/>
        </p:nvSpPr>
        <p:spPr bwMode="auto">
          <a:xfrm>
            <a:off x="6209698" y="1135810"/>
            <a:ext cx="245484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 = А</a:t>
            </a:r>
            <a:r>
              <a:rPr lang="ru-RU" sz="36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6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grpSp>
        <p:nvGrpSpPr>
          <p:cNvPr id="162837" name="Group 21"/>
          <p:cNvGrpSpPr>
            <a:grpSpLocks/>
          </p:cNvGrpSpPr>
          <p:nvPr/>
        </p:nvGrpSpPr>
        <p:grpSpPr bwMode="auto">
          <a:xfrm>
            <a:off x="1111383" y="1089661"/>
            <a:ext cx="2319020" cy="645795"/>
            <a:chOff x="3288" y="3566"/>
            <a:chExt cx="913" cy="339"/>
          </a:xfrm>
        </p:grpSpPr>
        <p:grpSp>
          <p:nvGrpSpPr>
            <p:cNvPr id="162838" name="Group 22"/>
            <p:cNvGrpSpPr>
              <a:grpSpLocks/>
            </p:cNvGrpSpPr>
            <p:nvPr/>
          </p:nvGrpSpPr>
          <p:grpSpPr bwMode="auto">
            <a:xfrm>
              <a:off x="3288" y="3566"/>
              <a:ext cx="913" cy="339"/>
              <a:chOff x="3288" y="3566"/>
              <a:chExt cx="913" cy="339"/>
            </a:xfrm>
          </p:grpSpPr>
          <p:sp>
            <p:nvSpPr>
              <p:cNvPr id="162839" name="Text Box 23"/>
              <p:cNvSpPr txBox="1">
                <a:spLocks noChangeArrowheads="1"/>
              </p:cNvSpPr>
              <p:nvPr/>
            </p:nvSpPr>
            <p:spPr bwMode="auto">
              <a:xfrm>
                <a:off x="3288" y="3566"/>
                <a:ext cx="913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600" b="1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  А =    А</a:t>
                </a:r>
                <a:r>
                  <a:rPr lang="ru-RU" sz="3600" b="1" baseline="-2500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graphicFrame>
            <p:nvGraphicFramePr>
              <p:cNvPr id="162840" name="Object 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77484347"/>
                  </p:ext>
                </p:extLst>
              </p:nvPr>
            </p:nvGraphicFramePr>
            <p:xfrm>
              <a:off x="3774" y="3637"/>
              <a:ext cx="233" cy="2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19" name="Формула" r:id="rId7" imgW="164880" imgH="152280" progId="Equation.3">
                      <p:embed/>
                    </p:oleObj>
                  </mc:Choice>
                  <mc:Fallback>
                    <p:oleObj name="Формула" r:id="rId7" imgW="164880" imgH="152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74" y="3637"/>
                            <a:ext cx="233" cy="21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62841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147021"/>
                </p:ext>
              </p:extLst>
            </p:nvPr>
          </p:nvGraphicFramePr>
          <p:xfrm>
            <a:off x="3303" y="3615"/>
            <a:ext cx="23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0" name="Формула" r:id="rId9" imgW="164880" imgH="152280" progId="Equation.3">
                    <p:embed/>
                  </p:oleObj>
                </mc:Choice>
                <mc:Fallback>
                  <p:oleObj name="Формула" r:id="rId9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03" y="3615"/>
                          <a:ext cx="233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2843" name="Group 27"/>
          <p:cNvGrpSpPr>
            <a:grpSpLocks/>
          </p:cNvGrpSpPr>
          <p:nvPr/>
        </p:nvGrpSpPr>
        <p:grpSpPr bwMode="auto">
          <a:xfrm>
            <a:off x="349252" y="1703833"/>
            <a:ext cx="6400800" cy="645795"/>
            <a:chOff x="295" y="3665"/>
            <a:chExt cx="2520" cy="339"/>
          </a:xfrm>
        </p:grpSpPr>
        <p:sp>
          <p:nvSpPr>
            <p:cNvPr id="162844" name="Text Box 28"/>
            <p:cNvSpPr txBox="1">
              <a:spLocks noChangeArrowheads="1"/>
            </p:cNvSpPr>
            <p:nvPr/>
          </p:nvSpPr>
          <p:spPr bwMode="auto">
            <a:xfrm>
              <a:off x="295" y="3665"/>
              <a:ext cx="2520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Доказать:   АВС =   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</a:t>
              </a:r>
              <a:r>
                <a:rPr lang="ru-RU" sz="3600" b="1" baseline="-25000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 </a:t>
              </a:r>
              <a:r>
                <a:rPr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2845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08533936"/>
                </p:ext>
              </p:extLst>
            </p:nvPr>
          </p:nvGraphicFramePr>
          <p:xfrm>
            <a:off x="1188" y="3724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1" name="Формула" r:id="rId10" imgW="139680" imgH="164880" progId="Equation.3">
                    <p:embed/>
                  </p:oleObj>
                </mc:Choice>
                <mc:Fallback>
                  <p:oleObj name="Формула" r:id="rId10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8" y="3724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46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0954175"/>
                </p:ext>
              </p:extLst>
            </p:nvPr>
          </p:nvGraphicFramePr>
          <p:xfrm>
            <a:off x="1879" y="3707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2" name="Формула" r:id="rId12" imgW="139680" imgH="164880" progId="Equation.3">
                    <p:embed/>
                  </p:oleObj>
                </mc:Choice>
                <mc:Fallback>
                  <p:oleObj name="Формула" r:id="rId12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9" y="3707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2847" name="AutoShape 31"/>
          <p:cNvSpPr>
            <a:spLocks noChangeArrowheads="1"/>
          </p:cNvSpPr>
          <p:nvPr/>
        </p:nvSpPr>
        <p:spPr bwMode="auto">
          <a:xfrm rot="9414058">
            <a:off x="7891781" y="4029076"/>
            <a:ext cx="231139" cy="43243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48" name="AutoShape 32"/>
          <p:cNvSpPr>
            <a:spLocks noChangeArrowheads="1"/>
          </p:cNvSpPr>
          <p:nvPr/>
        </p:nvSpPr>
        <p:spPr bwMode="auto">
          <a:xfrm rot="9414058">
            <a:off x="1554481" y="5324476"/>
            <a:ext cx="231141" cy="43243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49" name="Line 33"/>
          <p:cNvSpPr>
            <a:spLocks noChangeShapeType="1"/>
          </p:cNvSpPr>
          <p:nvPr/>
        </p:nvSpPr>
        <p:spPr bwMode="auto">
          <a:xfrm>
            <a:off x="2707640" y="4114800"/>
            <a:ext cx="459741" cy="25908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2850" name="Line 34"/>
          <p:cNvSpPr>
            <a:spLocks noChangeShapeType="1"/>
          </p:cNvSpPr>
          <p:nvPr/>
        </p:nvSpPr>
        <p:spPr bwMode="auto">
          <a:xfrm>
            <a:off x="9601201" y="2667000"/>
            <a:ext cx="457200" cy="3124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2851" name="Group 35"/>
          <p:cNvGrpSpPr>
            <a:grpSpLocks/>
          </p:cNvGrpSpPr>
          <p:nvPr/>
        </p:nvGrpSpPr>
        <p:grpSpPr bwMode="auto">
          <a:xfrm>
            <a:off x="3975102" y="5583556"/>
            <a:ext cx="228600" cy="432434"/>
            <a:chOff x="4150" y="2205"/>
            <a:chExt cx="90" cy="227"/>
          </a:xfrm>
        </p:grpSpPr>
        <p:sp>
          <p:nvSpPr>
            <p:cNvPr id="162852" name="Line 36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853" name="Line 37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2854" name="Group 38"/>
          <p:cNvGrpSpPr>
            <a:grpSpLocks/>
          </p:cNvGrpSpPr>
          <p:nvPr/>
        </p:nvGrpSpPr>
        <p:grpSpPr bwMode="auto">
          <a:xfrm>
            <a:off x="10772142" y="4200526"/>
            <a:ext cx="228600" cy="432434"/>
            <a:chOff x="4150" y="2205"/>
            <a:chExt cx="90" cy="227"/>
          </a:xfrm>
        </p:grpSpPr>
        <p:sp>
          <p:nvSpPr>
            <p:cNvPr id="162855" name="Line 39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856" name="Line 40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2857" name="Text Box 41"/>
          <p:cNvSpPr txBox="1">
            <a:spLocks noChangeArrowheads="1"/>
          </p:cNvSpPr>
          <p:nvPr/>
        </p:nvSpPr>
        <p:spPr bwMode="auto">
          <a:xfrm>
            <a:off x="7067588" y="1182322"/>
            <a:ext cx="7493660" cy="414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endParaRPr kumimoji="0"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1. Так 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как углы А и А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равны, то </a:t>
            </a:r>
          </a:p>
          <a:p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совпадут лучи АС и А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;  АВ и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endParaRPr kumimoji="0"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2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Так как равны стороны АВ и А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то 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совпадут точки В и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3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Так как равны стороны АС и А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то </a:t>
            </a:r>
            <a:r>
              <a:rPr kumimoji="0"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совпадут точки С и </a:t>
            </a:r>
            <a:r>
              <a:rPr kumimoji="0"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endParaRPr kumimoji="0"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endParaRPr kumimoji="0"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59137" y="-11810"/>
            <a:ext cx="468006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 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1321" y="2431858"/>
            <a:ext cx="3944285" cy="984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Используем способ </a:t>
            </a:r>
            <a:endParaRPr lang="ru-RU" sz="29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наложения</a:t>
            </a:r>
            <a:endParaRPr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55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7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16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62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628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0.4434 0.1662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70" y="831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62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2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62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-0.43888 0.1627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812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-0.47482 0.1557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777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-0.39514 0.1347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7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mph" presetSubtype="0" repeatCount="7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16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628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628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628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14 0.13472 L -0.44254 0.166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mph" presetSubtype="0" repeatCount="7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500" fill="hold"/>
                                        <p:tgtEl>
                                          <p:spTgt spid="16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628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628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482 0.15578 L -0.48264 0.2083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  <p:bldP spid="162819" grpId="0" animBg="1"/>
      <p:bldP spid="162819" grpId="1" animBg="1"/>
      <p:bldP spid="162820" grpId="0" animBg="1"/>
      <p:bldP spid="162820" grpId="1" animBg="1"/>
      <p:bldP spid="162828" grpId="0"/>
      <p:bldP spid="162829" grpId="0"/>
      <p:bldP spid="162829" grpId="1"/>
      <p:bldP spid="162830" grpId="0"/>
      <p:bldP spid="162830" grpId="1"/>
      <p:bldP spid="162832" grpId="0" animBg="1"/>
      <p:bldP spid="162833" grpId="0" animBg="1"/>
      <p:bldP spid="162834" grpId="0" animBg="1"/>
      <p:bldP spid="162835" grpId="0"/>
      <p:bldP spid="162836" grpId="0"/>
      <p:bldP spid="162847" grpId="0" animBg="1"/>
      <p:bldP spid="1628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16"/>
          <p:cNvSpPr txBox="1">
            <a:spLocks noChangeArrowheads="1"/>
          </p:cNvSpPr>
          <p:nvPr/>
        </p:nvSpPr>
        <p:spPr bwMode="auto">
          <a:xfrm rot="3790797">
            <a:off x="5716245" y="4862099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17см</a:t>
            </a:r>
          </a:p>
        </p:txBody>
      </p:sp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8006081" y="4029076"/>
            <a:ext cx="56035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1785621" y="40005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b="1"/>
          </a:p>
        </p:txBody>
      </p:sp>
      <p:sp>
        <p:nvSpPr>
          <p:cNvPr id="151556" name="AutoShape 4"/>
          <p:cNvSpPr>
            <a:spLocks noChangeArrowheads="1"/>
          </p:cNvSpPr>
          <p:nvPr/>
        </p:nvSpPr>
        <p:spPr bwMode="auto">
          <a:xfrm>
            <a:off x="2049481" y="3927046"/>
            <a:ext cx="4788199" cy="3074250"/>
          </a:xfrm>
          <a:prstGeom prst="triangle">
            <a:avLst>
              <a:gd name="adj" fmla="val 69842"/>
            </a:avLst>
          </a:prstGeom>
          <a:gradFill rotWithShape="1">
            <a:gsLst>
              <a:gs pos="0">
                <a:srgbClr val="FFFF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 rot="-147162">
            <a:off x="11416313" y="4699216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23см</a:t>
            </a:r>
          </a:p>
        </p:txBody>
      </p:sp>
      <p:sp>
        <p:nvSpPr>
          <p:cNvPr id="151559" name="AutoShape 7"/>
          <p:cNvSpPr>
            <a:spLocks noChangeArrowheads="1"/>
          </p:cNvSpPr>
          <p:nvPr/>
        </p:nvSpPr>
        <p:spPr bwMode="auto">
          <a:xfrm rot="-5400000">
            <a:off x="7401242" y="3941128"/>
            <a:ext cx="5012056" cy="3111501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66CC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51560" name="AutoShape 8"/>
          <p:cNvSpPr>
            <a:spLocks noChangeArrowheads="1"/>
          </p:cNvSpPr>
          <p:nvPr/>
        </p:nvSpPr>
        <p:spPr bwMode="auto">
          <a:xfrm>
            <a:off x="7891782" y="730456"/>
            <a:ext cx="5875019" cy="1986914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33CC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51561" name="AutoShape 9"/>
          <p:cNvSpPr>
            <a:spLocks noChangeArrowheads="1"/>
          </p:cNvSpPr>
          <p:nvPr/>
        </p:nvSpPr>
        <p:spPr bwMode="auto">
          <a:xfrm>
            <a:off x="326437" y="1348740"/>
            <a:ext cx="6106160" cy="2333626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33CC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401320" y="226696"/>
            <a:ext cx="14058901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красного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треугольника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найдите равный 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563" name="Text Box 11"/>
          <p:cNvSpPr txBox="1">
            <a:spLocks noChangeArrowheads="1"/>
          </p:cNvSpPr>
          <p:nvPr/>
        </p:nvSpPr>
        <p:spPr bwMode="auto">
          <a:xfrm>
            <a:off x="3605278" y="6861284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23см</a:t>
            </a:r>
          </a:p>
        </p:txBody>
      </p:sp>
      <p:sp>
        <p:nvSpPr>
          <p:cNvPr id="151564" name="Text Box 12"/>
          <p:cNvSpPr txBox="1">
            <a:spLocks noChangeArrowheads="1"/>
          </p:cNvSpPr>
          <p:nvPr/>
        </p:nvSpPr>
        <p:spPr bwMode="auto">
          <a:xfrm rot="19737604">
            <a:off x="9261450" y="967321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23см</a:t>
            </a:r>
          </a:p>
        </p:txBody>
      </p:sp>
      <p:sp>
        <p:nvSpPr>
          <p:cNvPr id="151565" name="Text Box 13"/>
          <p:cNvSpPr txBox="1">
            <a:spLocks noChangeArrowheads="1"/>
          </p:cNvSpPr>
          <p:nvPr/>
        </p:nvSpPr>
        <p:spPr bwMode="auto">
          <a:xfrm>
            <a:off x="2827532" y="3545626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23см</a:t>
            </a:r>
          </a:p>
        </p:txBody>
      </p:sp>
      <p:sp>
        <p:nvSpPr>
          <p:cNvPr id="151566" name="Text Box 14"/>
          <p:cNvSpPr txBox="1">
            <a:spLocks noChangeArrowheads="1"/>
          </p:cNvSpPr>
          <p:nvPr/>
        </p:nvSpPr>
        <p:spPr bwMode="auto">
          <a:xfrm rot="2981546">
            <a:off x="12523150" y="1183639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17см</a:t>
            </a:r>
          </a:p>
        </p:txBody>
      </p:sp>
      <p:sp>
        <p:nvSpPr>
          <p:cNvPr id="151567" name="Text Box 15"/>
          <p:cNvSpPr txBox="1">
            <a:spLocks noChangeArrowheads="1"/>
          </p:cNvSpPr>
          <p:nvPr/>
        </p:nvSpPr>
        <p:spPr bwMode="auto">
          <a:xfrm rot="19790334">
            <a:off x="9030308" y="3057106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17см</a:t>
            </a:r>
          </a:p>
        </p:txBody>
      </p:sp>
      <p:sp>
        <p:nvSpPr>
          <p:cNvPr id="151568" name="Text Box 16"/>
          <p:cNvSpPr txBox="1">
            <a:spLocks noChangeArrowheads="1"/>
          </p:cNvSpPr>
          <p:nvPr/>
        </p:nvSpPr>
        <p:spPr bwMode="auto">
          <a:xfrm rot="2860916">
            <a:off x="4900400" y="1732341"/>
            <a:ext cx="1390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17см</a:t>
            </a:r>
          </a:p>
        </p:txBody>
      </p:sp>
      <p:sp>
        <p:nvSpPr>
          <p:cNvPr id="151569" name="Rectangle 17"/>
          <p:cNvSpPr>
            <a:spLocks noChangeArrowheads="1"/>
          </p:cNvSpPr>
          <p:nvPr/>
        </p:nvSpPr>
        <p:spPr bwMode="auto">
          <a:xfrm>
            <a:off x="12377421" y="2515553"/>
            <a:ext cx="79599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37</a:t>
            </a: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10426701" y="3509010"/>
            <a:ext cx="97392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54</a:t>
            </a:r>
            <a:r>
              <a:rPr lang="ru-RU" b="1" baseline="30000">
                <a:solidFill>
                  <a:srgbClr val="000099"/>
                </a:solidFill>
              </a:rPr>
              <a:t>0</a:t>
            </a:r>
            <a:endParaRPr lang="ru-RU" b="1">
              <a:solidFill>
                <a:srgbClr val="000099"/>
              </a:solidFill>
            </a:endParaRP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1562518" y="2956140"/>
            <a:ext cx="97392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54</a:t>
            </a:r>
            <a:r>
              <a:rPr lang="ru-RU" b="1" baseline="30000" dirty="0">
                <a:solidFill>
                  <a:srgbClr val="000099"/>
                </a:solidFill>
              </a:rPr>
              <a:t>0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51572" name="Freeform 20"/>
          <p:cNvSpPr>
            <a:spLocks/>
          </p:cNvSpPr>
          <p:nvPr/>
        </p:nvSpPr>
        <p:spPr bwMode="auto">
          <a:xfrm>
            <a:off x="1261874" y="3120390"/>
            <a:ext cx="289560" cy="520066"/>
          </a:xfrm>
          <a:custGeom>
            <a:avLst/>
            <a:gdLst>
              <a:gd name="T0" fmla="*/ 0 w 159"/>
              <a:gd name="T1" fmla="*/ 0 h 273"/>
              <a:gd name="T2" fmla="*/ 136 w 159"/>
              <a:gd name="T3" fmla="*/ 91 h 273"/>
              <a:gd name="T4" fmla="*/ 136 w 159"/>
              <a:gd name="T5" fmla="*/ 27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9" h="273">
                <a:moveTo>
                  <a:pt x="0" y="0"/>
                </a:moveTo>
                <a:cubicBezTo>
                  <a:pt x="56" y="23"/>
                  <a:pt x="113" y="46"/>
                  <a:pt x="136" y="91"/>
                </a:cubicBezTo>
                <a:cubicBezTo>
                  <a:pt x="159" y="136"/>
                  <a:pt x="136" y="243"/>
                  <a:pt x="136" y="273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51573" name="Freeform 21"/>
          <p:cNvSpPr>
            <a:spLocks/>
          </p:cNvSpPr>
          <p:nvPr/>
        </p:nvSpPr>
        <p:spPr bwMode="auto">
          <a:xfrm>
            <a:off x="10772141" y="3337560"/>
            <a:ext cx="690880" cy="302896"/>
          </a:xfrm>
          <a:custGeom>
            <a:avLst/>
            <a:gdLst>
              <a:gd name="T0" fmla="*/ 0 w 272"/>
              <a:gd name="T1" fmla="*/ 0 h 159"/>
              <a:gd name="T2" fmla="*/ 91 w 272"/>
              <a:gd name="T3" fmla="*/ 136 h 159"/>
              <a:gd name="T4" fmla="*/ 272 w 272"/>
              <a:gd name="T5" fmla="*/ 136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2" h="159">
                <a:moveTo>
                  <a:pt x="0" y="0"/>
                </a:moveTo>
                <a:cubicBezTo>
                  <a:pt x="23" y="56"/>
                  <a:pt x="46" y="113"/>
                  <a:pt x="91" y="136"/>
                </a:cubicBezTo>
                <a:cubicBezTo>
                  <a:pt x="136" y="159"/>
                  <a:pt x="242" y="136"/>
                  <a:pt x="272" y="136"/>
                </a:cubicBez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51574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23942" y="6091390"/>
            <a:ext cx="1941493" cy="38142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sp>
        <p:nvSpPr>
          <p:cNvPr id="151576" name="AutoShape 2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081" y="7545915"/>
            <a:ext cx="532641" cy="46905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51577" name="Text Box 25"/>
          <p:cNvSpPr txBox="1">
            <a:spLocks noChangeArrowheads="1"/>
          </p:cNvSpPr>
          <p:nvPr/>
        </p:nvSpPr>
        <p:spPr bwMode="auto">
          <a:xfrm>
            <a:off x="5466797" y="6091390"/>
            <a:ext cx="97392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54</a:t>
            </a:r>
            <a:r>
              <a:rPr lang="ru-RU" b="1" baseline="30000" dirty="0">
                <a:solidFill>
                  <a:srgbClr val="000099"/>
                </a:solidFill>
              </a:rPr>
              <a:t>0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51578" name="Freeform 26"/>
          <p:cNvSpPr>
            <a:spLocks/>
          </p:cNvSpPr>
          <p:nvPr/>
        </p:nvSpPr>
        <p:spPr bwMode="auto">
          <a:xfrm>
            <a:off x="6182992" y="6472810"/>
            <a:ext cx="477520" cy="518160"/>
          </a:xfrm>
          <a:custGeom>
            <a:avLst/>
            <a:gdLst>
              <a:gd name="T0" fmla="*/ 188 w 188"/>
              <a:gd name="T1" fmla="*/ 0 h 272"/>
              <a:gd name="T2" fmla="*/ 52 w 188"/>
              <a:gd name="T3" fmla="*/ 46 h 272"/>
              <a:gd name="T4" fmla="*/ 7 w 188"/>
              <a:gd name="T5" fmla="*/ 182 h 272"/>
              <a:gd name="T6" fmla="*/ 7 w 188"/>
              <a:gd name="T7" fmla="*/ 272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" h="272">
                <a:moveTo>
                  <a:pt x="188" y="0"/>
                </a:moveTo>
                <a:cubicBezTo>
                  <a:pt x="135" y="8"/>
                  <a:pt x="82" y="16"/>
                  <a:pt x="52" y="46"/>
                </a:cubicBezTo>
                <a:cubicBezTo>
                  <a:pt x="22" y="76"/>
                  <a:pt x="14" y="144"/>
                  <a:pt x="7" y="182"/>
                </a:cubicBezTo>
                <a:cubicBezTo>
                  <a:pt x="0" y="220"/>
                  <a:pt x="7" y="257"/>
                  <a:pt x="7" y="272"/>
                </a:cubicBez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51579" name="Oval 27"/>
          <p:cNvSpPr>
            <a:spLocks noChangeArrowheads="1"/>
          </p:cNvSpPr>
          <p:nvPr/>
        </p:nvSpPr>
        <p:spPr bwMode="auto">
          <a:xfrm>
            <a:off x="6278881" y="4892040"/>
            <a:ext cx="2994661" cy="95059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>
            <a:flatTx/>
          </a:bodyPr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Не верно!</a:t>
            </a:r>
          </a:p>
        </p:txBody>
      </p:sp>
      <p:pic>
        <p:nvPicPr>
          <p:cNvPr id="151580" name="Picture 28" descr="40"/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9504681" y="4632961"/>
            <a:ext cx="1600200" cy="11544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1581" name="Text Box 29"/>
          <p:cNvSpPr txBox="1">
            <a:spLocks noChangeArrowheads="1"/>
          </p:cNvSpPr>
          <p:nvPr/>
        </p:nvSpPr>
        <p:spPr bwMode="auto">
          <a:xfrm>
            <a:off x="1505160" y="6731890"/>
            <a:ext cx="54432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51582" name="Text Box 30"/>
          <p:cNvSpPr txBox="1">
            <a:spLocks noChangeArrowheads="1"/>
          </p:cNvSpPr>
          <p:nvPr/>
        </p:nvSpPr>
        <p:spPr bwMode="auto">
          <a:xfrm>
            <a:off x="5385394" y="3599345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51583" name="Text Box 31"/>
          <p:cNvSpPr txBox="1">
            <a:spLocks noChangeArrowheads="1"/>
          </p:cNvSpPr>
          <p:nvPr/>
        </p:nvSpPr>
        <p:spPr bwMode="auto">
          <a:xfrm>
            <a:off x="11577320" y="2990850"/>
            <a:ext cx="61966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151584" name="Text Box 32"/>
          <p:cNvSpPr txBox="1">
            <a:spLocks noChangeArrowheads="1"/>
          </p:cNvSpPr>
          <p:nvPr/>
        </p:nvSpPr>
        <p:spPr bwMode="auto">
          <a:xfrm>
            <a:off x="11463021" y="7399020"/>
            <a:ext cx="72385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М</a:t>
            </a:r>
          </a:p>
        </p:txBody>
      </p:sp>
      <p:sp>
        <p:nvSpPr>
          <p:cNvPr id="151585" name="Text Box 33"/>
          <p:cNvSpPr txBox="1">
            <a:spLocks noChangeArrowheads="1"/>
          </p:cNvSpPr>
          <p:nvPr/>
        </p:nvSpPr>
        <p:spPr bwMode="auto">
          <a:xfrm>
            <a:off x="6803680" y="6747170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305402" y="3474300"/>
            <a:ext cx="61004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N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4292616" y="781359"/>
            <a:ext cx="5539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X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51588" name="Text Box 36"/>
          <p:cNvSpPr txBox="1">
            <a:spLocks noChangeArrowheads="1"/>
          </p:cNvSpPr>
          <p:nvPr/>
        </p:nvSpPr>
        <p:spPr bwMode="auto">
          <a:xfrm>
            <a:off x="6190001" y="3235530"/>
            <a:ext cx="61966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O</a:t>
            </a:r>
            <a:endParaRPr lang="ru-RU" b="1">
              <a:solidFill>
                <a:srgbClr val="000099"/>
              </a:solidFill>
            </a:endParaRPr>
          </a:p>
        </p:txBody>
      </p:sp>
      <p:sp>
        <p:nvSpPr>
          <p:cNvPr id="151589" name="Text Box 37"/>
          <p:cNvSpPr txBox="1">
            <a:spLocks noChangeArrowheads="1"/>
          </p:cNvSpPr>
          <p:nvPr/>
        </p:nvSpPr>
        <p:spPr bwMode="auto">
          <a:xfrm>
            <a:off x="7597981" y="2240622"/>
            <a:ext cx="59561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D</a:t>
            </a:r>
            <a:endParaRPr lang="ru-RU" b="1">
              <a:solidFill>
                <a:srgbClr val="000099"/>
              </a:solidFill>
            </a:endParaRPr>
          </a:p>
        </p:txBody>
      </p:sp>
      <p:sp>
        <p:nvSpPr>
          <p:cNvPr id="151590" name="Text Box 38"/>
          <p:cNvSpPr txBox="1">
            <a:spLocks noChangeArrowheads="1"/>
          </p:cNvSpPr>
          <p:nvPr/>
        </p:nvSpPr>
        <p:spPr bwMode="auto">
          <a:xfrm>
            <a:off x="13635654" y="2440384"/>
            <a:ext cx="52027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E</a:t>
            </a:r>
            <a:endParaRPr lang="ru-RU" b="1">
              <a:solidFill>
                <a:srgbClr val="000099"/>
              </a:solidFill>
            </a:endParaRPr>
          </a:p>
        </p:txBody>
      </p:sp>
      <p:sp>
        <p:nvSpPr>
          <p:cNvPr id="151591" name="Text Box 39"/>
          <p:cNvSpPr txBox="1">
            <a:spLocks noChangeArrowheads="1"/>
          </p:cNvSpPr>
          <p:nvPr/>
        </p:nvSpPr>
        <p:spPr bwMode="auto">
          <a:xfrm>
            <a:off x="11864947" y="242698"/>
            <a:ext cx="62447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Q</a:t>
            </a:r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1981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15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55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15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5" dur="20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02312E-6 L -0.37395 -0.010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98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1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8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37395 -0.0104 L -0.00382 0.0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57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15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56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15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561"/>
                  </p:tgtEl>
                </p:cond>
              </p:nextCondLst>
            </p:seq>
          </p:childTnLst>
        </p:cTn>
      </p:par>
    </p:tnLst>
    <p:bldLst>
      <p:bldP spid="151559" grpId="0" animBg="1"/>
      <p:bldP spid="151559" grpId="1" animBg="1"/>
      <p:bldP spid="151559" grpId="2" animBg="1"/>
      <p:bldP spid="151559" grpId="3" animBg="1"/>
      <p:bldP spid="151574" grpId="0" animBg="1"/>
      <p:bldP spid="151579" grpId="0" animBg="1"/>
      <p:bldP spid="151579" grpId="1" animBg="1"/>
      <p:bldP spid="151579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Freeform 3"/>
          <p:cNvSpPr>
            <a:spLocks/>
          </p:cNvSpPr>
          <p:nvPr/>
        </p:nvSpPr>
        <p:spPr bwMode="auto">
          <a:xfrm>
            <a:off x="4632961" y="2743200"/>
            <a:ext cx="4345941" cy="2834640"/>
          </a:xfrm>
          <a:custGeom>
            <a:avLst/>
            <a:gdLst>
              <a:gd name="T0" fmla="*/ 1703 w 1711"/>
              <a:gd name="T1" fmla="*/ 0 h 1488"/>
              <a:gd name="T2" fmla="*/ 1711 w 1711"/>
              <a:gd name="T3" fmla="*/ 2 h 1488"/>
              <a:gd name="T4" fmla="*/ 855 w 1711"/>
              <a:gd name="T5" fmla="*/ 1488 h 1488"/>
              <a:gd name="T6" fmla="*/ 0 w 1711"/>
              <a:gd name="T7" fmla="*/ 736 h 1488"/>
              <a:gd name="T8" fmla="*/ 1703 w 1711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1" h="1488">
                <a:moveTo>
                  <a:pt x="1703" y="0"/>
                </a:moveTo>
                <a:lnTo>
                  <a:pt x="1711" y="2"/>
                </a:lnTo>
                <a:lnTo>
                  <a:pt x="855" y="1488"/>
                </a:lnTo>
                <a:lnTo>
                  <a:pt x="0" y="736"/>
                </a:lnTo>
                <a:lnTo>
                  <a:pt x="1703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8" name="Freeform 4"/>
          <p:cNvSpPr>
            <a:spLocks/>
          </p:cNvSpPr>
          <p:nvPr/>
        </p:nvSpPr>
        <p:spPr bwMode="auto">
          <a:xfrm>
            <a:off x="363222" y="2731770"/>
            <a:ext cx="4269739" cy="2834640"/>
          </a:xfrm>
          <a:custGeom>
            <a:avLst/>
            <a:gdLst>
              <a:gd name="T0" fmla="*/ 8 w 1681"/>
              <a:gd name="T1" fmla="*/ 1488 h 1488"/>
              <a:gd name="T2" fmla="*/ 0 w 1681"/>
              <a:gd name="T3" fmla="*/ 1486 h 1488"/>
              <a:gd name="T4" fmla="*/ 856 w 1681"/>
              <a:gd name="T5" fmla="*/ 0 h 1488"/>
              <a:gd name="T6" fmla="*/ 1681 w 1681"/>
              <a:gd name="T7" fmla="*/ 742 h 1488"/>
              <a:gd name="T8" fmla="*/ 8 w 1681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1" h="1488">
                <a:moveTo>
                  <a:pt x="8" y="1488"/>
                </a:moveTo>
                <a:lnTo>
                  <a:pt x="0" y="1486"/>
                </a:lnTo>
                <a:lnTo>
                  <a:pt x="856" y="0"/>
                </a:lnTo>
                <a:lnTo>
                  <a:pt x="1681" y="742"/>
                </a:lnTo>
                <a:lnTo>
                  <a:pt x="8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9" name="Text Box 5"/>
          <p:cNvSpPr txBox="1">
            <a:spLocks noChangeArrowheads="1"/>
          </p:cNvSpPr>
          <p:nvPr/>
        </p:nvSpPr>
        <p:spPr bwMode="auto">
          <a:xfrm>
            <a:off x="4097021" y="31242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121921" y="558165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05831" name="Text Box 7"/>
          <p:cNvSpPr txBox="1">
            <a:spLocks noChangeArrowheads="1"/>
          </p:cNvSpPr>
          <p:nvPr/>
        </p:nvSpPr>
        <p:spPr bwMode="auto">
          <a:xfrm>
            <a:off x="8900161" y="246888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6784341" y="548640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34" name="Group 10"/>
          <p:cNvGrpSpPr>
            <a:grpSpLocks/>
          </p:cNvGrpSpPr>
          <p:nvPr/>
        </p:nvGrpSpPr>
        <p:grpSpPr bwMode="auto">
          <a:xfrm>
            <a:off x="1045465" y="1113360"/>
            <a:ext cx="6494781" cy="723900"/>
            <a:chOff x="2955" y="456"/>
            <a:chExt cx="2557" cy="380"/>
          </a:xfrm>
        </p:grpSpPr>
        <p:sp>
          <p:nvSpPr>
            <p:cNvPr id="205835" name="Text Box 11"/>
            <p:cNvSpPr txBox="1">
              <a:spLocks noChangeArrowheads="1"/>
            </p:cNvSpPr>
            <p:nvPr/>
          </p:nvSpPr>
          <p:spPr bwMode="auto">
            <a:xfrm>
              <a:off x="2955" y="456"/>
              <a:ext cx="2557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Доказать:  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АВО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СО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3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69521610"/>
                </p:ext>
              </p:extLst>
            </p:nvPr>
          </p:nvGraphicFramePr>
          <p:xfrm>
            <a:off x="4020" y="490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0" name="Формула" r:id="rId4" imgW="139680" imgH="164880" progId="Equation.3">
                    <p:embed/>
                  </p:oleObj>
                </mc:Choice>
                <mc:Fallback>
                  <p:oleObj name="Формула" r:id="rId4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0" y="490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3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8686427"/>
                </p:ext>
              </p:extLst>
            </p:nvPr>
          </p:nvGraphicFramePr>
          <p:xfrm>
            <a:off x="4787" y="490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1" name="Формула" r:id="rId6" imgW="139680" imgH="164880" progId="Equation.3">
                    <p:embed/>
                  </p:oleObj>
                </mc:Choice>
                <mc:Fallback>
                  <p:oleObj name="Формула" r:id="rId6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7" y="490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38" name="Freeform 14"/>
          <p:cNvSpPr>
            <a:spLocks/>
          </p:cNvSpPr>
          <p:nvPr/>
        </p:nvSpPr>
        <p:spPr bwMode="auto">
          <a:xfrm>
            <a:off x="353062" y="2741296"/>
            <a:ext cx="8577579" cy="2840354"/>
          </a:xfrm>
          <a:custGeom>
            <a:avLst/>
            <a:gdLst>
              <a:gd name="T0" fmla="*/ 0 w 3377"/>
              <a:gd name="T1" fmla="*/ 1491 h 1491"/>
              <a:gd name="T2" fmla="*/ 3377 w 3377"/>
              <a:gd name="T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77" h="1491">
                <a:moveTo>
                  <a:pt x="0" y="1491"/>
                </a:moveTo>
                <a:lnTo>
                  <a:pt x="337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1965961" y="229933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41" name="Group 17"/>
          <p:cNvGrpSpPr>
            <a:grpSpLocks/>
          </p:cNvGrpSpPr>
          <p:nvPr/>
        </p:nvGrpSpPr>
        <p:grpSpPr bwMode="auto">
          <a:xfrm>
            <a:off x="950358" y="6686970"/>
            <a:ext cx="8828335" cy="723900"/>
            <a:chOff x="1674" y="3067"/>
            <a:chExt cx="3230" cy="380"/>
          </a:xfrm>
        </p:grpSpPr>
        <p:sp>
          <p:nvSpPr>
            <p:cNvPr id="205842" name="Text Box 18"/>
            <p:cNvSpPr txBox="1">
              <a:spLocks noChangeArrowheads="1"/>
            </p:cNvSpPr>
            <p:nvPr/>
          </p:nvSpPr>
          <p:spPr bwMode="auto">
            <a:xfrm>
              <a:off x="1674" y="3067"/>
              <a:ext cx="3230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АВО =   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СО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4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91272412"/>
                </p:ext>
              </p:extLst>
            </p:nvPr>
          </p:nvGraphicFramePr>
          <p:xfrm>
            <a:off x="321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2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4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111312"/>
                </p:ext>
              </p:extLst>
            </p:nvPr>
          </p:nvGraphicFramePr>
          <p:xfrm>
            <a:off x="396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3" name="Формула" r:id="rId8" imgW="139680" imgH="164880" progId="Equation.3">
                    <p:embed/>
                  </p:oleObj>
                </mc:Choice>
                <mc:Fallback>
                  <p:oleObj name="Формула" r:id="rId8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45" name="Line 21"/>
          <p:cNvSpPr>
            <a:spLocks noChangeShapeType="1"/>
          </p:cNvSpPr>
          <p:nvPr/>
        </p:nvSpPr>
        <p:spPr bwMode="auto">
          <a:xfrm>
            <a:off x="2517141" y="2743200"/>
            <a:ext cx="4267200" cy="28346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7" name="Text Box 23"/>
          <p:cNvSpPr txBox="1">
            <a:spLocks noChangeArrowheads="1"/>
          </p:cNvSpPr>
          <p:nvPr/>
        </p:nvSpPr>
        <p:spPr bwMode="auto">
          <a:xfrm>
            <a:off x="4345942" y="3474720"/>
            <a:ext cx="672561" cy="76284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205849" name="Text Box 25"/>
          <p:cNvSpPr txBox="1">
            <a:spLocks noChangeArrowheads="1"/>
          </p:cNvSpPr>
          <p:nvPr/>
        </p:nvSpPr>
        <p:spPr bwMode="auto">
          <a:xfrm>
            <a:off x="842009" y="267462"/>
            <a:ext cx="7164975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О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  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8579612" y="3676016"/>
            <a:ext cx="563424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= О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05853" name="Text Box 29"/>
          <p:cNvSpPr txBox="1">
            <a:spLocks noChangeArrowheads="1"/>
          </p:cNvSpPr>
          <p:nvPr/>
        </p:nvSpPr>
        <p:spPr bwMode="auto">
          <a:xfrm>
            <a:off x="8579612" y="4531736"/>
            <a:ext cx="583403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ВО =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sp>
        <p:nvSpPr>
          <p:cNvPr id="205854" name="Text Box 30"/>
          <p:cNvSpPr txBox="1">
            <a:spLocks noChangeArrowheads="1"/>
          </p:cNvSpPr>
          <p:nvPr/>
        </p:nvSpPr>
        <p:spPr bwMode="auto">
          <a:xfrm>
            <a:off x="9222014" y="614940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grpSp>
        <p:nvGrpSpPr>
          <p:cNvPr id="205855" name="Group 31"/>
          <p:cNvGrpSpPr>
            <a:grpSpLocks/>
          </p:cNvGrpSpPr>
          <p:nvPr/>
        </p:nvGrpSpPr>
        <p:grpSpPr bwMode="auto">
          <a:xfrm>
            <a:off x="8600900" y="5267745"/>
            <a:ext cx="5628640" cy="1200150"/>
            <a:chOff x="3120" y="2688"/>
            <a:chExt cx="2216" cy="630"/>
          </a:xfrm>
        </p:grpSpPr>
        <p:sp>
          <p:nvSpPr>
            <p:cNvPr id="205856" name="Text Box 32"/>
            <p:cNvSpPr txBox="1">
              <a:spLocks noChangeArrowheads="1"/>
            </p:cNvSpPr>
            <p:nvPr/>
          </p:nvSpPr>
          <p:spPr bwMode="auto">
            <a:xfrm>
              <a:off x="3120" y="2688"/>
              <a:ext cx="2216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09763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54635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0035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4607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9179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3751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AutoNum type="arabicParenR" startAt="3"/>
              </a:pP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1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  2,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так как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они </a:t>
              </a:r>
            </a:p>
            <a:p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  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вертикальные </a:t>
              </a:r>
              <a:endPara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57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240726"/>
                </p:ext>
              </p:extLst>
            </p:nvPr>
          </p:nvGraphicFramePr>
          <p:xfrm>
            <a:off x="3347" y="2733"/>
            <a:ext cx="27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4" name="Формула" r:id="rId10" imgW="164880" imgH="152280" progId="Equation.3">
                    <p:embed/>
                  </p:oleObj>
                </mc:Choice>
                <mc:Fallback>
                  <p:oleObj name="Формула" r:id="rId10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733"/>
                          <a:ext cx="27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58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6350371"/>
                </p:ext>
              </p:extLst>
            </p:nvPr>
          </p:nvGraphicFramePr>
          <p:xfrm>
            <a:off x="3759" y="2714"/>
            <a:ext cx="279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5" name="Формула" r:id="rId12" imgW="164880" imgH="152280" progId="Equation.3">
                    <p:embed/>
                  </p:oleObj>
                </mc:Choice>
                <mc:Fallback>
                  <p:oleObj name="Формула" r:id="rId12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9" y="2714"/>
                          <a:ext cx="279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5859" name="Group 35"/>
          <p:cNvGrpSpPr>
            <a:grpSpLocks/>
          </p:cNvGrpSpPr>
          <p:nvPr/>
        </p:nvGrpSpPr>
        <p:grpSpPr bwMode="auto">
          <a:xfrm>
            <a:off x="3291840" y="3200400"/>
            <a:ext cx="2560320" cy="1828800"/>
            <a:chOff x="1296" y="1680"/>
            <a:chExt cx="1008" cy="960"/>
          </a:xfrm>
        </p:grpSpPr>
        <p:sp>
          <p:nvSpPr>
            <p:cNvPr id="205860" name="Line 36"/>
            <p:cNvSpPr>
              <a:spLocks noChangeShapeType="1"/>
            </p:cNvSpPr>
            <p:nvPr/>
          </p:nvSpPr>
          <p:spPr bwMode="auto">
            <a:xfrm flipH="1">
              <a:off x="1296" y="168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61" name="Line 37"/>
            <p:cNvSpPr>
              <a:spLocks noChangeShapeType="1"/>
            </p:cNvSpPr>
            <p:nvPr/>
          </p:nvSpPr>
          <p:spPr bwMode="auto">
            <a:xfrm flipH="1">
              <a:off x="2160" y="244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862" name="Group 38"/>
          <p:cNvGrpSpPr>
            <a:grpSpLocks/>
          </p:cNvGrpSpPr>
          <p:nvPr/>
        </p:nvGrpSpPr>
        <p:grpSpPr bwMode="auto">
          <a:xfrm>
            <a:off x="2316480" y="3291840"/>
            <a:ext cx="4632960" cy="1737360"/>
            <a:chOff x="912" y="1728"/>
            <a:chExt cx="1824" cy="912"/>
          </a:xfrm>
        </p:grpSpPr>
        <p:grpSp>
          <p:nvGrpSpPr>
            <p:cNvPr id="205863" name="Group 39"/>
            <p:cNvGrpSpPr>
              <a:grpSpLocks/>
            </p:cNvGrpSpPr>
            <p:nvPr/>
          </p:nvGrpSpPr>
          <p:grpSpPr bwMode="auto">
            <a:xfrm>
              <a:off x="2544" y="1728"/>
              <a:ext cx="192" cy="192"/>
              <a:chOff x="2544" y="1728"/>
              <a:chExt cx="192" cy="192"/>
            </a:xfrm>
          </p:grpSpPr>
          <p:sp>
            <p:nvSpPr>
              <p:cNvPr id="205864" name="Line 40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5" name="Line 41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5866" name="Group 42"/>
            <p:cNvGrpSpPr>
              <a:grpSpLocks/>
            </p:cNvGrpSpPr>
            <p:nvPr/>
          </p:nvGrpSpPr>
          <p:grpSpPr bwMode="auto">
            <a:xfrm>
              <a:off x="912" y="2448"/>
              <a:ext cx="192" cy="192"/>
              <a:chOff x="2544" y="1728"/>
              <a:chExt cx="192" cy="192"/>
            </a:xfrm>
          </p:grpSpPr>
          <p:sp>
            <p:nvSpPr>
              <p:cNvPr id="205867" name="Line 43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8" name="Line 44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5869" name="Group 45"/>
          <p:cNvGrpSpPr>
            <a:grpSpLocks/>
          </p:cNvGrpSpPr>
          <p:nvPr/>
        </p:nvGrpSpPr>
        <p:grpSpPr bwMode="auto">
          <a:xfrm>
            <a:off x="3413761" y="3749040"/>
            <a:ext cx="2428241" cy="906780"/>
            <a:chOff x="1344" y="1968"/>
            <a:chExt cx="956" cy="476"/>
          </a:xfrm>
        </p:grpSpPr>
        <p:sp>
          <p:nvSpPr>
            <p:cNvPr id="205870" name="Text Box 46"/>
            <p:cNvSpPr txBox="1">
              <a:spLocks noChangeArrowheads="1"/>
            </p:cNvSpPr>
            <p:nvPr/>
          </p:nvSpPr>
          <p:spPr bwMode="auto">
            <a:xfrm>
              <a:off x="2112" y="2064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05871" name="Text Box 47"/>
            <p:cNvSpPr txBox="1">
              <a:spLocks noChangeArrowheads="1"/>
            </p:cNvSpPr>
            <p:nvPr/>
          </p:nvSpPr>
          <p:spPr bwMode="auto">
            <a:xfrm>
              <a:off x="1344" y="1968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5872" name="Freeform 48"/>
            <p:cNvSpPr>
              <a:spLocks/>
            </p:cNvSpPr>
            <p:nvPr/>
          </p:nvSpPr>
          <p:spPr bwMode="auto">
            <a:xfrm>
              <a:off x="2064" y="2064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73" name="Freeform 49"/>
            <p:cNvSpPr>
              <a:spLocks/>
            </p:cNvSpPr>
            <p:nvPr/>
          </p:nvSpPr>
          <p:spPr bwMode="auto">
            <a:xfrm flipH="1" flipV="1">
              <a:off x="1488" y="1968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40913" y="1764697"/>
            <a:ext cx="693857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6982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500"/>
                                        <p:tgtEl>
                                          <p:spTgt spid="20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20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500"/>
                                        <p:tgtEl>
                                          <p:spTgt spid="20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500"/>
                                        <p:tgtEl>
                                          <p:spTgt spid="20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animBg="1"/>
      <p:bldP spid="2058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10707</TotalTime>
  <Words>848</Words>
  <Application>Microsoft Office PowerPoint</Application>
  <PresentationFormat>Произвольный</PresentationFormat>
  <Paragraphs>234</Paragraphs>
  <Slides>14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735</cp:revision>
  <dcterms:created xsi:type="dcterms:W3CDTF">2020-04-09T07:32:19Z</dcterms:created>
  <dcterms:modified xsi:type="dcterms:W3CDTF">2021-02-18T17:30:21Z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